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5"/>
    <p:sldMasterId id="2147483679" r:id="rId6"/>
    <p:sldMasterId id="214748368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Lato Light"/>
      <p:regular r:id="rId43"/>
      <p:bold r:id="rId44"/>
      <p:italic r:id="rId45"/>
      <p:boldItalic r:id="rId46"/>
    </p:embeddedFont>
    <p:embeddedFont>
      <p:font typeface="Lato Black"/>
      <p:bold r:id="rId47"/>
      <p:boldItalic r:id="rId48"/>
    </p:embeddedFont>
    <p:embeddedFont>
      <p:font typeface="Quattrocento Sans"/>
      <p:regular r:id="rId49"/>
      <p:bold r:id="rId50"/>
      <p:italic r:id="rId51"/>
      <p:boldItalic r:id="rId52"/>
    </p:embeddedFont>
    <p:embeddedFont>
      <p:font typeface="Century Gothic"/>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0C2277-357F-49F3-A303-D0AA445EDE9D}">
  <a:tblStyle styleId="{B50C2277-357F-49F3-A303-D0AA445EDE9D}"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LatoLight-bold.fntdata"/><Relationship Id="rId43" Type="http://schemas.openxmlformats.org/officeDocument/2006/relationships/font" Target="fonts/LatoLight-regular.fntdata"/><Relationship Id="rId46" Type="http://schemas.openxmlformats.org/officeDocument/2006/relationships/font" Target="fonts/LatoLight-boldItalic.fntdata"/><Relationship Id="rId45" Type="http://schemas.openxmlformats.org/officeDocument/2006/relationships/font" Target="fonts/LatoLight-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LatoBlack-boldItalic.fntdata"/><Relationship Id="rId47" Type="http://schemas.openxmlformats.org/officeDocument/2006/relationships/font" Target="fonts/LatoBlack-bold.fntdata"/><Relationship Id="rId49" Type="http://schemas.openxmlformats.org/officeDocument/2006/relationships/font" Target="fonts/Quattrocento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font" Target="fonts/Raleway-regular.fntdata"/><Relationship Id="rId34" Type="http://schemas.openxmlformats.org/officeDocument/2006/relationships/slide" Target="slides/slide26.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Lato-regular.fntdata"/><Relationship Id="rId38" Type="http://schemas.openxmlformats.org/officeDocument/2006/relationships/font" Target="fonts/Raleway-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QuattrocentoSans-italic.fntdata"/><Relationship Id="rId50" Type="http://schemas.openxmlformats.org/officeDocument/2006/relationships/font" Target="fonts/QuattrocentoSans-bold.fntdata"/><Relationship Id="rId53" Type="http://schemas.openxmlformats.org/officeDocument/2006/relationships/font" Target="fonts/CenturyGothic-regular.fntdata"/><Relationship Id="rId52" Type="http://schemas.openxmlformats.org/officeDocument/2006/relationships/font" Target="fonts/QuattrocentoSans-boldItalic.fntdata"/><Relationship Id="rId11" Type="http://schemas.openxmlformats.org/officeDocument/2006/relationships/slide" Target="slides/slide3.xml"/><Relationship Id="rId55" Type="http://schemas.openxmlformats.org/officeDocument/2006/relationships/font" Target="fonts/CenturyGothic-italic.fntdata"/><Relationship Id="rId10" Type="http://schemas.openxmlformats.org/officeDocument/2006/relationships/slide" Target="slides/slide2.xml"/><Relationship Id="rId54" Type="http://schemas.openxmlformats.org/officeDocument/2006/relationships/font" Target="fonts/CenturyGothic-bold.fntdata"/><Relationship Id="rId13" Type="http://schemas.openxmlformats.org/officeDocument/2006/relationships/slide" Target="slides/slide5.xml"/><Relationship Id="rId12" Type="http://schemas.openxmlformats.org/officeDocument/2006/relationships/slide" Target="slides/slide4.xml"/><Relationship Id="rId56" Type="http://schemas.openxmlformats.org/officeDocument/2006/relationships/font" Target="fonts/CenturyGothic-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333f7f4f2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8333f7f4f2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8333f7f4f2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836dd66fdf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36dd66fdf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836dd66fdf_0_20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836dd66fdf_0_20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836dd66fdf_0_20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34dc646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34dc646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8333f7f4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8333f7f4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836df9ae4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36df9ae4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836df9ae4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36df9ae4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836df9ae41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836df9ae41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836df9ae41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836df9ae41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836df9ae41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836df9ae41_0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836df9ae41_0_3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8333f7f4f2_2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g8333f7f4f2_2_3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8333f7f4f2_2_3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6dd66fdf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836dd66fdf_0_2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836dd66fdf_0_2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836dd66f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836dd66fd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836dd66fd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8333f7f4f2_2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g8333f7f4f2_2_1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8333f7f4f2_2_1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836dd66fdf_0_18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836dd66fdf_0_18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836dd66fdf_0_18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836dd66fdf_0_18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836dd66fdf_0_1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836dd66fdf_0_1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836dd66fdf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836dd66fdf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836dd66fdf_0_2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836dd66fdf_0_2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333f7f4f2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8333f7f4f2_2_1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8333f7f4f2_2_1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36dd66fdf_0_3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836dd66fdf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36dd66fdf_0_10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836dd66fdf_0_10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36dd66fdf_0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36dd66fdf_0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333f7f4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333f7f4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36dd66fdf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36dd66fdf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333f7f4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333f7f4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FFFFFF"/>
        </a:solidFill>
      </p:bgPr>
    </p:bg>
    <p:spTree>
      <p:nvGrpSpPr>
        <p:cNvPr id="54" name="Shape 54"/>
        <p:cNvGrpSpPr/>
        <p:nvPr/>
      </p:nvGrpSpPr>
      <p:grpSpPr>
        <a:xfrm>
          <a:off x="0" y="0"/>
          <a:ext cx="0" cy="0"/>
          <a:chOff x="0" y="0"/>
          <a:chExt cx="0" cy="0"/>
        </a:xfrm>
      </p:grpSpPr>
      <p:grpSp>
        <p:nvGrpSpPr>
          <p:cNvPr id="55" name="Google Shape;55;p12"/>
          <p:cNvGrpSpPr/>
          <p:nvPr/>
        </p:nvGrpSpPr>
        <p:grpSpPr>
          <a:xfrm>
            <a:off x="7252587" y="4833262"/>
            <a:ext cx="1670644" cy="34407"/>
            <a:chOff x="7252587" y="4833262"/>
            <a:chExt cx="1670644" cy="34407"/>
          </a:xfrm>
        </p:grpSpPr>
        <p:sp>
          <p:nvSpPr>
            <p:cNvPr id="56" name="Google Shape;56;p12"/>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57" name="Google Shape;57;p12"/>
            <p:cNvCxnSpPr/>
            <p:nvPr/>
          </p:nvCxnSpPr>
          <p:spPr>
            <a:xfrm flipH="1">
              <a:off x="7252587"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58" name="Google Shape;58;p12"/>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9" name="Google Shape;59;p12"/>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 name="Google Shape;60;p12"/>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1" name="Google Shape;61;p12"/>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5" name="Google Shape;6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5_Title Slide">
  <p:cSld name="25_Title Slide">
    <p:spTree>
      <p:nvGrpSpPr>
        <p:cNvPr id="68" name="Shape 68"/>
        <p:cNvGrpSpPr/>
        <p:nvPr/>
      </p:nvGrpSpPr>
      <p:grpSpPr>
        <a:xfrm>
          <a:off x="0" y="0"/>
          <a:ext cx="0" cy="0"/>
          <a:chOff x="0" y="0"/>
          <a:chExt cx="0" cy="0"/>
        </a:xfrm>
      </p:grpSpPr>
      <p:sp>
        <p:nvSpPr>
          <p:cNvPr id="69" name="Google Shape;69;p14"/>
          <p:cNvSpPr txBox="1"/>
          <p:nvPr>
            <p:ph idx="1" type="body"/>
          </p:nvPr>
        </p:nvSpPr>
        <p:spPr>
          <a:xfrm>
            <a:off x="380419" y="286973"/>
            <a:ext cx="8256900" cy="482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4"/>
          <p:cNvSpPr txBox="1"/>
          <p:nvPr>
            <p:ph idx="2" type="body"/>
          </p:nvPr>
        </p:nvSpPr>
        <p:spPr>
          <a:xfrm>
            <a:off x="398955" y="707104"/>
            <a:ext cx="8238300" cy="228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_Title Slide">
  <p:cSld name="30_Title Slide">
    <p:spTree>
      <p:nvGrpSpPr>
        <p:cNvPr id="71" name="Shape 71"/>
        <p:cNvGrpSpPr/>
        <p:nvPr/>
      </p:nvGrpSpPr>
      <p:grpSpPr>
        <a:xfrm>
          <a:off x="0" y="0"/>
          <a:ext cx="0" cy="0"/>
          <a:chOff x="0" y="0"/>
          <a:chExt cx="0" cy="0"/>
        </a:xfrm>
      </p:grpSpPr>
      <p:sp>
        <p:nvSpPr>
          <p:cNvPr id="72" name="Google Shape;72;p15"/>
          <p:cNvSpPr txBox="1"/>
          <p:nvPr>
            <p:ph idx="1" type="body"/>
          </p:nvPr>
        </p:nvSpPr>
        <p:spPr>
          <a:xfrm>
            <a:off x="380419" y="286973"/>
            <a:ext cx="8256900" cy="482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15"/>
          <p:cNvSpPr txBox="1"/>
          <p:nvPr>
            <p:ph idx="2" type="body"/>
          </p:nvPr>
        </p:nvSpPr>
        <p:spPr>
          <a:xfrm>
            <a:off x="398955" y="707104"/>
            <a:ext cx="8238300" cy="228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itle Slide">
  <p:cSld name="24_Title Slide">
    <p:spTree>
      <p:nvGrpSpPr>
        <p:cNvPr id="74" name="Shape 74"/>
        <p:cNvGrpSpPr/>
        <p:nvPr/>
      </p:nvGrpSpPr>
      <p:grpSpPr>
        <a:xfrm>
          <a:off x="0" y="0"/>
          <a:ext cx="0" cy="0"/>
          <a:chOff x="0" y="0"/>
          <a:chExt cx="0" cy="0"/>
        </a:xfrm>
      </p:grpSpPr>
      <p:sp>
        <p:nvSpPr>
          <p:cNvPr id="75" name="Google Shape;75;p16"/>
          <p:cNvSpPr txBox="1"/>
          <p:nvPr>
            <p:ph idx="1" type="body"/>
          </p:nvPr>
        </p:nvSpPr>
        <p:spPr>
          <a:xfrm>
            <a:off x="380419" y="286973"/>
            <a:ext cx="8256900" cy="482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6" name="Google Shape;76;p16"/>
          <p:cNvSpPr txBox="1"/>
          <p:nvPr>
            <p:ph idx="2" type="body"/>
          </p:nvPr>
        </p:nvSpPr>
        <p:spPr>
          <a:xfrm>
            <a:off x="398955" y="707104"/>
            <a:ext cx="8238300" cy="228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Text">
  <p:cSld name="Wide Text">
    <p:spTree>
      <p:nvGrpSpPr>
        <p:cNvPr id="77" name="Shape 77"/>
        <p:cNvGrpSpPr/>
        <p:nvPr/>
      </p:nvGrpSpPr>
      <p:grpSpPr>
        <a:xfrm>
          <a:off x="0" y="0"/>
          <a:ext cx="0" cy="0"/>
          <a:chOff x="0" y="0"/>
          <a:chExt cx="0" cy="0"/>
        </a:xfrm>
      </p:grpSpPr>
      <p:sp>
        <p:nvSpPr>
          <p:cNvPr id="78" name="Google Shape;78;p17"/>
          <p:cNvSpPr txBox="1"/>
          <p:nvPr>
            <p:ph idx="1" type="body"/>
          </p:nvPr>
        </p:nvSpPr>
        <p:spPr>
          <a:xfrm>
            <a:off x="380419" y="286973"/>
            <a:ext cx="8256900" cy="482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Google Shape;79;p17"/>
          <p:cNvSpPr txBox="1"/>
          <p:nvPr>
            <p:ph idx="2" type="body"/>
          </p:nvPr>
        </p:nvSpPr>
        <p:spPr>
          <a:xfrm>
            <a:off x="398956" y="707104"/>
            <a:ext cx="8238300" cy="228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3" type="body"/>
          </p:nvPr>
        </p:nvSpPr>
        <p:spPr>
          <a:xfrm>
            <a:off x="398954" y="1504405"/>
            <a:ext cx="8238300" cy="30954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90000"/>
              </a:lnSpc>
              <a:spcBef>
                <a:spcPts val="8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1pPr>
            <a:lvl2pPr indent="-228600" lvl="1" marL="914400" marR="0" rtl="0" algn="just">
              <a:lnSpc>
                <a:spcPct val="90000"/>
              </a:lnSpc>
              <a:spcBef>
                <a:spcPts val="16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2pPr>
            <a:lvl3pPr indent="-228600" lvl="2" marL="1371600" marR="0" rtl="0" algn="just">
              <a:lnSpc>
                <a:spcPct val="90000"/>
              </a:lnSpc>
              <a:spcBef>
                <a:spcPts val="16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3pPr>
            <a:lvl4pPr indent="-228600" lvl="3" marL="1828800" marR="0" rtl="0" algn="just">
              <a:lnSpc>
                <a:spcPct val="90000"/>
              </a:lnSpc>
              <a:spcBef>
                <a:spcPts val="16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4pPr>
            <a:lvl5pPr indent="-228600" lvl="4" marL="2286000" marR="0" rtl="0" algn="just">
              <a:lnSpc>
                <a:spcPct val="90000"/>
              </a:lnSpc>
              <a:spcBef>
                <a:spcPts val="16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1" name="Google Shape;81;p17"/>
          <p:cNvSpPr txBox="1"/>
          <p:nvPr>
            <p:ph idx="4" type="body"/>
          </p:nvPr>
        </p:nvSpPr>
        <p:spPr>
          <a:xfrm>
            <a:off x="398954" y="1051841"/>
            <a:ext cx="8238300" cy="429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1pPr>
            <a:lvl2pPr indent="-228600" lvl="1" marL="914400" marR="0" rtl="0" algn="l">
              <a:lnSpc>
                <a:spcPct val="90000"/>
              </a:lnSpc>
              <a:spcBef>
                <a:spcPts val="16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6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6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6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Text">
  <p:cSld name="Wide Text">
    <p:spTree>
      <p:nvGrpSpPr>
        <p:cNvPr id="83" name="Shape 83"/>
        <p:cNvGrpSpPr/>
        <p:nvPr/>
      </p:nvGrpSpPr>
      <p:grpSpPr>
        <a:xfrm>
          <a:off x="0" y="0"/>
          <a:ext cx="0" cy="0"/>
          <a:chOff x="0" y="0"/>
          <a:chExt cx="0" cy="0"/>
        </a:xfrm>
      </p:grpSpPr>
      <p:sp>
        <p:nvSpPr>
          <p:cNvPr id="84" name="Google Shape;84;p19"/>
          <p:cNvSpPr txBox="1"/>
          <p:nvPr>
            <p:ph idx="1" type="body"/>
          </p:nvPr>
        </p:nvSpPr>
        <p:spPr>
          <a:xfrm>
            <a:off x="380419" y="286973"/>
            <a:ext cx="8256900" cy="482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9"/>
          <p:cNvSpPr txBox="1"/>
          <p:nvPr>
            <p:ph idx="2" type="body"/>
          </p:nvPr>
        </p:nvSpPr>
        <p:spPr>
          <a:xfrm>
            <a:off x="398956" y="707104"/>
            <a:ext cx="8238300" cy="228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19"/>
          <p:cNvSpPr txBox="1"/>
          <p:nvPr>
            <p:ph idx="3" type="body"/>
          </p:nvPr>
        </p:nvSpPr>
        <p:spPr>
          <a:xfrm>
            <a:off x="398954" y="1504405"/>
            <a:ext cx="8238300" cy="30954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90000"/>
              </a:lnSpc>
              <a:spcBef>
                <a:spcPts val="8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1pPr>
            <a:lvl2pPr indent="-228600" lvl="1" marL="914400" marR="0" rtl="0" algn="just">
              <a:lnSpc>
                <a:spcPct val="90000"/>
              </a:lnSpc>
              <a:spcBef>
                <a:spcPts val="4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2pPr>
            <a:lvl3pPr indent="-228600" lvl="2" marL="1371600" marR="0" rtl="0" algn="just">
              <a:lnSpc>
                <a:spcPct val="90000"/>
              </a:lnSpc>
              <a:spcBef>
                <a:spcPts val="4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3pPr>
            <a:lvl4pPr indent="-228600" lvl="3" marL="1828800" marR="0" rtl="0" algn="just">
              <a:lnSpc>
                <a:spcPct val="90000"/>
              </a:lnSpc>
              <a:spcBef>
                <a:spcPts val="4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4pPr>
            <a:lvl5pPr indent="-228600" lvl="4" marL="2286000" marR="0" rtl="0" algn="just">
              <a:lnSpc>
                <a:spcPct val="90000"/>
              </a:lnSpc>
              <a:spcBef>
                <a:spcPts val="4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19"/>
          <p:cNvSpPr txBox="1"/>
          <p:nvPr>
            <p:ph idx="4" type="body"/>
          </p:nvPr>
        </p:nvSpPr>
        <p:spPr>
          <a:xfrm>
            <a:off x="398954" y="1051841"/>
            <a:ext cx="8238300" cy="4296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3F3F3F"/>
              </a:buClr>
              <a:buSzPts val="1200"/>
              <a:buFont typeface="Arial"/>
              <a:buNone/>
              <a:defRPr b="0" i="0" sz="1200" u="none" cap="none" strike="noStrike">
                <a:solidFill>
                  <a:srgbClr val="3F3F3F"/>
                </a:solidFill>
                <a:latin typeface="Lato"/>
                <a:ea typeface="Lato"/>
                <a:cs typeface="Lato"/>
                <a:sym typeface="Lato"/>
              </a:defRPr>
            </a:lvl1pPr>
            <a:lvl2pPr indent="-228600" lvl="1" marL="914400"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88" name="Shape 88"/>
        <p:cNvGrpSpPr/>
        <p:nvPr/>
      </p:nvGrpSpPr>
      <p:grpSpPr>
        <a:xfrm>
          <a:off x="0" y="0"/>
          <a:ext cx="0" cy="0"/>
          <a:chOff x="0" y="0"/>
          <a:chExt cx="0" cy="0"/>
        </a:xfrm>
      </p:grpSpPr>
      <p:sp>
        <p:nvSpPr>
          <p:cNvPr id="89" name="Google Shape;89;p20"/>
          <p:cNvSpPr txBox="1"/>
          <p:nvPr>
            <p:ph idx="1" type="body"/>
          </p:nvPr>
        </p:nvSpPr>
        <p:spPr>
          <a:xfrm>
            <a:off x="380419" y="286973"/>
            <a:ext cx="8256900" cy="482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262626"/>
              </a:buClr>
              <a:buSzPts val="3300"/>
              <a:buFont typeface="Arial"/>
              <a:buNone/>
              <a:defRPr b="0" i="0" sz="3300" u="none" cap="none" strike="noStrike">
                <a:solidFill>
                  <a:srgbClr val="262626"/>
                </a:solidFill>
                <a:latin typeface="Lato"/>
                <a:ea typeface="Lato"/>
                <a:cs typeface="Lato"/>
                <a:sym typeface="La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0" name="Google Shape;90;p20"/>
          <p:cNvSpPr txBox="1"/>
          <p:nvPr>
            <p:ph idx="2" type="body"/>
          </p:nvPr>
        </p:nvSpPr>
        <p:spPr>
          <a:xfrm>
            <a:off x="398955" y="707104"/>
            <a:ext cx="8238300" cy="2289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7F7F7F"/>
              </a:buClr>
              <a:buSzPts val="1100"/>
              <a:buFont typeface="Arial"/>
              <a:buNone/>
              <a:defRPr b="0" i="0" sz="1100" u="none" cap="none" strike="noStrike">
                <a:solidFill>
                  <a:srgbClr val="7F7F7F"/>
                </a:solidFill>
                <a:latin typeface="Lato Light"/>
                <a:ea typeface="Lato Light"/>
                <a:cs typeface="Lato Light"/>
                <a:sym typeface="Lato Ligh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5" name="Shape 95"/>
        <p:cNvGrpSpPr/>
        <p:nvPr/>
      </p:nvGrpSpPr>
      <p:grpSpPr>
        <a:xfrm>
          <a:off x="0" y="0"/>
          <a:ext cx="0" cy="0"/>
          <a:chOff x="0" y="0"/>
          <a:chExt cx="0" cy="0"/>
        </a:xfrm>
      </p:grpSpPr>
      <p:sp>
        <p:nvSpPr>
          <p:cNvPr id="96" name="Google Shape;9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7" name="Google Shape;9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2" name="Shape 102"/>
        <p:cNvGrpSpPr/>
        <p:nvPr/>
      </p:nvGrpSpPr>
      <p:grpSpPr>
        <a:xfrm>
          <a:off x="0" y="0"/>
          <a:ext cx="0" cy="0"/>
          <a:chOff x="0" y="0"/>
          <a:chExt cx="0" cy="0"/>
        </a:xfrm>
      </p:grpSpPr>
      <p:sp>
        <p:nvSpPr>
          <p:cNvPr id="103" name="Google Shape;10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5" name="Google Shape;10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9" name="Google Shape;109;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0" name="Google Shape;11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7" name="Google Shape;11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8" name="Shape 118"/>
        <p:cNvGrpSpPr/>
        <p:nvPr/>
      </p:nvGrpSpPr>
      <p:grpSpPr>
        <a:xfrm>
          <a:off x="0" y="0"/>
          <a:ext cx="0" cy="0"/>
          <a:chOff x="0" y="0"/>
          <a:chExt cx="0" cy="0"/>
        </a:xfrm>
      </p:grpSpPr>
      <p:sp>
        <p:nvSpPr>
          <p:cNvPr id="119" name="Google Shape;119;p2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0" name="Google Shape;12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1" name="Shape 121"/>
        <p:cNvGrpSpPr/>
        <p:nvPr/>
      </p:nvGrpSpPr>
      <p:grpSpPr>
        <a:xfrm>
          <a:off x="0" y="0"/>
          <a:ext cx="0" cy="0"/>
          <a:chOff x="0" y="0"/>
          <a:chExt cx="0" cy="0"/>
        </a:xfrm>
      </p:grpSpPr>
      <p:sp>
        <p:nvSpPr>
          <p:cNvPr id="122" name="Google Shape;12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4" name="Google Shape;124;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5" name="Google Shape;125;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7" name="Shape 127"/>
        <p:cNvGrpSpPr/>
        <p:nvPr/>
      </p:nvGrpSpPr>
      <p:grpSpPr>
        <a:xfrm>
          <a:off x="0" y="0"/>
          <a:ext cx="0" cy="0"/>
          <a:chOff x="0" y="0"/>
          <a:chExt cx="0" cy="0"/>
        </a:xfrm>
      </p:grpSpPr>
      <p:sp>
        <p:nvSpPr>
          <p:cNvPr id="128" name="Google Shape;128;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9" name="Google Shape;12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0" name="Shape 130"/>
        <p:cNvGrpSpPr/>
        <p:nvPr/>
      </p:nvGrpSpPr>
      <p:grpSpPr>
        <a:xfrm>
          <a:off x="0" y="0"/>
          <a:ext cx="0" cy="0"/>
          <a:chOff x="0" y="0"/>
          <a:chExt cx="0" cy="0"/>
        </a:xfrm>
      </p:grpSpPr>
      <p:sp>
        <p:nvSpPr>
          <p:cNvPr id="131" name="Google Shape;131;p3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2" name="Google Shape;132;p3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3" name="Google Shape;13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4" name="Shape 134"/>
        <p:cNvGrpSpPr/>
        <p:nvPr/>
      </p:nvGrpSpPr>
      <p:grpSpPr>
        <a:xfrm>
          <a:off x="0" y="0"/>
          <a:ext cx="0" cy="0"/>
          <a:chOff x="0" y="0"/>
          <a:chExt cx="0" cy="0"/>
        </a:xfrm>
      </p:grpSpPr>
      <p:sp>
        <p:nvSpPr>
          <p:cNvPr id="135" name="Google Shape;13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6" name="Shape 136"/>
        <p:cNvGrpSpPr/>
        <p:nvPr/>
      </p:nvGrpSpPr>
      <p:grpSpPr>
        <a:xfrm>
          <a:off x="0" y="0"/>
          <a:ext cx="0" cy="0"/>
          <a:chOff x="0" y="0"/>
          <a:chExt cx="0" cy="0"/>
        </a:xfrm>
      </p:grpSpPr>
      <p:sp>
        <p:nvSpPr>
          <p:cNvPr id="137" name="Google Shape;137;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9" name="Google Shape;139;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4.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2.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grpSp>
        <p:nvGrpSpPr>
          <p:cNvPr id="8" name="Google Shape;8;p1"/>
          <p:cNvGrpSpPr/>
          <p:nvPr/>
        </p:nvGrpSpPr>
        <p:grpSpPr>
          <a:xfrm>
            <a:off x="7252587" y="4833262"/>
            <a:ext cx="1670644" cy="34407"/>
            <a:chOff x="7252587" y="4833262"/>
            <a:chExt cx="1670644" cy="34407"/>
          </a:xfrm>
        </p:grpSpPr>
        <p:sp>
          <p:nvSpPr>
            <p:cNvPr id="9" name="Google Shape;9;p1"/>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10" name="Google Shape;10;p1"/>
            <p:cNvCxnSpPr/>
            <p:nvPr/>
          </p:nvCxnSpPr>
          <p:spPr>
            <a:xfrm flipH="1">
              <a:off x="7252587"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11" name="Google Shape;11;p1"/>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 name="Google Shape;12;p1"/>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 name="Google Shape;13;p1"/>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 name="Google Shape;14;p1"/>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2" name="Shape 8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2"/>
    <p:sldLayoutId id="2147483665" r:id="rId3"/>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1" name="Shape 91"/>
        <p:cNvGrpSpPr/>
        <p:nvPr/>
      </p:nvGrpSpPr>
      <p:grpSpPr>
        <a:xfrm>
          <a:off x="0" y="0"/>
          <a:ext cx="0" cy="0"/>
          <a:chOff x="0" y="0"/>
          <a:chExt cx="0" cy="0"/>
        </a:xfrm>
      </p:grpSpPr>
      <p:sp>
        <p:nvSpPr>
          <p:cNvPr id="92" name="Google Shape;9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3" name="Google Shape;9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4.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4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46" name="Shape 146"/>
        <p:cNvGrpSpPr/>
        <p:nvPr/>
      </p:nvGrpSpPr>
      <p:grpSpPr>
        <a:xfrm>
          <a:off x="0" y="0"/>
          <a:ext cx="0" cy="0"/>
          <a:chOff x="0" y="0"/>
          <a:chExt cx="0" cy="0"/>
        </a:xfrm>
      </p:grpSpPr>
      <p:sp>
        <p:nvSpPr>
          <p:cNvPr id="147" name="Google Shape;147;p34"/>
          <p:cNvSpPr txBox="1"/>
          <p:nvPr>
            <p:ph type="ctrTitle"/>
          </p:nvPr>
        </p:nvSpPr>
        <p:spPr>
          <a:xfrm>
            <a:off x="1595025" y="2772602"/>
            <a:ext cx="6858000" cy="103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500"/>
              <a:buFont typeface="Century Gothic"/>
              <a:buNone/>
            </a:pPr>
            <a:r>
              <a:rPr b="1" lang="en" sz="3600">
                <a:solidFill>
                  <a:srgbClr val="FFFFFF"/>
                </a:solidFill>
              </a:rPr>
              <a:t>Gender Inclusion in Science</a:t>
            </a:r>
            <a:endParaRPr b="1" sz="3600">
              <a:solidFill>
                <a:srgbClr val="FFFFFF"/>
              </a:solidFill>
            </a:endParaRPr>
          </a:p>
        </p:txBody>
      </p:sp>
      <p:sp>
        <p:nvSpPr>
          <p:cNvPr id="148" name="Google Shape;148;p34"/>
          <p:cNvSpPr/>
          <p:nvPr/>
        </p:nvSpPr>
        <p:spPr>
          <a:xfrm>
            <a:off x="3594239" y="-456181"/>
            <a:ext cx="1955400" cy="1955400"/>
          </a:xfrm>
          <a:prstGeom prst="diamond">
            <a:avLst/>
          </a:prstGeom>
          <a:noFill/>
          <a:ln cap="flat" cmpd="sng" w="381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49" name="Google Shape;149;p34"/>
          <p:cNvSpPr/>
          <p:nvPr/>
        </p:nvSpPr>
        <p:spPr>
          <a:xfrm>
            <a:off x="3243943" y="-1328057"/>
            <a:ext cx="2656115" cy="2656115"/>
          </a:xfrm>
          <a:prstGeom prst="diamond">
            <a:avLst/>
          </a:prstGeom>
          <a:no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grpSp>
        <p:nvGrpSpPr>
          <p:cNvPr descr="Icon of chart. " id="150" name="Google Shape;150;p34"/>
          <p:cNvGrpSpPr/>
          <p:nvPr/>
        </p:nvGrpSpPr>
        <p:grpSpPr>
          <a:xfrm>
            <a:off x="4388308" y="2357137"/>
            <a:ext cx="367475" cy="369517"/>
            <a:chOff x="2025650" y="4786313"/>
            <a:chExt cx="285750" cy="287338"/>
          </a:xfrm>
        </p:grpSpPr>
        <p:sp>
          <p:nvSpPr>
            <p:cNvPr id="151" name="Google Shape;151;p34"/>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52" name="Google Shape;152;p34"/>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graphicFrame>
        <p:nvGraphicFramePr>
          <p:cNvPr id="153" name="Google Shape;153;p34"/>
          <p:cNvGraphicFramePr/>
          <p:nvPr/>
        </p:nvGraphicFramePr>
        <p:xfrm>
          <a:off x="2171744" y="3521380"/>
          <a:ext cx="3000000" cy="3000000"/>
        </p:xfrm>
        <a:graphic>
          <a:graphicData uri="http://schemas.openxmlformats.org/drawingml/2006/table">
            <a:tbl>
              <a:tblPr bandRow="1" firstCol="1" firstRow="1">
                <a:noFill/>
                <a:tableStyleId>{B50C2277-357F-49F3-A303-D0AA445EDE9D}</a:tableStyleId>
              </a:tblPr>
              <a:tblGrid>
                <a:gridCol w="2510500"/>
                <a:gridCol w="2510500"/>
              </a:tblGrid>
              <a:tr h="139700">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Kristina Lerman</a:t>
                      </a:r>
                      <a:endParaRPr b="1" sz="1100" u="none" cap="none" strike="noStrike">
                        <a:solidFill>
                          <a:srgbClr val="FFFFFF"/>
                        </a:solidFill>
                      </a:endParaRPr>
                    </a:p>
                  </a:txBody>
                  <a:tcPr marT="0" marB="0" marR="68575" marL="68575"/>
                </a:tc>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Information Sciences Institute, </a:t>
                      </a:r>
                      <a:endParaRPr>
                        <a:solidFill>
                          <a:srgbClr val="FFFFFF"/>
                        </a:solidFill>
                      </a:endParaRPr>
                    </a:p>
                    <a:p>
                      <a:pPr indent="0" lvl="0" marL="0" marR="0" rtl="0" algn="just">
                        <a:lnSpc>
                          <a:spcPct val="107000"/>
                        </a:lnSpc>
                        <a:spcBef>
                          <a:spcPts val="0"/>
                        </a:spcBef>
                        <a:spcAft>
                          <a:spcPts val="0"/>
                        </a:spcAft>
                        <a:buNone/>
                      </a:pPr>
                      <a:r>
                        <a:rPr b="1" lang="en" sz="1100" u="none" cap="none" strike="noStrike">
                          <a:solidFill>
                            <a:srgbClr val="FFFFFF"/>
                          </a:solidFill>
                        </a:rPr>
                        <a:t>Department of Computer Science</a:t>
                      </a:r>
                      <a:endParaRPr b="1" sz="1100" u="none" cap="none" strike="noStrike">
                        <a:solidFill>
                          <a:srgbClr val="FFFFFF"/>
                        </a:solidFill>
                      </a:endParaRPr>
                    </a:p>
                  </a:txBody>
                  <a:tcPr marT="0" marB="0" marR="68575" marL="68575"/>
                </a:tc>
              </a:tr>
              <a:tr h="139700">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Goran Muric</a:t>
                      </a:r>
                      <a:endParaRPr b="1" sz="1100" u="none" cap="none" strike="noStrike">
                        <a:solidFill>
                          <a:srgbClr val="FFFFFF"/>
                        </a:solidFill>
                      </a:endParaRPr>
                    </a:p>
                  </a:txBody>
                  <a:tcPr marT="0" marB="0" marR="68575" marL="68575"/>
                </a:tc>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Information Sciences Institute</a:t>
                      </a:r>
                      <a:endParaRPr b="1" sz="1100" u="none" cap="none" strike="noStrike">
                        <a:solidFill>
                          <a:srgbClr val="FFFFFF"/>
                        </a:solidFill>
                      </a:endParaRPr>
                    </a:p>
                  </a:txBody>
                  <a:tcPr marT="0" marB="0" marR="68575" marL="68575"/>
                </a:tc>
              </a:tr>
              <a:tr h="139700">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Ninareh Mehrabi</a:t>
                      </a:r>
                      <a:endParaRPr b="1" sz="1100" u="none" cap="none" strike="noStrike">
                        <a:solidFill>
                          <a:srgbClr val="FFFFFF"/>
                        </a:solidFill>
                      </a:endParaRPr>
                    </a:p>
                  </a:txBody>
                  <a:tcPr marT="0" marB="0" marR="68575" marL="68575"/>
                </a:tc>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PhD CS, Fall 2018</a:t>
                      </a:r>
                      <a:endParaRPr b="1" sz="1100" u="none" cap="none" strike="noStrike">
                        <a:solidFill>
                          <a:srgbClr val="FFFFFF"/>
                        </a:solidFill>
                      </a:endParaRPr>
                    </a:p>
                  </a:txBody>
                  <a:tcPr marT="0" marB="0" marR="68575" marL="68575"/>
                </a:tc>
              </a:tr>
              <a:tr h="139700">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Aditya Gupta</a:t>
                      </a:r>
                      <a:endParaRPr b="1" sz="1100" u="none" cap="none" strike="noStrike">
                        <a:solidFill>
                          <a:srgbClr val="FFFFFF"/>
                        </a:solidFill>
                      </a:endParaRPr>
                    </a:p>
                  </a:txBody>
                  <a:tcPr marT="0" marB="0" marR="68575" marL="68575"/>
                </a:tc>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MS CS</a:t>
                      </a:r>
                      <a:r>
                        <a:rPr b="1" lang="en" sz="1100" u="none" cap="none" strike="noStrike">
                          <a:solidFill>
                            <a:srgbClr val="FFFFFF"/>
                          </a:solidFill>
                        </a:rPr>
                        <a:t>, Spring 2019</a:t>
                      </a:r>
                      <a:endParaRPr b="1" sz="1100" u="none" cap="none" strike="noStrike">
                        <a:solidFill>
                          <a:srgbClr val="FFFFFF"/>
                        </a:solidFill>
                      </a:endParaRPr>
                    </a:p>
                  </a:txBody>
                  <a:tcPr marT="0" marB="0" marR="68575" marL="68575"/>
                </a:tc>
              </a:tr>
              <a:tr h="139700">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Vineetha Nadimpalli</a:t>
                      </a:r>
                      <a:endParaRPr b="1" sz="1100" u="none" cap="none" strike="noStrike">
                        <a:solidFill>
                          <a:srgbClr val="FFFFFF"/>
                        </a:solidFill>
                      </a:endParaRPr>
                    </a:p>
                  </a:txBody>
                  <a:tcPr marT="0" marB="0" marR="68575" marL="68575"/>
                </a:tc>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MS CS</a:t>
                      </a:r>
                      <a:r>
                        <a:rPr b="1" lang="en" sz="1100" u="none" cap="none" strike="noStrike">
                          <a:solidFill>
                            <a:srgbClr val="FFFFFF"/>
                          </a:solidFill>
                        </a:rPr>
                        <a:t>, Spring 2020</a:t>
                      </a:r>
                      <a:endParaRPr b="1" sz="1100" u="none" cap="none" strike="noStrike">
                        <a:solidFill>
                          <a:srgbClr val="FFFFFF"/>
                        </a:solidFill>
                      </a:endParaRPr>
                    </a:p>
                  </a:txBody>
                  <a:tcPr marT="0" marB="0" marR="68575" marL="68575"/>
                </a:tc>
              </a:tr>
              <a:tr h="139700">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Ayushi Jha</a:t>
                      </a:r>
                      <a:endParaRPr b="1" sz="1100" u="none" cap="none" strike="noStrike">
                        <a:solidFill>
                          <a:srgbClr val="FFFFFF"/>
                        </a:solidFill>
                      </a:endParaRPr>
                    </a:p>
                  </a:txBody>
                  <a:tcPr marT="0" marB="0" marR="68575" marL="68575"/>
                </a:tc>
                <a:tc>
                  <a:txBody>
                    <a:bodyPr/>
                    <a:lstStyle/>
                    <a:p>
                      <a:pPr indent="0" lvl="0" marL="0" marR="0" rtl="0" algn="just">
                        <a:lnSpc>
                          <a:spcPct val="107000"/>
                        </a:lnSpc>
                        <a:spcBef>
                          <a:spcPts val="0"/>
                        </a:spcBef>
                        <a:spcAft>
                          <a:spcPts val="0"/>
                        </a:spcAft>
                        <a:buNone/>
                      </a:pPr>
                      <a:r>
                        <a:rPr b="1" lang="en" sz="1100" u="none" cap="none" strike="noStrike">
                          <a:solidFill>
                            <a:srgbClr val="FFFFFF"/>
                          </a:solidFill>
                        </a:rPr>
                        <a:t>MS CS</a:t>
                      </a:r>
                      <a:r>
                        <a:rPr b="1" lang="en" sz="1100" u="none" cap="none" strike="noStrike">
                          <a:solidFill>
                            <a:srgbClr val="FFFFFF"/>
                          </a:solidFill>
                        </a:rPr>
                        <a:t>, Summer 2019</a:t>
                      </a:r>
                      <a:endParaRPr b="1" sz="1100" u="none" cap="none" strike="noStrike">
                        <a:solidFill>
                          <a:srgbClr val="FFFFFF"/>
                        </a:solidFill>
                      </a:endParaRPr>
                    </a:p>
                  </a:txBody>
                  <a:tcPr marT="0" marB="0" marR="68575" marL="68575"/>
                </a:tc>
              </a:tr>
            </a:tbl>
          </a:graphicData>
        </a:graphic>
      </p:graphicFrame>
      <p:pic>
        <p:nvPicPr>
          <p:cNvPr id="154" name="Google Shape;154;p34"/>
          <p:cNvPicPr preferRelativeResize="0"/>
          <p:nvPr/>
        </p:nvPicPr>
        <p:blipFill>
          <a:blip r:embed="rId3">
            <a:alphaModFix/>
          </a:blip>
          <a:stretch>
            <a:fillRect/>
          </a:stretch>
        </p:blipFill>
        <p:spPr>
          <a:xfrm>
            <a:off x="237300" y="264350"/>
            <a:ext cx="2352675" cy="514350"/>
          </a:xfrm>
          <a:prstGeom prst="rect">
            <a:avLst/>
          </a:prstGeom>
          <a:noFill/>
          <a:ln>
            <a:noFill/>
          </a:ln>
        </p:spPr>
      </p:pic>
      <p:pic>
        <p:nvPicPr>
          <p:cNvPr id="155" name="Google Shape;155;p34"/>
          <p:cNvPicPr preferRelativeResize="0"/>
          <p:nvPr/>
        </p:nvPicPr>
        <p:blipFill>
          <a:blip r:embed="rId4">
            <a:alphaModFix/>
          </a:blip>
          <a:stretch>
            <a:fillRect/>
          </a:stretch>
        </p:blipFill>
        <p:spPr>
          <a:xfrm>
            <a:off x="4162280" y="1585113"/>
            <a:ext cx="819522" cy="686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3"/>
          <p:cNvSpPr txBox="1"/>
          <p:nvPr/>
        </p:nvSpPr>
        <p:spPr>
          <a:xfrm>
            <a:off x="219425" y="225938"/>
            <a:ext cx="832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Collaborator Analysis - 2</a:t>
            </a:r>
            <a:br>
              <a:rPr lang="en" sz="2100">
                <a:solidFill>
                  <a:srgbClr val="3F3F3F"/>
                </a:solidFill>
              </a:rPr>
            </a:br>
            <a:endParaRPr sz="2100">
              <a:solidFill>
                <a:srgbClr val="3F3F3F"/>
              </a:solidFill>
            </a:endParaRPr>
          </a:p>
        </p:txBody>
      </p:sp>
      <p:cxnSp>
        <p:nvCxnSpPr>
          <p:cNvPr id="414" name="Google Shape;414;p43"/>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cxnSp>
        <p:nvCxnSpPr>
          <p:cNvPr id="415" name="Google Shape;415;p43"/>
          <p:cNvCxnSpPr/>
          <p:nvPr/>
        </p:nvCxnSpPr>
        <p:spPr>
          <a:xfrm flipH="1" rot="10800000">
            <a:off x="0" y="384373"/>
            <a:ext cx="2667900" cy="7800"/>
          </a:xfrm>
          <a:prstGeom prst="straightConnector1">
            <a:avLst/>
          </a:prstGeom>
          <a:noFill/>
          <a:ln cap="flat" cmpd="sng" w="9525">
            <a:solidFill>
              <a:srgbClr val="085763"/>
            </a:solidFill>
            <a:prstDash val="solid"/>
            <a:miter lim="800000"/>
            <a:headEnd len="sm" w="sm" type="none"/>
            <a:tailEnd len="med" w="med" type="oval"/>
          </a:ln>
        </p:spPr>
      </p:cxnSp>
      <p:sp>
        <p:nvSpPr>
          <p:cNvPr id="416" name="Google Shape;416;p43"/>
          <p:cNvSpPr/>
          <p:nvPr/>
        </p:nvSpPr>
        <p:spPr>
          <a:xfrm>
            <a:off x="4452725" y="694525"/>
            <a:ext cx="4087800" cy="1465200"/>
          </a:xfrm>
          <a:prstGeom prst="wedgeRoundRectCallout">
            <a:avLst>
              <a:gd fmla="val -54695" name="adj1"/>
              <a:gd fmla="val -22041"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1000"/>
              <a:t>We saw earlier that females tend to have shorter publishing career length </a:t>
            </a:r>
            <a:r>
              <a:rPr lang="en" sz="1000"/>
              <a:t>compared</a:t>
            </a:r>
            <a:r>
              <a:rPr lang="en" sz="1000"/>
              <a:t> to males.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Here we see that when they are active, they usually work in groups (group size analysis in Appendix), as </a:t>
            </a:r>
            <a:r>
              <a:rPr b="1" lang="en" sz="1000"/>
              <a:t>only 12% of female authors chose to publish as single author.</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Males tend to go at it alone more, </a:t>
            </a:r>
            <a:r>
              <a:rPr b="1" lang="en" sz="1000"/>
              <a:t>comparatively speaking.</a:t>
            </a:r>
            <a:endParaRPr b="1" sz="1000"/>
          </a:p>
        </p:txBody>
      </p:sp>
      <p:grpSp>
        <p:nvGrpSpPr>
          <p:cNvPr id="417" name="Google Shape;417;p43"/>
          <p:cNvGrpSpPr/>
          <p:nvPr/>
        </p:nvGrpSpPr>
        <p:grpSpPr>
          <a:xfrm>
            <a:off x="230631" y="606063"/>
            <a:ext cx="3568642" cy="2053403"/>
            <a:chOff x="824313" y="2498313"/>
            <a:chExt cx="3884025" cy="2234875"/>
          </a:xfrm>
        </p:grpSpPr>
        <p:pic>
          <p:nvPicPr>
            <p:cNvPr id="418" name="Google Shape;418;p43"/>
            <p:cNvPicPr preferRelativeResize="0"/>
            <p:nvPr/>
          </p:nvPicPr>
          <p:blipFill>
            <a:blip r:embed="rId3">
              <a:alphaModFix/>
            </a:blip>
            <a:stretch>
              <a:fillRect/>
            </a:stretch>
          </p:blipFill>
          <p:spPr>
            <a:xfrm>
              <a:off x="824313" y="2498313"/>
              <a:ext cx="3884025" cy="2234875"/>
            </a:xfrm>
            <a:prstGeom prst="rect">
              <a:avLst/>
            </a:prstGeom>
            <a:noFill/>
            <a:ln>
              <a:noFill/>
            </a:ln>
          </p:spPr>
        </p:pic>
        <p:sp>
          <p:nvSpPr>
            <p:cNvPr id="419" name="Google Shape;419;p43"/>
            <p:cNvSpPr txBox="1"/>
            <p:nvPr/>
          </p:nvSpPr>
          <p:spPr>
            <a:xfrm>
              <a:off x="1700100" y="3232350"/>
              <a:ext cx="650100" cy="23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12%</a:t>
              </a:r>
              <a:endParaRPr sz="1100"/>
            </a:p>
          </p:txBody>
        </p:sp>
        <p:sp>
          <p:nvSpPr>
            <p:cNvPr id="420" name="Google Shape;420;p43"/>
            <p:cNvSpPr txBox="1"/>
            <p:nvPr/>
          </p:nvSpPr>
          <p:spPr>
            <a:xfrm>
              <a:off x="3534075" y="2715300"/>
              <a:ext cx="650100" cy="23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20</a:t>
              </a:r>
              <a:r>
                <a:rPr lang="en" sz="1100"/>
                <a:t>%</a:t>
              </a:r>
              <a:endParaRPr sz="1100"/>
            </a:p>
          </p:txBody>
        </p:sp>
      </p:grpSp>
      <p:pic>
        <p:nvPicPr>
          <p:cNvPr id="421" name="Google Shape;421;p43" title="Points scored"/>
          <p:cNvPicPr preferRelativeResize="0"/>
          <p:nvPr/>
        </p:nvPicPr>
        <p:blipFill>
          <a:blip r:embed="rId4">
            <a:alphaModFix/>
          </a:blip>
          <a:stretch>
            <a:fillRect/>
          </a:stretch>
        </p:blipFill>
        <p:spPr>
          <a:xfrm>
            <a:off x="230625" y="2659475"/>
            <a:ext cx="3809451" cy="2313226"/>
          </a:xfrm>
          <a:prstGeom prst="rect">
            <a:avLst/>
          </a:prstGeom>
          <a:noFill/>
          <a:ln>
            <a:noFill/>
          </a:ln>
          <a:effectLst>
            <a:outerShdw blurRad="57150" rotWithShape="0" algn="bl" dir="5400000" dist="19050">
              <a:srgbClr val="000000">
                <a:alpha val="50000"/>
              </a:srgbClr>
            </a:outerShdw>
          </a:effectLst>
        </p:spPr>
      </p:pic>
      <p:sp>
        <p:nvSpPr>
          <p:cNvPr id="422" name="Google Shape;422;p43"/>
          <p:cNvSpPr/>
          <p:nvPr/>
        </p:nvSpPr>
        <p:spPr>
          <a:xfrm>
            <a:off x="4452725" y="2462075"/>
            <a:ext cx="4231800" cy="2269500"/>
          </a:xfrm>
          <a:prstGeom prst="wedgeRoundRectCallout">
            <a:avLst>
              <a:gd fmla="val -54989" name="adj1"/>
              <a:gd fmla="val -22730"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295275" lvl="0" marL="457200" rtl="0" algn="l">
              <a:lnSpc>
                <a:spcPct val="115000"/>
              </a:lnSpc>
              <a:spcBef>
                <a:spcPts val="0"/>
              </a:spcBef>
              <a:spcAft>
                <a:spcPts val="0"/>
              </a:spcAft>
              <a:buClr>
                <a:schemeClr val="dk1"/>
              </a:buClr>
              <a:buSzPts val="1050"/>
              <a:buFont typeface="Arial"/>
              <a:buChar char="●"/>
            </a:pPr>
            <a:r>
              <a:rPr lang="en" sz="1050">
                <a:solidFill>
                  <a:schemeClr val="dk1"/>
                </a:solidFill>
                <a:highlight>
                  <a:schemeClr val="lt1"/>
                </a:highlight>
              </a:rPr>
              <a:t>% of papers with ONLY FEMALE authors: 2.31% papers</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Font typeface="Arial"/>
              <a:buChar char="●"/>
            </a:pPr>
            <a:r>
              <a:rPr lang="en" sz="1050">
                <a:solidFill>
                  <a:schemeClr val="dk1"/>
                </a:solidFill>
                <a:highlight>
                  <a:schemeClr val="lt1"/>
                </a:highlight>
              </a:rPr>
              <a:t>% of papers with ONLY MALE authors 85.28% papers</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Font typeface="Arial"/>
              <a:buChar char="●"/>
            </a:pPr>
            <a:r>
              <a:rPr lang="en" sz="1050">
                <a:solidFill>
                  <a:schemeClr val="dk1"/>
                </a:solidFill>
                <a:highlight>
                  <a:schemeClr val="lt1"/>
                </a:highlight>
              </a:rPr>
              <a:t>% of papers with BOTH MALE &amp; FEMALE authors: 12.41% papers</a:t>
            </a:r>
            <a:endParaRPr>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In total population Males far outweigh women at single author papers. Both gender papers are also more common than only female author papers.</a:t>
            </a:r>
            <a:endParaRPr b="1" sz="1000"/>
          </a:p>
        </p:txBody>
      </p:sp>
      <p:sp>
        <p:nvSpPr>
          <p:cNvPr id="423" name="Google Shape;423;p43"/>
          <p:cNvSpPr txBox="1"/>
          <p:nvPr/>
        </p:nvSpPr>
        <p:spPr>
          <a:xfrm>
            <a:off x="4390500" y="4814475"/>
            <a:ext cx="70191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*Only papers where gender info was available for all the authors were considered</a:t>
            </a:r>
            <a:endParaRPr b="1" sz="800">
              <a:solidFill>
                <a:schemeClr val="dk1"/>
              </a:solidFill>
              <a:highlight>
                <a:schemeClr val="lt1"/>
              </a:highlight>
            </a:endParaRPr>
          </a:p>
          <a:p>
            <a:pPr indent="0" lvl="0" marL="0" rtl="0" algn="l">
              <a:spcBef>
                <a:spcPts val="0"/>
              </a:spcBef>
              <a:spcAft>
                <a:spcPts val="0"/>
              </a:spcAft>
              <a:buNone/>
            </a:pPr>
            <a:r>
              <a:t/>
            </a:r>
            <a:endParaRPr sz="800">
              <a:solidFill>
                <a:schemeClr val="dk1"/>
              </a:solidFill>
              <a:highlight>
                <a:schemeClr val="lt1"/>
              </a:highlight>
            </a:endParaRPr>
          </a:p>
        </p:txBody>
      </p:sp>
      <p:sp>
        <p:nvSpPr>
          <p:cNvPr id="424" name="Google Shape;424;p43"/>
          <p:cNvSpPr/>
          <p:nvPr/>
        </p:nvSpPr>
        <p:spPr>
          <a:xfrm>
            <a:off x="1790925" y="4375925"/>
            <a:ext cx="1914300" cy="5817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4"/>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431" name="Google Shape;431;p44"/>
          <p:cNvCxnSpPr/>
          <p:nvPr/>
        </p:nvCxnSpPr>
        <p:spPr>
          <a:xfrm flipH="1">
            <a:off x="7242991"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432" name="Google Shape;432;p44"/>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33" name="Google Shape;433;p44"/>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34" name="Google Shape;434;p44"/>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35" name="Google Shape;435;p44"/>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36" name="Google Shape;436;p44"/>
          <p:cNvSpPr txBox="1"/>
          <p:nvPr/>
        </p:nvSpPr>
        <p:spPr>
          <a:xfrm>
            <a:off x="219425" y="225946"/>
            <a:ext cx="8321100" cy="417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Co-author Popularity</a:t>
            </a:r>
            <a:br>
              <a:rPr lang="en" sz="2100">
                <a:solidFill>
                  <a:srgbClr val="3F3F3F"/>
                </a:solidFill>
              </a:rPr>
            </a:br>
            <a:endParaRPr sz="2100">
              <a:solidFill>
                <a:srgbClr val="3F3F3F"/>
              </a:solidFill>
            </a:endParaRPr>
          </a:p>
        </p:txBody>
      </p:sp>
      <p:cxnSp>
        <p:nvCxnSpPr>
          <p:cNvPr id="437" name="Google Shape;437;p44"/>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cxnSp>
        <p:nvCxnSpPr>
          <p:cNvPr id="438" name="Google Shape;438;p44"/>
          <p:cNvCxnSpPr/>
          <p:nvPr/>
        </p:nvCxnSpPr>
        <p:spPr>
          <a:xfrm flipH="1" rot="10800000">
            <a:off x="0" y="384373"/>
            <a:ext cx="2667900" cy="7800"/>
          </a:xfrm>
          <a:prstGeom prst="straightConnector1">
            <a:avLst/>
          </a:prstGeom>
          <a:noFill/>
          <a:ln cap="flat" cmpd="sng" w="9525">
            <a:solidFill>
              <a:srgbClr val="085763"/>
            </a:solidFill>
            <a:prstDash val="solid"/>
            <a:miter lim="800000"/>
            <a:headEnd len="sm" w="sm" type="none"/>
            <a:tailEnd len="med" w="med" type="oval"/>
          </a:ln>
        </p:spPr>
      </p:cxnSp>
      <p:sp>
        <p:nvSpPr>
          <p:cNvPr id="439" name="Google Shape;439;p44"/>
          <p:cNvSpPr/>
          <p:nvPr/>
        </p:nvSpPr>
        <p:spPr>
          <a:xfrm>
            <a:off x="556600" y="643550"/>
            <a:ext cx="7983900" cy="1472400"/>
          </a:xfrm>
          <a:prstGeom prst="wedgeRoundRectCallout">
            <a:avLst>
              <a:gd fmla="val -49871" name="adj1"/>
              <a:gd fmla="val -22169"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1050" u="sng">
                <a:solidFill>
                  <a:schemeClr val="dk1"/>
                </a:solidFill>
                <a:highlight>
                  <a:schemeClr val="lt1"/>
                </a:highlight>
              </a:rPr>
              <a:t>Comparing</a:t>
            </a:r>
            <a:r>
              <a:rPr lang="en" sz="1050" u="sng">
                <a:solidFill>
                  <a:schemeClr val="dk1"/>
                </a:solidFill>
                <a:highlight>
                  <a:schemeClr val="lt1"/>
                </a:highlight>
              </a:rPr>
              <a:t> </a:t>
            </a:r>
            <a:r>
              <a:rPr b="1" lang="en" sz="1050" u="sng">
                <a:solidFill>
                  <a:schemeClr val="dk1"/>
                </a:solidFill>
                <a:highlight>
                  <a:schemeClr val="lt1"/>
                </a:highlight>
              </a:rPr>
              <a:t>‘popularity’</a:t>
            </a:r>
            <a:r>
              <a:rPr lang="en" sz="1050" u="sng">
                <a:solidFill>
                  <a:schemeClr val="dk1"/>
                </a:solidFill>
                <a:highlight>
                  <a:schemeClr val="lt1"/>
                </a:highlight>
              </a:rPr>
              <a:t> of Co-authors of both genders</a:t>
            </a:r>
            <a:r>
              <a:rPr lang="en" sz="1050">
                <a:solidFill>
                  <a:schemeClr val="dk1"/>
                </a:solidFill>
                <a:highlight>
                  <a:schemeClr val="lt1"/>
                </a:highlight>
              </a:rPr>
              <a:t>:</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295275" lvl="0" marL="457200" rtl="0" algn="l">
              <a:spcBef>
                <a:spcPts val="0"/>
              </a:spcBef>
              <a:spcAft>
                <a:spcPts val="0"/>
              </a:spcAft>
              <a:buClr>
                <a:schemeClr val="dk1"/>
              </a:buClr>
              <a:buSzPts val="1050"/>
              <a:buAutoNum type="arabicPeriod"/>
            </a:pPr>
            <a:r>
              <a:rPr b="1" lang="en" sz="1050">
                <a:solidFill>
                  <a:schemeClr val="dk1"/>
                </a:solidFill>
                <a:highlight>
                  <a:schemeClr val="lt1"/>
                </a:highlight>
              </a:rPr>
              <a:t>Average academic lifetime of of co-authors of females and males is largely similar</a:t>
            </a:r>
            <a:r>
              <a:rPr lang="en" sz="1050">
                <a:solidFill>
                  <a:schemeClr val="dk1"/>
                </a:solidFill>
                <a:highlight>
                  <a:schemeClr val="lt1"/>
                </a:highlight>
              </a:rPr>
              <a:t>. </a:t>
            </a:r>
            <a:r>
              <a:rPr b="1" lang="en" sz="1050">
                <a:solidFill>
                  <a:schemeClr val="dk1"/>
                </a:solidFill>
                <a:highlight>
                  <a:schemeClr val="lt1"/>
                </a:highlight>
              </a:rPr>
              <a:t>Which sounds </a:t>
            </a:r>
            <a:r>
              <a:rPr b="1" lang="en" sz="1050">
                <a:solidFill>
                  <a:schemeClr val="dk1"/>
                </a:solidFill>
                <a:highlight>
                  <a:schemeClr val="lt1"/>
                </a:highlight>
              </a:rPr>
              <a:t>counterintuitive</a:t>
            </a:r>
            <a:r>
              <a:rPr lang="en" sz="1050">
                <a:solidFill>
                  <a:schemeClr val="dk1"/>
                </a:solidFill>
                <a:highlight>
                  <a:schemeClr val="lt1"/>
                </a:highlight>
              </a:rPr>
              <a:t> as females display shorter academic lifetimes, but make as when they do collab the average age is higher. (For distribution as opposed to avg, see Appendix)</a:t>
            </a:r>
            <a:endParaRPr sz="1050">
              <a:solidFill>
                <a:schemeClr val="dk1"/>
              </a:solidFill>
              <a:highlight>
                <a:schemeClr val="lt1"/>
              </a:highlight>
            </a:endParaRPr>
          </a:p>
          <a:p>
            <a:pPr indent="-295275" lvl="0" marL="457200" rtl="0" algn="l">
              <a:spcBef>
                <a:spcPts val="0"/>
              </a:spcBef>
              <a:spcAft>
                <a:spcPts val="0"/>
              </a:spcAft>
              <a:buClr>
                <a:schemeClr val="dk1"/>
              </a:buClr>
              <a:buSzPts val="1050"/>
              <a:buAutoNum type="arabicPeriod"/>
            </a:pPr>
            <a:r>
              <a:rPr b="1" lang="en" sz="1050">
                <a:solidFill>
                  <a:schemeClr val="dk1"/>
                </a:solidFill>
                <a:highlight>
                  <a:schemeClr val="lt1"/>
                </a:highlight>
              </a:rPr>
              <a:t>Average papers published by female co-authors and male co-authors is also largely similar</a:t>
            </a:r>
            <a:r>
              <a:rPr lang="en" sz="1050">
                <a:solidFill>
                  <a:schemeClr val="dk1"/>
                </a:solidFill>
                <a:highlight>
                  <a:schemeClr val="lt1"/>
                </a:highlight>
              </a:rPr>
              <a:t>. Which further downplays the prominence/popularity of co-authors of one gender over the other. </a:t>
            </a:r>
            <a:endParaRPr sz="1050">
              <a:solidFill>
                <a:schemeClr val="dk1"/>
              </a:solidFill>
              <a:highlight>
                <a:schemeClr val="lt1"/>
              </a:highlight>
            </a:endParaRPr>
          </a:p>
        </p:txBody>
      </p:sp>
      <p:grpSp>
        <p:nvGrpSpPr>
          <p:cNvPr id="440" name="Google Shape;440;p44"/>
          <p:cNvGrpSpPr/>
          <p:nvPr/>
        </p:nvGrpSpPr>
        <p:grpSpPr>
          <a:xfrm>
            <a:off x="494651" y="2150191"/>
            <a:ext cx="8112084" cy="2682194"/>
            <a:chOff x="647116" y="1702235"/>
            <a:chExt cx="8112084" cy="2872651"/>
          </a:xfrm>
        </p:grpSpPr>
        <p:pic>
          <p:nvPicPr>
            <p:cNvPr id="441" name="Google Shape;441;p44"/>
            <p:cNvPicPr preferRelativeResize="0"/>
            <p:nvPr/>
          </p:nvPicPr>
          <p:blipFill rotWithShape="1">
            <a:blip r:embed="rId3">
              <a:alphaModFix/>
            </a:blip>
            <a:srcRect b="0" l="46720" r="0" t="0"/>
            <a:stretch/>
          </p:blipFill>
          <p:spPr>
            <a:xfrm>
              <a:off x="930970" y="1994088"/>
              <a:ext cx="1643400" cy="1776900"/>
            </a:xfrm>
            <a:prstGeom prst="rect">
              <a:avLst/>
            </a:prstGeom>
            <a:noFill/>
            <a:ln>
              <a:noFill/>
            </a:ln>
          </p:spPr>
        </p:pic>
        <p:grpSp>
          <p:nvGrpSpPr>
            <p:cNvPr id="442" name="Google Shape;442;p44"/>
            <p:cNvGrpSpPr/>
            <p:nvPr/>
          </p:nvGrpSpPr>
          <p:grpSpPr>
            <a:xfrm>
              <a:off x="647116" y="3882336"/>
              <a:ext cx="2481721" cy="692550"/>
              <a:chOff x="862821" y="5176448"/>
              <a:chExt cx="3308961" cy="923400"/>
            </a:xfrm>
          </p:grpSpPr>
          <p:sp>
            <p:nvSpPr>
              <p:cNvPr id="443" name="Google Shape;443;p44"/>
              <p:cNvSpPr txBox="1"/>
              <p:nvPr/>
            </p:nvSpPr>
            <p:spPr>
              <a:xfrm>
                <a:off x="862821" y="5176448"/>
                <a:ext cx="1946700" cy="9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262626"/>
                    </a:solidFill>
                    <a:latin typeface="Lato Light"/>
                    <a:ea typeface="Lato Light"/>
                    <a:cs typeface="Lato Light"/>
                    <a:sym typeface="Lato Light"/>
                  </a:rPr>
                  <a:t>Years</a:t>
                </a:r>
                <a:endParaRPr sz="3000">
                  <a:solidFill>
                    <a:srgbClr val="262626"/>
                  </a:solidFill>
                  <a:latin typeface="Lato Light"/>
                  <a:ea typeface="Lato Light"/>
                  <a:cs typeface="Lato Light"/>
                  <a:sym typeface="Lato Light"/>
                </a:endParaRPr>
              </a:p>
            </p:txBody>
          </p:sp>
          <p:sp>
            <p:nvSpPr>
              <p:cNvPr id="444" name="Google Shape;444;p44"/>
              <p:cNvSpPr txBox="1"/>
              <p:nvPr/>
            </p:nvSpPr>
            <p:spPr>
              <a:xfrm>
                <a:off x="2253582" y="5323726"/>
                <a:ext cx="1918200" cy="33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262626"/>
                    </a:solidFill>
                    <a:latin typeface="Lato Black"/>
                    <a:ea typeface="Lato Black"/>
                    <a:cs typeface="Lato Black"/>
                    <a:sym typeface="Lato Black"/>
                  </a:rPr>
                  <a:t>Average academic age of co-Authors</a:t>
                </a:r>
                <a:endParaRPr b="1" sz="1200">
                  <a:solidFill>
                    <a:srgbClr val="262626"/>
                  </a:solidFill>
                  <a:latin typeface="Lato Black"/>
                  <a:ea typeface="Lato Black"/>
                  <a:cs typeface="Lato Black"/>
                  <a:sym typeface="Lato Black"/>
                </a:endParaRPr>
              </a:p>
            </p:txBody>
          </p:sp>
        </p:grpSp>
        <p:pic>
          <p:nvPicPr>
            <p:cNvPr id="445" name="Google Shape;445;p44"/>
            <p:cNvPicPr preferRelativeResize="0"/>
            <p:nvPr/>
          </p:nvPicPr>
          <p:blipFill rotWithShape="1">
            <a:blip r:embed="rId3">
              <a:alphaModFix/>
            </a:blip>
            <a:srcRect b="0" l="0" r="51456" t="0"/>
            <a:stretch/>
          </p:blipFill>
          <p:spPr>
            <a:xfrm>
              <a:off x="6399175" y="1993475"/>
              <a:ext cx="1501500" cy="1776900"/>
            </a:xfrm>
            <a:prstGeom prst="rect">
              <a:avLst/>
            </a:prstGeom>
            <a:noFill/>
            <a:ln>
              <a:noFill/>
            </a:ln>
          </p:spPr>
        </p:pic>
        <p:grpSp>
          <p:nvGrpSpPr>
            <p:cNvPr id="446" name="Google Shape;446;p44"/>
            <p:cNvGrpSpPr/>
            <p:nvPr/>
          </p:nvGrpSpPr>
          <p:grpSpPr>
            <a:xfrm>
              <a:off x="5765344" y="3847932"/>
              <a:ext cx="2993856" cy="692550"/>
              <a:chOff x="7687126" y="5130576"/>
              <a:chExt cx="3991808" cy="923400"/>
            </a:xfrm>
          </p:grpSpPr>
          <p:sp>
            <p:nvSpPr>
              <p:cNvPr id="447" name="Google Shape;447;p44"/>
              <p:cNvSpPr txBox="1"/>
              <p:nvPr/>
            </p:nvSpPr>
            <p:spPr>
              <a:xfrm>
                <a:off x="7687126" y="5130576"/>
                <a:ext cx="1946700" cy="9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262626"/>
                    </a:solidFill>
                    <a:latin typeface="Lato Light"/>
                    <a:ea typeface="Lato Light"/>
                    <a:cs typeface="Lato Light"/>
                    <a:sym typeface="Lato Light"/>
                  </a:rPr>
                  <a:t>Papers</a:t>
                </a:r>
                <a:endParaRPr sz="3000">
                  <a:solidFill>
                    <a:srgbClr val="262626"/>
                  </a:solidFill>
                  <a:latin typeface="Lato Light"/>
                  <a:ea typeface="Lato Light"/>
                  <a:cs typeface="Lato Light"/>
                  <a:sym typeface="Lato Light"/>
                </a:endParaRPr>
              </a:p>
            </p:txBody>
          </p:sp>
          <p:sp>
            <p:nvSpPr>
              <p:cNvPr id="448" name="Google Shape;448;p44"/>
              <p:cNvSpPr txBox="1"/>
              <p:nvPr/>
            </p:nvSpPr>
            <p:spPr>
              <a:xfrm>
                <a:off x="9309233" y="5252067"/>
                <a:ext cx="2369700" cy="556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262626"/>
                    </a:solidFill>
                    <a:latin typeface="Lato Black"/>
                    <a:ea typeface="Lato Black"/>
                    <a:cs typeface="Lato Black"/>
                    <a:sym typeface="Lato Black"/>
                  </a:rPr>
                  <a:t>Average papers published by co-authors</a:t>
                </a:r>
                <a:endParaRPr b="1" sz="1200">
                  <a:solidFill>
                    <a:srgbClr val="262626"/>
                  </a:solidFill>
                  <a:latin typeface="Lato Black"/>
                  <a:ea typeface="Lato Black"/>
                  <a:cs typeface="Lato Black"/>
                  <a:sym typeface="Lato Black"/>
                </a:endParaRPr>
              </a:p>
            </p:txBody>
          </p:sp>
        </p:grpSp>
        <p:grpSp>
          <p:nvGrpSpPr>
            <p:cNvPr id="449" name="Google Shape;449;p44"/>
            <p:cNvGrpSpPr/>
            <p:nvPr/>
          </p:nvGrpSpPr>
          <p:grpSpPr>
            <a:xfrm>
              <a:off x="4124372" y="2655137"/>
              <a:ext cx="887397" cy="635850"/>
              <a:chOff x="5499162" y="3540183"/>
              <a:chExt cx="1183196" cy="847800"/>
            </a:xfrm>
          </p:grpSpPr>
          <p:sp>
            <p:nvSpPr>
              <p:cNvPr id="450" name="Google Shape;450;p44"/>
              <p:cNvSpPr/>
              <p:nvPr/>
            </p:nvSpPr>
            <p:spPr>
              <a:xfrm rot="10800000">
                <a:off x="5499162" y="3588327"/>
                <a:ext cx="759300" cy="759300"/>
              </a:xfrm>
              <a:prstGeom prst="ellipse">
                <a:avLst/>
              </a:prstGeom>
              <a:solidFill>
                <a:srgbClr val="3F3F3F">
                  <a:alpha val="9098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2A80B9"/>
                  </a:solidFill>
                  <a:latin typeface="Calibri"/>
                  <a:ea typeface="Calibri"/>
                  <a:cs typeface="Calibri"/>
                  <a:sym typeface="Calibri"/>
                </a:endParaRPr>
              </a:p>
            </p:txBody>
          </p:sp>
          <p:sp>
            <p:nvSpPr>
              <p:cNvPr id="451" name="Google Shape;451;p44"/>
              <p:cNvSpPr/>
              <p:nvPr/>
            </p:nvSpPr>
            <p:spPr>
              <a:xfrm rot="5829017">
                <a:off x="5878856" y="3584481"/>
                <a:ext cx="759204" cy="759204"/>
              </a:xfrm>
              <a:prstGeom prst="ellipse">
                <a:avLst/>
              </a:prstGeom>
              <a:solidFill>
                <a:srgbClr val="3F3F3F">
                  <a:alpha val="9098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2A80B9"/>
                  </a:solidFill>
                  <a:latin typeface="Calibri"/>
                  <a:ea typeface="Calibri"/>
                  <a:cs typeface="Calibri"/>
                  <a:sym typeface="Calibri"/>
                </a:endParaRPr>
              </a:p>
            </p:txBody>
          </p:sp>
          <p:sp>
            <p:nvSpPr>
              <p:cNvPr id="452" name="Google Shape;452;p44"/>
              <p:cNvSpPr txBox="1"/>
              <p:nvPr/>
            </p:nvSpPr>
            <p:spPr>
              <a:xfrm>
                <a:off x="5721817" y="3779388"/>
                <a:ext cx="725100" cy="36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Lato Black"/>
                    <a:ea typeface="Lato Black"/>
                    <a:cs typeface="Lato Black"/>
                    <a:sym typeface="Lato Black"/>
                  </a:rPr>
                  <a:t>VS</a:t>
                </a:r>
                <a:endParaRPr sz="1400">
                  <a:solidFill>
                    <a:schemeClr val="lt1"/>
                  </a:solidFill>
                  <a:latin typeface="Lato Black"/>
                  <a:ea typeface="Lato Black"/>
                  <a:cs typeface="Lato Black"/>
                  <a:sym typeface="Lato Black"/>
                </a:endParaRPr>
              </a:p>
            </p:txBody>
          </p:sp>
        </p:grpSp>
        <p:cxnSp>
          <p:nvCxnSpPr>
            <p:cNvPr id="453" name="Google Shape;453;p44"/>
            <p:cNvCxnSpPr/>
            <p:nvPr/>
          </p:nvCxnSpPr>
          <p:spPr>
            <a:xfrm>
              <a:off x="4563221" y="3440061"/>
              <a:ext cx="0" cy="1053000"/>
            </a:xfrm>
            <a:prstGeom prst="straightConnector1">
              <a:avLst/>
            </a:prstGeom>
            <a:noFill/>
            <a:ln cap="rnd" cmpd="sng" w="53975">
              <a:solidFill>
                <a:srgbClr val="BFBFBF"/>
              </a:solidFill>
              <a:prstDash val="dot"/>
              <a:miter lim="800000"/>
              <a:headEnd len="sm" w="sm" type="none"/>
              <a:tailEnd len="sm" w="sm" type="none"/>
            </a:ln>
          </p:spPr>
        </p:cxnSp>
        <p:cxnSp>
          <p:nvCxnSpPr>
            <p:cNvPr id="454" name="Google Shape;454;p44"/>
            <p:cNvCxnSpPr/>
            <p:nvPr/>
          </p:nvCxnSpPr>
          <p:spPr>
            <a:xfrm>
              <a:off x="4563221" y="1702235"/>
              <a:ext cx="0" cy="852000"/>
            </a:xfrm>
            <a:prstGeom prst="straightConnector1">
              <a:avLst/>
            </a:prstGeom>
            <a:noFill/>
            <a:ln cap="rnd" cmpd="sng" w="53975">
              <a:solidFill>
                <a:srgbClr val="BFBFBF"/>
              </a:solidFill>
              <a:prstDash val="dot"/>
              <a:miter lim="800000"/>
              <a:headEnd len="sm" w="sm" type="none"/>
              <a:tailEnd len="sm" w="sm" type="none"/>
            </a:ln>
          </p:spPr>
        </p:cxnSp>
        <p:sp>
          <p:nvSpPr>
            <p:cNvPr id="455" name="Google Shape;455;p44"/>
            <p:cNvSpPr txBox="1"/>
            <p:nvPr/>
          </p:nvSpPr>
          <p:spPr>
            <a:xfrm>
              <a:off x="1064075" y="2279125"/>
              <a:ext cx="626100" cy="27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14.0</a:t>
              </a:r>
              <a:endParaRPr sz="1100"/>
            </a:p>
          </p:txBody>
        </p:sp>
        <p:sp>
          <p:nvSpPr>
            <p:cNvPr id="456" name="Google Shape;456;p44"/>
            <p:cNvSpPr txBox="1"/>
            <p:nvPr/>
          </p:nvSpPr>
          <p:spPr>
            <a:xfrm>
              <a:off x="1814750" y="1999701"/>
              <a:ext cx="626100" cy="27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14.2</a:t>
              </a:r>
              <a:endParaRPr sz="1100"/>
            </a:p>
          </p:txBody>
        </p:sp>
        <p:sp>
          <p:nvSpPr>
            <p:cNvPr id="457" name="Google Shape;457;p44"/>
            <p:cNvSpPr txBox="1"/>
            <p:nvPr/>
          </p:nvSpPr>
          <p:spPr>
            <a:xfrm>
              <a:off x="1026727" y="3636125"/>
              <a:ext cx="740100" cy="211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Females</a:t>
              </a:r>
              <a:endParaRPr sz="1100"/>
            </a:p>
          </p:txBody>
        </p:sp>
        <p:sp>
          <p:nvSpPr>
            <p:cNvPr id="458" name="Google Shape;458;p44"/>
            <p:cNvSpPr txBox="1"/>
            <p:nvPr/>
          </p:nvSpPr>
          <p:spPr>
            <a:xfrm>
              <a:off x="1774075" y="3635875"/>
              <a:ext cx="740100" cy="211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Males</a:t>
              </a:r>
              <a:endParaRPr sz="1100"/>
            </a:p>
          </p:txBody>
        </p:sp>
        <p:sp>
          <p:nvSpPr>
            <p:cNvPr id="459" name="Google Shape;459;p44"/>
            <p:cNvSpPr txBox="1"/>
            <p:nvPr/>
          </p:nvSpPr>
          <p:spPr>
            <a:xfrm>
              <a:off x="6478027" y="3636000"/>
              <a:ext cx="740100" cy="211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Females</a:t>
              </a:r>
              <a:endParaRPr sz="1100"/>
            </a:p>
          </p:txBody>
        </p:sp>
        <p:sp>
          <p:nvSpPr>
            <p:cNvPr id="460" name="Google Shape;460;p44"/>
            <p:cNvSpPr txBox="1"/>
            <p:nvPr/>
          </p:nvSpPr>
          <p:spPr>
            <a:xfrm>
              <a:off x="7225375" y="3635750"/>
              <a:ext cx="740100" cy="211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Males</a:t>
              </a:r>
              <a:endParaRPr sz="1100"/>
            </a:p>
          </p:txBody>
        </p:sp>
        <p:sp>
          <p:nvSpPr>
            <p:cNvPr id="461" name="Google Shape;461;p44"/>
            <p:cNvSpPr txBox="1"/>
            <p:nvPr/>
          </p:nvSpPr>
          <p:spPr>
            <a:xfrm>
              <a:off x="6628075" y="2075926"/>
              <a:ext cx="597300" cy="27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27</a:t>
              </a:r>
              <a:endParaRPr sz="1100"/>
            </a:p>
          </p:txBody>
        </p:sp>
        <p:sp>
          <p:nvSpPr>
            <p:cNvPr id="462" name="Google Shape;462;p44"/>
            <p:cNvSpPr txBox="1"/>
            <p:nvPr/>
          </p:nvSpPr>
          <p:spPr>
            <a:xfrm>
              <a:off x="7372975" y="2591826"/>
              <a:ext cx="597300" cy="27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26</a:t>
              </a:r>
              <a:endParaRPr sz="11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45"/>
          <p:cNvSpPr txBox="1"/>
          <p:nvPr/>
        </p:nvSpPr>
        <p:spPr>
          <a:xfrm>
            <a:off x="219425" y="225946"/>
            <a:ext cx="8321100" cy="417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Co-author Popularity - 2</a:t>
            </a:r>
            <a:br>
              <a:rPr lang="en" sz="2100">
                <a:solidFill>
                  <a:srgbClr val="3F3F3F"/>
                </a:solidFill>
              </a:rPr>
            </a:br>
            <a:endParaRPr sz="2100">
              <a:solidFill>
                <a:srgbClr val="3F3F3F"/>
              </a:solidFill>
            </a:endParaRPr>
          </a:p>
        </p:txBody>
      </p:sp>
      <p:cxnSp>
        <p:nvCxnSpPr>
          <p:cNvPr id="468" name="Google Shape;468;p45"/>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cxnSp>
        <p:nvCxnSpPr>
          <p:cNvPr id="469" name="Google Shape;469;p45"/>
          <p:cNvCxnSpPr/>
          <p:nvPr/>
        </p:nvCxnSpPr>
        <p:spPr>
          <a:xfrm flipH="1" rot="10800000">
            <a:off x="0" y="384373"/>
            <a:ext cx="2667900" cy="7800"/>
          </a:xfrm>
          <a:prstGeom prst="straightConnector1">
            <a:avLst/>
          </a:prstGeom>
          <a:noFill/>
          <a:ln cap="flat" cmpd="sng" w="9525">
            <a:solidFill>
              <a:srgbClr val="085763"/>
            </a:solidFill>
            <a:prstDash val="solid"/>
            <a:miter lim="800000"/>
            <a:headEnd len="sm" w="sm" type="none"/>
            <a:tailEnd len="med" w="med" type="oval"/>
          </a:ln>
        </p:spPr>
      </p:cxnSp>
      <p:sp>
        <p:nvSpPr>
          <p:cNvPr id="470" name="Google Shape;470;p45"/>
          <p:cNvSpPr txBox="1"/>
          <p:nvPr>
            <p:ph idx="4294967295" type="body"/>
          </p:nvPr>
        </p:nvSpPr>
        <p:spPr>
          <a:xfrm>
            <a:off x="260829" y="744678"/>
            <a:ext cx="8238300" cy="4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t>Hypothesis</a:t>
            </a:r>
            <a:r>
              <a:rPr b="1" lang="en" sz="1000"/>
              <a:t>: There is gender imbalance in terms of total lifetime co-authors of male and female co-authors</a:t>
            </a:r>
            <a:endParaRPr sz="1000"/>
          </a:p>
        </p:txBody>
      </p:sp>
      <p:sp>
        <p:nvSpPr>
          <p:cNvPr id="471" name="Google Shape;471;p45"/>
          <p:cNvSpPr/>
          <p:nvPr/>
        </p:nvSpPr>
        <p:spPr>
          <a:xfrm>
            <a:off x="6079325" y="1061050"/>
            <a:ext cx="3008400" cy="3606000"/>
          </a:xfrm>
          <a:prstGeom prst="wedgeRoundRectCallout">
            <a:avLst>
              <a:gd fmla="val -57179" name="adj1"/>
              <a:gd fmla="val -21660"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1050">
                <a:solidFill>
                  <a:schemeClr val="dk1"/>
                </a:solidFill>
                <a:highlight>
                  <a:schemeClr val="lt1"/>
                </a:highlight>
              </a:rPr>
              <a:t>Co-authors of females, on average work with 37 other authors in their academic lifetime. </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Co-authors of males work with on </a:t>
            </a:r>
            <a:r>
              <a:rPr lang="en" sz="1050">
                <a:solidFill>
                  <a:schemeClr val="dk1"/>
                </a:solidFill>
                <a:highlight>
                  <a:schemeClr val="lt1"/>
                </a:highlight>
              </a:rPr>
              <a:t>average</a:t>
            </a:r>
            <a:r>
              <a:rPr lang="en" sz="1050">
                <a:solidFill>
                  <a:schemeClr val="dk1"/>
                </a:solidFill>
                <a:highlight>
                  <a:schemeClr val="lt1"/>
                </a:highlight>
              </a:rPr>
              <a:t> 31 other authors over their academic lifetime. </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b="1" lang="en" sz="1050">
                <a:solidFill>
                  <a:schemeClr val="dk1"/>
                </a:solidFill>
                <a:highlight>
                  <a:schemeClr val="lt1"/>
                </a:highlight>
              </a:rPr>
              <a:t>Females show a trend where they tend to work with more ‘collaborative’ authors as opposed to male authors. </a:t>
            </a:r>
            <a:endParaRPr b="1"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r>
              <a:rPr lang="en" sz="1050">
                <a:solidFill>
                  <a:schemeClr val="dk1"/>
                </a:solidFill>
                <a:highlight>
                  <a:schemeClr val="lt1"/>
                </a:highlight>
              </a:rPr>
              <a:t>Caveat: % of male single author papers is very high, and thus afects the overall results. </a:t>
            </a:r>
            <a:endParaRPr sz="1050">
              <a:solidFill>
                <a:schemeClr val="dk1"/>
              </a:solidFill>
              <a:highlight>
                <a:schemeClr val="lt1"/>
              </a:highlight>
            </a:endParaRPr>
          </a:p>
        </p:txBody>
      </p:sp>
      <p:grpSp>
        <p:nvGrpSpPr>
          <p:cNvPr id="472" name="Google Shape;472;p45"/>
          <p:cNvGrpSpPr/>
          <p:nvPr/>
        </p:nvGrpSpPr>
        <p:grpSpPr>
          <a:xfrm>
            <a:off x="123593" y="1354013"/>
            <a:ext cx="5773272" cy="3313048"/>
            <a:chOff x="85300" y="612560"/>
            <a:chExt cx="8577139" cy="4283191"/>
          </a:xfrm>
        </p:grpSpPr>
        <p:pic>
          <p:nvPicPr>
            <p:cNvPr id="473" name="Google Shape;473;p45"/>
            <p:cNvPicPr preferRelativeResize="0"/>
            <p:nvPr/>
          </p:nvPicPr>
          <p:blipFill>
            <a:blip r:embed="rId3">
              <a:alphaModFix/>
            </a:blip>
            <a:stretch>
              <a:fillRect/>
            </a:stretch>
          </p:blipFill>
          <p:spPr>
            <a:xfrm>
              <a:off x="977325" y="3057625"/>
              <a:ext cx="3184000" cy="1838124"/>
            </a:xfrm>
            <a:prstGeom prst="rect">
              <a:avLst/>
            </a:prstGeom>
            <a:noFill/>
            <a:ln>
              <a:noFill/>
            </a:ln>
          </p:spPr>
        </p:pic>
        <p:sp>
          <p:nvSpPr>
            <p:cNvPr id="474" name="Google Shape;474;p45"/>
            <p:cNvSpPr txBox="1"/>
            <p:nvPr/>
          </p:nvSpPr>
          <p:spPr>
            <a:xfrm>
              <a:off x="1395621" y="612560"/>
              <a:ext cx="16014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Female Author</a:t>
              </a:r>
              <a:endParaRPr b="1" sz="1000"/>
            </a:p>
            <a:p>
              <a:pPr indent="0" lvl="0" marL="0" rtl="0" algn="l">
                <a:spcBef>
                  <a:spcPts val="0"/>
                </a:spcBef>
                <a:spcAft>
                  <a:spcPts val="0"/>
                </a:spcAft>
                <a:buNone/>
              </a:pPr>
              <a:r>
                <a:t/>
              </a:r>
              <a:endParaRPr b="1" sz="1000"/>
            </a:p>
          </p:txBody>
        </p:sp>
        <p:sp>
          <p:nvSpPr>
            <p:cNvPr id="475" name="Google Shape;475;p45"/>
            <p:cNvSpPr txBox="1"/>
            <p:nvPr/>
          </p:nvSpPr>
          <p:spPr>
            <a:xfrm>
              <a:off x="6498177" y="627637"/>
              <a:ext cx="16014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Male Author</a:t>
              </a:r>
              <a:endParaRPr b="1" sz="1000"/>
            </a:p>
          </p:txBody>
        </p:sp>
        <p:pic>
          <p:nvPicPr>
            <p:cNvPr id="476" name="Google Shape;476;p45"/>
            <p:cNvPicPr preferRelativeResize="0"/>
            <p:nvPr/>
          </p:nvPicPr>
          <p:blipFill>
            <a:blip r:embed="rId4">
              <a:alphaModFix/>
            </a:blip>
            <a:stretch>
              <a:fillRect/>
            </a:stretch>
          </p:blipFill>
          <p:spPr>
            <a:xfrm>
              <a:off x="5672800" y="3057625"/>
              <a:ext cx="2989639" cy="1838126"/>
            </a:xfrm>
            <a:prstGeom prst="rect">
              <a:avLst/>
            </a:prstGeom>
            <a:noFill/>
            <a:ln>
              <a:noFill/>
            </a:ln>
          </p:spPr>
        </p:pic>
        <p:pic>
          <p:nvPicPr>
            <p:cNvPr id="477" name="Google Shape;477;p45"/>
            <p:cNvPicPr preferRelativeResize="0"/>
            <p:nvPr/>
          </p:nvPicPr>
          <p:blipFill rotWithShape="1">
            <a:blip r:embed="rId5">
              <a:alphaModFix/>
            </a:blip>
            <a:srcRect b="0" l="0" r="0" t="0"/>
            <a:stretch/>
          </p:blipFill>
          <p:spPr>
            <a:xfrm>
              <a:off x="1894808" y="960712"/>
              <a:ext cx="492598" cy="680577"/>
            </a:xfrm>
            <a:prstGeom prst="rect">
              <a:avLst/>
            </a:prstGeom>
            <a:noFill/>
            <a:ln>
              <a:noFill/>
            </a:ln>
          </p:spPr>
        </p:pic>
        <p:pic>
          <p:nvPicPr>
            <p:cNvPr id="478" name="Google Shape;478;p45"/>
            <p:cNvPicPr preferRelativeResize="0"/>
            <p:nvPr/>
          </p:nvPicPr>
          <p:blipFill>
            <a:blip r:embed="rId6">
              <a:alphaModFix/>
            </a:blip>
            <a:stretch>
              <a:fillRect/>
            </a:stretch>
          </p:blipFill>
          <p:spPr>
            <a:xfrm>
              <a:off x="6919880" y="943098"/>
              <a:ext cx="242018" cy="603006"/>
            </a:xfrm>
            <a:prstGeom prst="rect">
              <a:avLst/>
            </a:prstGeom>
            <a:noFill/>
            <a:ln>
              <a:noFill/>
            </a:ln>
          </p:spPr>
        </p:pic>
        <p:cxnSp>
          <p:nvCxnSpPr>
            <p:cNvPr id="479" name="Google Shape;479;p45"/>
            <p:cNvCxnSpPr>
              <a:endCxn id="480" idx="0"/>
            </p:cNvCxnSpPr>
            <p:nvPr/>
          </p:nvCxnSpPr>
          <p:spPr>
            <a:xfrm flipH="1">
              <a:off x="1672505" y="1640855"/>
              <a:ext cx="402600" cy="48630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45"/>
            <p:cNvCxnSpPr>
              <a:stCxn id="478" idx="2"/>
              <a:endCxn id="482" idx="0"/>
            </p:cNvCxnSpPr>
            <p:nvPr/>
          </p:nvCxnSpPr>
          <p:spPr>
            <a:xfrm flipH="1">
              <a:off x="6518589" y="1546104"/>
              <a:ext cx="522300" cy="538200"/>
            </a:xfrm>
            <a:prstGeom prst="straightConnector1">
              <a:avLst/>
            </a:prstGeom>
            <a:noFill/>
            <a:ln cap="flat" cmpd="sng" w="9525">
              <a:solidFill>
                <a:schemeClr val="dk2"/>
              </a:solidFill>
              <a:prstDash val="solid"/>
              <a:round/>
              <a:headEnd len="med" w="med" type="none"/>
              <a:tailEnd len="med" w="med" type="triangle"/>
            </a:ln>
          </p:spPr>
        </p:cxnSp>
        <p:pic>
          <p:nvPicPr>
            <p:cNvPr id="480" name="Google Shape;480;p45"/>
            <p:cNvPicPr preferRelativeResize="0"/>
            <p:nvPr/>
          </p:nvPicPr>
          <p:blipFill rotWithShape="1">
            <a:blip r:embed="rId7">
              <a:alphaModFix/>
            </a:blip>
            <a:srcRect b="0" l="0" r="0" t="0"/>
            <a:stretch/>
          </p:blipFill>
          <p:spPr>
            <a:xfrm>
              <a:off x="1450211" y="2127155"/>
              <a:ext cx="444588" cy="444600"/>
            </a:xfrm>
            <a:prstGeom prst="rect">
              <a:avLst/>
            </a:prstGeom>
            <a:noFill/>
            <a:ln>
              <a:noFill/>
            </a:ln>
          </p:spPr>
        </p:pic>
        <p:pic>
          <p:nvPicPr>
            <p:cNvPr id="482" name="Google Shape;482;p45"/>
            <p:cNvPicPr preferRelativeResize="0"/>
            <p:nvPr/>
          </p:nvPicPr>
          <p:blipFill rotWithShape="1">
            <a:blip r:embed="rId7">
              <a:alphaModFix/>
            </a:blip>
            <a:srcRect b="0" l="0" r="0" t="0"/>
            <a:stretch/>
          </p:blipFill>
          <p:spPr>
            <a:xfrm>
              <a:off x="6291025" y="2084400"/>
              <a:ext cx="454799" cy="454801"/>
            </a:xfrm>
            <a:prstGeom prst="rect">
              <a:avLst/>
            </a:prstGeom>
            <a:noFill/>
            <a:ln>
              <a:noFill/>
            </a:ln>
          </p:spPr>
        </p:pic>
        <p:sp>
          <p:nvSpPr>
            <p:cNvPr id="483" name="Google Shape;483;p45"/>
            <p:cNvSpPr txBox="1"/>
            <p:nvPr/>
          </p:nvSpPr>
          <p:spPr>
            <a:xfrm>
              <a:off x="274050" y="2197800"/>
              <a:ext cx="1206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t>Co-Authors</a:t>
              </a:r>
              <a:endParaRPr b="1" i="1" sz="900"/>
            </a:p>
          </p:txBody>
        </p:sp>
        <p:sp>
          <p:nvSpPr>
            <p:cNvPr id="484" name="Google Shape;484;p45"/>
            <p:cNvSpPr txBox="1"/>
            <p:nvPr/>
          </p:nvSpPr>
          <p:spPr>
            <a:xfrm>
              <a:off x="5084725" y="2197800"/>
              <a:ext cx="1206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t>Co-Authors</a:t>
              </a:r>
              <a:endParaRPr b="1" i="1" sz="900"/>
            </a:p>
          </p:txBody>
        </p:sp>
        <p:sp>
          <p:nvSpPr>
            <p:cNvPr id="485" name="Google Shape;485;p45"/>
            <p:cNvSpPr txBox="1"/>
            <p:nvPr/>
          </p:nvSpPr>
          <p:spPr>
            <a:xfrm>
              <a:off x="85300" y="3351750"/>
              <a:ext cx="1152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u="sng"/>
                <a:t>37</a:t>
              </a:r>
              <a:r>
                <a:rPr b="1" i="1" lang="en" sz="900"/>
                <a:t> lifetime collaborators</a:t>
              </a:r>
              <a:endParaRPr b="1" i="1" sz="900"/>
            </a:p>
          </p:txBody>
        </p:sp>
        <p:sp>
          <p:nvSpPr>
            <p:cNvPr id="486" name="Google Shape;486;p45"/>
            <p:cNvSpPr txBox="1"/>
            <p:nvPr/>
          </p:nvSpPr>
          <p:spPr>
            <a:xfrm>
              <a:off x="4677625" y="3339175"/>
              <a:ext cx="1152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u="sng"/>
                <a:t>31</a:t>
              </a:r>
              <a:r>
                <a:rPr b="1" i="1" lang="en" sz="900"/>
                <a:t> lifetime collaborators</a:t>
              </a:r>
              <a:endParaRPr b="1" i="1" sz="900"/>
            </a:p>
          </p:txBody>
        </p:sp>
        <p:cxnSp>
          <p:nvCxnSpPr>
            <p:cNvPr id="487" name="Google Shape;487;p45"/>
            <p:cNvCxnSpPr>
              <a:stCxn id="480" idx="2"/>
            </p:cNvCxnSpPr>
            <p:nvPr/>
          </p:nvCxnSpPr>
          <p:spPr>
            <a:xfrm flipH="1">
              <a:off x="1653905" y="2571755"/>
              <a:ext cx="18600" cy="4728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45"/>
            <p:cNvCxnSpPr/>
            <p:nvPr/>
          </p:nvCxnSpPr>
          <p:spPr>
            <a:xfrm flipH="1">
              <a:off x="6509130" y="2571755"/>
              <a:ext cx="18600" cy="473100"/>
            </a:xfrm>
            <a:prstGeom prst="straightConnector1">
              <a:avLst/>
            </a:prstGeom>
            <a:noFill/>
            <a:ln cap="flat" cmpd="sng" w="9525">
              <a:solidFill>
                <a:schemeClr val="dk2"/>
              </a:solidFill>
              <a:prstDash val="solid"/>
              <a:round/>
              <a:headEnd len="med" w="med" type="none"/>
              <a:tailEnd len="med" w="med" type="triangle"/>
            </a:ln>
          </p:spPr>
        </p:cxnSp>
        <p:pic>
          <p:nvPicPr>
            <p:cNvPr id="489" name="Google Shape;489;p45"/>
            <p:cNvPicPr preferRelativeResize="0"/>
            <p:nvPr/>
          </p:nvPicPr>
          <p:blipFill rotWithShape="1">
            <a:blip r:embed="rId7">
              <a:alphaModFix/>
            </a:blip>
            <a:srcRect b="0" l="0" r="0" t="0"/>
            <a:stretch/>
          </p:blipFill>
          <p:spPr>
            <a:xfrm>
              <a:off x="2479286" y="2127155"/>
              <a:ext cx="444588" cy="444600"/>
            </a:xfrm>
            <a:prstGeom prst="rect">
              <a:avLst/>
            </a:prstGeom>
            <a:noFill/>
            <a:ln>
              <a:noFill/>
            </a:ln>
          </p:spPr>
        </p:pic>
        <p:cxnSp>
          <p:nvCxnSpPr>
            <p:cNvPr id="490" name="Google Shape;490;p45"/>
            <p:cNvCxnSpPr>
              <a:stCxn id="477" idx="2"/>
              <a:endCxn id="489" idx="0"/>
            </p:cNvCxnSpPr>
            <p:nvPr/>
          </p:nvCxnSpPr>
          <p:spPr>
            <a:xfrm>
              <a:off x="2141107" y="1641288"/>
              <a:ext cx="560700" cy="486000"/>
            </a:xfrm>
            <a:prstGeom prst="straightConnector1">
              <a:avLst/>
            </a:prstGeom>
            <a:noFill/>
            <a:ln cap="flat" cmpd="sng" w="9525">
              <a:solidFill>
                <a:schemeClr val="dk2"/>
              </a:solidFill>
              <a:prstDash val="dash"/>
              <a:round/>
              <a:headEnd len="med" w="med" type="none"/>
              <a:tailEnd len="med" w="med" type="triangle"/>
            </a:ln>
          </p:spPr>
        </p:cxnSp>
        <p:cxnSp>
          <p:nvCxnSpPr>
            <p:cNvPr id="491" name="Google Shape;491;p45"/>
            <p:cNvCxnSpPr/>
            <p:nvPr/>
          </p:nvCxnSpPr>
          <p:spPr>
            <a:xfrm flipH="1">
              <a:off x="2692280" y="2571755"/>
              <a:ext cx="18600" cy="473100"/>
            </a:xfrm>
            <a:prstGeom prst="straightConnector1">
              <a:avLst/>
            </a:prstGeom>
            <a:noFill/>
            <a:ln cap="flat" cmpd="sng" w="9525">
              <a:solidFill>
                <a:schemeClr val="dk2"/>
              </a:solidFill>
              <a:prstDash val="dash"/>
              <a:round/>
              <a:headEnd len="med" w="med" type="none"/>
              <a:tailEnd len="med" w="med" type="triangle"/>
            </a:ln>
          </p:spPr>
        </p:cxnSp>
        <p:pic>
          <p:nvPicPr>
            <p:cNvPr id="492" name="Google Shape;492;p45"/>
            <p:cNvPicPr preferRelativeResize="0"/>
            <p:nvPr/>
          </p:nvPicPr>
          <p:blipFill rotWithShape="1">
            <a:blip r:embed="rId7">
              <a:alphaModFix/>
            </a:blip>
            <a:srcRect b="0" l="0" r="0" t="0"/>
            <a:stretch/>
          </p:blipFill>
          <p:spPr>
            <a:xfrm>
              <a:off x="7559475" y="2065500"/>
              <a:ext cx="492600" cy="492600"/>
            </a:xfrm>
            <a:prstGeom prst="rect">
              <a:avLst/>
            </a:prstGeom>
            <a:noFill/>
            <a:ln>
              <a:noFill/>
            </a:ln>
          </p:spPr>
        </p:pic>
        <p:cxnSp>
          <p:nvCxnSpPr>
            <p:cNvPr id="493" name="Google Shape;493;p45"/>
            <p:cNvCxnSpPr>
              <a:stCxn id="478" idx="2"/>
              <a:endCxn id="492" idx="0"/>
            </p:cNvCxnSpPr>
            <p:nvPr/>
          </p:nvCxnSpPr>
          <p:spPr>
            <a:xfrm>
              <a:off x="7040889" y="1546104"/>
              <a:ext cx="764700" cy="519300"/>
            </a:xfrm>
            <a:prstGeom prst="straightConnector1">
              <a:avLst/>
            </a:prstGeom>
            <a:noFill/>
            <a:ln cap="flat" cmpd="sng" w="9525">
              <a:solidFill>
                <a:schemeClr val="dk2"/>
              </a:solidFill>
              <a:prstDash val="dash"/>
              <a:round/>
              <a:headEnd len="med" w="med" type="none"/>
              <a:tailEnd len="med" w="med" type="triangle"/>
            </a:ln>
          </p:spPr>
        </p:cxnSp>
        <p:cxnSp>
          <p:nvCxnSpPr>
            <p:cNvPr id="494" name="Google Shape;494;p45"/>
            <p:cNvCxnSpPr/>
            <p:nvPr/>
          </p:nvCxnSpPr>
          <p:spPr>
            <a:xfrm flipH="1">
              <a:off x="7787055" y="2571755"/>
              <a:ext cx="18600" cy="473100"/>
            </a:xfrm>
            <a:prstGeom prst="straightConnector1">
              <a:avLst/>
            </a:prstGeom>
            <a:noFill/>
            <a:ln cap="flat" cmpd="sng" w="9525">
              <a:solidFill>
                <a:schemeClr val="dk2"/>
              </a:solidFill>
              <a:prstDash val="dash"/>
              <a:round/>
              <a:headEnd len="med" w="med" type="none"/>
              <a:tailEnd len="med" w="med" type="triangle"/>
            </a:ln>
          </p:spPr>
        </p:cxnSp>
      </p:grpSp>
      <p:sp>
        <p:nvSpPr>
          <p:cNvPr id="495" name="Google Shape;495;p45"/>
          <p:cNvSpPr/>
          <p:nvPr/>
        </p:nvSpPr>
        <p:spPr>
          <a:xfrm>
            <a:off x="2326675" y="3131650"/>
            <a:ext cx="783000" cy="1638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96" name="Google Shape;496;p45"/>
          <p:cNvSpPr/>
          <p:nvPr/>
        </p:nvSpPr>
        <p:spPr>
          <a:xfrm>
            <a:off x="5608875" y="3131550"/>
            <a:ext cx="288000" cy="1638300"/>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6"/>
          <p:cNvSpPr txBox="1"/>
          <p:nvPr/>
        </p:nvSpPr>
        <p:spPr>
          <a:xfrm>
            <a:off x="171450" y="22922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Location</a:t>
            </a:r>
            <a:r>
              <a:rPr b="1" lang="en" sz="2100">
                <a:solidFill>
                  <a:srgbClr val="3F3F3F"/>
                </a:solidFill>
              </a:rPr>
              <a:t> Analysis</a:t>
            </a:r>
            <a:br>
              <a:rPr lang="en" sz="2100">
                <a:solidFill>
                  <a:srgbClr val="3F3F3F"/>
                </a:solidFill>
              </a:rPr>
            </a:br>
            <a:endParaRPr sz="2100">
              <a:solidFill>
                <a:srgbClr val="3F3F3F"/>
              </a:solidFill>
            </a:endParaRPr>
          </a:p>
        </p:txBody>
      </p:sp>
      <p:cxnSp>
        <p:nvCxnSpPr>
          <p:cNvPr id="502" name="Google Shape;502;p46"/>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503" name="Google Shape;503;p46"/>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pic>
        <p:nvPicPr>
          <p:cNvPr id="504" name="Google Shape;504;p46"/>
          <p:cNvPicPr preferRelativeResize="0"/>
          <p:nvPr/>
        </p:nvPicPr>
        <p:blipFill rotWithShape="1">
          <a:blip r:embed="rId3">
            <a:alphaModFix/>
          </a:blip>
          <a:srcRect b="14468" l="9365" r="8627" t="20419"/>
          <a:stretch/>
        </p:blipFill>
        <p:spPr>
          <a:xfrm>
            <a:off x="377575" y="1663025"/>
            <a:ext cx="3985676" cy="2111300"/>
          </a:xfrm>
          <a:prstGeom prst="rect">
            <a:avLst/>
          </a:prstGeom>
          <a:noFill/>
          <a:ln>
            <a:noFill/>
          </a:ln>
        </p:spPr>
      </p:pic>
      <p:pic>
        <p:nvPicPr>
          <p:cNvPr id="505" name="Google Shape;505;p46"/>
          <p:cNvPicPr preferRelativeResize="0"/>
          <p:nvPr/>
        </p:nvPicPr>
        <p:blipFill rotWithShape="1">
          <a:blip r:embed="rId4">
            <a:alphaModFix/>
          </a:blip>
          <a:srcRect b="15990" l="9774" r="12276" t="20653"/>
          <a:stretch/>
        </p:blipFill>
        <p:spPr>
          <a:xfrm>
            <a:off x="4612750" y="1634625"/>
            <a:ext cx="4040774" cy="2139701"/>
          </a:xfrm>
          <a:prstGeom prst="rect">
            <a:avLst/>
          </a:prstGeom>
          <a:noFill/>
          <a:ln>
            <a:noFill/>
          </a:ln>
        </p:spPr>
      </p:pic>
      <p:sp>
        <p:nvSpPr>
          <p:cNvPr id="506" name="Google Shape;506;p46"/>
          <p:cNvSpPr/>
          <p:nvPr/>
        </p:nvSpPr>
        <p:spPr>
          <a:xfrm>
            <a:off x="556013" y="1185525"/>
            <a:ext cx="3628800" cy="420000"/>
          </a:xfrm>
          <a:prstGeom prst="roundRect">
            <a:avLst>
              <a:gd fmla="val 16667" name="adj"/>
            </a:avLst>
          </a:prstGeom>
          <a:solidFill>
            <a:srgbClr val="CA7A0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000">
                <a:solidFill>
                  <a:schemeClr val="lt1"/>
                </a:solidFill>
              </a:rPr>
              <a:t>Unique Institutions Across the World</a:t>
            </a:r>
            <a:endParaRPr sz="1000"/>
          </a:p>
        </p:txBody>
      </p:sp>
      <p:sp>
        <p:nvSpPr>
          <p:cNvPr id="507" name="Google Shape;507;p46"/>
          <p:cNvSpPr/>
          <p:nvPr/>
        </p:nvSpPr>
        <p:spPr>
          <a:xfrm>
            <a:off x="4672675" y="1209075"/>
            <a:ext cx="3789000" cy="372900"/>
          </a:xfrm>
          <a:prstGeom prst="roundRect">
            <a:avLst>
              <a:gd fmla="val 16667" name="adj"/>
            </a:avLst>
          </a:prstGeom>
          <a:solidFill>
            <a:srgbClr val="CA7A0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000">
                <a:solidFill>
                  <a:schemeClr val="lt1"/>
                </a:solidFill>
              </a:rPr>
              <a:t>Institutions with female authors across the world</a:t>
            </a:r>
            <a:endParaRPr sz="1000"/>
          </a:p>
        </p:txBody>
      </p:sp>
      <p:sp>
        <p:nvSpPr>
          <p:cNvPr id="508" name="Google Shape;508;p46"/>
          <p:cNvSpPr/>
          <p:nvPr/>
        </p:nvSpPr>
        <p:spPr>
          <a:xfrm>
            <a:off x="178025" y="4067250"/>
            <a:ext cx="8801100" cy="324000"/>
          </a:xfrm>
          <a:prstGeom prst="wedgeRoundRectCallout">
            <a:avLst>
              <a:gd fmla="val -19119" name="adj1"/>
              <a:gd fmla="val -88719"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200">
                <a:solidFill>
                  <a:schemeClr val="dk1"/>
                </a:solidFill>
                <a:highlight>
                  <a:schemeClr val="lt1"/>
                </a:highlight>
              </a:rPr>
              <a:t>Many </a:t>
            </a:r>
            <a:r>
              <a:rPr lang="en" sz="1200">
                <a:solidFill>
                  <a:schemeClr val="dk1"/>
                </a:solidFill>
                <a:highlight>
                  <a:schemeClr val="lt1"/>
                </a:highlight>
              </a:rPr>
              <a:t>institutions</a:t>
            </a:r>
            <a:r>
              <a:rPr lang="en" sz="1200">
                <a:solidFill>
                  <a:schemeClr val="dk1"/>
                </a:solidFill>
                <a:highlight>
                  <a:schemeClr val="lt1"/>
                </a:highlight>
              </a:rPr>
              <a:t> still do not have </a:t>
            </a:r>
            <a:r>
              <a:rPr lang="en" sz="1200">
                <a:solidFill>
                  <a:schemeClr val="dk1"/>
                </a:solidFill>
                <a:highlight>
                  <a:schemeClr val="lt1"/>
                </a:highlight>
              </a:rPr>
              <a:t>significant</a:t>
            </a:r>
            <a:r>
              <a:rPr lang="en" sz="1200">
                <a:solidFill>
                  <a:schemeClr val="dk1"/>
                </a:solidFill>
                <a:highlight>
                  <a:schemeClr val="lt1"/>
                </a:highlight>
              </a:rPr>
              <a:t> </a:t>
            </a:r>
            <a:r>
              <a:rPr lang="en" sz="1200">
                <a:solidFill>
                  <a:schemeClr val="dk1"/>
                </a:solidFill>
                <a:highlight>
                  <a:schemeClr val="lt1"/>
                </a:highlight>
              </a:rPr>
              <a:t>female</a:t>
            </a:r>
            <a:r>
              <a:rPr lang="en" sz="1200">
                <a:solidFill>
                  <a:schemeClr val="dk1"/>
                </a:solidFill>
                <a:highlight>
                  <a:schemeClr val="lt1"/>
                </a:highlight>
              </a:rPr>
              <a:t> population</a:t>
            </a:r>
            <a:endParaRPr sz="1200">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7"/>
          <p:cNvSpPr txBox="1"/>
          <p:nvPr/>
        </p:nvSpPr>
        <p:spPr>
          <a:xfrm>
            <a:off x="171450" y="22922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Degree </a:t>
            </a:r>
            <a:r>
              <a:rPr b="1" lang="en" sz="2100">
                <a:solidFill>
                  <a:srgbClr val="3F3F3F"/>
                </a:solidFill>
              </a:rPr>
              <a:t>Collaboration</a:t>
            </a:r>
            <a:br>
              <a:rPr lang="en" sz="2100">
                <a:solidFill>
                  <a:srgbClr val="3F3F3F"/>
                </a:solidFill>
              </a:rPr>
            </a:br>
            <a:endParaRPr sz="2100">
              <a:solidFill>
                <a:srgbClr val="3F3F3F"/>
              </a:solidFill>
            </a:endParaRPr>
          </a:p>
        </p:txBody>
      </p:sp>
      <p:cxnSp>
        <p:nvCxnSpPr>
          <p:cNvPr id="514" name="Google Shape;514;p47"/>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515" name="Google Shape;515;p47"/>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pic>
        <p:nvPicPr>
          <p:cNvPr id="516" name="Google Shape;516;p47"/>
          <p:cNvPicPr preferRelativeResize="0"/>
          <p:nvPr/>
        </p:nvPicPr>
        <p:blipFill>
          <a:blip r:embed="rId3">
            <a:alphaModFix/>
          </a:blip>
          <a:stretch>
            <a:fillRect/>
          </a:stretch>
        </p:blipFill>
        <p:spPr>
          <a:xfrm>
            <a:off x="6205788" y="1160490"/>
            <a:ext cx="2743200" cy="1828800"/>
          </a:xfrm>
          <a:prstGeom prst="rect">
            <a:avLst/>
          </a:prstGeom>
          <a:noFill/>
          <a:ln cap="flat" cmpd="sng" w="19050">
            <a:solidFill>
              <a:srgbClr val="FF9900"/>
            </a:solidFill>
            <a:prstDash val="solid"/>
            <a:round/>
            <a:headEnd len="sm" w="sm" type="none"/>
            <a:tailEnd len="sm" w="sm" type="none"/>
          </a:ln>
        </p:spPr>
      </p:pic>
      <p:pic>
        <p:nvPicPr>
          <p:cNvPr id="517" name="Google Shape;517;p47"/>
          <p:cNvPicPr preferRelativeResize="0"/>
          <p:nvPr/>
        </p:nvPicPr>
        <p:blipFill>
          <a:blip r:embed="rId4">
            <a:alphaModFix/>
          </a:blip>
          <a:stretch>
            <a:fillRect/>
          </a:stretch>
        </p:blipFill>
        <p:spPr>
          <a:xfrm>
            <a:off x="3293400" y="1160499"/>
            <a:ext cx="2743200" cy="1828800"/>
          </a:xfrm>
          <a:prstGeom prst="rect">
            <a:avLst/>
          </a:prstGeom>
          <a:noFill/>
          <a:ln cap="flat" cmpd="sng" w="19050">
            <a:solidFill>
              <a:srgbClr val="FF9900"/>
            </a:solidFill>
            <a:prstDash val="solid"/>
            <a:round/>
            <a:headEnd len="sm" w="sm" type="none"/>
            <a:tailEnd len="sm" w="sm" type="none"/>
          </a:ln>
        </p:spPr>
      </p:pic>
      <p:sp>
        <p:nvSpPr>
          <p:cNvPr id="518" name="Google Shape;518;p47"/>
          <p:cNvSpPr/>
          <p:nvPr/>
        </p:nvSpPr>
        <p:spPr>
          <a:xfrm>
            <a:off x="178025" y="3471500"/>
            <a:ext cx="8801100" cy="909600"/>
          </a:xfrm>
          <a:prstGeom prst="wedgeRoundRectCallout">
            <a:avLst>
              <a:gd fmla="val -19415" name="adj1"/>
              <a:gd fmla="val -69442"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304800" lvl="0" marL="457200" rtl="0" algn="l">
              <a:spcBef>
                <a:spcPts val="0"/>
              </a:spcBef>
              <a:spcAft>
                <a:spcPts val="0"/>
              </a:spcAft>
              <a:buClr>
                <a:schemeClr val="dk1"/>
              </a:buClr>
              <a:buSzPts val="1200"/>
              <a:buAutoNum type="arabicPeriod"/>
            </a:pPr>
            <a:r>
              <a:rPr b="1" lang="en" sz="1200">
                <a:solidFill>
                  <a:schemeClr val="dk1"/>
                </a:solidFill>
                <a:highlight>
                  <a:schemeClr val="lt1"/>
                </a:highlight>
              </a:rPr>
              <a:t>Collaborations between institutions show an exponential increase over time</a:t>
            </a:r>
            <a:r>
              <a:rPr lang="en" sz="1200">
                <a:solidFill>
                  <a:schemeClr val="dk1"/>
                </a:solidFill>
                <a:highlight>
                  <a:schemeClr val="lt1"/>
                </a:highlight>
              </a:rPr>
              <a:t>, both in terms of the number of institutes and the amount of collaboration per institution per year. </a:t>
            </a:r>
            <a:endParaRPr sz="1200">
              <a:solidFill>
                <a:schemeClr val="dk1"/>
              </a:solidFill>
              <a:highlight>
                <a:schemeClr val="lt1"/>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chemeClr val="lt1"/>
                </a:highlight>
              </a:rPr>
              <a:t>There are few institutes which are extremely collaborative, and hence cause the long tail in the box plot. They have 150+ collaborations, whereas the average is ~5. CERN, Berkeley, Los Alamos, are the usual suspects.</a:t>
            </a:r>
            <a:endParaRPr sz="1200">
              <a:solidFill>
                <a:schemeClr val="dk1"/>
              </a:solidFill>
              <a:highlight>
                <a:schemeClr val="lt1"/>
              </a:highlight>
            </a:endParaRPr>
          </a:p>
        </p:txBody>
      </p:sp>
      <p:sp>
        <p:nvSpPr>
          <p:cNvPr id="519" name="Google Shape;519;p47"/>
          <p:cNvSpPr txBox="1"/>
          <p:nvPr>
            <p:ph idx="4294967295" type="body"/>
          </p:nvPr>
        </p:nvSpPr>
        <p:spPr>
          <a:xfrm>
            <a:off x="1134429" y="654703"/>
            <a:ext cx="8238300" cy="4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Hypothesis: Do we see a change in cross-region/</a:t>
            </a:r>
            <a:r>
              <a:rPr b="1" lang="en" sz="1100"/>
              <a:t>institution level collaboration across time</a:t>
            </a:r>
            <a:endParaRPr sz="1100"/>
          </a:p>
        </p:txBody>
      </p:sp>
      <p:pic>
        <p:nvPicPr>
          <p:cNvPr id="520" name="Google Shape;520;p47"/>
          <p:cNvPicPr preferRelativeResize="0"/>
          <p:nvPr/>
        </p:nvPicPr>
        <p:blipFill>
          <a:blip r:embed="rId5">
            <a:alphaModFix/>
          </a:blip>
          <a:stretch>
            <a:fillRect/>
          </a:stretch>
        </p:blipFill>
        <p:spPr>
          <a:xfrm>
            <a:off x="381000" y="1160503"/>
            <a:ext cx="2743200" cy="1828800"/>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48"/>
          <p:cNvSpPr txBox="1"/>
          <p:nvPr/>
        </p:nvSpPr>
        <p:spPr>
          <a:xfrm>
            <a:off x="171450" y="22922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 Gender Change</a:t>
            </a:r>
            <a:br>
              <a:rPr lang="en" sz="2100">
                <a:solidFill>
                  <a:srgbClr val="3F3F3F"/>
                </a:solidFill>
              </a:rPr>
            </a:br>
            <a:endParaRPr sz="2100">
              <a:solidFill>
                <a:srgbClr val="3F3F3F"/>
              </a:solidFill>
            </a:endParaRPr>
          </a:p>
        </p:txBody>
      </p:sp>
      <p:cxnSp>
        <p:nvCxnSpPr>
          <p:cNvPr id="526" name="Google Shape;526;p48"/>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527" name="Google Shape;527;p48"/>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528" name="Google Shape;528;p48"/>
          <p:cNvSpPr/>
          <p:nvPr/>
        </p:nvSpPr>
        <p:spPr>
          <a:xfrm>
            <a:off x="253325" y="3545150"/>
            <a:ext cx="8513700" cy="773100"/>
          </a:xfrm>
          <a:prstGeom prst="wedgeRoundRectCallout">
            <a:avLst>
              <a:gd fmla="val -19415" name="adj1"/>
              <a:gd fmla="val -69442"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304800" lvl="0" marL="457200" rtl="0" algn="l">
              <a:spcBef>
                <a:spcPts val="0"/>
              </a:spcBef>
              <a:spcAft>
                <a:spcPts val="0"/>
              </a:spcAft>
              <a:buClr>
                <a:schemeClr val="dk1"/>
              </a:buClr>
              <a:buSzPts val="1200"/>
              <a:buAutoNum type="arabicPeriod"/>
            </a:pPr>
            <a:r>
              <a:rPr lang="en" sz="1200">
                <a:solidFill>
                  <a:schemeClr val="dk1"/>
                </a:solidFill>
                <a:highlight>
                  <a:schemeClr val="lt1"/>
                </a:highlight>
              </a:rPr>
              <a:t>Over time we see an </a:t>
            </a:r>
            <a:r>
              <a:rPr b="1" lang="en" sz="1200">
                <a:solidFill>
                  <a:schemeClr val="dk1"/>
                </a:solidFill>
                <a:highlight>
                  <a:schemeClr val="lt1"/>
                </a:highlight>
              </a:rPr>
              <a:t>clear and distinct increase</a:t>
            </a:r>
            <a:r>
              <a:rPr lang="en" sz="1200">
                <a:solidFill>
                  <a:schemeClr val="dk1"/>
                </a:solidFill>
                <a:highlight>
                  <a:schemeClr val="lt1"/>
                </a:highlight>
              </a:rPr>
              <a:t> in % of female population YoY</a:t>
            </a:r>
            <a:endParaRPr sz="1200">
              <a:solidFill>
                <a:schemeClr val="dk1"/>
              </a:solidFill>
              <a:highlight>
                <a:schemeClr val="lt1"/>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chemeClr val="lt1"/>
                </a:highlight>
              </a:rPr>
              <a:t>There is higher % and absolute increase in Western and European countries</a:t>
            </a:r>
            <a:endParaRPr sz="1200">
              <a:solidFill>
                <a:schemeClr val="dk1"/>
              </a:solidFill>
              <a:highlight>
                <a:schemeClr val="lt1"/>
              </a:highlight>
            </a:endParaRPr>
          </a:p>
        </p:txBody>
      </p:sp>
      <p:sp>
        <p:nvSpPr>
          <p:cNvPr id="529" name="Google Shape;529;p48"/>
          <p:cNvSpPr txBox="1"/>
          <p:nvPr>
            <p:ph idx="4294967295" type="body"/>
          </p:nvPr>
        </p:nvSpPr>
        <p:spPr>
          <a:xfrm>
            <a:off x="1134429" y="654703"/>
            <a:ext cx="8238300" cy="4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Hypothesis: Do we see a change in % of female author increase over the years</a:t>
            </a:r>
            <a:endParaRPr sz="1100"/>
          </a:p>
        </p:txBody>
      </p:sp>
      <p:pic>
        <p:nvPicPr>
          <p:cNvPr id="530" name="Google Shape;530;p48"/>
          <p:cNvPicPr preferRelativeResize="0"/>
          <p:nvPr/>
        </p:nvPicPr>
        <p:blipFill>
          <a:blip r:embed="rId3">
            <a:alphaModFix/>
          </a:blip>
          <a:stretch>
            <a:fillRect/>
          </a:stretch>
        </p:blipFill>
        <p:spPr>
          <a:xfrm>
            <a:off x="6023775" y="1236701"/>
            <a:ext cx="2743200" cy="1828800"/>
          </a:xfrm>
          <a:prstGeom prst="rect">
            <a:avLst/>
          </a:prstGeom>
          <a:noFill/>
          <a:ln cap="flat" cmpd="sng" w="9525">
            <a:solidFill>
              <a:srgbClr val="FF9900"/>
            </a:solidFill>
            <a:prstDash val="solid"/>
            <a:round/>
            <a:headEnd len="sm" w="sm" type="none"/>
            <a:tailEnd len="sm" w="sm" type="none"/>
          </a:ln>
        </p:spPr>
      </p:pic>
      <p:pic>
        <p:nvPicPr>
          <p:cNvPr id="531" name="Google Shape;531;p48"/>
          <p:cNvPicPr preferRelativeResize="0"/>
          <p:nvPr/>
        </p:nvPicPr>
        <p:blipFill>
          <a:blip r:embed="rId4">
            <a:alphaModFix/>
          </a:blip>
          <a:stretch>
            <a:fillRect/>
          </a:stretch>
        </p:blipFill>
        <p:spPr>
          <a:xfrm>
            <a:off x="3138539" y="1236701"/>
            <a:ext cx="2743200" cy="1828800"/>
          </a:xfrm>
          <a:prstGeom prst="rect">
            <a:avLst/>
          </a:prstGeom>
          <a:noFill/>
          <a:ln cap="flat" cmpd="sng" w="9525">
            <a:solidFill>
              <a:srgbClr val="FF9900"/>
            </a:solidFill>
            <a:prstDash val="solid"/>
            <a:round/>
            <a:headEnd len="sm" w="sm" type="none"/>
            <a:tailEnd len="sm" w="sm" type="none"/>
          </a:ln>
        </p:spPr>
      </p:pic>
      <p:pic>
        <p:nvPicPr>
          <p:cNvPr id="532" name="Google Shape;532;p48"/>
          <p:cNvPicPr preferRelativeResize="0"/>
          <p:nvPr/>
        </p:nvPicPr>
        <p:blipFill>
          <a:blip r:embed="rId5">
            <a:alphaModFix/>
          </a:blip>
          <a:stretch>
            <a:fillRect/>
          </a:stretch>
        </p:blipFill>
        <p:spPr>
          <a:xfrm>
            <a:off x="253319" y="1236700"/>
            <a:ext cx="2743200" cy="1828800"/>
          </a:xfrm>
          <a:prstGeom prst="rect">
            <a:avLst/>
          </a:prstGeom>
          <a:noFill/>
          <a:ln cap="flat" cmpd="sng" w="9525">
            <a:solidFill>
              <a:srgbClr val="FF99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49"/>
          <p:cNvSpPr txBox="1"/>
          <p:nvPr/>
        </p:nvSpPr>
        <p:spPr>
          <a:xfrm>
            <a:off x="171450" y="22922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Institute</a:t>
            </a:r>
            <a:r>
              <a:rPr b="1" lang="en" sz="2100">
                <a:solidFill>
                  <a:srgbClr val="3F3F3F"/>
                </a:solidFill>
              </a:rPr>
              <a:t> Collaboration</a:t>
            </a:r>
            <a:br>
              <a:rPr lang="en" sz="2100">
                <a:solidFill>
                  <a:srgbClr val="3F3F3F"/>
                </a:solidFill>
              </a:rPr>
            </a:br>
            <a:endParaRPr sz="2100">
              <a:solidFill>
                <a:srgbClr val="3F3F3F"/>
              </a:solidFill>
            </a:endParaRPr>
          </a:p>
        </p:txBody>
      </p:sp>
      <p:cxnSp>
        <p:nvCxnSpPr>
          <p:cNvPr id="538" name="Google Shape;538;p49"/>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539" name="Google Shape;539;p49"/>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540" name="Google Shape;540;p49"/>
          <p:cNvSpPr/>
          <p:nvPr/>
        </p:nvSpPr>
        <p:spPr>
          <a:xfrm>
            <a:off x="253325" y="3513325"/>
            <a:ext cx="8513700" cy="927300"/>
          </a:xfrm>
          <a:prstGeom prst="wedgeRoundRectCallout">
            <a:avLst>
              <a:gd fmla="val -19415" name="adj1"/>
              <a:gd fmla="val -69442"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304800" lvl="0" marL="457200" rtl="0" algn="l">
              <a:spcBef>
                <a:spcPts val="0"/>
              </a:spcBef>
              <a:spcAft>
                <a:spcPts val="0"/>
              </a:spcAft>
              <a:buClr>
                <a:schemeClr val="dk1"/>
              </a:buClr>
              <a:buSzPts val="1200"/>
              <a:buAutoNum type="arabicPeriod"/>
            </a:pPr>
            <a:r>
              <a:rPr lang="en" sz="1200">
                <a:solidFill>
                  <a:schemeClr val="dk1"/>
                </a:solidFill>
                <a:highlight>
                  <a:schemeClr val="lt1"/>
                </a:highlight>
              </a:rPr>
              <a:t>The % increase in collaboration in female authors is lower than the increase in male authors. Also, female authors increase over time faster than their rate of collaboration. </a:t>
            </a:r>
            <a:endParaRPr sz="1200">
              <a:solidFill>
                <a:schemeClr val="dk1"/>
              </a:solidFill>
              <a:highlight>
                <a:schemeClr val="lt1"/>
              </a:highlight>
            </a:endParaRPr>
          </a:p>
          <a:p>
            <a:pPr indent="-304800" lvl="0" marL="457200" rtl="0" algn="l">
              <a:spcBef>
                <a:spcPts val="0"/>
              </a:spcBef>
              <a:spcAft>
                <a:spcPts val="0"/>
              </a:spcAft>
              <a:buClr>
                <a:schemeClr val="dk1"/>
              </a:buClr>
              <a:buSzPts val="1200"/>
              <a:buAutoNum type="arabicPeriod"/>
            </a:pPr>
            <a:r>
              <a:rPr lang="en" sz="1200">
                <a:solidFill>
                  <a:schemeClr val="dk1"/>
                </a:solidFill>
                <a:highlight>
                  <a:schemeClr val="lt1"/>
                </a:highlight>
              </a:rPr>
              <a:t>Transcontinental and overall across-country collaborations increase at a linear rate over time</a:t>
            </a:r>
            <a:endParaRPr sz="1200">
              <a:solidFill>
                <a:schemeClr val="dk1"/>
              </a:solidFill>
              <a:highlight>
                <a:schemeClr val="lt1"/>
              </a:highlight>
            </a:endParaRPr>
          </a:p>
        </p:txBody>
      </p:sp>
      <p:sp>
        <p:nvSpPr>
          <p:cNvPr id="541" name="Google Shape;541;p49"/>
          <p:cNvSpPr txBox="1"/>
          <p:nvPr>
            <p:ph idx="4294967295" type="body"/>
          </p:nvPr>
        </p:nvSpPr>
        <p:spPr>
          <a:xfrm>
            <a:off x="1134429" y="654703"/>
            <a:ext cx="8238300" cy="4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Hypothesis: </a:t>
            </a:r>
            <a:r>
              <a:rPr b="1" lang="en" sz="1100"/>
              <a:t>Collaboration across institutions by gender over the years</a:t>
            </a:r>
            <a:endParaRPr sz="1100"/>
          </a:p>
        </p:txBody>
      </p:sp>
      <p:pic>
        <p:nvPicPr>
          <p:cNvPr id="542" name="Google Shape;542;p49"/>
          <p:cNvPicPr preferRelativeResize="0"/>
          <p:nvPr/>
        </p:nvPicPr>
        <p:blipFill>
          <a:blip r:embed="rId3">
            <a:alphaModFix/>
          </a:blip>
          <a:stretch>
            <a:fillRect/>
          </a:stretch>
        </p:blipFill>
        <p:spPr>
          <a:xfrm>
            <a:off x="297250" y="1270628"/>
            <a:ext cx="2743200" cy="1828800"/>
          </a:xfrm>
          <a:prstGeom prst="rect">
            <a:avLst/>
          </a:prstGeom>
          <a:noFill/>
          <a:ln cap="flat" cmpd="sng" w="19050">
            <a:solidFill>
              <a:srgbClr val="FF9900"/>
            </a:solidFill>
            <a:prstDash val="solid"/>
            <a:round/>
            <a:headEnd len="sm" w="sm" type="none"/>
            <a:tailEnd len="sm" w="sm" type="none"/>
          </a:ln>
        </p:spPr>
      </p:pic>
      <p:pic>
        <p:nvPicPr>
          <p:cNvPr id="543" name="Google Shape;543;p49"/>
          <p:cNvPicPr preferRelativeResize="0"/>
          <p:nvPr/>
        </p:nvPicPr>
        <p:blipFill>
          <a:blip r:embed="rId4">
            <a:alphaModFix/>
          </a:blip>
          <a:stretch>
            <a:fillRect/>
          </a:stretch>
        </p:blipFill>
        <p:spPr>
          <a:xfrm>
            <a:off x="3183736" y="1270628"/>
            <a:ext cx="2743200" cy="1828800"/>
          </a:xfrm>
          <a:prstGeom prst="rect">
            <a:avLst/>
          </a:prstGeom>
          <a:noFill/>
          <a:ln cap="flat" cmpd="sng" w="19050">
            <a:solidFill>
              <a:srgbClr val="FF9900"/>
            </a:solidFill>
            <a:prstDash val="solid"/>
            <a:round/>
            <a:headEnd len="sm" w="sm" type="none"/>
            <a:tailEnd len="sm" w="sm" type="none"/>
          </a:ln>
        </p:spPr>
      </p:pic>
      <p:pic>
        <p:nvPicPr>
          <p:cNvPr id="544" name="Google Shape;544;p49"/>
          <p:cNvPicPr preferRelativeResize="0"/>
          <p:nvPr/>
        </p:nvPicPr>
        <p:blipFill>
          <a:blip r:embed="rId5">
            <a:alphaModFix/>
          </a:blip>
          <a:stretch>
            <a:fillRect/>
          </a:stretch>
        </p:blipFill>
        <p:spPr>
          <a:xfrm>
            <a:off x="6070200" y="1270625"/>
            <a:ext cx="2743200" cy="1828800"/>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grpSp>
        <p:nvGrpSpPr>
          <p:cNvPr id="549" name="Google Shape;549;p50"/>
          <p:cNvGrpSpPr/>
          <p:nvPr/>
        </p:nvGrpSpPr>
        <p:grpSpPr>
          <a:xfrm>
            <a:off x="531078" y="2412496"/>
            <a:ext cx="2207025" cy="524596"/>
            <a:chOff x="1038304" y="3013462"/>
            <a:chExt cx="2942700" cy="699462"/>
          </a:xfrm>
        </p:grpSpPr>
        <p:sp>
          <p:nvSpPr>
            <p:cNvPr id="550" name="Google Shape;550;p50"/>
            <p:cNvSpPr/>
            <p:nvPr/>
          </p:nvSpPr>
          <p:spPr>
            <a:xfrm>
              <a:off x="1038304" y="3013462"/>
              <a:ext cx="2942700" cy="624600"/>
            </a:xfrm>
            <a:prstGeom prst="roundRect">
              <a:avLst>
                <a:gd fmla="val 16667" name="adj"/>
              </a:avLst>
            </a:prstGeom>
            <a:solidFill>
              <a:srgbClr val="FE8301"/>
            </a:solid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Lato"/>
                  <a:ea typeface="Lato"/>
                  <a:cs typeface="Lato"/>
                  <a:sym typeface="Lato"/>
                </a:rPr>
                <a:t>Gender Stats</a:t>
              </a:r>
              <a:endParaRPr b="1">
                <a:solidFill>
                  <a:schemeClr val="lt1"/>
                </a:solidFill>
                <a:latin typeface="Lato"/>
                <a:ea typeface="Lato"/>
                <a:cs typeface="Lato"/>
                <a:sym typeface="Lato"/>
              </a:endParaRPr>
            </a:p>
          </p:txBody>
        </p:sp>
        <p:sp>
          <p:nvSpPr>
            <p:cNvPr id="551" name="Google Shape;551;p50"/>
            <p:cNvSpPr/>
            <p:nvPr/>
          </p:nvSpPr>
          <p:spPr>
            <a:xfrm rot="10800000">
              <a:off x="2361615" y="3563524"/>
              <a:ext cx="296100" cy="149400"/>
            </a:xfrm>
            <a:prstGeom prst="triangle">
              <a:avLst>
                <a:gd fmla="val 50000" name="adj"/>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552" name="Google Shape;552;p50"/>
          <p:cNvGrpSpPr/>
          <p:nvPr/>
        </p:nvGrpSpPr>
        <p:grpSpPr>
          <a:xfrm>
            <a:off x="2426553" y="2356430"/>
            <a:ext cx="2207025" cy="524517"/>
            <a:chOff x="1038304" y="2938706"/>
            <a:chExt cx="2942700" cy="699356"/>
          </a:xfrm>
        </p:grpSpPr>
        <p:sp>
          <p:nvSpPr>
            <p:cNvPr id="553" name="Google Shape;553;p50"/>
            <p:cNvSpPr/>
            <p:nvPr/>
          </p:nvSpPr>
          <p:spPr>
            <a:xfrm>
              <a:off x="1038304" y="3013462"/>
              <a:ext cx="2942700" cy="624600"/>
            </a:xfrm>
            <a:prstGeom prst="roundRect">
              <a:avLst>
                <a:gd fmla="val 16667" name="adj"/>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Lato Light"/>
                  <a:ea typeface="Lato Light"/>
                  <a:cs typeface="Lato Light"/>
                  <a:sym typeface="Lato Light"/>
                </a:rPr>
                <a:t>Popularity</a:t>
              </a:r>
              <a:endParaRPr/>
            </a:p>
          </p:txBody>
        </p:sp>
        <p:sp>
          <p:nvSpPr>
            <p:cNvPr id="554" name="Google Shape;554;p50"/>
            <p:cNvSpPr/>
            <p:nvPr/>
          </p:nvSpPr>
          <p:spPr>
            <a:xfrm flipH="1">
              <a:off x="2361614" y="2938706"/>
              <a:ext cx="296100" cy="149400"/>
            </a:xfrm>
            <a:prstGeom prst="triangle">
              <a:avLst>
                <a:gd fmla="val 50000" name="adj"/>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555" name="Google Shape;555;p50"/>
          <p:cNvGrpSpPr/>
          <p:nvPr/>
        </p:nvGrpSpPr>
        <p:grpSpPr>
          <a:xfrm>
            <a:off x="4374416" y="2412496"/>
            <a:ext cx="2207025" cy="524596"/>
            <a:chOff x="1038304" y="3013462"/>
            <a:chExt cx="2942700" cy="699462"/>
          </a:xfrm>
        </p:grpSpPr>
        <p:sp>
          <p:nvSpPr>
            <p:cNvPr id="556" name="Google Shape;556;p50"/>
            <p:cNvSpPr/>
            <p:nvPr/>
          </p:nvSpPr>
          <p:spPr>
            <a:xfrm>
              <a:off x="1038304" y="3013462"/>
              <a:ext cx="2942700" cy="624600"/>
            </a:xfrm>
            <a:prstGeom prst="roundRect">
              <a:avLst>
                <a:gd fmla="val 16667" name="adj"/>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Lato Light"/>
                  <a:ea typeface="Lato Light"/>
                  <a:cs typeface="Lato Light"/>
                  <a:sym typeface="Lato Light"/>
                </a:rPr>
                <a:t>Co-Authors</a:t>
              </a:r>
              <a:endParaRPr/>
            </a:p>
          </p:txBody>
        </p:sp>
        <p:sp>
          <p:nvSpPr>
            <p:cNvPr id="557" name="Google Shape;557;p50"/>
            <p:cNvSpPr/>
            <p:nvPr/>
          </p:nvSpPr>
          <p:spPr>
            <a:xfrm rot="10800000">
              <a:off x="2361615" y="3563524"/>
              <a:ext cx="296100" cy="149400"/>
            </a:xfrm>
            <a:prstGeom prst="triangle">
              <a:avLst>
                <a:gd fmla="val 50000" name="adj"/>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558" name="Google Shape;558;p50"/>
          <p:cNvGrpSpPr/>
          <p:nvPr/>
        </p:nvGrpSpPr>
        <p:grpSpPr>
          <a:xfrm>
            <a:off x="6269891" y="2356430"/>
            <a:ext cx="2207025" cy="524517"/>
            <a:chOff x="1038304" y="2938706"/>
            <a:chExt cx="2942700" cy="699356"/>
          </a:xfrm>
        </p:grpSpPr>
        <p:sp>
          <p:nvSpPr>
            <p:cNvPr id="559" name="Google Shape;559;p50"/>
            <p:cNvSpPr/>
            <p:nvPr/>
          </p:nvSpPr>
          <p:spPr>
            <a:xfrm>
              <a:off x="1038304" y="3013462"/>
              <a:ext cx="2942700" cy="624600"/>
            </a:xfrm>
            <a:prstGeom prst="roundRect">
              <a:avLst>
                <a:gd fmla="val 16667" name="adj"/>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Lato"/>
                  <a:ea typeface="Lato"/>
                  <a:cs typeface="Lato"/>
                  <a:sym typeface="Lato"/>
                </a:rPr>
                <a:t>Location</a:t>
              </a:r>
              <a:endParaRPr b="1"/>
            </a:p>
          </p:txBody>
        </p:sp>
        <p:sp>
          <p:nvSpPr>
            <p:cNvPr id="560" name="Google Shape;560;p50"/>
            <p:cNvSpPr/>
            <p:nvPr/>
          </p:nvSpPr>
          <p:spPr>
            <a:xfrm flipH="1">
              <a:off x="2361614" y="2938706"/>
              <a:ext cx="296100" cy="149400"/>
            </a:xfrm>
            <a:prstGeom prst="triangle">
              <a:avLst>
                <a:gd fmla="val 50000" name="adj"/>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561" name="Google Shape;561;p50"/>
          <p:cNvSpPr/>
          <p:nvPr/>
        </p:nvSpPr>
        <p:spPr>
          <a:xfrm>
            <a:off x="282375" y="3058625"/>
            <a:ext cx="3502200" cy="1646400"/>
          </a:xfrm>
          <a:prstGeom prst="roundRect">
            <a:avLst>
              <a:gd fmla="val 16667" name="adj"/>
            </a:avLst>
          </a:prstGeom>
          <a:noFill/>
          <a:ln cap="flat" cmpd="sng" w="38100">
            <a:solidFill>
              <a:srgbClr val="FE8301"/>
            </a:solidFill>
            <a:prstDash val="dash"/>
            <a:round/>
            <a:headEnd len="sm" w="sm" type="none"/>
            <a:tailEnd len="sm" w="sm" type="none"/>
          </a:ln>
        </p:spPr>
        <p:txBody>
          <a:bodyPr anchorCtr="0" anchor="t" bIns="34275" lIns="68575" spcFirstLastPara="1" rIns="68575" wrap="square" tIns="34275">
            <a:noAutofit/>
          </a:bodyPr>
          <a:lstStyle/>
          <a:p>
            <a:pPr indent="0" lvl="0" marL="457200" marR="0" rtl="0" algn="l">
              <a:spcBef>
                <a:spcPts val="0"/>
              </a:spcBef>
              <a:spcAft>
                <a:spcPts val="0"/>
              </a:spcAft>
              <a:buNone/>
            </a:pPr>
            <a:r>
              <a:t/>
            </a:r>
            <a:endParaRPr sz="1050">
              <a:solidFill>
                <a:srgbClr val="FE8301"/>
              </a:solidFill>
            </a:endParaRPr>
          </a:p>
          <a:p>
            <a:pPr indent="-295275" lvl="0" marL="457200" rtl="0" algn="l">
              <a:spcBef>
                <a:spcPts val="0"/>
              </a:spcBef>
              <a:spcAft>
                <a:spcPts val="0"/>
              </a:spcAft>
              <a:buClr>
                <a:srgbClr val="3C4043"/>
              </a:buClr>
              <a:buSzPts val="1050"/>
              <a:buChar char="●"/>
            </a:pPr>
            <a:r>
              <a:rPr b="1" lang="en" sz="1050">
                <a:solidFill>
                  <a:srgbClr val="3C4043"/>
                </a:solidFill>
                <a:highlight>
                  <a:schemeClr val="lt1"/>
                </a:highlight>
              </a:rPr>
              <a:t>YoY increase in female population is higher </a:t>
            </a:r>
            <a:r>
              <a:rPr lang="en" sz="1050">
                <a:solidFill>
                  <a:srgbClr val="3C4043"/>
                </a:solidFill>
                <a:highlight>
                  <a:schemeClr val="lt1"/>
                </a:highlight>
              </a:rPr>
              <a:t>than males</a:t>
            </a:r>
            <a:endParaRPr sz="1050">
              <a:solidFill>
                <a:srgbClr val="3C4043"/>
              </a:solidFill>
              <a:highlight>
                <a:schemeClr val="lt1"/>
              </a:highlight>
            </a:endParaRPr>
          </a:p>
          <a:p>
            <a:pPr indent="-295275" lvl="0" marL="457200" rtl="0" algn="l">
              <a:spcBef>
                <a:spcPts val="0"/>
              </a:spcBef>
              <a:spcAft>
                <a:spcPts val="0"/>
              </a:spcAft>
              <a:buClr>
                <a:srgbClr val="3C4043"/>
              </a:buClr>
              <a:buSzPts val="1050"/>
              <a:buChar char="●"/>
            </a:pPr>
            <a:r>
              <a:rPr lang="en" sz="1050">
                <a:solidFill>
                  <a:srgbClr val="3C4043"/>
                </a:solidFill>
                <a:highlight>
                  <a:schemeClr val="lt1"/>
                </a:highlight>
              </a:rPr>
              <a:t>Overall female population is very low compared to males</a:t>
            </a:r>
            <a:endParaRPr sz="1050">
              <a:solidFill>
                <a:srgbClr val="3C4043"/>
              </a:solidFill>
              <a:highlight>
                <a:schemeClr val="lt1"/>
              </a:highlight>
            </a:endParaRPr>
          </a:p>
          <a:p>
            <a:pPr indent="-295275" lvl="0" marL="457200" rtl="0" algn="l">
              <a:spcBef>
                <a:spcPts val="0"/>
              </a:spcBef>
              <a:spcAft>
                <a:spcPts val="0"/>
              </a:spcAft>
              <a:buClr>
                <a:srgbClr val="3C4043"/>
              </a:buClr>
              <a:buSzPts val="1050"/>
              <a:buChar char="●"/>
            </a:pPr>
            <a:r>
              <a:rPr b="1" lang="en" sz="1050">
                <a:solidFill>
                  <a:srgbClr val="3C4043"/>
                </a:solidFill>
                <a:highlight>
                  <a:schemeClr val="lt1"/>
                </a:highlight>
              </a:rPr>
              <a:t>Publishing rate is same</a:t>
            </a:r>
            <a:r>
              <a:rPr lang="en" sz="1050">
                <a:solidFill>
                  <a:srgbClr val="3C4043"/>
                </a:solidFill>
                <a:highlight>
                  <a:schemeClr val="lt1"/>
                </a:highlight>
              </a:rPr>
              <a:t> across genders</a:t>
            </a:r>
            <a:endParaRPr sz="1050">
              <a:solidFill>
                <a:srgbClr val="3C4043"/>
              </a:solidFill>
              <a:highlight>
                <a:schemeClr val="lt1"/>
              </a:highlight>
            </a:endParaRPr>
          </a:p>
          <a:p>
            <a:pPr indent="-295275" lvl="0" marL="457200" rtl="0" algn="l">
              <a:spcBef>
                <a:spcPts val="0"/>
              </a:spcBef>
              <a:spcAft>
                <a:spcPts val="0"/>
              </a:spcAft>
              <a:buClr>
                <a:srgbClr val="3C4043"/>
              </a:buClr>
              <a:buSzPts val="1050"/>
              <a:buChar char="●"/>
            </a:pPr>
            <a:r>
              <a:rPr lang="en" sz="1050">
                <a:solidFill>
                  <a:srgbClr val="3C4043"/>
                </a:solidFill>
                <a:highlight>
                  <a:schemeClr val="lt1"/>
                </a:highlight>
              </a:rPr>
              <a:t>Males have </a:t>
            </a:r>
            <a:r>
              <a:rPr b="1" lang="en" sz="1050">
                <a:solidFill>
                  <a:srgbClr val="3C4043"/>
                </a:solidFill>
                <a:highlight>
                  <a:schemeClr val="lt1"/>
                </a:highlight>
              </a:rPr>
              <a:t>more  lifetime papers</a:t>
            </a:r>
            <a:r>
              <a:rPr lang="en" sz="1050">
                <a:solidFill>
                  <a:srgbClr val="3C4043"/>
                </a:solidFill>
                <a:highlight>
                  <a:schemeClr val="lt1"/>
                </a:highlight>
              </a:rPr>
              <a:t> published</a:t>
            </a:r>
            <a:endParaRPr sz="1050">
              <a:solidFill>
                <a:srgbClr val="3C4043"/>
              </a:solidFill>
              <a:highlight>
                <a:schemeClr val="lt1"/>
              </a:highlight>
            </a:endParaRPr>
          </a:p>
          <a:p>
            <a:pPr indent="-295275" lvl="0" marL="457200" rtl="0" algn="l">
              <a:spcBef>
                <a:spcPts val="0"/>
              </a:spcBef>
              <a:spcAft>
                <a:spcPts val="0"/>
              </a:spcAft>
              <a:buSzPts val="1050"/>
              <a:buChar char="●"/>
            </a:pPr>
            <a:r>
              <a:rPr lang="en" sz="1050">
                <a:solidFill>
                  <a:srgbClr val="3C4043"/>
                </a:solidFill>
                <a:highlight>
                  <a:schemeClr val="lt1"/>
                </a:highlight>
              </a:rPr>
              <a:t>Males have </a:t>
            </a:r>
            <a:r>
              <a:rPr b="1" lang="en" sz="1050">
                <a:solidFill>
                  <a:srgbClr val="3C4043"/>
                </a:solidFill>
                <a:highlight>
                  <a:schemeClr val="lt1"/>
                </a:highlight>
              </a:rPr>
              <a:t>longer publishing career</a:t>
            </a:r>
            <a:r>
              <a:rPr lang="en" sz="1050">
                <a:solidFill>
                  <a:srgbClr val="3C4043"/>
                </a:solidFill>
                <a:highlight>
                  <a:schemeClr val="lt1"/>
                </a:highlight>
              </a:rPr>
              <a:t> length</a:t>
            </a:r>
            <a:r>
              <a:rPr lang="en" sz="1050">
                <a:solidFill>
                  <a:schemeClr val="dk1"/>
                </a:solidFill>
              </a:rPr>
              <a:t> </a:t>
            </a:r>
            <a:endParaRPr sz="1050"/>
          </a:p>
        </p:txBody>
      </p:sp>
      <p:sp>
        <p:nvSpPr>
          <p:cNvPr id="562" name="Google Shape;562;p50"/>
          <p:cNvSpPr/>
          <p:nvPr/>
        </p:nvSpPr>
        <p:spPr>
          <a:xfrm>
            <a:off x="2982923" y="3058618"/>
            <a:ext cx="1094100" cy="10953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34275" lIns="68575" spcFirstLastPara="1" rIns="68575" wrap="square" tIns="34275">
            <a:noAutofit/>
          </a:bodyPr>
          <a:lstStyle/>
          <a:p>
            <a:pPr indent="0" lvl="1" marL="88900" marR="0" rtl="0" algn="l">
              <a:lnSpc>
                <a:spcPct val="75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1" marL="88900" marR="0" rtl="0" algn="l">
              <a:lnSpc>
                <a:spcPct val="75000"/>
              </a:lnSpc>
              <a:spcBef>
                <a:spcPts val="10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3" name="Google Shape;563;p50"/>
          <p:cNvSpPr/>
          <p:nvPr/>
        </p:nvSpPr>
        <p:spPr>
          <a:xfrm>
            <a:off x="4930786" y="1055136"/>
            <a:ext cx="1094100" cy="10953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34275" lIns="68575" spcFirstLastPara="1" rIns="68575" wrap="square" tIns="34275">
            <a:noAutofit/>
          </a:bodyPr>
          <a:lstStyle/>
          <a:p>
            <a:pPr indent="0" lvl="1" marL="88900" marR="0" rtl="0" algn="l">
              <a:lnSpc>
                <a:spcPct val="75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1" marL="88900" marR="0" rtl="0" algn="l">
              <a:lnSpc>
                <a:spcPct val="75000"/>
              </a:lnSpc>
              <a:spcBef>
                <a:spcPts val="10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4" name="Google Shape;564;p50"/>
          <p:cNvSpPr/>
          <p:nvPr/>
        </p:nvSpPr>
        <p:spPr>
          <a:xfrm>
            <a:off x="6826260" y="3020645"/>
            <a:ext cx="1094100" cy="10953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34275" lIns="68575" spcFirstLastPara="1" rIns="68575" wrap="square" tIns="34275">
            <a:noAutofit/>
          </a:bodyPr>
          <a:lstStyle/>
          <a:p>
            <a:pPr indent="0" lvl="1" marL="88900" marR="0" rtl="0" algn="l">
              <a:lnSpc>
                <a:spcPct val="75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1" marL="88900" marR="0" rtl="0" algn="l">
              <a:lnSpc>
                <a:spcPct val="75000"/>
              </a:lnSpc>
              <a:spcBef>
                <a:spcPts val="10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5" name="Google Shape;565;p50"/>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66" name="Google Shape;566;p50"/>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67" name="Google Shape;567;p50"/>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68" name="Google Shape;568;p50"/>
          <p:cNvSpPr txBox="1"/>
          <p:nvPr/>
        </p:nvSpPr>
        <p:spPr>
          <a:xfrm>
            <a:off x="171450" y="142875"/>
            <a:ext cx="8801100" cy="498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Key Takeaways</a:t>
            </a:r>
            <a:endParaRPr sz="2400">
              <a:solidFill>
                <a:srgbClr val="3F3F3F"/>
              </a:solidFill>
            </a:endParaRPr>
          </a:p>
        </p:txBody>
      </p:sp>
      <p:cxnSp>
        <p:nvCxnSpPr>
          <p:cNvPr id="569" name="Google Shape;569;p50"/>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570" name="Google Shape;570;p50"/>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571" name="Google Shape;571;p50"/>
          <p:cNvSpPr/>
          <p:nvPr/>
        </p:nvSpPr>
        <p:spPr>
          <a:xfrm>
            <a:off x="3135323" y="3211018"/>
            <a:ext cx="1094100" cy="10953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34275" lIns="68575" spcFirstLastPara="1" rIns="68575" wrap="square" tIns="34275">
            <a:noAutofit/>
          </a:bodyPr>
          <a:lstStyle/>
          <a:p>
            <a:pPr indent="0" lvl="1" marL="88900" marR="0" rtl="0" algn="l">
              <a:lnSpc>
                <a:spcPct val="75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0" lvl="1" marL="88900" marR="0" rtl="0" algn="l">
              <a:lnSpc>
                <a:spcPct val="75000"/>
              </a:lnSpc>
              <a:spcBef>
                <a:spcPts val="10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72" name="Google Shape;572;p50"/>
          <p:cNvSpPr/>
          <p:nvPr/>
        </p:nvSpPr>
        <p:spPr>
          <a:xfrm>
            <a:off x="1954475" y="672725"/>
            <a:ext cx="3303600" cy="1541400"/>
          </a:xfrm>
          <a:prstGeom prst="roundRect">
            <a:avLst>
              <a:gd fmla="val 16667" name="adj"/>
            </a:avLst>
          </a:prstGeom>
          <a:noFill/>
          <a:ln cap="flat" cmpd="sng" w="38100">
            <a:solidFill>
              <a:srgbClr val="FEA440"/>
            </a:solidFill>
            <a:prstDash val="dash"/>
            <a:round/>
            <a:headEnd len="sm" w="sm" type="none"/>
            <a:tailEnd len="sm" w="sm" type="none"/>
          </a:ln>
        </p:spPr>
        <p:txBody>
          <a:bodyPr anchorCtr="0" anchor="t" bIns="34275" lIns="68575" spcFirstLastPara="1" rIns="68575" wrap="square" tIns="34275">
            <a:noAutofit/>
          </a:bodyPr>
          <a:lstStyle/>
          <a:p>
            <a:pPr indent="0" lvl="0" marL="457200" rtl="0" algn="l">
              <a:spcBef>
                <a:spcPts val="0"/>
              </a:spcBef>
              <a:spcAft>
                <a:spcPts val="0"/>
              </a:spcAft>
              <a:buNone/>
            </a:pPr>
            <a:r>
              <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Co-author </a:t>
            </a:r>
            <a:r>
              <a:rPr b="1" lang="en" sz="1000">
                <a:solidFill>
                  <a:srgbClr val="3C4043"/>
                </a:solidFill>
                <a:highlight>
                  <a:schemeClr val="lt1"/>
                </a:highlight>
              </a:rPr>
              <a:t>average papers</a:t>
            </a:r>
            <a:r>
              <a:rPr lang="en" sz="1000">
                <a:solidFill>
                  <a:srgbClr val="3C4043"/>
                </a:solidFill>
                <a:highlight>
                  <a:schemeClr val="lt1"/>
                </a:highlight>
              </a:rPr>
              <a:t> across academic lifetime is </a:t>
            </a:r>
            <a:r>
              <a:rPr b="1" lang="en" sz="1000">
                <a:solidFill>
                  <a:srgbClr val="3C4043"/>
                </a:solidFill>
                <a:highlight>
                  <a:schemeClr val="lt1"/>
                </a:highlight>
              </a:rPr>
              <a:t>same</a:t>
            </a:r>
            <a:r>
              <a:rPr lang="en" sz="1000">
                <a:solidFill>
                  <a:srgbClr val="3C4043"/>
                </a:solidFill>
                <a:highlight>
                  <a:schemeClr val="lt1"/>
                </a:highlight>
              </a:rPr>
              <a:t> across genders</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Co-author </a:t>
            </a:r>
            <a:r>
              <a:rPr b="1" lang="en" sz="1000">
                <a:solidFill>
                  <a:srgbClr val="3C4043"/>
                </a:solidFill>
                <a:highlight>
                  <a:schemeClr val="lt1"/>
                </a:highlight>
              </a:rPr>
              <a:t>average academic age</a:t>
            </a:r>
            <a:r>
              <a:rPr lang="en" sz="1000">
                <a:solidFill>
                  <a:srgbClr val="3C4043"/>
                </a:solidFill>
                <a:highlight>
                  <a:schemeClr val="lt1"/>
                </a:highlight>
              </a:rPr>
              <a:t> is </a:t>
            </a:r>
            <a:r>
              <a:rPr b="1" lang="en" sz="1000">
                <a:solidFill>
                  <a:srgbClr val="3C4043"/>
                </a:solidFill>
                <a:highlight>
                  <a:schemeClr val="lt1"/>
                </a:highlight>
              </a:rPr>
              <a:t>same</a:t>
            </a:r>
            <a:r>
              <a:rPr lang="en" sz="1000">
                <a:solidFill>
                  <a:srgbClr val="3C4043"/>
                </a:solidFill>
                <a:highlight>
                  <a:schemeClr val="lt1"/>
                </a:highlight>
              </a:rPr>
              <a:t> across genders</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Females tend to work with </a:t>
            </a:r>
            <a:r>
              <a:rPr b="1" lang="en" sz="1000">
                <a:solidFill>
                  <a:srgbClr val="3C4043"/>
                </a:solidFill>
                <a:highlight>
                  <a:schemeClr val="lt1"/>
                </a:highlight>
              </a:rPr>
              <a:t>co-authors, who themselves work with larger number of authors </a:t>
            </a:r>
            <a:r>
              <a:rPr lang="en" sz="1000">
                <a:solidFill>
                  <a:srgbClr val="3C4043"/>
                </a:solidFill>
                <a:highlight>
                  <a:schemeClr val="lt1"/>
                </a:highlight>
              </a:rPr>
              <a:t>compared to males</a:t>
            </a:r>
            <a:endParaRPr sz="1000">
              <a:solidFill>
                <a:srgbClr val="3C4043"/>
              </a:solidFill>
              <a:highlight>
                <a:schemeClr val="lt1"/>
              </a:highlight>
            </a:endParaRPr>
          </a:p>
        </p:txBody>
      </p:sp>
      <p:sp>
        <p:nvSpPr>
          <p:cNvPr id="573" name="Google Shape;573;p50"/>
          <p:cNvSpPr/>
          <p:nvPr/>
        </p:nvSpPr>
        <p:spPr>
          <a:xfrm>
            <a:off x="4054975" y="3106475"/>
            <a:ext cx="3303600" cy="1422000"/>
          </a:xfrm>
          <a:prstGeom prst="roundRect">
            <a:avLst>
              <a:gd fmla="val 16667" name="adj"/>
            </a:avLst>
          </a:prstGeom>
          <a:noFill/>
          <a:ln cap="flat" cmpd="sng" w="38100">
            <a:solidFill>
              <a:srgbClr val="763E00"/>
            </a:solidFill>
            <a:prstDash val="dash"/>
            <a:round/>
            <a:headEnd len="sm" w="sm" type="none"/>
            <a:tailEnd len="sm" w="sm" type="none"/>
          </a:ln>
        </p:spPr>
        <p:txBody>
          <a:bodyPr anchorCtr="0" anchor="t" bIns="34275" lIns="68575" spcFirstLastPara="1" rIns="68575" wrap="square" tIns="34275">
            <a:noAutofit/>
          </a:bodyPr>
          <a:lstStyle/>
          <a:p>
            <a:pPr indent="0" lvl="0" marL="457200" rtl="0" algn="l">
              <a:spcBef>
                <a:spcPts val="0"/>
              </a:spcBef>
              <a:spcAft>
                <a:spcPts val="0"/>
              </a:spcAft>
              <a:buNone/>
            </a:pPr>
            <a:r>
              <a:t/>
            </a:r>
            <a:endParaRPr sz="1050">
              <a:solidFill>
                <a:srgbClr val="3C4043"/>
              </a:solidFill>
              <a:highlight>
                <a:schemeClr val="lt1"/>
              </a:highlight>
            </a:endParaRPr>
          </a:p>
          <a:p>
            <a:pPr indent="-295275" lvl="0" marL="457200" rtl="0" algn="l">
              <a:spcBef>
                <a:spcPts val="0"/>
              </a:spcBef>
              <a:spcAft>
                <a:spcPts val="0"/>
              </a:spcAft>
              <a:buClr>
                <a:srgbClr val="3C4043"/>
              </a:buClr>
              <a:buSzPts val="1050"/>
              <a:buChar char="●"/>
            </a:pPr>
            <a:r>
              <a:rPr b="1" lang="en" sz="1050">
                <a:solidFill>
                  <a:srgbClr val="3C4043"/>
                </a:solidFill>
                <a:highlight>
                  <a:schemeClr val="lt1"/>
                </a:highlight>
              </a:rPr>
              <a:t>Males tend to work alone more</a:t>
            </a:r>
            <a:r>
              <a:rPr lang="en" sz="1050">
                <a:solidFill>
                  <a:srgbClr val="3C4043"/>
                </a:solidFill>
                <a:highlight>
                  <a:schemeClr val="lt1"/>
                </a:highlight>
              </a:rPr>
              <a:t> compared to females</a:t>
            </a:r>
            <a:endParaRPr sz="1050">
              <a:solidFill>
                <a:srgbClr val="3C4043"/>
              </a:solidFill>
              <a:highlight>
                <a:schemeClr val="lt1"/>
              </a:highlight>
            </a:endParaRPr>
          </a:p>
          <a:p>
            <a:pPr indent="-295275" lvl="0" marL="457200" rtl="0" algn="l">
              <a:spcBef>
                <a:spcPts val="0"/>
              </a:spcBef>
              <a:spcAft>
                <a:spcPts val="0"/>
              </a:spcAft>
              <a:buClr>
                <a:srgbClr val="3C4043"/>
              </a:buClr>
              <a:buSzPts val="1050"/>
              <a:buChar char="●"/>
            </a:pPr>
            <a:r>
              <a:rPr b="1" lang="en" sz="1050">
                <a:solidFill>
                  <a:srgbClr val="3C4043"/>
                </a:solidFill>
                <a:highlight>
                  <a:schemeClr val="lt1"/>
                </a:highlight>
              </a:rPr>
              <a:t>Females when collaborate, collaborate highly</a:t>
            </a:r>
            <a:endParaRPr b="1" sz="1050">
              <a:solidFill>
                <a:srgbClr val="3C4043"/>
              </a:solidFill>
              <a:highlight>
                <a:schemeClr val="lt1"/>
              </a:highlight>
            </a:endParaRPr>
          </a:p>
          <a:p>
            <a:pPr indent="-295275" lvl="0" marL="457200" rtl="0" algn="l">
              <a:spcBef>
                <a:spcPts val="0"/>
              </a:spcBef>
              <a:spcAft>
                <a:spcPts val="0"/>
              </a:spcAft>
              <a:buClr>
                <a:srgbClr val="3C4043"/>
              </a:buClr>
              <a:buSzPts val="1050"/>
              <a:buChar char="●"/>
            </a:pPr>
            <a:r>
              <a:rPr b="1" lang="en" sz="1050">
                <a:solidFill>
                  <a:srgbClr val="3C4043"/>
                </a:solidFill>
                <a:highlight>
                  <a:schemeClr val="lt1"/>
                </a:highlight>
              </a:rPr>
              <a:t>Average author ages of female co-authors is less</a:t>
            </a:r>
            <a:r>
              <a:rPr lang="en" sz="1050">
                <a:solidFill>
                  <a:srgbClr val="3C4043"/>
                </a:solidFill>
                <a:highlight>
                  <a:schemeClr val="lt1"/>
                </a:highlight>
              </a:rPr>
              <a:t> than males</a:t>
            </a:r>
            <a:endParaRPr sz="1050">
              <a:solidFill>
                <a:srgbClr val="FE8301"/>
              </a:solidFill>
            </a:endParaRPr>
          </a:p>
        </p:txBody>
      </p:sp>
      <p:sp>
        <p:nvSpPr>
          <p:cNvPr id="574" name="Google Shape;574;p50"/>
          <p:cNvSpPr/>
          <p:nvPr/>
        </p:nvSpPr>
        <p:spPr>
          <a:xfrm>
            <a:off x="5521600" y="672725"/>
            <a:ext cx="3401700" cy="1588500"/>
          </a:xfrm>
          <a:prstGeom prst="roundRect">
            <a:avLst>
              <a:gd fmla="val 16667" name="adj"/>
            </a:avLst>
          </a:prstGeom>
          <a:noFill/>
          <a:ln cap="flat" cmpd="sng" w="38100">
            <a:solidFill>
              <a:srgbClr val="FECD98"/>
            </a:solidFill>
            <a:prstDash val="dash"/>
            <a:round/>
            <a:headEnd len="sm" w="sm" type="none"/>
            <a:tailEnd len="sm" w="sm" type="none"/>
          </a:ln>
        </p:spPr>
        <p:txBody>
          <a:bodyPr anchorCtr="0" anchor="t" bIns="34275" lIns="68575" spcFirstLastPara="1" rIns="68575" wrap="square" tIns="34275">
            <a:noAutofit/>
          </a:bodyPr>
          <a:lstStyle/>
          <a:p>
            <a:pPr indent="0" lvl="0" marL="457200" rtl="0" algn="l">
              <a:spcBef>
                <a:spcPts val="0"/>
              </a:spcBef>
              <a:spcAft>
                <a:spcPts val="0"/>
              </a:spcAft>
              <a:buNone/>
            </a:pPr>
            <a:r>
              <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Majority institutions in the word still have very low to none female % population</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Western and European countries have higher female population</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Western countries have higher female-to-male ratios</a:t>
            </a:r>
            <a:endParaRPr sz="1000">
              <a:solidFill>
                <a:srgbClr val="3C4043"/>
              </a:solidFill>
              <a:highlight>
                <a:schemeClr val="lt1"/>
              </a:highlight>
            </a:endParaRPr>
          </a:p>
          <a:p>
            <a:pPr indent="-292100" lvl="0" marL="457200" rtl="0" algn="l">
              <a:spcBef>
                <a:spcPts val="0"/>
              </a:spcBef>
              <a:spcAft>
                <a:spcPts val="0"/>
              </a:spcAft>
              <a:buClr>
                <a:srgbClr val="3C4043"/>
              </a:buClr>
              <a:buSzPts val="1000"/>
              <a:buChar char="●"/>
            </a:pPr>
            <a:r>
              <a:rPr lang="en" sz="1000">
                <a:solidFill>
                  <a:srgbClr val="3C4043"/>
                </a:solidFill>
                <a:highlight>
                  <a:schemeClr val="lt1"/>
                </a:highlight>
              </a:rPr>
              <a:t>Western country authors how higher degrees of collaboration</a:t>
            </a:r>
            <a:endParaRPr sz="1050">
              <a:solidFill>
                <a:srgbClr val="3C4043"/>
              </a:solidFill>
              <a:highlight>
                <a:schemeClr val="lt1"/>
              </a:highlight>
            </a:endParaRPr>
          </a:p>
        </p:txBody>
      </p:sp>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51"/>
          <p:cNvSpPr/>
          <p:nvPr/>
        </p:nvSpPr>
        <p:spPr>
          <a:xfrm>
            <a:off x="5533692" y="1691895"/>
            <a:ext cx="574800" cy="4767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81" name="Google Shape;581;p51"/>
          <p:cNvSpPr/>
          <p:nvPr/>
        </p:nvSpPr>
        <p:spPr>
          <a:xfrm>
            <a:off x="7165129" y="1152736"/>
            <a:ext cx="574800" cy="539100"/>
          </a:xfrm>
          <a:prstGeom prst="rect">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82" name="Google Shape;582;p51"/>
          <p:cNvSpPr/>
          <p:nvPr/>
        </p:nvSpPr>
        <p:spPr>
          <a:xfrm>
            <a:off x="1174542" y="1691895"/>
            <a:ext cx="574800" cy="4767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83" name="Google Shape;583;p51"/>
          <p:cNvSpPr/>
          <p:nvPr/>
        </p:nvSpPr>
        <p:spPr>
          <a:xfrm>
            <a:off x="4959827" y="1152736"/>
            <a:ext cx="574800" cy="5391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84" name="Google Shape;584;p51"/>
          <p:cNvSpPr/>
          <p:nvPr/>
        </p:nvSpPr>
        <p:spPr>
          <a:xfrm>
            <a:off x="3351571" y="1691895"/>
            <a:ext cx="574800" cy="4767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85" name="Google Shape;585;p51"/>
          <p:cNvSpPr/>
          <p:nvPr/>
        </p:nvSpPr>
        <p:spPr>
          <a:xfrm>
            <a:off x="2792258" y="1152737"/>
            <a:ext cx="574800" cy="5391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nvGrpSpPr>
          <p:cNvPr id="586" name="Google Shape;586;p51"/>
          <p:cNvGrpSpPr/>
          <p:nvPr/>
        </p:nvGrpSpPr>
        <p:grpSpPr>
          <a:xfrm>
            <a:off x="269102" y="1292139"/>
            <a:ext cx="8708450" cy="816525"/>
            <a:chOff x="95047" y="3043641"/>
            <a:chExt cx="11106300" cy="1088700"/>
          </a:xfrm>
        </p:grpSpPr>
        <p:cxnSp>
          <p:nvCxnSpPr>
            <p:cNvPr id="587" name="Google Shape;587;p51"/>
            <p:cNvCxnSpPr>
              <a:endCxn id="588" idx="3"/>
            </p:cNvCxnSpPr>
            <p:nvPr/>
          </p:nvCxnSpPr>
          <p:spPr>
            <a:xfrm>
              <a:off x="95047" y="3587991"/>
              <a:ext cx="10366200" cy="0"/>
            </a:xfrm>
            <a:prstGeom prst="straightConnector1">
              <a:avLst/>
            </a:prstGeom>
            <a:noFill/>
            <a:ln cap="sq" cmpd="sng" w="196850">
              <a:solidFill>
                <a:srgbClr val="262626"/>
              </a:solidFill>
              <a:prstDash val="solid"/>
              <a:miter lim="800000"/>
              <a:headEnd len="sm" w="sm" type="none"/>
              <a:tailEnd len="sm" w="sm" type="none"/>
            </a:ln>
          </p:spPr>
        </p:cxnSp>
        <p:sp>
          <p:nvSpPr>
            <p:cNvPr id="588" name="Google Shape;588;p51"/>
            <p:cNvSpPr/>
            <p:nvPr/>
          </p:nvSpPr>
          <p:spPr>
            <a:xfrm rot="5400000">
              <a:off x="10286947" y="3217941"/>
              <a:ext cx="1088700" cy="740100"/>
            </a:xfrm>
            <a:prstGeom prst="triangle">
              <a:avLst>
                <a:gd fmla="val 5000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589" name="Google Shape;589;p51"/>
          <p:cNvGrpSpPr/>
          <p:nvPr/>
        </p:nvGrpSpPr>
        <p:grpSpPr>
          <a:xfrm>
            <a:off x="1174638" y="1144315"/>
            <a:ext cx="2192445" cy="1025065"/>
            <a:chOff x="987939" y="2846554"/>
            <a:chExt cx="2162175" cy="1366754"/>
          </a:xfrm>
        </p:grpSpPr>
        <p:sp>
          <p:nvSpPr>
            <p:cNvPr id="590" name="Google Shape;590;p51"/>
            <p:cNvSpPr/>
            <p:nvPr/>
          </p:nvSpPr>
          <p:spPr>
            <a:xfrm>
              <a:off x="987939" y="2846554"/>
              <a:ext cx="2162175" cy="1366754"/>
            </a:xfrm>
            <a:custGeom>
              <a:rect b="b" l="l" r="r" t="t"/>
              <a:pathLst>
                <a:path extrusionOk="0" h="1646691" w="2162175">
                  <a:moveTo>
                    <a:pt x="0" y="1646691"/>
                  </a:moveTo>
                  <a:lnTo>
                    <a:pt x="1012292" y="0"/>
                  </a:lnTo>
                  <a:lnTo>
                    <a:pt x="2162175" y="9525"/>
                  </a:lnTo>
                  <a:lnTo>
                    <a:pt x="1126071" y="1646691"/>
                  </a:lnTo>
                  <a:lnTo>
                    <a:pt x="0" y="1646691"/>
                  </a:lnTo>
                  <a:close/>
                </a:path>
              </a:pathLst>
            </a:cu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91" name="Google Shape;591;p51"/>
            <p:cNvSpPr txBox="1"/>
            <p:nvPr/>
          </p:nvSpPr>
          <p:spPr>
            <a:xfrm>
              <a:off x="1786970" y="3342698"/>
              <a:ext cx="468000" cy="46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400">
                  <a:solidFill>
                    <a:srgbClr val="FFFFFF"/>
                  </a:solidFill>
                  <a:latin typeface="Arial"/>
                  <a:ea typeface="Arial"/>
                  <a:cs typeface="Arial"/>
                  <a:sym typeface="Arial"/>
                </a:rPr>
                <a:t></a:t>
              </a:r>
              <a:endParaRPr sz="2400">
                <a:solidFill>
                  <a:srgbClr val="FFFFFF"/>
                </a:solidFill>
                <a:latin typeface="Calibri"/>
                <a:ea typeface="Calibri"/>
                <a:cs typeface="Calibri"/>
                <a:sym typeface="Calibri"/>
              </a:endParaRPr>
            </a:p>
          </p:txBody>
        </p:sp>
      </p:grpSp>
      <p:grpSp>
        <p:nvGrpSpPr>
          <p:cNvPr id="592" name="Google Shape;592;p51"/>
          <p:cNvGrpSpPr/>
          <p:nvPr/>
        </p:nvGrpSpPr>
        <p:grpSpPr>
          <a:xfrm>
            <a:off x="3345927" y="1144315"/>
            <a:ext cx="2192445" cy="1025065"/>
            <a:chOff x="3129250" y="2846554"/>
            <a:chExt cx="2162175" cy="1366754"/>
          </a:xfrm>
        </p:grpSpPr>
        <p:sp>
          <p:nvSpPr>
            <p:cNvPr id="593" name="Google Shape;593;p51"/>
            <p:cNvSpPr/>
            <p:nvPr/>
          </p:nvSpPr>
          <p:spPr>
            <a:xfrm>
              <a:off x="3129250" y="2846554"/>
              <a:ext cx="2162175" cy="1366754"/>
            </a:xfrm>
            <a:custGeom>
              <a:rect b="b" l="l" r="r" t="t"/>
              <a:pathLst>
                <a:path extrusionOk="0" h="1646691" w="2162175">
                  <a:moveTo>
                    <a:pt x="0" y="1646691"/>
                  </a:moveTo>
                  <a:lnTo>
                    <a:pt x="1012292" y="0"/>
                  </a:lnTo>
                  <a:lnTo>
                    <a:pt x="2162175" y="9525"/>
                  </a:lnTo>
                  <a:lnTo>
                    <a:pt x="1126071" y="1646691"/>
                  </a:lnTo>
                  <a:lnTo>
                    <a:pt x="0" y="1646691"/>
                  </a:lnTo>
                  <a:close/>
                </a:path>
              </a:pathLst>
            </a:cu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11C6FF"/>
                </a:solidFill>
                <a:latin typeface="Calibri"/>
                <a:ea typeface="Calibri"/>
                <a:cs typeface="Calibri"/>
                <a:sym typeface="Calibri"/>
              </a:endParaRPr>
            </a:p>
          </p:txBody>
        </p:sp>
        <p:sp>
          <p:nvSpPr>
            <p:cNvPr id="594" name="Google Shape;594;p51"/>
            <p:cNvSpPr/>
            <p:nvPr/>
          </p:nvSpPr>
          <p:spPr>
            <a:xfrm>
              <a:off x="3815788" y="3295535"/>
              <a:ext cx="624000" cy="584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400">
                  <a:solidFill>
                    <a:srgbClr val="FFFFFF"/>
                  </a:solidFill>
                  <a:latin typeface="Arial"/>
                  <a:ea typeface="Arial"/>
                  <a:cs typeface="Arial"/>
                  <a:sym typeface="Arial"/>
                </a:rPr>
                <a:t></a:t>
              </a:r>
              <a:endParaRPr sz="2400">
                <a:solidFill>
                  <a:srgbClr val="FFFFFF"/>
                </a:solidFill>
                <a:latin typeface="Calibri"/>
                <a:ea typeface="Calibri"/>
                <a:cs typeface="Calibri"/>
                <a:sym typeface="Calibri"/>
              </a:endParaRPr>
            </a:p>
          </p:txBody>
        </p:sp>
      </p:grpSp>
      <p:grpSp>
        <p:nvGrpSpPr>
          <p:cNvPr id="595" name="Google Shape;595;p51"/>
          <p:cNvGrpSpPr/>
          <p:nvPr/>
        </p:nvGrpSpPr>
        <p:grpSpPr>
          <a:xfrm>
            <a:off x="5543962" y="1142954"/>
            <a:ext cx="2192445" cy="1025065"/>
            <a:chOff x="5296937" y="2844740"/>
            <a:chExt cx="2162175" cy="1366754"/>
          </a:xfrm>
        </p:grpSpPr>
        <p:sp>
          <p:nvSpPr>
            <p:cNvPr id="596" name="Google Shape;596;p51"/>
            <p:cNvSpPr/>
            <p:nvPr/>
          </p:nvSpPr>
          <p:spPr>
            <a:xfrm>
              <a:off x="5296937" y="2844740"/>
              <a:ext cx="2162175" cy="1366754"/>
            </a:xfrm>
            <a:custGeom>
              <a:rect b="b" l="l" r="r" t="t"/>
              <a:pathLst>
                <a:path extrusionOk="0" h="1646691" w="2162175">
                  <a:moveTo>
                    <a:pt x="0" y="1646691"/>
                  </a:moveTo>
                  <a:lnTo>
                    <a:pt x="1012292" y="0"/>
                  </a:lnTo>
                  <a:lnTo>
                    <a:pt x="2162175" y="9525"/>
                  </a:lnTo>
                  <a:lnTo>
                    <a:pt x="1126071" y="1646691"/>
                  </a:lnTo>
                  <a:lnTo>
                    <a:pt x="0" y="1646691"/>
                  </a:lnTo>
                  <a:close/>
                </a:path>
              </a:pathLst>
            </a:cu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97" name="Google Shape;597;p51"/>
            <p:cNvSpPr txBox="1"/>
            <p:nvPr/>
          </p:nvSpPr>
          <p:spPr>
            <a:xfrm>
              <a:off x="6095687" y="3342697"/>
              <a:ext cx="468000" cy="46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400">
                  <a:solidFill>
                    <a:srgbClr val="FFFFFF"/>
                  </a:solidFill>
                  <a:latin typeface="Arial"/>
                  <a:ea typeface="Arial"/>
                  <a:cs typeface="Arial"/>
                  <a:sym typeface="Arial"/>
                </a:rPr>
                <a:t></a:t>
              </a:r>
              <a:endParaRPr sz="2400">
                <a:solidFill>
                  <a:srgbClr val="FFFFFF"/>
                </a:solidFill>
                <a:latin typeface="Calibri"/>
                <a:ea typeface="Calibri"/>
                <a:cs typeface="Calibri"/>
                <a:sym typeface="Calibri"/>
              </a:endParaRPr>
            </a:p>
          </p:txBody>
        </p:sp>
      </p:grpSp>
      <p:grpSp>
        <p:nvGrpSpPr>
          <p:cNvPr id="598" name="Google Shape;598;p51"/>
          <p:cNvGrpSpPr/>
          <p:nvPr/>
        </p:nvGrpSpPr>
        <p:grpSpPr>
          <a:xfrm>
            <a:off x="291900" y="2398579"/>
            <a:ext cx="2812351" cy="1753806"/>
            <a:chOff x="334478" y="3198146"/>
            <a:chExt cx="2745900" cy="2426406"/>
          </a:xfrm>
        </p:grpSpPr>
        <p:sp>
          <p:nvSpPr>
            <p:cNvPr id="599" name="Google Shape;599;p51"/>
            <p:cNvSpPr txBox="1"/>
            <p:nvPr/>
          </p:nvSpPr>
          <p:spPr>
            <a:xfrm>
              <a:off x="334487" y="3198146"/>
              <a:ext cx="2618100" cy="46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FE8301"/>
                  </a:solidFill>
                  <a:latin typeface="Lato Black"/>
                  <a:ea typeface="Lato Black"/>
                  <a:cs typeface="Lato Black"/>
                  <a:sym typeface="Lato Black"/>
                </a:rPr>
                <a:t>1.</a:t>
              </a:r>
              <a:r>
                <a:rPr lang="en" sz="1500">
                  <a:solidFill>
                    <a:srgbClr val="FE8301"/>
                  </a:solidFill>
                  <a:latin typeface="Lato Black"/>
                  <a:ea typeface="Lato Black"/>
                  <a:cs typeface="Lato Black"/>
                  <a:sym typeface="Lato Black"/>
                </a:rPr>
                <a:t> Institution Level Deep Dive</a:t>
              </a:r>
              <a:endParaRPr sz="1500">
                <a:solidFill>
                  <a:srgbClr val="FE8301"/>
                </a:solidFill>
                <a:latin typeface="Lato Black"/>
                <a:ea typeface="Lato Black"/>
                <a:cs typeface="Lato Black"/>
                <a:sym typeface="Lato Black"/>
              </a:endParaRPr>
            </a:p>
          </p:txBody>
        </p:sp>
        <p:sp>
          <p:nvSpPr>
            <p:cNvPr id="600" name="Google Shape;600;p51"/>
            <p:cNvSpPr txBox="1"/>
            <p:nvPr/>
          </p:nvSpPr>
          <p:spPr>
            <a:xfrm>
              <a:off x="334478" y="3659852"/>
              <a:ext cx="2745900" cy="19647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chemeClr val="lt1"/>
                  </a:highlight>
                </a:rPr>
                <a:t>Which institutes show higher colab</a:t>
              </a:r>
              <a:endParaRPr sz="1100">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chemeClr val="lt1"/>
                  </a:highlight>
                </a:rPr>
                <a:t>What are the total author metrics for those institutes</a:t>
              </a:r>
              <a:endParaRPr sz="1100">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chemeClr val="lt1"/>
                  </a:highlight>
                </a:rPr>
                <a:t>Do low male-female ratio institutes display different publishing behaviour compared to high ones</a:t>
              </a:r>
              <a:endParaRPr sz="1100">
                <a:solidFill>
                  <a:schemeClr val="dk1"/>
                </a:solidFill>
                <a:highlight>
                  <a:schemeClr val="lt1"/>
                </a:highlight>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highlight>
                    <a:schemeClr val="lt1"/>
                  </a:highlight>
                </a:rPr>
                <a:t>Does the overall academic career length of authors affiliated to some institutes show a trend </a:t>
              </a:r>
              <a:endParaRPr sz="1100">
                <a:solidFill>
                  <a:schemeClr val="dk1"/>
                </a:solidFill>
                <a:highlight>
                  <a:schemeClr val="lt1"/>
                </a:highlight>
              </a:endParaRPr>
            </a:p>
            <a:p>
              <a:pPr indent="0" lvl="0" marL="0" marR="0" rtl="0" algn="l">
                <a:spcBef>
                  <a:spcPts val="0"/>
                </a:spcBef>
                <a:spcAft>
                  <a:spcPts val="0"/>
                </a:spcAft>
                <a:buNone/>
              </a:pPr>
              <a:r>
                <a:t/>
              </a:r>
              <a:endParaRPr sz="1100">
                <a:solidFill>
                  <a:srgbClr val="262626"/>
                </a:solidFill>
              </a:endParaRPr>
            </a:p>
          </p:txBody>
        </p:sp>
      </p:grpSp>
      <p:sp>
        <p:nvSpPr>
          <p:cNvPr id="601" name="Google Shape;601;p51"/>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602" name="Google Shape;602;p51"/>
          <p:cNvCxnSpPr/>
          <p:nvPr/>
        </p:nvCxnSpPr>
        <p:spPr>
          <a:xfrm flipH="1">
            <a:off x="7242991"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603" name="Google Shape;603;p51"/>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4" name="Google Shape;604;p51"/>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5" name="Google Shape;605;p51"/>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6" name="Google Shape;606;p51"/>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7" name="Google Shape;607;p51"/>
          <p:cNvSpPr txBox="1"/>
          <p:nvPr/>
        </p:nvSpPr>
        <p:spPr>
          <a:xfrm>
            <a:off x="171450" y="142875"/>
            <a:ext cx="8801100" cy="498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Future Steps</a:t>
            </a:r>
            <a:endParaRPr sz="2400">
              <a:solidFill>
                <a:srgbClr val="3F3F3F"/>
              </a:solidFill>
            </a:endParaRPr>
          </a:p>
        </p:txBody>
      </p:sp>
      <p:cxnSp>
        <p:nvCxnSpPr>
          <p:cNvPr id="608" name="Google Shape;608;p51"/>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609" name="Google Shape;609;p51"/>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grpSp>
        <p:nvGrpSpPr>
          <p:cNvPr id="610" name="Google Shape;610;p51"/>
          <p:cNvGrpSpPr/>
          <p:nvPr/>
        </p:nvGrpSpPr>
        <p:grpSpPr>
          <a:xfrm>
            <a:off x="3175075" y="2404887"/>
            <a:ext cx="2888301" cy="1698348"/>
            <a:chOff x="337943" y="3033387"/>
            <a:chExt cx="2689043" cy="2349679"/>
          </a:xfrm>
        </p:grpSpPr>
        <p:sp>
          <p:nvSpPr>
            <p:cNvPr id="611" name="Google Shape;611;p51"/>
            <p:cNvSpPr txBox="1"/>
            <p:nvPr/>
          </p:nvSpPr>
          <p:spPr>
            <a:xfrm>
              <a:off x="408886" y="3033387"/>
              <a:ext cx="2618100" cy="46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FEA440"/>
                  </a:solidFill>
                  <a:latin typeface="Lato Black"/>
                  <a:ea typeface="Lato Black"/>
                  <a:cs typeface="Lato Black"/>
                  <a:sym typeface="Lato Black"/>
                </a:rPr>
                <a:t>2. </a:t>
              </a:r>
              <a:r>
                <a:rPr lang="en" sz="1500">
                  <a:solidFill>
                    <a:srgbClr val="FEA440"/>
                  </a:solidFill>
                  <a:latin typeface="Lato Black"/>
                  <a:ea typeface="Lato Black"/>
                  <a:cs typeface="Lato Black"/>
                  <a:sym typeface="Lato Black"/>
                </a:rPr>
                <a:t>Network Analysis</a:t>
              </a:r>
              <a:endParaRPr sz="1500">
                <a:solidFill>
                  <a:srgbClr val="FEA440"/>
                </a:solidFill>
                <a:latin typeface="Lato Black"/>
                <a:ea typeface="Lato Black"/>
                <a:cs typeface="Lato Black"/>
                <a:sym typeface="Lato Black"/>
              </a:endParaRPr>
            </a:p>
          </p:txBody>
        </p:sp>
        <p:sp>
          <p:nvSpPr>
            <p:cNvPr id="612" name="Google Shape;612;p51"/>
            <p:cNvSpPr txBox="1"/>
            <p:nvPr/>
          </p:nvSpPr>
          <p:spPr>
            <a:xfrm>
              <a:off x="337943" y="3418366"/>
              <a:ext cx="2618100" cy="1964700"/>
            </a:xfrm>
            <a:prstGeom prst="rect">
              <a:avLst/>
            </a:prstGeom>
            <a:noFill/>
            <a:ln>
              <a:noFill/>
            </a:ln>
          </p:spPr>
          <p:txBody>
            <a:bodyPr anchorCtr="0" anchor="t" bIns="34275" lIns="68575" spcFirstLastPara="1" rIns="68575" wrap="square" tIns="3427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Which institutions are popular?</a:t>
              </a:r>
              <a:endParaRPr sz="1200">
                <a:solidFill>
                  <a:schemeClr val="dk1"/>
                </a:solidFill>
                <a:highlight>
                  <a:schemeClr val="lt1"/>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Which authors are popular</a:t>
              </a:r>
              <a:endParaRPr sz="1200">
                <a:solidFill>
                  <a:schemeClr val="dk1"/>
                </a:solidFill>
                <a:highlight>
                  <a:schemeClr val="lt1"/>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Which authors drive collaboration across lifetime</a:t>
              </a:r>
              <a:endParaRPr sz="1200">
                <a:solidFill>
                  <a:schemeClr val="dk1"/>
                </a:solidFill>
                <a:highlight>
                  <a:schemeClr val="lt1"/>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When does collaboration increase, at what age</a:t>
              </a:r>
              <a:endParaRPr sz="1200">
                <a:solidFill>
                  <a:schemeClr val="dk1"/>
                </a:solidFill>
                <a:highlight>
                  <a:schemeClr val="lt1"/>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In which institutions has there been an increase/decrease in female authors?</a:t>
              </a:r>
              <a:endParaRPr sz="1200">
                <a:solidFill>
                  <a:schemeClr val="dk1"/>
                </a:solidFill>
                <a:highlight>
                  <a:schemeClr val="lt1"/>
                </a:highlight>
              </a:endParaRPr>
            </a:p>
            <a:p>
              <a:pPr indent="0" lvl="0" marL="0" marR="0" rtl="0" algn="l">
                <a:spcBef>
                  <a:spcPts val="0"/>
                </a:spcBef>
                <a:spcAft>
                  <a:spcPts val="0"/>
                </a:spcAft>
                <a:buNone/>
              </a:pPr>
              <a:r>
                <a:t/>
              </a:r>
              <a:endParaRPr sz="1100">
                <a:solidFill>
                  <a:srgbClr val="262626"/>
                </a:solidFill>
              </a:endParaRPr>
            </a:p>
          </p:txBody>
        </p:sp>
      </p:grpSp>
      <p:sp>
        <p:nvSpPr>
          <p:cNvPr id="613" name="Google Shape;613;p51"/>
          <p:cNvSpPr txBox="1"/>
          <p:nvPr/>
        </p:nvSpPr>
        <p:spPr>
          <a:xfrm>
            <a:off x="5946925" y="2695450"/>
            <a:ext cx="2812200" cy="1774500"/>
          </a:xfrm>
          <a:prstGeom prst="rect">
            <a:avLst/>
          </a:prstGeom>
          <a:noFill/>
          <a:ln>
            <a:noFill/>
          </a:ln>
        </p:spPr>
        <p:txBody>
          <a:bodyPr anchorCtr="0" anchor="t" bIns="34275" lIns="68575" spcFirstLastPara="1" rIns="68575" wrap="square" tIns="3427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Distribution of less popular and more popular authors (wrt frequency of collaborations, papers published),</a:t>
            </a:r>
            <a:endParaRPr sz="1200">
              <a:solidFill>
                <a:schemeClr val="dk1"/>
              </a:solidFill>
              <a:highlight>
                <a:schemeClr val="lt1"/>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What is the dropout age for most authors of both </a:t>
            </a:r>
            <a:r>
              <a:rPr lang="en" sz="1200">
                <a:solidFill>
                  <a:schemeClr val="dk1"/>
                </a:solidFill>
                <a:highlight>
                  <a:schemeClr val="lt1"/>
                </a:highlight>
              </a:rPr>
              <a:t>gender</a:t>
            </a:r>
            <a:r>
              <a:rPr lang="en" sz="1200">
                <a:solidFill>
                  <a:schemeClr val="dk1"/>
                </a:solidFill>
                <a:highlight>
                  <a:schemeClr val="lt1"/>
                </a:highlight>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How does metrics differ across an author's academic age</a:t>
            </a:r>
            <a:endParaRPr b="1" sz="1200">
              <a:solidFill>
                <a:srgbClr val="FE8301"/>
              </a:solidFill>
            </a:endParaRPr>
          </a:p>
        </p:txBody>
      </p:sp>
      <p:sp>
        <p:nvSpPr>
          <p:cNvPr id="614" name="Google Shape;614;p51"/>
          <p:cNvSpPr txBox="1"/>
          <p:nvPr/>
        </p:nvSpPr>
        <p:spPr>
          <a:xfrm>
            <a:off x="5994475" y="2404900"/>
            <a:ext cx="3064800" cy="333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783F04"/>
                </a:solidFill>
                <a:latin typeface="Lato Black"/>
                <a:ea typeface="Lato Black"/>
                <a:cs typeface="Lato Black"/>
                <a:sym typeface="Lato Black"/>
              </a:rPr>
              <a:t>3</a:t>
            </a:r>
            <a:r>
              <a:rPr lang="en" sz="1500">
                <a:solidFill>
                  <a:srgbClr val="783F04"/>
                </a:solidFill>
                <a:latin typeface="Lato Black"/>
                <a:ea typeface="Lato Black"/>
                <a:cs typeface="Lato Black"/>
                <a:sym typeface="Lato Black"/>
              </a:rPr>
              <a:t>. Age, Popularity, </a:t>
            </a:r>
            <a:r>
              <a:rPr lang="en" sz="1500">
                <a:solidFill>
                  <a:srgbClr val="783F04"/>
                </a:solidFill>
                <a:latin typeface="Lato Black"/>
                <a:ea typeface="Lato Black"/>
                <a:cs typeface="Lato Black"/>
                <a:sym typeface="Lato Black"/>
              </a:rPr>
              <a:t>Productivity</a:t>
            </a:r>
            <a:r>
              <a:rPr lang="en" sz="1500">
                <a:solidFill>
                  <a:srgbClr val="783F04"/>
                </a:solidFill>
                <a:latin typeface="Lato Black"/>
                <a:ea typeface="Lato Black"/>
                <a:cs typeface="Lato Black"/>
                <a:sym typeface="Lato Black"/>
              </a:rPr>
              <a:t>...</a:t>
            </a:r>
            <a:endParaRPr sz="1500">
              <a:solidFill>
                <a:srgbClr val="783F04"/>
              </a:solidFill>
              <a:latin typeface="Lato Black"/>
              <a:ea typeface="Lato Black"/>
              <a:cs typeface="Lato Black"/>
              <a:sym typeface="Lato Black"/>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619" name="Shape 619"/>
        <p:cNvGrpSpPr/>
        <p:nvPr/>
      </p:nvGrpSpPr>
      <p:grpSpPr>
        <a:xfrm>
          <a:off x="0" y="0"/>
          <a:ext cx="0" cy="0"/>
          <a:chOff x="0" y="0"/>
          <a:chExt cx="0" cy="0"/>
        </a:xfrm>
      </p:grpSpPr>
      <p:grpSp>
        <p:nvGrpSpPr>
          <p:cNvPr id="620" name="Google Shape;620;p52"/>
          <p:cNvGrpSpPr/>
          <p:nvPr/>
        </p:nvGrpSpPr>
        <p:grpSpPr>
          <a:xfrm>
            <a:off x="3243943" y="-1221774"/>
            <a:ext cx="2656115" cy="2827399"/>
            <a:chOff x="4325258" y="1229517"/>
            <a:chExt cx="3541486" cy="3769865"/>
          </a:xfrm>
        </p:grpSpPr>
        <p:sp>
          <p:nvSpPr>
            <p:cNvPr id="621" name="Google Shape;621;p52"/>
            <p:cNvSpPr/>
            <p:nvPr/>
          </p:nvSpPr>
          <p:spPr>
            <a:xfrm>
              <a:off x="4792319" y="2392018"/>
              <a:ext cx="2607364" cy="2607364"/>
            </a:xfrm>
            <a:prstGeom prst="diamond">
              <a:avLst/>
            </a:prstGeom>
            <a:no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622" name="Google Shape;622;p52"/>
            <p:cNvSpPr/>
            <p:nvPr/>
          </p:nvSpPr>
          <p:spPr>
            <a:xfrm>
              <a:off x="4325258" y="1229517"/>
              <a:ext cx="3541486" cy="3541486"/>
            </a:xfrm>
            <a:prstGeom prst="diamond">
              <a:avLst/>
            </a:prstGeom>
            <a:noFill/>
            <a:ln cap="flat" cmpd="sng" w="19050">
              <a:solidFill>
                <a:srgbClr val="07376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grpSp>
      <p:sp>
        <p:nvSpPr>
          <p:cNvPr id="623" name="Google Shape;623;p52"/>
          <p:cNvSpPr txBox="1"/>
          <p:nvPr>
            <p:ph type="ctrTitle"/>
          </p:nvPr>
        </p:nvSpPr>
        <p:spPr>
          <a:xfrm>
            <a:off x="1143000" y="2197802"/>
            <a:ext cx="6858000" cy="747897"/>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lt1"/>
              </a:buClr>
              <a:buSzPts val="5400"/>
              <a:buFont typeface="Century Gothic"/>
              <a:buNone/>
            </a:pPr>
            <a:r>
              <a:rPr b="1" lang="en" sz="5400">
                <a:solidFill>
                  <a:schemeClr val="lt1"/>
                </a:solidFill>
              </a:rPr>
              <a:t>Thank You</a:t>
            </a:r>
            <a:endParaRPr sz="54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grpSp>
        <p:nvGrpSpPr>
          <p:cNvPr id="161" name="Google Shape;161;p35"/>
          <p:cNvGrpSpPr/>
          <p:nvPr/>
        </p:nvGrpSpPr>
        <p:grpSpPr>
          <a:xfrm>
            <a:off x="2843901" y="2324428"/>
            <a:ext cx="2296701" cy="2296701"/>
            <a:chOff x="3791868" y="3099238"/>
            <a:chExt cx="3062268" cy="3062268"/>
          </a:xfrm>
        </p:grpSpPr>
        <p:sp>
          <p:nvSpPr>
            <p:cNvPr id="162" name="Google Shape;162;p35"/>
            <p:cNvSpPr/>
            <p:nvPr/>
          </p:nvSpPr>
          <p:spPr>
            <a:xfrm rot="-2700000">
              <a:off x="4240327" y="3547696"/>
              <a:ext cx="2165351" cy="2165351"/>
            </a:xfrm>
            <a:custGeom>
              <a:rect b="b" l="l" r="r" t="t"/>
              <a:pathLst>
                <a:path extrusionOk="0" h="1143" w="1143">
                  <a:moveTo>
                    <a:pt x="814" y="656"/>
                  </a:moveTo>
                  <a:cubicBezTo>
                    <a:pt x="871" y="697"/>
                    <a:pt x="847" y="730"/>
                    <a:pt x="866" y="781"/>
                  </a:cubicBezTo>
                  <a:cubicBezTo>
                    <a:pt x="877" y="807"/>
                    <a:pt x="907" y="808"/>
                    <a:pt x="969" y="745"/>
                  </a:cubicBezTo>
                  <a:cubicBezTo>
                    <a:pt x="1143" y="572"/>
                    <a:pt x="1143" y="572"/>
                    <a:pt x="1143" y="572"/>
                  </a:cubicBezTo>
                  <a:cubicBezTo>
                    <a:pt x="968" y="397"/>
                    <a:pt x="968" y="397"/>
                    <a:pt x="968" y="397"/>
                  </a:cubicBezTo>
                  <a:cubicBezTo>
                    <a:pt x="905" y="334"/>
                    <a:pt x="905" y="304"/>
                    <a:pt x="932" y="294"/>
                  </a:cubicBezTo>
                  <a:cubicBezTo>
                    <a:pt x="983" y="275"/>
                    <a:pt x="1016" y="300"/>
                    <a:pt x="1057" y="243"/>
                  </a:cubicBezTo>
                  <a:cubicBezTo>
                    <a:pt x="1127" y="147"/>
                    <a:pt x="993" y="12"/>
                    <a:pt x="896" y="83"/>
                  </a:cubicBezTo>
                  <a:cubicBezTo>
                    <a:pt x="840" y="124"/>
                    <a:pt x="864" y="157"/>
                    <a:pt x="845" y="207"/>
                  </a:cubicBezTo>
                  <a:cubicBezTo>
                    <a:pt x="835" y="234"/>
                    <a:pt x="805" y="234"/>
                    <a:pt x="743" y="172"/>
                  </a:cubicBezTo>
                  <a:cubicBezTo>
                    <a:pt x="571" y="0"/>
                    <a:pt x="571" y="0"/>
                    <a:pt x="571" y="0"/>
                  </a:cubicBezTo>
                  <a:cubicBezTo>
                    <a:pt x="0" y="572"/>
                    <a:pt x="0" y="572"/>
                    <a:pt x="0" y="572"/>
                  </a:cubicBezTo>
                  <a:cubicBezTo>
                    <a:pt x="184" y="755"/>
                    <a:pt x="184" y="755"/>
                    <a:pt x="184" y="755"/>
                  </a:cubicBezTo>
                  <a:cubicBezTo>
                    <a:pt x="227" y="798"/>
                    <a:pt x="227" y="798"/>
                    <a:pt x="227" y="798"/>
                  </a:cubicBezTo>
                  <a:cubicBezTo>
                    <a:pt x="384" y="956"/>
                    <a:pt x="384" y="956"/>
                    <a:pt x="384" y="956"/>
                  </a:cubicBezTo>
                  <a:cubicBezTo>
                    <a:pt x="388" y="960"/>
                    <a:pt x="392" y="964"/>
                    <a:pt x="396" y="969"/>
                  </a:cubicBezTo>
                  <a:cubicBezTo>
                    <a:pt x="571" y="1143"/>
                    <a:pt x="571" y="1143"/>
                    <a:pt x="571" y="1143"/>
                  </a:cubicBezTo>
                  <a:cubicBezTo>
                    <a:pt x="571" y="1143"/>
                    <a:pt x="571" y="1143"/>
                    <a:pt x="571" y="1143"/>
                  </a:cubicBezTo>
                  <a:cubicBezTo>
                    <a:pt x="745" y="970"/>
                    <a:pt x="745" y="970"/>
                    <a:pt x="745" y="970"/>
                  </a:cubicBezTo>
                  <a:cubicBezTo>
                    <a:pt x="765" y="949"/>
                    <a:pt x="765" y="949"/>
                    <a:pt x="765" y="949"/>
                  </a:cubicBezTo>
                  <a:cubicBezTo>
                    <a:pt x="764" y="949"/>
                    <a:pt x="764" y="949"/>
                    <a:pt x="764" y="949"/>
                  </a:cubicBezTo>
                  <a:cubicBezTo>
                    <a:pt x="807" y="900"/>
                    <a:pt x="804" y="876"/>
                    <a:pt x="780" y="867"/>
                  </a:cubicBezTo>
                  <a:cubicBezTo>
                    <a:pt x="729" y="848"/>
                    <a:pt x="697" y="872"/>
                    <a:pt x="655" y="815"/>
                  </a:cubicBezTo>
                  <a:cubicBezTo>
                    <a:pt x="584" y="718"/>
                    <a:pt x="717" y="585"/>
                    <a:pt x="814" y="656"/>
                  </a:cubicBezTo>
                  <a:close/>
                </a:path>
              </a:pathLst>
            </a:custGeom>
            <a:solidFill>
              <a:srgbClr val="FECD9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35"/>
            <p:cNvSpPr txBox="1"/>
            <p:nvPr/>
          </p:nvSpPr>
          <p:spPr>
            <a:xfrm>
              <a:off x="4980696" y="4378846"/>
              <a:ext cx="468000" cy="468000"/>
            </a:xfrm>
            <a:prstGeom prst="rect">
              <a:avLst/>
            </a:prstGeom>
            <a:solidFill>
              <a:srgbClr val="FECD98"/>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FFFFF"/>
                  </a:solidFill>
                  <a:latin typeface="Arial"/>
                  <a:ea typeface="Arial"/>
                  <a:cs typeface="Arial"/>
                  <a:sym typeface="Arial"/>
                </a:rPr>
                <a:t></a:t>
              </a:r>
              <a:endParaRPr sz="2100">
                <a:solidFill>
                  <a:srgbClr val="FFFFFF"/>
                </a:solidFill>
                <a:latin typeface="Calibri"/>
                <a:ea typeface="Calibri"/>
                <a:cs typeface="Calibri"/>
                <a:sym typeface="Calibri"/>
              </a:endParaRPr>
            </a:p>
          </p:txBody>
        </p:sp>
      </p:grpSp>
      <p:grpSp>
        <p:nvGrpSpPr>
          <p:cNvPr id="164" name="Google Shape;164;p35"/>
          <p:cNvGrpSpPr/>
          <p:nvPr/>
        </p:nvGrpSpPr>
        <p:grpSpPr>
          <a:xfrm>
            <a:off x="3992251" y="1178422"/>
            <a:ext cx="2296701" cy="2296701"/>
            <a:chOff x="5323002" y="1571230"/>
            <a:chExt cx="3062268" cy="3062268"/>
          </a:xfrm>
        </p:grpSpPr>
        <p:sp>
          <p:nvSpPr>
            <p:cNvPr id="165" name="Google Shape;165;p35"/>
            <p:cNvSpPr/>
            <p:nvPr/>
          </p:nvSpPr>
          <p:spPr>
            <a:xfrm rot="8100000">
              <a:off x="5771461" y="2019689"/>
              <a:ext cx="2165351" cy="2165351"/>
            </a:xfrm>
            <a:custGeom>
              <a:rect b="b" l="l" r="r" t="t"/>
              <a:pathLst>
                <a:path extrusionOk="0" h="1143" w="1143">
                  <a:moveTo>
                    <a:pt x="814" y="656"/>
                  </a:moveTo>
                  <a:cubicBezTo>
                    <a:pt x="871" y="697"/>
                    <a:pt x="847" y="730"/>
                    <a:pt x="866" y="781"/>
                  </a:cubicBezTo>
                  <a:cubicBezTo>
                    <a:pt x="877" y="807"/>
                    <a:pt x="907" y="808"/>
                    <a:pt x="969" y="745"/>
                  </a:cubicBezTo>
                  <a:cubicBezTo>
                    <a:pt x="1143" y="572"/>
                    <a:pt x="1143" y="572"/>
                    <a:pt x="1143" y="572"/>
                  </a:cubicBezTo>
                  <a:cubicBezTo>
                    <a:pt x="968" y="397"/>
                    <a:pt x="968" y="397"/>
                    <a:pt x="968" y="397"/>
                  </a:cubicBezTo>
                  <a:cubicBezTo>
                    <a:pt x="905" y="334"/>
                    <a:pt x="905" y="304"/>
                    <a:pt x="932" y="294"/>
                  </a:cubicBezTo>
                  <a:cubicBezTo>
                    <a:pt x="983" y="275"/>
                    <a:pt x="1016" y="300"/>
                    <a:pt x="1057" y="243"/>
                  </a:cubicBezTo>
                  <a:cubicBezTo>
                    <a:pt x="1127" y="147"/>
                    <a:pt x="993" y="12"/>
                    <a:pt x="896" y="83"/>
                  </a:cubicBezTo>
                  <a:cubicBezTo>
                    <a:pt x="840" y="124"/>
                    <a:pt x="864" y="157"/>
                    <a:pt x="845" y="207"/>
                  </a:cubicBezTo>
                  <a:cubicBezTo>
                    <a:pt x="835" y="234"/>
                    <a:pt x="805" y="234"/>
                    <a:pt x="743" y="172"/>
                  </a:cubicBezTo>
                  <a:cubicBezTo>
                    <a:pt x="571" y="0"/>
                    <a:pt x="571" y="0"/>
                    <a:pt x="571" y="0"/>
                  </a:cubicBezTo>
                  <a:cubicBezTo>
                    <a:pt x="0" y="572"/>
                    <a:pt x="0" y="572"/>
                    <a:pt x="0" y="572"/>
                  </a:cubicBezTo>
                  <a:cubicBezTo>
                    <a:pt x="184" y="755"/>
                    <a:pt x="184" y="755"/>
                    <a:pt x="184" y="755"/>
                  </a:cubicBezTo>
                  <a:cubicBezTo>
                    <a:pt x="227" y="798"/>
                    <a:pt x="227" y="798"/>
                    <a:pt x="227" y="798"/>
                  </a:cubicBezTo>
                  <a:cubicBezTo>
                    <a:pt x="384" y="956"/>
                    <a:pt x="384" y="956"/>
                    <a:pt x="384" y="956"/>
                  </a:cubicBezTo>
                  <a:cubicBezTo>
                    <a:pt x="388" y="960"/>
                    <a:pt x="392" y="964"/>
                    <a:pt x="396" y="969"/>
                  </a:cubicBezTo>
                  <a:cubicBezTo>
                    <a:pt x="571" y="1143"/>
                    <a:pt x="571" y="1143"/>
                    <a:pt x="571" y="1143"/>
                  </a:cubicBezTo>
                  <a:cubicBezTo>
                    <a:pt x="571" y="1143"/>
                    <a:pt x="571" y="1143"/>
                    <a:pt x="571" y="1143"/>
                  </a:cubicBezTo>
                  <a:cubicBezTo>
                    <a:pt x="745" y="970"/>
                    <a:pt x="745" y="970"/>
                    <a:pt x="745" y="970"/>
                  </a:cubicBezTo>
                  <a:cubicBezTo>
                    <a:pt x="765" y="949"/>
                    <a:pt x="765" y="949"/>
                    <a:pt x="765" y="949"/>
                  </a:cubicBezTo>
                  <a:cubicBezTo>
                    <a:pt x="764" y="949"/>
                    <a:pt x="764" y="949"/>
                    <a:pt x="764" y="949"/>
                  </a:cubicBezTo>
                  <a:cubicBezTo>
                    <a:pt x="807" y="900"/>
                    <a:pt x="804" y="876"/>
                    <a:pt x="780" y="867"/>
                  </a:cubicBezTo>
                  <a:cubicBezTo>
                    <a:pt x="729" y="848"/>
                    <a:pt x="697" y="872"/>
                    <a:pt x="655" y="815"/>
                  </a:cubicBezTo>
                  <a:cubicBezTo>
                    <a:pt x="584" y="718"/>
                    <a:pt x="717" y="585"/>
                    <a:pt x="814" y="656"/>
                  </a:cubicBezTo>
                  <a:close/>
                </a:path>
              </a:pathLst>
            </a:custGeom>
            <a:solidFill>
              <a:srgbClr val="FEA44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35"/>
            <p:cNvSpPr txBox="1"/>
            <p:nvPr/>
          </p:nvSpPr>
          <p:spPr>
            <a:xfrm>
              <a:off x="6795506" y="2865114"/>
              <a:ext cx="468000" cy="468000"/>
            </a:xfrm>
            <a:prstGeom prst="rect">
              <a:avLst/>
            </a:prstGeom>
            <a:solidFill>
              <a:srgbClr val="FEA44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FFFFF"/>
                  </a:solidFill>
                  <a:latin typeface="Arial"/>
                  <a:ea typeface="Arial"/>
                  <a:cs typeface="Arial"/>
                  <a:sym typeface="Arial"/>
                </a:rPr>
                <a:t></a:t>
              </a:r>
              <a:endParaRPr sz="2100">
                <a:solidFill>
                  <a:srgbClr val="FFFFFF"/>
                </a:solidFill>
                <a:latin typeface="Calibri"/>
                <a:ea typeface="Calibri"/>
                <a:cs typeface="Calibri"/>
                <a:sym typeface="Calibri"/>
              </a:endParaRPr>
            </a:p>
          </p:txBody>
        </p:sp>
      </p:grpSp>
      <p:grpSp>
        <p:nvGrpSpPr>
          <p:cNvPr id="167" name="Google Shape;167;p35"/>
          <p:cNvGrpSpPr/>
          <p:nvPr/>
        </p:nvGrpSpPr>
        <p:grpSpPr>
          <a:xfrm>
            <a:off x="2925145" y="1263938"/>
            <a:ext cx="2134214" cy="2134214"/>
            <a:chOff x="3900193" y="1685250"/>
            <a:chExt cx="2845618" cy="2845618"/>
          </a:xfrm>
        </p:grpSpPr>
        <p:sp>
          <p:nvSpPr>
            <p:cNvPr id="168" name="Google Shape;168;p35"/>
            <p:cNvSpPr/>
            <p:nvPr/>
          </p:nvSpPr>
          <p:spPr>
            <a:xfrm rot="-2700000">
              <a:off x="4316528" y="2102377"/>
              <a:ext cx="2012948" cy="2011364"/>
            </a:xfrm>
            <a:custGeom>
              <a:rect b="b" l="l" r="r" t="t"/>
              <a:pathLst>
                <a:path extrusionOk="0" h="1062" w="1062">
                  <a:moveTo>
                    <a:pt x="378" y="908"/>
                  </a:moveTo>
                  <a:cubicBezTo>
                    <a:pt x="346" y="876"/>
                    <a:pt x="337" y="859"/>
                    <a:pt x="335" y="852"/>
                  </a:cubicBezTo>
                  <a:cubicBezTo>
                    <a:pt x="348" y="848"/>
                    <a:pt x="360" y="847"/>
                    <a:pt x="372" y="845"/>
                  </a:cubicBezTo>
                  <a:cubicBezTo>
                    <a:pt x="402" y="842"/>
                    <a:pt x="436" y="839"/>
                    <a:pt x="470" y="791"/>
                  </a:cubicBezTo>
                  <a:cubicBezTo>
                    <a:pt x="510" y="737"/>
                    <a:pt x="502" y="663"/>
                    <a:pt x="451" y="611"/>
                  </a:cubicBezTo>
                  <a:cubicBezTo>
                    <a:pt x="399" y="560"/>
                    <a:pt x="326" y="552"/>
                    <a:pt x="271" y="592"/>
                  </a:cubicBezTo>
                  <a:cubicBezTo>
                    <a:pt x="223" y="627"/>
                    <a:pt x="220" y="660"/>
                    <a:pt x="217" y="690"/>
                  </a:cubicBezTo>
                  <a:cubicBezTo>
                    <a:pt x="216" y="703"/>
                    <a:pt x="215" y="715"/>
                    <a:pt x="210" y="727"/>
                  </a:cubicBezTo>
                  <a:cubicBezTo>
                    <a:pt x="205" y="726"/>
                    <a:pt x="193" y="720"/>
                    <a:pt x="173" y="703"/>
                  </a:cubicBezTo>
                  <a:cubicBezTo>
                    <a:pt x="164" y="694"/>
                    <a:pt x="164" y="694"/>
                    <a:pt x="164" y="694"/>
                  </a:cubicBezTo>
                  <a:cubicBezTo>
                    <a:pt x="0" y="531"/>
                    <a:pt x="0" y="531"/>
                    <a:pt x="0" y="531"/>
                  </a:cubicBezTo>
                  <a:cubicBezTo>
                    <a:pt x="155" y="376"/>
                    <a:pt x="155" y="376"/>
                    <a:pt x="155" y="376"/>
                  </a:cubicBezTo>
                  <a:cubicBezTo>
                    <a:pt x="159" y="372"/>
                    <a:pt x="163" y="369"/>
                    <a:pt x="167" y="365"/>
                  </a:cubicBezTo>
                  <a:cubicBezTo>
                    <a:pt x="167" y="365"/>
                    <a:pt x="167" y="365"/>
                    <a:pt x="167" y="365"/>
                  </a:cubicBezTo>
                  <a:cubicBezTo>
                    <a:pt x="532" y="0"/>
                    <a:pt x="532" y="0"/>
                    <a:pt x="532" y="0"/>
                  </a:cubicBezTo>
                  <a:cubicBezTo>
                    <a:pt x="1062" y="531"/>
                    <a:pt x="1062" y="531"/>
                    <a:pt x="1062" y="531"/>
                  </a:cubicBezTo>
                  <a:cubicBezTo>
                    <a:pt x="911" y="682"/>
                    <a:pt x="911" y="682"/>
                    <a:pt x="911" y="682"/>
                  </a:cubicBezTo>
                  <a:cubicBezTo>
                    <a:pt x="884" y="710"/>
                    <a:pt x="866" y="733"/>
                    <a:pt x="857" y="753"/>
                  </a:cubicBezTo>
                  <a:cubicBezTo>
                    <a:pt x="842" y="788"/>
                    <a:pt x="855" y="809"/>
                    <a:pt x="865" y="819"/>
                  </a:cubicBezTo>
                  <a:cubicBezTo>
                    <a:pt x="870" y="824"/>
                    <a:pt x="877" y="829"/>
                    <a:pt x="886" y="832"/>
                  </a:cubicBezTo>
                  <a:cubicBezTo>
                    <a:pt x="906" y="840"/>
                    <a:pt x="925" y="841"/>
                    <a:pt x="940" y="843"/>
                  </a:cubicBezTo>
                  <a:cubicBezTo>
                    <a:pt x="960" y="845"/>
                    <a:pt x="972" y="846"/>
                    <a:pt x="986" y="860"/>
                  </a:cubicBezTo>
                  <a:cubicBezTo>
                    <a:pt x="990" y="864"/>
                    <a:pt x="993" y="868"/>
                    <a:pt x="997" y="873"/>
                  </a:cubicBezTo>
                  <a:cubicBezTo>
                    <a:pt x="1025" y="912"/>
                    <a:pt x="1007" y="954"/>
                    <a:pt x="982" y="979"/>
                  </a:cubicBezTo>
                  <a:cubicBezTo>
                    <a:pt x="958" y="1003"/>
                    <a:pt x="916" y="1022"/>
                    <a:pt x="877" y="993"/>
                  </a:cubicBezTo>
                  <a:cubicBezTo>
                    <a:pt x="872" y="990"/>
                    <a:pt x="867" y="986"/>
                    <a:pt x="864" y="982"/>
                  </a:cubicBezTo>
                  <a:cubicBezTo>
                    <a:pt x="850" y="968"/>
                    <a:pt x="849" y="957"/>
                    <a:pt x="847" y="936"/>
                  </a:cubicBezTo>
                  <a:cubicBezTo>
                    <a:pt x="845" y="921"/>
                    <a:pt x="843" y="903"/>
                    <a:pt x="836" y="882"/>
                  </a:cubicBezTo>
                  <a:cubicBezTo>
                    <a:pt x="832" y="874"/>
                    <a:pt x="828" y="866"/>
                    <a:pt x="822" y="861"/>
                  </a:cubicBezTo>
                  <a:cubicBezTo>
                    <a:pt x="777" y="816"/>
                    <a:pt x="708" y="885"/>
                    <a:pt x="686" y="907"/>
                  </a:cubicBezTo>
                  <a:cubicBezTo>
                    <a:pt x="531" y="1062"/>
                    <a:pt x="531" y="1062"/>
                    <a:pt x="531" y="1062"/>
                  </a:cubicBezTo>
                  <a:lnTo>
                    <a:pt x="378" y="908"/>
                  </a:lnTo>
                  <a:close/>
                </a:path>
              </a:pathLst>
            </a:custGeom>
            <a:solidFill>
              <a:srgbClr val="FE83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35"/>
            <p:cNvSpPr txBox="1"/>
            <p:nvPr/>
          </p:nvSpPr>
          <p:spPr>
            <a:xfrm>
              <a:off x="5143182" y="2679395"/>
              <a:ext cx="468000" cy="46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FFFFF"/>
                  </a:solidFill>
                  <a:latin typeface="Arial"/>
                  <a:ea typeface="Arial"/>
                  <a:cs typeface="Arial"/>
                  <a:sym typeface="Arial"/>
                </a:rPr>
                <a:t></a:t>
              </a:r>
              <a:endParaRPr sz="2100">
                <a:solidFill>
                  <a:srgbClr val="FFFFFF"/>
                </a:solidFill>
                <a:latin typeface="Calibri"/>
                <a:ea typeface="Calibri"/>
                <a:cs typeface="Calibri"/>
                <a:sym typeface="Calibri"/>
              </a:endParaRPr>
            </a:p>
          </p:txBody>
        </p:sp>
      </p:grpSp>
      <p:grpSp>
        <p:nvGrpSpPr>
          <p:cNvPr id="170" name="Google Shape;170;p35"/>
          <p:cNvGrpSpPr/>
          <p:nvPr/>
        </p:nvGrpSpPr>
        <p:grpSpPr>
          <a:xfrm>
            <a:off x="4073495" y="2403277"/>
            <a:ext cx="2134214" cy="2134214"/>
            <a:chOff x="5431326" y="3204369"/>
            <a:chExt cx="2845618" cy="2845618"/>
          </a:xfrm>
        </p:grpSpPr>
        <p:sp>
          <p:nvSpPr>
            <p:cNvPr id="171" name="Google Shape;171;p35"/>
            <p:cNvSpPr/>
            <p:nvPr/>
          </p:nvSpPr>
          <p:spPr>
            <a:xfrm rot="8100000">
              <a:off x="5847661" y="3621497"/>
              <a:ext cx="2012948" cy="2011364"/>
            </a:xfrm>
            <a:custGeom>
              <a:rect b="b" l="l" r="r" t="t"/>
              <a:pathLst>
                <a:path extrusionOk="0" h="1062" w="1062">
                  <a:moveTo>
                    <a:pt x="378" y="908"/>
                  </a:moveTo>
                  <a:cubicBezTo>
                    <a:pt x="346" y="876"/>
                    <a:pt x="337" y="859"/>
                    <a:pt x="335" y="852"/>
                  </a:cubicBezTo>
                  <a:cubicBezTo>
                    <a:pt x="348" y="848"/>
                    <a:pt x="360" y="847"/>
                    <a:pt x="372" y="845"/>
                  </a:cubicBezTo>
                  <a:cubicBezTo>
                    <a:pt x="402" y="842"/>
                    <a:pt x="436" y="839"/>
                    <a:pt x="470" y="791"/>
                  </a:cubicBezTo>
                  <a:cubicBezTo>
                    <a:pt x="510" y="737"/>
                    <a:pt x="502" y="663"/>
                    <a:pt x="451" y="611"/>
                  </a:cubicBezTo>
                  <a:cubicBezTo>
                    <a:pt x="399" y="560"/>
                    <a:pt x="326" y="552"/>
                    <a:pt x="271" y="592"/>
                  </a:cubicBezTo>
                  <a:cubicBezTo>
                    <a:pt x="223" y="627"/>
                    <a:pt x="220" y="660"/>
                    <a:pt x="217" y="690"/>
                  </a:cubicBezTo>
                  <a:cubicBezTo>
                    <a:pt x="216" y="703"/>
                    <a:pt x="215" y="715"/>
                    <a:pt x="210" y="727"/>
                  </a:cubicBezTo>
                  <a:cubicBezTo>
                    <a:pt x="205" y="726"/>
                    <a:pt x="193" y="720"/>
                    <a:pt x="173" y="703"/>
                  </a:cubicBezTo>
                  <a:cubicBezTo>
                    <a:pt x="164" y="694"/>
                    <a:pt x="164" y="694"/>
                    <a:pt x="164" y="694"/>
                  </a:cubicBezTo>
                  <a:cubicBezTo>
                    <a:pt x="0" y="531"/>
                    <a:pt x="0" y="531"/>
                    <a:pt x="0" y="531"/>
                  </a:cubicBezTo>
                  <a:cubicBezTo>
                    <a:pt x="155" y="376"/>
                    <a:pt x="155" y="376"/>
                    <a:pt x="155" y="376"/>
                  </a:cubicBezTo>
                  <a:cubicBezTo>
                    <a:pt x="159" y="372"/>
                    <a:pt x="163" y="369"/>
                    <a:pt x="167" y="365"/>
                  </a:cubicBezTo>
                  <a:cubicBezTo>
                    <a:pt x="167" y="365"/>
                    <a:pt x="167" y="365"/>
                    <a:pt x="167" y="365"/>
                  </a:cubicBezTo>
                  <a:cubicBezTo>
                    <a:pt x="532" y="0"/>
                    <a:pt x="532" y="0"/>
                    <a:pt x="532" y="0"/>
                  </a:cubicBezTo>
                  <a:cubicBezTo>
                    <a:pt x="1062" y="531"/>
                    <a:pt x="1062" y="531"/>
                    <a:pt x="1062" y="531"/>
                  </a:cubicBezTo>
                  <a:cubicBezTo>
                    <a:pt x="911" y="682"/>
                    <a:pt x="911" y="682"/>
                    <a:pt x="911" y="682"/>
                  </a:cubicBezTo>
                  <a:cubicBezTo>
                    <a:pt x="884" y="710"/>
                    <a:pt x="866" y="733"/>
                    <a:pt x="857" y="753"/>
                  </a:cubicBezTo>
                  <a:cubicBezTo>
                    <a:pt x="842" y="788"/>
                    <a:pt x="855" y="809"/>
                    <a:pt x="865" y="819"/>
                  </a:cubicBezTo>
                  <a:cubicBezTo>
                    <a:pt x="870" y="824"/>
                    <a:pt x="877" y="829"/>
                    <a:pt x="886" y="832"/>
                  </a:cubicBezTo>
                  <a:cubicBezTo>
                    <a:pt x="906" y="840"/>
                    <a:pt x="925" y="841"/>
                    <a:pt x="940" y="843"/>
                  </a:cubicBezTo>
                  <a:cubicBezTo>
                    <a:pt x="960" y="845"/>
                    <a:pt x="972" y="846"/>
                    <a:pt x="986" y="860"/>
                  </a:cubicBezTo>
                  <a:cubicBezTo>
                    <a:pt x="990" y="864"/>
                    <a:pt x="993" y="868"/>
                    <a:pt x="997" y="873"/>
                  </a:cubicBezTo>
                  <a:cubicBezTo>
                    <a:pt x="1025" y="912"/>
                    <a:pt x="1007" y="954"/>
                    <a:pt x="982" y="979"/>
                  </a:cubicBezTo>
                  <a:cubicBezTo>
                    <a:pt x="958" y="1003"/>
                    <a:pt x="916" y="1022"/>
                    <a:pt x="877" y="993"/>
                  </a:cubicBezTo>
                  <a:cubicBezTo>
                    <a:pt x="872" y="990"/>
                    <a:pt x="867" y="986"/>
                    <a:pt x="864" y="982"/>
                  </a:cubicBezTo>
                  <a:cubicBezTo>
                    <a:pt x="850" y="968"/>
                    <a:pt x="849" y="957"/>
                    <a:pt x="847" y="936"/>
                  </a:cubicBezTo>
                  <a:cubicBezTo>
                    <a:pt x="845" y="921"/>
                    <a:pt x="843" y="903"/>
                    <a:pt x="836" y="882"/>
                  </a:cubicBezTo>
                  <a:cubicBezTo>
                    <a:pt x="832" y="874"/>
                    <a:pt x="828" y="866"/>
                    <a:pt x="822" y="861"/>
                  </a:cubicBezTo>
                  <a:cubicBezTo>
                    <a:pt x="777" y="816"/>
                    <a:pt x="708" y="885"/>
                    <a:pt x="686" y="907"/>
                  </a:cubicBezTo>
                  <a:cubicBezTo>
                    <a:pt x="531" y="1062"/>
                    <a:pt x="531" y="1062"/>
                    <a:pt x="531" y="1062"/>
                  </a:cubicBezTo>
                  <a:lnTo>
                    <a:pt x="378" y="908"/>
                  </a:lnTo>
                  <a:close/>
                </a:path>
              </a:pathLst>
            </a:custGeom>
            <a:solidFill>
              <a:srgbClr val="763E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35"/>
            <p:cNvSpPr txBox="1"/>
            <p:nvPr/>
          </p:nvSpPr>
          <p:spPr>
            <a:xfrm>
              <a:off x="6620153" y="4636000"/>
              <a:ext cx="468000" cy="468000"/>
            </a:xfrm>
            <a:prstGeom prst="rect">
              <a:avLst/>
            </a:prstGeom>
            <a:solidFill>
              <a:srgbClr val="763E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FFFFF"/>
                  </a:solidFill>
                  <a:latin typeface="Arial"/>
                  <a:ea typeface="Arial"/>
                  <a:cs typeface="Arial"/>
                  <a:sym typeface="Arial"/>
                </a:rPr>
                <a:t></a:t>
              </a:r>
              <a:endParaRPr sz="2100">
                <a:solidFill>
                  <a:srgbClr val="FFFFFF"/>
                </a:solidFill>
                <a:latin typeface="Calibri"/>
                <a:ea typeface="Calibri"/>
                <a:cs typeface="Calibri"/>
                <a:sym typeface="Calibri"/>
              </a:endParaRPr>
            </a:p>
          </p:txBody>
        </p:sp>
      </p:grpSp>
      <p:grpSp>
        <p:nvGrpSpPr>
          <p:cNvPr id="173" name="Google Shape;173;p35"/>
          <p:cNvGrpSpPr/>
          <p:nvPr/>
        </p:nvGrpSpPr>
        <p:grpSpPr>
          <a:xfrm>
            <a:off x="5635822" y="2245367"/>
            <a:ext cx="513738" cy="157950"/>
            <a:chOff x="7514430" y="2993823"/>
            <a:chExt cx="684984" cy="210600"/>
          </a:xfrm>
        </p:grpSpPr>
        <p:sp>
          <p:nvSpPr>
            <p:cNvPr id="174" name="Google Shape;174;p35"/>
            <p:cNvSpPr/>
            <p:nvPr/>
          </p:nvSpPr>
          <p:spPr>
            <a:xfrm>
              <a:off x="7514430" y="2993823"/>
              <a:ext cx="210600" cy="210600"/>
            </a:xfrm>
            <a:prstGeom prst="ellipse">
              <a:avLst/>
            </a:prstGeom>
            <a:solidFill>
              <a:srgbClr val="FEA440"/>
            </a:solidFill>
            <a:ln cap="flat" cmpd="sng" w="571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75" name="Google Shape;175;p35"/>
            <p:cNvCxnSpPr/>
            <p:nvPr/>
          </p:nvCxnSpPr>
          <p:spPr>
            <a:xfrm>
              <a:off x="7670813" y="3098672"/>
              <a:ext cx="528600" cy="0"/>
            </a:xfrm>
            <a:prstGeom prst="straightConnector1">
              <a:avLst/>
            </a:prstGeom>
            <a:noFill/>
            <a:ln cap="flat" cmpd="sng" w="38100">
              <a:solidFill>
                <a:srgbClr val="FEA440"/>
              </a:solidFill>
              <a:prstDash val="solid"/>
              <a:miter lim="800000"/>
              <a:headEnd len="sm" w="sm" type="none"/>
              <a:tailEnd len="sm" w="sm" type="none"/>
            </a:ln>
          </p:spPr>
        </p:cxnSp>
      </p:grpSp>
      <p:grpSp>
        <p:nvGrpSpPr>
          <p:cNvPr id="176" name="Google Shape;176;p35"/>
          <p:cNvGrpSpPr/>
          <p:nvPr/>
        </p:nvGrpSpPr>
        <p:grpSpPr>
          <a:xfrm>
            <a:off x="5595200" y="3398152"/>
            <a:ext cx="516027" cy="157950"/>
            <a:chOff x="7460267" y="4530869"/>
            <a:chExt cx="688036" cy="210600"/>
          </a:xfrm>
        </p:grpSpPr>
        <p:sp>
          <p:nvSpPr>
            <p:cNvPr id="177" name="Google Shape;177;p35"/>
            <p:cNvSpPr/>
            <p:nvPr/>
          </p:nvSpPr>
          <p:spPr>
            <a:xfrm>
              <a:off x="7460267" y="4530869"/>
              <a:ext cx="210600" cy="210600"/>
            </a:xfrm>
            <a:prstGeom prst="ellipse">
              <a:avLst/>
            </a:prstGeom>
            <a:solidFill>
              <a:srgbClr val="763E00"/>
            </a:solidFill>
            <a:ln cap="flat" cmpd="sng" w="571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78" name="Google Shape;178;p35"/>
            <p:cNvCxnSpPr/>
            <p:nvPr/>
          </p:nvCxnSpPr>
          <p:spPr>
            <a:xfrm>
              <a:off x="7619703" y="4642967"/>
              <a:ext cx="528600" cy="0"/>
            </a:xfrm>
            <a:prstGeom prst="straightConnector1">
              <a:avLst/>
            </a:prstGeom>
            <a:noFill/>
            <a:ln cap="flat" cmpd="sng" w="38100">
              <a:solidFill>
                <a:srgbClr val="763E00"/>
              </a:solidFill>
              <a:prstDash val="solid"/>
              <a:miter lim="800000"/>
              <a:headEnd len="sm" w="sm" type="none"/>
              <a:tailEnd len="sm" w="sm" type="none"/>
            </a:ln>
          </p:spPr>
        </p:cxnSp>
      </p:grpSp>
      <p:grpSp>
        <p:nvGrpSpPr>
          <p:cNvPr id="179" name="Google Shape;179;p35"/>
          <p:cNvGrpSpPr/>
          <p:nvPr/>
        </p:nvGrpSpPr>
        <p:grpSpPr>
          <a:xfrm>
            <a:off x="3021599" y="2245367"/>
            <a:ext cx="516095" cy="157950"/>
            <a:chOff x="4028798" y="2993823"/>
            <a:chExt cx="688127" cy="210600"/>
          </a:xfrm>
        </p:grpSpPr>
        <p:sp>
          <p:nvSpPr>
            <p:cNvPr id="180" name="Google Shape;180;p35"/>
            <p:cNvSpPr/>
            <p:nvPr/>
          </p:nvSpPr>
          <p:spPr>
            <a:xfrm>
              <a:off x="4506325" y="2993823"/>
              <a:ext cx="210600" cy="210600"/>
            </a:xfrm>
            <a:prstGeom prst="ellipse">
              <a:avLst/>
            </a:prstGeom>
            <a:solidFill>
              <a:srgbClr val="FE8301"/>
            </a:solidFill>
            <a:ln cap="flat" cmpd="sng" w="571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81" name="Google Shape;181;p35"/>
            <p:cNvCxnSpPr/>
            <p:nvPr/>
          </p:nvCxnSpPr>
          <p:spPr>
            <a:xfrm>
              <a:off x="4028798" y="3101708"/>
              <a:ext cx="528600" cy="0"/>
            </a:xfrm>
            <a:prstGeom prst="straightConnector1">
              <a:avLst/>
            </a:prstGeom>
            <a:noFill/>
            <a:ln cap="flat" cmpd="sng" w="38100">
              <a:solidFill>
                <a:srgbClr val="FE8301"/>
              </a:solidFill>
              <a:prstDash val="solid"/>
              <a:miter lim="800000"/>
              <a:headEnd len="sm" w="sm" type="none"/>
              <a:tailEnd len="sm" w="sm" type="none"/>
            </a:ln>
          </p:spPr>
        </p:cxnSp>
      </p:grpSp>
      <p:grpSp>
        <p:nvGrpSpPr>
          <p:cNvPr id="182" name="Google Shape;182;p35"/>
          <p:cNvGrpSpPr/>
          <p:nvPr/>
        </p:nvGrpSpPr>
        <p:grpSpPr>
          <a:xfrm>
            <a:off x="2983265" y="3381421"/>
            <a:ext cx="513807" cy="157950"/>
            <a:chOff x="3977687" y="4508561"/>
            <a:chExt cx="685076" cy="210600"/>
          </a:xfrm>
        </p:grpSpPr>
        <p:sp>
          <p:nvSpPr>
            <p:cNvPr id="183" name="Google Shape;183;p35"/>
            <p:cNvSpPr/>
            <p:nvPr/>
          </p:nvSpPr>
          <p:spPr>
            <a:xfrm>
              <a:off x="4452163" y="4508561"/>
              <a:ext cx="210600" cy="210600"/>
            </a:xfrm>
            <a:prstGeom prst="ellipse">
              <a:avLst/>
            </a:prstGeom>
            <a:solidFill>
              <a:srgbClr val="FECD98"/>
            </a:solidFill>
            <a:ln cap="flat" cmpd="sng" w="5715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84" name="Google Shape;184;p35"/>
            <p:cNvCxnSpPr/>
            <p:nvPr/>
          </p:nvCxnSpPr>
          <p:spPr>
            <a:xfrm>
              <a:off x="3977687" y="4612828"/>
              <a:ext cx="528600" cy="0"/>
            </a:xfrm>
            <a:prstGeom prst="straightConnector1">
              <a:avLst/>
            </a:prstGeom>
            <a:noFill/>
            <a:ln cap="flat" cmpd="sng" w="38100">
              <a:solidFill>
                <a:srgbClr val="FECD98"/>
              </a:solidFill>
              <a:prstDash val="solid"/>
              <a:miter lim="800000"/>
              <a:headEnd len="sm" w="sm" type="none"/>
              <a:tailEnd len="sm" w="sm" type="none"/>
            </a:ln>
          </p:spPr>
        </p:cxnSp>
      </p:grpSp>
      <p:grpSp>
        <p:nvGrpSpPr>
          <p:cNvPr id="185" name="Google Shape;185;p35"/>
          <p:cNvGrpSpPr/>
          <p:nvPr/>
        </p:nvGrpSpPr>
        <p:grpSpPr>
          <a:xfrm>
            <a:off x="6207700" y="1896950"/>
            <a:ext cx="2317059" cy="1000948"/>
            <a:chOff x="8276933" y="2529267"/>
            <a:chExt cx="3089412" cy="1334597"/>
          </a:xfrm>
        </p:grpSpPr>
        <p:sp>
          <p:nvSpPr>
            <p:cNvPr id="186" name="Google Shape;186;p35"/>
            <p:cNvSpPr txBox="1"/>
            <p:nvPr/>
          </p:nvSpPr>
          <p:spPr>
            <a:xfrm>
              <a:off x="8276945" y="2802164"/>
              <a:ext cx="3089400" cy="1061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sz="1000">
                  <a:solidFill>
                    <a:schemeClr val="dk1"/>
                  </a:solidFill>
                </a:rPr>
                <a:t>Does one gender tend to work with more popular co-authors, in terms of: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More Co-author Publications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Higher Academic Age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More contributors in academia</a:t>
              </a:r>
              <a:endParaRPr sz="1100">
                <a:solidFill>
                  <a:srgbClr val="7F7F7F"/>
                </a:solidFill>
                <a:latin typeface="Lato Light"/>
                <a:ea typeface="Lato Light"/>
                <a:cs typeface="Lato Light"/>
                <a:sym typeface="Lato Light"/>
              </a:endParaRPr>
            </a:p>
          </p:txBody>
        </p:sp>
        <p:sp>
          <p:nvSpPr>
            <p:cNvPr id="187" name="Google Shape;187;p35"/>
            <p:cNvSpPr txBox="1"/>
            <p:nvPr/>
          </p:nvSpPr>
          <p:spPr>
            <a:xfrm>
              <a:off x="8276933" y="2529267"/>
              <a:ext cx="2967000" cy="369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a:solidFill>
                    <a:srgbClr val="FEA440"/>
                  </a:solidFill>
                </a:rPr>
                <a:t>Co-Author Popularity</a:t>
              </a:r>
              <a:endParaRPr b="1">
                <a:solidFill>
                  <a:srgbClr val="FEA440"/>
                </a:solidFill>
              </a:endParaRPr>
            </a:p>
          </p:txBody>
        </p:sp>
      </p:grpSp>
      <p:grpSp>
        <p:nvGrpSpPr>
          <p:cNvPr id="188" name="Google Shape;188;p35"/>
          <p:cNvGrpSpPr/>
          <p:nvPr/>
        </p:nvGrpSpPr>
        <p:grpSpPr>
          <a:xfrm>
            <a:off x="6213059" y="3021518"/>
            <a:ext cx="2301716" cy="981282"/>
            <a:chOff x="8284078" y="4028691"/>
            <a:chExt cx="3068955" cy="1308376"/>
          </a:xfrm>
        </p:grpSpPr>
        <p:sp>
          <p:nvSpPr>
            <p:cNvPr id="189" name="Google Shape;189;p35"/>
            <p:cNvSpPr txBox="1"/>
            <p:nvPr/>
          </p:nvSpPr>
          <p:spPr>
            <a:xfrm>
              <a:off x="8290633" y="4275367"/>
              <a:ext cx="3062400" cy="1061700"/>
            </a:xfrm>
            <a:prstGeom prst="rect">
              <a:avLst/>
            </a:prstGeom>
            <a:noFill/>
            <a:ln>
              <a:noFill/>
            </a:ln>
          </p:spPr>
          <p:txBody>
            <a:bodyPr anchorCtr="0" anchor="t" bIns="34275" lIns="68575" spcFirstLastPara="1" rIns="68575" wrap="square" tIns="34275">
              <a:noAutofit/>
            </a:bodyPr>
            <a:lstStyle/>
            <a:p>
              <a:pPr indent="-292100" lvl="0" marL="457200" rtl="0" algn="l">
                <a:spcBef>
                  <a:spcPts val="0"/>
                </a:spcBef>
                <a:spcAft>
                  <a:spcPts val="0"/>
                </a:spcAft>
                <a:buClr>
                  <a:schemeClr val="dk1"/>
                </a:buClr>
                <a:buSzPts val="1000"/>
                <a:buChar char="-"/>
              </a:pPr>
              <a:r>
                <a:rPr lang="en" sz="1000">
                  <a:solidFill>
                    <a:schemeClr val="dk1"/>
                  </a:solidFill>
                </a:rPr>
                <a:t>Does one gender have preference in terms of working with another gender?</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Do they tend to work in alone , in smaller groups, or in large groups?</a:t>
              </a:r>
              <a:endParaRPr sz="1000">
                <a:solidFill>
                  <a:schemeClr val="dk1"/>
                </a:solidFill>
              </a:endParaRPr>
            </a:p>
            <a:p>
              <a:pPr indent="0" lvl="0" marL="0" rtl="0" algn="l">
                <a:lnSpc>
                  <a:spcPct val="150000"/>
                </a:lnSpc>
                <a:spcBef>
                  <a:spcPts val="0"/>
                </a:spcBef>
                <a:spcAft>
                  <a:spcPts val="0"/>
                </a:spcAft>
                <a:buClr>
                  <a:schemeClr val="dk1"/>
                </a:buClr>
                <a:buFont typeface="Arial"/>
                <a:buNone/>
              </a:pPr>
              <a:r>
                <a:t/>
              </a:r>
              <a:endParaRPr sz="1100">
                <a:solidFill>
                  <a:srgbClr val="7F7F7F"/>
                </a:solidFill>
                <a:latin typeface="Lato Light"/>
                <a:ea typeface="Lato Light"/>
                <a:cs typeface="Lato Light"/>
                <a:sym typeface="Lato Light"/>
              </a:endParaRPr>
            </a:p>
            <a:p>
              <a:pPr indent="0" lvl="0" marL="0" marR="0" rtl="0" algn="l">
                <a:lnSpc>
                  <a:spcPct val="150000"/>
                </a:lnSpc>
                <a:spcBef>
                  <a:spcPts val="0"/>
                </a:spcBef>
                <a:spcAft>
                  <a:spcPts val="0"/>
                </a:spcAft>
                <a:buNone/>
              </a:pPr>
              <a:r>
                <a:t/>
              </a:r>
              <a:endParaRPr sz="1100">
                <a:solidFill>
                  <a:srgbClr val="7F7F7F"/>
                </a:solidFill>
                <a:latin typeface="Lato Light"/>
                <a:ea typeface="Lato Light"/>
                <a:cs typeface="Lato Light"/>
                <a:sym typeface="Lato Light"/>
              </a:endParaRPr>
            </a:p>
          </p:txBody>
        </p:sp>
        <p:sp>
          <p:nvSpPr>
            <p:cNvPr id="190" name="Google Shape;190;p35"/>
            <p:cNvSpPr txBox="1"/>
            <p:nvPr/>
          </p:nvSpPr>
          <p:spPr>
            <a:xfrm>
              <a:off x="8284078" y="4028691"/>
              <a:ext cx="1827300" cy="369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sz="1200">
                  <a:solidFill>
                    <a:srgbClr val="763E00"/>
                  </a:solidFill>
                </a:rPr>
                <a:t>Collaborators</a:t>
              </a:r>
              <a:endParaRPr b="1" sz="1200">
                <a:solidFill>
                  <a:srgbClr val="763E00"/>
                </a:solidFill>
              </a:endParaRPr>
            </a:p>
          </p:txBody>
        </p:sp>
      </p:grpSp>
      <p:grpSp>
        <p:nvGrpSpPr>
          <p:cNvPr id="191" name="Google Shape;191;p35"/>
          <p:cNvGrpSpPr/>
          <p:nvPr/>
        </p:nvGrpSpPr>
        <p:grpSpPr>
          <a:xfrm>
            <a:off x="670819" y="1851200"/>
            <a:ext cx="2317050" cy="981306"/>
            <a:chOff x="894426" y="2468267"/>
            <a:chExt cx="3089400" cy="1308407"/>
          </a:xfrm>
        </p:grpSpPr>
        <p:sp>
          <p:nvSpPr>
            <p:cNvPr id="192" name="Google Shape;192;p35"/>
            <p:cNvSpPr txBox="1"/>
            <p:nvPr/>
          </p:nvSpPr>
          <p:spPr>
            <a:xfrm>
              <a:off x="894426" y="2714974"/>
              <a:ext cx="3089400" cy="10617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chemeClr val="dk1"/>
                </a:buClr>
                <a:buFont typeface="Arial"/>
                <a:buNone/>
              </a:pPr>
              <a:r>
                <a:rPr lang="en" sz="1000">
                  <a:solidFill>
                    <a:schemeClr val="dk1"/>
                  </a:solidFill>
                </a:rPr>
                <a:t>How does gender career stats differ across their careers, in terms of:</a:t>
              </a:r>
              <a:endParaRPr sz="1000">
                <a:solidFill>
                  <a:schemeClr val="dk1"/>
                </a:solidFill>
              </a:endParaRPr>
            </a:p>
            <a:p>
              <a:pPr indent="-292100" lvl="0" marL="457200" rtl="0" algn="just">
                <a:spcBef>
                  <a:spcPts val="0"/>
                </a:spcBef>
                <a:spcAft>
                  <a:spcPts val="0"/>
                </a:spcAft>
                <a:buClr>
                  <a:schemeClr val="dk1"/>
                </a:buClr>
                <a:buSzPts val="1000"/>
                <a:buChar char="-"/>
              </a:pPr>
              <a:r>
                <a:rPr lang="en" sz="1000">
                  <a:solidFill>
                    <a:schemeClr val="dk1"/>
                  </a:solidFill>
                </a:rPr>
                <a:t>% YoY growth</a:t>
              </a:r>
              <a:endParaRPr sz="1000">
                <a:solidFill>
                  <a:schemeClr val="dk1"/>
                </a:solidFill>
              </a:endParaRPr>
            </a:p>
            <a:p>
              <a:pPr indent="-292100" lvl="0" marL="457200" rtl="0" algn="just">
                <a:spcBef>
                  <a:spcPts val="0"/>
                </a:spcBef>
                <a:spcAft>
                  <a:spcPts val="0"/>
                </a:spcAft>
                <a:buClr>
                  <a:schemeClr val="dk1"/>
                </a:buClr>
                <a:buSzPts val="1000"/>
                <a:buChar char="-"/>
              </a:pPr>
              <a:r>
                <a:rPr lang="en" sz="1000">
                  <a:solidFill>
                    <a:schemeClr val="dk1"/>
                  </a:solidFill>
                </a:rPr>
                <a:t>Career Length</a:t>
              </a:r>
              <a:endParaRPr sz="1000">
                <a:solidFill>
                  <a:schemeClr val="dk1"/>
                </a:solidFill>
              </a:endParaRPr>
            </a:p>
            <a:p>
              <a:pPr indent="-292100" lvl="0" marL="457200" rtl="0" algn="just">
                <a:spcBef>
                  <a:spcPts val="0"/>
                </a:spcBef>
                <a:spcAft>
                  <a:spcPts val="0"/>
                </a:spcAft>
                <a:buClr>
                  <a:schemeClr val="dk1"/>
                </a:buClr>
                <a:buSzPts val="1000"/>
                <a:buChar char="-"/>
              </a:pPr>
              <a:r>
                <a:rPr lang="en" sz="1000">
                  <a:solidFill>
                    <a:schemeClr val="dk1"/>
                  </a:solidFill>
                </a:rPr>
                <a:t>Publishing Rate</a:t>
              </a:r>
              <a:endParaRPr sz="1000">
                <a:solidFill>
                  <a:schemeClr val="dk1"/>
                </a:solidFill>
              </a:endParaRPr>
            </a:p>
            <a:p>
              <a:pPr indent="-292100" lvl="0" marL="457200" rtl="0" algn="just">
                <a:spcBef>
                  <a:spcPts val="0"/>
                </a:spcBef>
                <a:spcAft>
                  <a:spcPts val="0"/>
                </a:spcAft>
                <a:buClr>
                  <a:schemeClr val="dk1"/>
                </a:buClr>
                <a:buSzPts val="1000"/>
                <a:buChar char="-"/>
              </a:pPr>
              <a:r>
                <a:rPr lang="en" sz="1000">
                  <a:solidFill>
                    <a:schemeClr val="dk1"/>
                  </a:solidFill>
                </a:rPr>
                <a:t>Lifetime publications</a:t>
              </a:r>
              <a:endParaRPr sz="1000">
                <a:solidFill>
                  <a:schemeClr val="dk1"/>
                </a:solidFill>
              </a:endParaRPr>
            </a:p>
            <a:p>
              <a:pPr indent="0" lvl="0" marL="0" rtl="0" algn="just">
                <a:spcBef>
                  <a:spcPts val="0"/>
                </a:spcBef>
                <a:spcAft>
                  <a:spcPts val="0"/>
                </a:spcAft>
                <a:buClr>
                  <a:schemeClr val="dk1"/>
                </a:buClr>
                <a:buFont typeface="Arial"/>
                <a:buNone/>
              </a:pPr>
              <a:r>
                <a:t/>
              </a:r>
              <a:endParaRPr sz="1000">
                <a:solidFill>
                  <a:schemeClr val="dk1"/>
                </a:solidFill>
              </a:endParaRPr>
            </a:p>
            <a:p>
              <a:pPr indent="0" lvl="0" marL="0" rtl="0" algn="just">
                <a:lnSpc>
                  <a:spcPct val="150000"/>
                </a:lnSpc>
                <a:spcBef>
                  <a:spcPts val="0"/>
                </a:spcBef>
                <a:spcAft>
                  <a:spcPts val="0"/>
                </a:spcAft>
                <a:buClr>
                  <a:schemeClr val="dk1"/>
                </a:buClr>
                <a:buFont typeface="Arial"/>
                <a:buNone/>
              </a:pPr>
              <a:r>
                <a:t/>
              </a:r>
              <a:endParaRPr sz="1100">
                <a:solidFill>
                  <a:srgbClr val="7F7F7F"/>
                </a:solidFill>
                <a:latin typeface="Lato Light"/>
                <a:ea typeface="Lato Light"/>
                <a:cs typeface="Lato Light"/>
                <a:sym typeface="Lato Light"/>
              </a:endParaRPr>
            </a:p>
            <a:p>
              <a:pPr indent="0" lvl="0" marL="0" rtl="0" algn="just">
                <a:spcBef>
                  <a:spcPts val="0"/>
                </a:spcBef>
                <a:spcAft>
                  <a:spcPts val="0"/>
                </a:spcAft>
                <a:buClr>
                  <a:schemeClr val="dk1"/>
                </a:buClr>
                <a:buFont typeface="Arial"/>
                <a:buNone/>
              </a:pPr>
              <a:r>
                <a:t/>
              </a:r>
              <a:endParaRPr sz="1000">
                <a:solidFill>
                  <a:schemeClr val="dk1"/>
                </a:solidFill>
              </a:endParaRPr>
            </a:p>
            <a:p>
              <a:pPr indent="0" lvl="0" marL="0" marR="0" rtl="0" algn="just">
                <a:lnSpc>
                  <a:spcPct val="150000"/>
                </a:lnSpc>
                <a:spcBef>
                  <a:spcPts val="0"/>
                </a:spcBef>
                <a:spcAft>
                  <a:spcPts val="0"/>
                </a:spcAft>
                <a:buNone/>
              </a:pPr>
              <a:r>
                <a:t/>
              </a:r>
              <a:endParaRPr sz="1100">
                <a:solidFill>
                  <a:srgbClr val="7F7F7F"/>
                </a:solidFill>
                <a:latin typeface="Lato Light"/>
                <a:ea typeface="Lato Light"/>
                <a:cs typeface="Lato Light"/>
                <a:sym typeface="Lato Light"/>
              </a:endParaRPr>
            </a:p>
          </p:txBody>
        </p:sp>
        <p:sp>
          <p:nvSpPr>
            <p:cNvPr id="193" name="Google Shape;193;p35"/>
            <p:cNvSpPr txBox="1"/>
            <p:nvPr/>
          </p:nvSpPr>
          <p:spPr>
            <a:xfrm>
              <a:off x="918301" y="2468267"/>
              <a:ext cx="3062400" cy="369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b="1" lang="en">
                  <a:solidFill>
                    <a:srgbClr val="FE8301"/>
                  </a:solidFill>
                  <a:latin typeface="Lato Black"/>
                  <a:ea typeface="Lato Black"/>
                  <a:cs typeface="Lato Black"/>
                  <a:sym typeface="Lato Black"/>
                </a:rPr>
                <a:t>Science Careers</a:t>
              </a:r>
              <a:endParaRPr b="1">
                <a:solidFill>
                  <a:srgbClr val="FE8301"/>
                </a:solidFill>
                <a:latin typeface="Lato Black"/>
                <a:ea typeface="Lato Black"/>
                <a:cs typeface="Lato Black"/>
                <a:sym typeface="Lato Black"/>
              </a:endParaRPr>
            </a:p>
            <a:p>
              <a:pPr indent="0" lvl="0" marL="0" marR="0" rtl="0" algn="l">
                <a:spcBef>
                  <a:spcPts val="0"/>
                </a:spcBef>
                <a:spcAft>
                  <a:spcPts val="0"/>
                </a:spcAft>
                <a:buNone/>
              </a:pPr>
              <a:r>
                <a:t/>
              </a:r>
              <a:endParaRPr b="1">
                <a:solidFill>
                  <a:srgbClr val="FE8301"/>
                </a:solidFill>
                <a:latin typeface="Lato Black"/>
                <a:ea typeface="Lato Black"/>
                <a:cs typeface="Lato Black"/>
                <a:sym typeface="Lato Black"/>
              </a:endParaRPr>
            </a:p>
          </p:txBody>
        </p:sp>
      </p:grpSp>
      <p:grpSp>
        <p:nvGrpSpPr>
          <p:cNvPr id="194" name="Google Shape;194;p35"/>
          <p:cNvGrpSpPr/>
          <p:nvPr/>
        </p:nvGrpSpPr>
        <p:grpSpPr>
          <a:xfrm>
            <a:off x="660650" y="3108525"/>
            <a:ext cx="2499700" cy="981300"/>
            <a:chOff x="880867" y="3941500"/>
            <a:chExt cx="3332933" cy="1308400"/>
          </a:xfrm>
        </p:grpSpPr>
        <p:sp>
          <p:nvSpPr>
            <p:cNvPr id="195" name="Google Shape;195;p35"/>
            <p:cNvSpPr txBox="1"/>
            <p:nvPr/>
          </p:nvSpPr>
          <p:spPr>
            <a:xfrm>
              <a:off x="880867" y="4188200"/>
              <a:ext cx="2910900" cy="1061700"/>
            </a:xfrm>
            <a:prstGeom prst="rect">
              <a:avLst/>
            </a:prstGeom>
            <a:noFill/>
            <a:ln>
              <a:noFill/>
            </a:ln>
          </p:spPr>
          <p:txBody>
            <a:bodyPr anchorCtr="0" anchor="t" bIns="34275" lIns="68575" spcFirstLastPara="1" rIns="68575" wrap="square" tIns="34275">
              <a:noAutofit/>
            </a:bodyPr>
            <a:lstStyle/>
            <a:p>
              <a:pPr indent="-292100" lvl="0" marL="457200" rtl="0" algn="l">
                <a:spcBef>
                  <a:spcPts val="0"/>
                </a:spcBef>
                <a:spcAft>
                  <a:spcPts val="0"/>
                </a:spcAft>
                <a:buClr>
                  <a:schemeClr val="dk1"/>
                </a:buClr>
                <a:buSzPts val="1000"/>
                <a:buChar char="-"/>
              </a:pPr>
              <a:r>
                <a:rPr lang="en" sz="1000">
                  <a:solidFill>
                    <a:schemeClr val="dk1"/>
                  </a:solidFill>
                </a:rPr>
                <a:t>Do certain </a:t>
              </a:r>
              <a:r>
                <a:rPr lang="en" sz="1000">
                  <a:solidFill>
                    <a:schemeClr val="dk1"/>
                  </a:solidFill>
                </a:rPr>
                <a:t>countries</a:t>
              </a:r>
              <a:r>
                <a:rPr lang="en" sz="1000">
                  <a:solidFill>
                    <a:schemeClr val="dk1"/>
                  </a:solidFill>
                </a:rPr>
                <a:t>/regions show better gender distribution?</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Do authors form some </a:t>
              </a:r>
              <a:r>
                <a:rPr lang="en" sz="1000">
                  <a:solidFill>
                    <a:schemeClr val="dk1"/>
                  </a:solidFill>
                </a:rPr>
                <a:t>institutions tend to collaborate more?</a:t>
              </a:r>
              <a:endParaRPr sz="1000">
                <a:solidFill>
                  <a:schemeClr val="dk1"/>
                </a:solidFill>
              </a:endParaRPr>
            </a:p>
            <a:p>
              <a:pPr indent="0" lvl="0" marL="0" rtl="0" algn="l">
                <a:spcBef>
                  <a:spcPts val="0"/>
                </a:spcBef>
                <a:spcAft>
                  <a:spcPts val="0"/>
                </a:spcAft>
                <a:buClr>
                  <a:schemeClr val="dk1"/>
                </a:buClr>
                <a:buFont typeface="Arial"/>
                <a:buNone/>
              </a:pPr>
              <a:r>
                <a:t/>
              </a:r>
              <a:endParaRPr sz="1000">
                <a:solidFill>
                  <a:schemeClr val="dk1"/>
                </a:solidFill>
              </a:endParaRPr>
            </a:p>
            <a:p>
              <a:pPr indent="0" lvl="0" marL="0" rtl="0" algn="l">
                <a:lnSpc>
                  <a:spcPct val="150000"/>
                </a:lnSpc>
                <a:spcBef>
                  <a:spcPts val="0"/>
                </a:spcBef>
                <a:spcAft>
                  <a:spcPts val="0"/>
                </a:spcAft>
                <a:buClr>
                  <a:schemeClr val="dk1"/>
                </a:buClr>
                <a:buFont typeface="Arial"/>
                <a:buNone/>
              </a:pPr>
              <a:r>
                <a:t/>
              </a:r>
              <a:endParaRPr>
                <a:solidFill>
                  <a:srgbClr val="7F7F7F"/>
                </a:solidFill>
                <a:latin typeface="Lato Light"/>
                <a:ea typeface="Lato Light"/>
                <a:cs typeface="Lato Light"/>
                <a:sym typeface="Lato Light"/>
              </a:endParaRPr>
            </a:p>
            <a:p>
              <a:pPr indent="0" lvl="0" marL="0" marR="0" rtl="0" algn="l">
                <a:lnSpc>
                  <a:spcPct val="150000"/>
                </a:lnSpc>
                <a:spcBef>
                  <a:spcPts val="0"/>
                </a:spcBef>
                <a:spcAft>
                  <a:spcPts val="0"/>
                </a:spcAft>
                <a:buNone/>
              </a:pPr>
              <a:r>
                <a:t/>
              </a:r>
              <a:endParaRPr sz="1100">
                <a:solidFill>
                  <a:srgbClr val="7F7F7F"/>
                </a:solidFill>
                <a:latin typeface="Lato Light"/>
                <a:ea typeface="Lato Light"/>
                <a:cs typeface="Lato Light"/>
                <a:sym typeface="Lato Light"/>
              </a:endParaRPr>
            </a:p>
          </p:txBody>
        </p:sp>
        <p:sp>
          <p:nvSpPr>
            <p:cNvPr id="196" name="Google Shape;196;p35"/>
            <p:cNvSpPr txBox="1"/>
            <p:nvPr/>
          </p:nvSpPr>
          <p:spPr>
            <a:xfrm>
              <a:off x="904500" y="3941500"/>
              <a:ext cx="3309300" cy="369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sz="1300">
                  <a:solidFill>
                    <a:srgbClr val="FECD98"/>
                  </a:solidFill>
                </a:rPr>
                <a:t>Location , Location, Location</a:t>
              </a:r>
              <a:endParaRPr b="1" sz="1300">
                <a:solidFill>
                  <a:srgbClr val="FECD98"/>
                </a:solidFill>
              </a:endParaRPr>
            </a:p>
          </p:txBody>
        </p:sp>
      </p:grpSp>
      <p:sp>
        <p:nvSpPr>
          <p:cNvPr id="197" name="Google Shape;197;p35"/>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198" name="Google Shape;198;p35"/>
          <p:cNvCxnSpPr/>
          <p:nvPr/>
        </p:nvCxnSpPr>
        <p:spPr>
          <a:xfrm flipH="1">
            <a:off x="7242991"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199" name="Google Shape;199;p35"/>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00" name="Google Shape;200;p35"/>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01" name="Google Shape;201;p35"/>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02" name="Google Shape;202;p35"/>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03" name="Google Shape;203;p35"/>
          <p:cNvSpPr txBox="1"/>
          <p:nvPr>
            <p:ph idx="4" type="body"/>
          </p:nvPr>
        </p:nvSpPr>
        <p:spPr>
          <a:xfrm>
            <a:off x="1636854" y="1022978"/>
            <a:ext cx="8238300" cy="429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Analysing Gender Imbalance in the Sciences</a:t>
            </a:r>
            <a:r>
              <a:rPr lang="en"/>
              <a:t> (via research publications data)</a:t>
            </a:r>
            <a:endParaRPr/>
          </a:p>
        </p:txBody>
      </p:sp>
      <p:cxnSp>
        <p:nvCxnSpPr>
          <p:cNvPr id="204" name="Google Shape;204;p35"/>
          <p:cNvCxnSpPr/>
          <p:nvPr/>
        </p:nvCxnSpPr>
        <p:spPr>
          <a:xfrm flipH="1" rot="10800000">
            <a:off x="5930525" y="620775"/>
            <a:ext cx="3213600" cy="3600"/>
          </a:xfrm>
          <a:prstGeom prst="straightConnector1">
            <a:avLst/>
          </a:prstGeom>
          <a:noFill/>
          <a:ln cap="flat" cmpd="sng" w="9525">
            <a:solidFill>
              <a:srgbClr val="085763"/>
            </a:solidFill>
            <a:prstDash val="solid"/>
            <a:miter lim="800000"/>
            <a:headEnd len="med" w="med" type="oval"/>
            <a:tailEnd len="sm" w="sm" type="none"/>
          </a:ln>
        </p:spPr>
      </p:cxnSp>
      <p:sp>
        <p:nvSpPr>
          <p:cNvPr id="205" name="Google Shape;205;p35"/>
          <p:cNvSpPr txBox="1"/>
          <p:nvPr/>
        </p:nvSpPr>
        <p:spPr>
          <a:xfrm>
            <a:off x="171450" y="433875"/>
            <a:ext cx="87915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Gender Puzzle</a:t>
            </a:r>
            <a:br>
              <a:rPr lang="en" sz="3000">
                <a:solidFill>
                  <a:srgbClr val="3F3F3F"/>
                </a:solidFill>
              </a:rPr>
            </a:br>
            <a:endParaRPr sz="3000">
              <a:solidFill>
                <a:srgbClr val="3F3F3F"/>
              </a:solidFill>
            </a:endParaRPr>
          </a:p>
        </p:txBody>
      </p:sp>
      <p:cxnSp>
        <p:nvCxnSpPr>
          <p:cNvPr id="206" name="Google Shape;206;p35"/>
          <p:cNvCxnSpPr/>
          <p:nvPr/>
        </p:nvCxnSpPr>
        <p:spPr>
          <a:xfrm flipH="1" rot="10800000">
            <a:off x="0" y="605173"/>
            <a:ext cx="3176400" cy="15600"/>
          </a:xfrm>
          <a:prstGeom prst="straightConnector1">
            <a:avLst/>
          </a:prstGeom>
          <a:noFill/>
          <a:ln cap="flat" cmpd="sng" w="9525">
            <a:solidFill>
              <a:srgbClr val="085763"/>
            </a:solidFill>
            <a:prstDash val="solid"/>
            <a:miter lim="800000"/>
            <a:headEnd len="sm" w="sm" type="none"/>
            <a:tailEnd len="med" w="med" type="oval"/>
          </a:ln>
        </p:spPr>
      </p:cxnSp>
      <p:pic>
        <p:nvPicPr>
          <p:cNvPr id="207" name="Google Shape;207;p35"/>
          <p:cNvPicPr preferRelativeResize="0"/>
          <p:nvPr/>
        </p:nvPicPr>
        <p:blipFill rotWithShape="1">
          <a:blip r:embed="rId3">
            <a:alphaModFix/>
          </a:blip>
          <a:srcRect b="0" l="0" r="0" t="0"/>
          <a:stretch/>
        </p:blipFill>
        <p:spPr>
          <a:xfrm>
            <a:off x="1126571" y="1021348"/>
            <a:ext cx="429582" cy="42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ppt_w</p:attrName>
                                        </p:attrNameLst>
                                      </p:cBhvr>
                                      <p:tavLst>
                                        <p:tav fmla="" tm="0">
                                          <p:val>
                                            <p:strVal val="0"/>
                                          </p:val>
                                        </p:tav>
                                        <p:tav fmla="" tm="100000">
                                          <p:val>
                                            <p:strVal val="#ppt_w"/>
                                          </p:val>
                                        </p:tav>
                                      </p:tavLst>
                                    </p:anim>
                                    <p:anim calcmode="lin" valueType="num">
                                      <p:cBhvr additive="base">
                                        <p:cTn dur="1000"/>
                                        <p:tgtEl>
                                          <p:spTgt spid="20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23" presetSubtype="16">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ppt_w</p:attrName>
                                        </p:attrNameLst>
                                      </p:cBhvr>
                                      <p:tavLst>
                                        <p:tav fmla="" tm="0">
                                          <p:val>
                                            <p:strVal val="0"/>
                                          </p:val>
                                        </p:tav>
                                        <p:tav fmla="" tm="100000">
                                          <p:val>
                                            <p:strVal val="#ppt_w"/>
                                          </p:val>
                                        </p:tav>
                                      </p:tavLst>
                                    </p:anim>
                                    <p:anim calcmode="lin" valueType="num">
                                      <p:cBhvr additive="base">
                                        <p:cTn dur="500"/>
                                        <p:tgtEl>
                                          <p:spTgt spid="1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ppt_w</p:attrName>
                                        </p:attrNameLst>
                                      </p:cBhvr>
                                      <p:tavLst>
                                        <p:tav fmla="" tm="0">
                                          <p:val>
                                            <p:strVal val="0"/>
                                          </p:val>
                                        </p:tav>
                                        <p:tav fmla="" tm="100000">
                                          <p:val>
                                            <p:strVal val="#ppt_w"/>
                                          </p:val>
                                        </p:tav>
                                      </p:tavLst>
                                    </p:anim>
                                    <p:anim calcmode="lin" valueType="num">
                                      <p:cBhvr additive="base">
                                        <p:cTn dur="500"/>
                                        <p:tgtEl>
                                          <p:spTgt spid="1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ppt_w</p:attrName>
                                        </p:attrNameLst>
                                      </p:cBhvr>
                                      <p:tavLst>
                                        <p:tav fmla="" tm="0">
                                          <p:val>
                                            <p:strVal val="0"/>
                                          </p:val>
                                        </p:tav>
                                        <p:tav fmla="" tm="100000">
                                          <p:val>
                                            <p:strVal val="#ppt_w"/>
                                          </p:val>
                                        </p:tav>
                                      </p:tavLst>
                                    </p:anim>
                                    <p:anim calcmode="lin" valueType="num">
                                      <p:cBhvr additive="base">
                                        <p:cTn dur="500"/>
                                        <p:tgtEl>
                                          <p:spTgt spid="1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ppt_w</p:attrName>
                                        </p:attrNameLst>
                                      </p:cBhvr>
                                      <p:tavLst>
                                        <p:tav fmla="" tm="0">
                                          <p:val>
                                            <p:strVal val="0"/>
                                          </p:val>
                                        </p:tav>
                                        <p:tav fmla="" tm="100000">
                                          <p:val>
                                            <p:strVal val="#ppt_w"/>
                                          </p:val>
                                        </p:tav>
                                      </p:tavLst>
                                    </p:anim>
                                    <p:anim calcmode="lin" valueType="num">
                                      <p:cBhvr additive="base">
                                        <p:cTn dur="500"/>
                                        <p:tgtEl>
                                          <p:spTgt spid="161"/>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cxnSp>
        <p:nvCxnSpPr>
          <p:cNvPr id="629" name="Google Shape;629;p53"/>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630" name="Google Shape;630;p53"/>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1.1 Appendix</a:t>
            </a:r>
            <a:br>
              <a:rPr lang="en" sz="3000">
                <a:solidFill>
                  <a:srgbClr val="3F3F3F"/>
                </a:solidFill>
              </a:rPr>
            </a:br>
            <a:endParaRPr sz="3000">
              <a:solidFill>
                <a:srgbClr val="3F3F3F"/>
              </a:solidFill>
            </a:endParaRPr>
          </a:p>
        </p:txBody>
      </p:sp>
      <p:cxnSp>
        <p:nvCxnSpPr>
          <p:cNvPr id="631" name="Google Shape;631;p53"/>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sp>
        <p:nvSpPr>
          <p:cNvPr id="632" name="Google Shape;632;p53"/>
          <p:cNvSpPr/>
          <p:nvPr/>
        </p:nvSpPr>
        <p:spPr>
          <a:xfrm>
            <a:off x="1557575" y="1908800"/>
            <a:ext cx="1328400" cy="4155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1400">
                <a:solidFill>
                  <a:schemeClr val="lt1"/>
                </a:solidFill>
              </a:rPr>
              <a:t>QUANTITATIVE ANALYSIS</a:t>
            </a:r>
            <a:endParaRPr sz="1100"/>
          </a:p>
        </p:txBody>
      </p:sp>
      <p:sp>
        <p:nvSpPr>
          <p:cNvPr id="633" name="Google Shape;633;p53"/>
          <p:cNvSpPr/>
          <p:nvPr/>
        </p:nvSpPr>
        <p:spPr>
          <a:xfrm>
            <a:off x="5820914" y="2003082"/>
            <a:ext cx="1028700" cy="4155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1400">
                <a:solidFill>
                  <a:schemeClr val="lt1"/>
                </a:solidFill>
              </a:rPr>
              <a:t>TEMPORAL</a:t>
            </a:r>
            <a:r>
              <a:rPr b="1" lang="en" sz="1200">
                <a:solidFill>
                  <a:schemeClr val="lt1"/>
                </a:solidFill>
              </a:rPr>
              <a:t> </a:t>
            </a:r>
            <a:r>
              <a:rPr b="1" lang="en" sz="1400">
                <a:solidFill>
                  <a:schemeClr val="lt1"/>
                </a:solidFill>
              </a:rPr>
              <a:t>ANALYSIS</a:t>
            </a:r>
            <a:endParaRPr b="1" sz="1200">
              <a:solidFill>
                <a:schemeClr val="lt1"/>
              </a:solidFill>
            </a:endParaRPr>
          </a:p>
        </p:txBody>
      </p:sp>
      <p:sp>
        <p:nvSpPr>
          <p:cNvPr id="634" name="Google Shape;634;p53"/>
          <p:cNvSpPr/>
          <p:nvPr/>
        </p:nvSpPr>
        <p:spPr>
          <a:xfrm>
            <a:off x="1404701" y="2542125"/>
            <a:ext cx="2135100" cy="7311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None/>
            </a:pPr>
            <a:r>
              <a:rPr b="1" lang="en" sz="1000">
                <a:solidFill>
                  <a:schemeClr val="lt1"/>
                </a:solidFill>
              </a:rPr>
              <a:t>Quantify a gender imbalance in academia at various levels</a:t>
            </a:r>
            <a:endParaRPr b="1" sz="1000"/>
          </a:p>
        </p:txBody>
      </p:sp>
      <p:sp>
        <p:nvSpPr>
          <p:cNvPr id="635" name="Google Shape;635;p53"/>
          <p:cNvSpPr/>
          <p:nvPr/>
        </p:nvSpPr>
        <p:spPr>
          <a:xfrm>
            <a:off x="5391925" y="2534850"/>
            <a:ext cx="2135100" cy="5481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None/>
            </a:pPr>
            <a:r>
              <a:rPr b="1" lang="en" sz="1000">
                <a:solidFill>
                  <a:schemeClr val="lt1"/>
                </a:solidFill>
              </a:rPr>
              <a:t>Observe the temporal pattern of gender distributions </a:t>
            </a:r>
            <a:endParaRPr b="1" sz="1000"/>
          </a:p>
        </p:txBody>
      </p:sp>
      <p:sp>
        <p:nvSpPr>
          <p:cNvPr descr="Icon of shopping cart." id="636" name="Google Shape;636;p53"/>
          <p:cNvSpPr/>
          <p:nvPr/>
        </p:nvSpPr>
        <p:spPr>
          <a:xfrm>
            <a:off x="2150302" y="1538164"/>
            <a:ext cx="285250" cy="261481"/>
          </a:xfrm>
          <a:custGeom>
            <a:rect b="b" l="l" r="r" t="t"/>
            <a:pathLst>
              <a:path extrusionOk="0" h="826" w="901">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nvGrpSpPr>
          <p:cNvPr descr="Icon of abacus. " id="637" name="Google Shape;637;p53"/>
          <p:cNvGrpSpPr/>
          <p:nvPr/>
        </p:nvGrpSpPr>
        <p:grpSpPr>
          <a:xfrm>
            <a:off x="6191890" y="1659722"/>
            <a:ext cx="286850" cy="286851"/>
            <a:chOff x="877888" y="771525"/>
            <a:chExt cx="287338" cy="287339"/>
          </a:xfrm>
        </p:grpSpPr>
        <p:sp>
          <p:nvSpPr>
            <p:cNvPr id="638" name="Google Shape;638;p53"/>
            <p:cNvSpPr/>
            <p:nvPr/>
          </p:nvSpPr>
          <p:spPr>
            <a:xfrm>
              <a:off x="877888" y="771525"/>
              <a:ext cx="61913" cy="287339"/>
            </a:xfrm>
            <a:custGeom>
              <a:rect b="b" l="l" r="r" t="t"/>
              <a:pathLst>
                <a:path extrusionOk="0" h="903" w="196">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39" name="Google Shape;639;p53"/>
            <p:cNvSpPr/>
            <p:nvPr/>
          </p:nvSpPr>
          <p:spPr>
            <a:xfrm>
              <a:off x="1027113" y="771525"/>
              <a:ext cx="66675" cy="287339"/>
            </a:xfrm>
            <a:custGeom>
              <a:rect b="b" l="l" r="r" t="t"/>
              <a:pathLst>
                <a:path extrusionOk="0" h="903" w="211">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40" name="Google Shape;640;p53"/>
            <p:cNvSpPr/>
            <p:nvPr/>
          </p:nvSpPr>
          <p:spPr>
            <a:xfrm>
              <a:off x="949325" y="771525"/>
              <a:ext cx="68263" cy="287339"/>
            </a:xfrm>
            <a:custGeom>
              <a:rect b="b" l="l" r="r" t="t"/>
              <a:pathLst>
                <a:path extrusionOk="0" h="903" w="211">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41" name="Google Shape;641;p53"/>
            <p:cNvSpPr/>
            <p:nvPr/>
          </p:nvSpPr>
          <p:spPr>
            <a:xfrm>
              <a:off x="1103313" y="771525"/>
              <a:ext cx="61913" cy="287339"/>
            </a:xfrm>
            <a:custGeom>
              <a:rect b="b" l="l" r="r" t="t"/>
              <a:pathLst>
                <a:path extrusionOk="0" h="903" w="195">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sp>
        <p:nvSpPr>
          <p:cNvPr id="642" name="Google Shape;642;p53"/>
          <p:cNvSpPr txBox="1"/>
          <p:nvPr/>
        </p:nvSpPr>
        <p:spPr>
          <a:xfrm>
            <a:off x="1312753" y="3010667"/>
            <a:ext cx="2319000" cy="1177200"/>
          </a:xfrm>
          <a:prstGeom prst="rect">
            <a:avLst/>
          </a:prstGeom>
          <a:noFill/>
          <a:ln>
            <a:noFill/>
          </a:ln>
        </p:spPr>
        <p:txBody>
          <a:bodyPr anchorCtr="0" anchor="t" bIns="34275" lIns="68575" spcFirstLastPara="1" rIns="68575" wrap="square" tIns="34275">
            <a:noAutofit/>
          </a:bodyPr>
          <a:lstStyle/>
          <a:p>
            <a:pPr indent="-133350" lvl="0" marL="127000" marR="0" rtl="0" algn="l">
              <a:spcBef>
                <a:spcPts val="0"/>
              </a:spcBef>
              <a:spcAft>
                <a:spcPts val="0"/>
              </a:spcAft>
              <a:buClr>
                <a:schemeClr val="lt1"/>
              </a:buClr>
              <a:buSzPts val="1100"/>
              <a:buChar char="•"/>
            </a:pPr>
            <a:r>
              <a:rPr lang="en" sz="1100">
                <a:solidFill>
                  <a:schemeClr val="lt1"/>
                </a:solidFill>
              </a:rPr>
              <a:t>Which countries are most welcoming for female researchers?</a:t>
            </a:r>
            <a:endParaRPr sz="1100"/>
          </a:p>
          <a:p>
            <a:pPr indent="-133350" lvl="0" marL="127000" marR="0" rtl="0" algn="l">
              <a:spcBef>
                <a:spcPts val="0"/>
              </a:spcBef>
              <a:spcAft>
                <a:spcPts val="0"/>
              </a:spcAft>
              <a:buClr>
                <a:schemeClr val="lt1"/>
              </a:buClr>
              <a:buSzPts val="1100"/>
              <a:buChar char="•"/>
            </a:pPr>
            <a:r>
              <a:rPr lang="en" sz="1100">
                <a:solidFill>
                  <a:schemeClr val="lt1"/>
                </a:solidFill>
              </a:rPr>
              <a:t>Which institutions in the world have the least gender imbalance?</a:t>
            </a:r>
            <a:endParaRPr sz="1100"/>
          </a:p>
          <a:p>
            <a:pPr indent="-133350" lvl="0" marL="127000" marR="0" rtl="0" algn="l">
              <a:spcBef>
                <a:spcPts val="0"/>
              </a:spcBef>
              <a:spcAft>
                <a:spcPts val="0"/>
              </a:spcAft>
              <a:buClr>
                <a:schemeClr val="lt1"/>
              </a:buClr>
              <a:buSzPts val="1100"/>
              <a:buChar char="•"/>
            </a:pPr>
            <a:r>
              <a:rPr lang="en" sz="1100">
                <a:solidFill>
                  <a:schemeClr val="lt1"/>
                </a:solidFill>
              </a:rPr>
              <a:t>Which STEM schools have the most balanced research staff?</a:t>
            </a:r>
            <a:endParaRPr sz="1100"/>
          </a:p>
          <a:p>
            <a:pPr indent="0" lvl="0" marL="0" marR="0" rtl="0" algn="l">
              <a:spcBef>
                <a:spcPts val="0"/>
              </a:spcBef>
              <a:spcAft>
                <a:spcPts val="0"/>
              </a:spcAft>
              <a:buNone/>
            </a:pPr>
            <a:r>
              <a:t/>
            </a:r>
            <a:endParaRPr sz="900">
              <a:solidFill>
                <a:schemeClr val="lt1"/>
              </a:solidFill>
            </a:endParaRPr>
          </a:p>
        </p:txBody>
      </p:sp>
      <p:sp>
        <p:nvSpPr>
          <p:cNvPr id="643" name="Google Shape;643;p53"/>
          <p:cNvSpPr txBox="1"/>
          <p:nvPr/>
        </p:nvSpPr>
        <p:spPr>
          <a:xfrm>
            <a:off x="374250" y="3965675"/>
            <a:ext cx="8598300" cy="998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sz="800">
                <a:solidFill>
                  <a:schemeClr val="dk1"/>
                </a:solidFill>
                <a:highlight>
                  <a:schemeClr val="lt1"/>
                </a:highlight>
              </a:rPr>
              <a:t>Methodology:</a:t>
            </a:r>
            <a:endParaRPr b="1" sz="800">
              <a:solidFill>
                <a:schemeClr val="dk1"/>
              </a:solidFill>
              <a:highlight>
                <a:schemeClr val="lt1"/>
              </a:highlight>
            </a:endParaRPr>
          </a:p>
          <a:p>
            <a:pPr indent="-279400" lvl="0" marL="457200" rtl="0" algn="l">
              <a:spcBef>
                <a:spcPts val="0"/>
              </a:spcBef>
              <a:spcAft>
                <a:spcPts val="0"/>
              </a:spcAft>
              <a:buClr>
                <a:schemeClr val="dk1"/>
              </a:buClr>
              <a:buSzPts val="800"/>
              <a:buAutoNum type="arabicPeriod"/>
            </a:pPr>
            <a:r>
              <a:rPr lang="en" sz="800">
                <a:solidFill>
                  <a:schemeClr val="dk1"/>
                </a:solidFill>
                <a:highlight>
                  <a:schemeClr val="lt1"/>
                </a:highlight>
              </a:rPr>
              <a:t>Find lowest year and highest year of publishing at name-gender level data</a:t>
            </a:r>
            <a:endParaRPr sz="800">
              <a:solidFill>
                <a:schemeClr val="dk1"/>
              </a:solidFill>
              <a:highlight>
                <a:schemeClr val="lt1"/>
              </a:highlight>
            </a:endParaRPr>
          </a:p>
          <a:p>
            <a:pPr indent="-279400" lvl="0" marL="457200" rtl="0" algn="l">
              <a:spcBef>
                <a:spcPts val="0"/>
              </a:spcBef>
              <a:spcAft>
                <a:spcPts val="0"/>
              </a:spcAft>
              <a:buClr>
                <a:schemeClr val="dk1"/>
              </a:buClr>
              <a:buSzPts val="800"/>
              <a:buAutoNum type="arabicPeriod"/>
            </a:pPr>
            <a:r>
              <a:rPr lang="en" sz="800">
                <a:solidFill>
                  <a:schemeClr val="dk1"/>
                </a:solidFill>
                <a:highlight>
                  <a:schemeClr val="lt1"/>
                </a:highlight>
              </a:rPr>
              <a:t>Take difference between years (max_year - min_year)</a:t>
            </a:r>
            <a:endParaRPr sz="800">
              <a:solidFill>
                <a:schemeClr val="dk1"/>
              </a:solidFill>
              <a:highlight>
                <a:schemeClr val="lt1"/>
              </a:highlight>
            </a:endParaRPr>
          </a:p>
          <a:p>
            <a:pPr indent="-279400" lvl="0" marL="457200" rtl="0" algn="l">
              <a:spcBef>
                <a:spcPts val="0"/>
              </a:spcBef>
              <a:spcAft>
                <a:spcPts val="0"/>
              </a:spcAft>
              <a:buClr>
                <a:schemeClr val="dk1"/>
              </a:buClr>
              <a:buSzPts val="800"/>
              <a:buAutoNum type="arabicPeriod"/>
            </a:pPr>
            <a:r>
              <a:rPr b="1" lang="en" sz="800">
                <a:solidFill>
                  <a:schemeClr val="dk1"/>
                </a:solidFill>
              </a:rPr>
              <a:t>Design Choice</a:t>
            </a:r>
            <a:r>
              <a:rPr lang="en" sz="800">
                <a:solidFill>
                  <a:schemeClr val="dk1"/>
                </a:solidFill>
              </a:rPr>
              <a:t>:</a:t>
            </a:r>
            <a:r>
              <a:rPr lang="en" sz="800">
                <a:solidFill>
                  <a:schemeClr val="dk1"/>
                </a:solidFill>
                <a:highlight>
                  <a:schemeClr val="lt1"/>
                </a:highlight>
              </a:rPr>
              <a:t> For authors with only a single paper, eg: Only 1 paper in 2002, the difference would be = 0, therefore we assume that each paper means the author was active/published in that year or even for 1 paper the diff b/w max and min year = 1</a:t>
            </a:r>
            <a:br>
              <a:rPr lang="en" sz="800">
                <a:solidFill>
                  <a:schemeClr val="dk1"/>
                </a:solidFill>
                <a:highlight>
                  <a:schemeClr val="lt1"/>
                </a:highlight>
              </a:rPr>
            </a:br>
            <a:r>
              <a:rPr i="1" lang="en" sz="800">
                <a:solidFill>
                  <a:schemeClr val="dk1"/>
                </a:solidFill>
                <a:highlight>
                  <a:schemeClr val="lt1"/>
                </a:highlight>
              </a:rPr>
              <a:t>Time diff = max_year - min_year + 1</a:t>
            </a:r>
            <a:endParaRPr i="1" sz="800">
              <a:solidFill>
                <a:schemeClr val="dk1"/>
              </a:solidFill>
              <a:highlight>
                <a:schemeClr val="lt1"/>
              </a:highlight>
            </a:endParaRPr>
          </a:p>
          <a:p>
            <a:pPr indent="-279400" lvl="0" marL="457200" rtl="0" algn="l">
              <a:spcBef>
                <a:spcPts val="0"/>
              </a:spcBef>
              <a:spcAft>
                <a:spcPts val="0"/>
              </a:spcAft>
              <a:buClr>
                <a:schemeClr val="dk1"/>
              </a:buClr>
              <a:buSzPts val="800"/>
              <a:buAutoNum type="arabicPeriod"/>
            </a:pPr>
            <a:r>
              <a:rPr lang="en" sz="800">
                <a:solidFill>
                  <a:schemeClr val="dk1"/>
                </a:solidFill>
                <a:highlight>
                  <a:schemeClr val="lt1"/>
                </a:highlight>
              </a:rPr>
              <a:t>Mean(Time Diff) for Male and Female Authors</a:t>
            </a:r>
            <a:r>
              <a:rPr lang="en" sz="800">
                <a:solidFill>
                  <a:schemeClr val="lt1"/>
                </a:solidFill>
              </a:rPr>
              <a:t>ss</a:t>
            </a:r>
            <a:r>
              <a:rPr lang="en" sz="800">
                <a:solidFill>
                  <a:schemeClr val="lt1"/>
                </a:solidFill>
              </a:rPr>
              <a:t>stitutions/disciplines?</a:t>
            </a:r>
            <a:endParaRPr sz="800"/>
          </a:p>
          <a:p>
            <a:pPr indent="-203200" lvl="0" marL="673100" marR="0" rtl="0" algn="l">
              <a:spcBef>
                <a:spcPts val="0"/>
              </a:spcBef>
              <a:spcAft>
                <a:spcPts val="0"/>
              </a:spcAft>
              <a:buClr>
                <a:schemeClr val="lt1"/>
              </a:buClr>
              <a:buSzPts val="800"/>
              <a:buChar char="•"/>
            </a:pPr>
            <a:r>
              <a:rPr lang="en" sz="800">
                <a:solidFill>
                  <a:schemeClr val="lt1"/>
                </a:solidFill>
              </a:rPr>
              <a:t>Which country has the greatest change?</a:t>
            </a:r>
            <a:endParaRPr sz="800"/>
          </a:p>
        </p:txBody>
      </p:sp>
      <p:pic>
        <p:nvPicPr>
          <p:cNvPr id="644" name="Google Shape;644;p53"/>
          <p:cNvPicPr preferRelativeResize="0"/>
          <p:nvPr/>
        </p:nvPicPr>
        <p:blipFill>
          <a:blip r:embed="rId3">
            <a:alphaModFix/>
          </a:blip>
          <a:stretch>
            <a:fillRect/>
          </a:stretch>
        </p:blipFill>
        <p:spPr>
          <a:xfrm>
            <a:off x="171450" y="819150"/>
            <a:ext cx="5746065" cy="3026337"/>
          </a:xfrm>
          <a:prstGeom prst="rect">
            <a:avLst/>
          </a:prstGeom>
          <a:noFill/>
          <a:ln>
            <a:noFill/>
          </a:ln>
        </p:spPr>
      </p:pic>
      <p:sp>
        <p:nvSpPr>
          <p:cNvPr id="645" name="Google Shape;645;p53"/>
          <p:cNvSpPr txBox="1"/>
          <p:nvPr/>
        </p:nvSpPr>
        <p:spPr>
          <a:xfrm>
            <a:off x="5917525" y="1207594"/>
            <a:ext cx="3220500" cy="15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u="sng">
                <a:highlight>
                  <a:srgbClr val="FFFFFF"/>
                </a:highlight>
              </a:rPr>
              <a:t>Normal Distribution:</a:t>
            </a:r>
            <a:endParaRPr b="1" sz="1050" u="sng">
              <a:highlight>
                <a:srgbClr val="FFFFFF"/>
              </a:highlight>
            </a:endParaRPr>
          </a:p>
          <a:p>
            <a:pPr indent="0" lvl="0" marL="0" rtl="0" algn="l">
              <a:spcBef>
                <a:spcPts val="0"/>
              </a:spcBef>
              <a:spcAft>
                <a:spcPts val="0"/>
              </a:spcAft>
              <a:buNone/>
            </a:pPr>
            <a:r>
              <a:rPr lang="en" sz="1050">
                <a:highlight>
                  <a:srgbClr val="FFFFFF"/>
                </a:highlight>
              </a:rPr>
              <a:t>Distributions of how male and female genders publish over their career lengths.</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b="1" lang="en" sz="1050" u="sng">
                <a:highlight>
                  <a:srgbClr val="FFFFFF"/>
                </a:highlight>
              </a:rPr>
              <a:t>Insight</a:t>
            </a:r>
            <a:r>
              <a:rPr lang="en" sz="1050">
                <a:highlight>
                  <a:srgbClr val="FFFFFF"/>
                </a:highlight>
              </a:rPr>
              <a:t>: </a:t>
            </a:r>
            <a:endParaRPr sz="1050">
              <a:highlight>
                <a:srgbClr val="FFFFFF"/>
              </a:highlight>
            </a:endParaRPr>
          </a:p>
          <a:p>
            <a:pPr indent="0" lvl="0" marL="0" rtl="0" algn="l">
              <a:spcBef>
                <a:spcPts val="0"/>
              </a:spcBef>
              <a:spcAft>
                <a:spcPts val="0"/>
              </a:spcAft>
              <a:buNone/>
            </a:pPr>
            <a:r>
              <a:rPr lang="en" sz="1050">
                <a:highlight>
                  <a:srgbClr val="FFFFFF"/>
                </a:highlight>
              </a:rPr>
              <a:t>Majority of authors publish between 1-3 years</a:t>
            </a:r>
            <a:br>
              <a:rPr lang="en" sz="1050">
                <a:highlight>
                  <a:srgbClr val="FFFFFF"/>
                </a:highlight>
              </a:rPr>
            </a:br>
            <a:r>
              <a:rPr lang="en" sz="1050">
                <a:highlight>
                  <a:srgbClr val="FFFFFF"/>
                </a:highlight>
              </a:rPr>
              <a:t>(% of Authors with career length = only 1 yr: 52.4%)</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cxnSp>
        <p:nvCxnSpPr>
          <p:cNvPr id="651" name="Google Shape;651;p54"/>
          <p:cNvCxnSpPr/>
          <p:nvPr/>
        </p:nvCxnSpPr>
        <p:spPr>
          <a:xfrm>
            <a:off x="6079331" y="392173"/>
            <a:ext cx="3064669" cy="0"/>
          </a:xfrm>
          <a:prstGeom prst="straightConnector1">
            <a:avLst/>
          </a:prstGeom>
          <a:noFill/>
          <a:ln cap="flat" cmpd="sng" w="9525">
            <a:solidFill>
              <a:srgbClr val="085763"/>
            </a:solidFill>
            <a:prstDash val="solid"/>
            <a:miter lim="800000"/>
            <a:headEnd len="med" w="med" type="oval"/>
            <a:tailEnd len="sm" w="sm" type="none"/>
          </a:ln>
        </p:spPr>
      </p:cxnSp>
      <p:cxnSp>
        <p:nvCxnSpPr>
          <p:cNvPr id="652" name="Google Shape;652;p54"/>
          <p:cNvCxnSpPr/>
          <p:nvPr/>
        </p:nvCxnSpPr>
        <p:spPr>
          <a:xfrm>
            <a:off x="0" y="392173"/>
            <a:ext cx="3064669" cy="0"/>
          </a:xfrm>
          <a:prstGeom prst="straightConnector1">
            <a:avLst/>
          </a:prstGeom>
          <a:noFill/>
          <a:ln cap="flat" cmpd="sng" w="9525">
            <a:solidFill>
              <a:srgbClr val="085763"/>
            </a:solidFill>
            <a:prstDash val="solid"/>
            <a:miter lim="800000"/>
            <a:headEnd len="sm" w="sm" type="none"/>
            <a:tailEnd len="med" w="med" type="oval"/>
          </a:ln>
        </p:spPr>
      </p:cxnSp>
      <p:sp>
        <p:nvSpPr>
          <p:cNvPr id="653" name="Google Shape;653;p54"/>
          <p:cNvSpPr/>
          <p:nvPr/>
        </p:nvSpPr>
        <p:spPr>
          <a:xfrm>
            <a:off x="602538" y="921525"/>
            <a:ext cx="574500" cy="533100"/>
          </a:xfrm>
          <a:prstGeom prst="donut">
            <a:avLst>
              <a:gd fmla="val 12255" name="adj"/>
            </a:avLst>
          </a:prstGeom>
          <a:solidFill>
            <a:srgbClr val="0C8295">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54" name="Google Shape;654;p54"/>
          <p:cNvSpPr/>
          <p:nvPr/>
        </p:nvSpPr>
        <p:spPr>
          <a:xfrm>
            <a:off x="602550" y="3615000"/>
            <a:ext cx="603000" cy="655200"/>
          </a:xfrm>
          <a:prstGeom prst="donut">
            <a:avLst>
              <a:gd fmla="val 12255" name="adj"/>
            </a:avLst>
          </a:prstGeom>
          <a:solidFill>
            <a:srgbClr val="CA7A0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55" name="Google Shape;655;p54"/>
          <p:cNvSpPr/>
          <p:nvPr/>
        </p:nvSpPr>
        <p:spPr>
          <a:xfrm>
            <a:off x="588296" y="2067205"/>
            <a:ext cx="603000" cy="581700"/>
          </a:xfrm>
          <a:prstGeom prst="donut">
            <a:avLst>
              <a:gd fmla="val 12255" name="adj"/>
            </a:avLst>
          </a:prstGeom>
          <a:solidFill>
            <a:srgbClr val="0C8295">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56" name="Google Shape;656;p54"/>
          <p:cNvSpPr/>
          <p:nvPr/>
        </p:nvSpPr>
        <p:spPr>
          <a:xfrm>
            <a:off x="1497650" y="827075"/>
            <a:ext cx="7110600" cy="4170900"/>
          </a:xfrm>
          <a:prstGeom prst="rect">
            <a:avLst/>
          </a:prstGeom>
          <a:noFill/>
          <a:ln>
            <a:noFill/>
          </a:ln>
        </p:spPr>
        <p:txBody>
          <a:bodyPr anchorCtr="0" anchor="t" bIns="0" lIns="0" spcFirstLastPara="1" rIns="0" wrap="square" tIns="0">
            <a:noAutofit/>
          </a:bodyPr>
          <a:lstStyle/>
          <a:p>
            <a:pPr indent="-304800" lvl="0" marL="457200" rtl="0" algn="l">
              <a:lnSpc>
                <a:spcPct val="90000"/>
              </a:lnSpc>
              <a:spcBef>
                <a:spcPts val="1000"/>
              </a:spcBef>
              <a:spcAft>
                <a:spcPts val="0"/>
              </a:spcAft>
              <a:buClr>
                <a:schemeClr val="dk1"/>
              </a:buClr>
              <a:buSzPts val="1200"/>
              <a:buChar char="●"/>
            </a:pPr>
            <a:r>
              <a:rPr lang="en" sz="1200">
                <a:solidFill>
                  <a:schemeClr val="dk1"/>
                </a:solidFill>
              </a:rPr>
              <a:t>The first challenging task before starting analysis on the dataset was to classify the names into genders as the dataset didn’t have any gender labels.</a:t>
            </a:r>
            <a:endParaRPr sz="1200">
              <a:solidFill>
                <a:schemeClr val="dk1"/>
              </a:solidFill>
            </a:endParaRPr>
          </a:p>
          <a:p>
            <a:pPr indent="-304800" lvl="0" marL="457200" rtl="0" algn="l">
              <a:lnSpc>
                <a:spcPct val="90000"/>
              </a:lnSpc>
              <a:spcBef>
                <a:spcPts val="0"/>
              </a:spcBef>
              <a:spcAft>
                <a:spcPts val="0"/>
              </a:spcAft>
              <a:buClr>
                <a:schemeClr val="dk1"/>
              </a:buClr>
              <a:buSzPts val="1200"/>
              <a:buChar char="●"/>
            </a:pPr>
            <a:r>
              <a:rPr lang="en" sz="1200">
                <a:solidFill>
                  <a:schemeClr val="dk1"/>
                </a:solidFill>
              </a:rPr>
              <a:t>The dataset was cleaned and preprocessed by removing ambiguous author names such as those consisting of only initials.</a:t>
            </a:r>
            <a:endParaRPr sz="1200">
              <a:solidFill>
                <a:schemeClr val="dk1"/>
              </a:solidFill>
            </a:endParaRPr>
          </a:p>
          <a:p>
            <a:pPr indent="0" lvl="0" marL="0" rtl="0" algn="l">
              <a:lnSpc>
                <a:spcPct val="90000"/>
              </a:lnSpc>
              <a:spcBef>
                <a:spcPts val="1000"/>
              </a:spcBef>
              <a:spcAft>
                <a:spcPts val="0"/>
              </a:spcAft>
              <a:buNone/>
            </a:pPr>
            <a:r>
              <a:t/>
            </a:r>
            <a:endParaRPr sz="1200">
              <a:solidFill>
                <a:schemeClr val="dk1"/>
              </a:solidFill>
            </a:endParaRPr>
          </a:p>
          <a:p>
            <a:pPr indent="-304800" lvl="0" marL="457200" rtl="0" algn="l">
              <a:lnSpc>
                <a:spcPct val="90000"/>
              </a:lnSpc>
              <a:spcBef>
                <a:spcPts val="1000"/>
              </a:spcBef>
              <a:spcAft>
                <a:spcPts val="0"/>
              </a:spcAft>
              <a:buClr>
                <a:schemeClr val="dk1"/>
              </a:buClr>
              <a:buSzPts val="1200"/>
              <a:buChar char="●"/>
            </a:pPr>
            <a:r>
              <a:rPr lang="en" sz="1200">
                <a:solidFill>
                  <a:schemeClr val="dk1"/>
                </a:solidFill>
              </a:rPr>
              <a:t>Each paper and its authors had associated year of publication and institution respectively. For location-based analyses, the name of the institution is the only source of location.</a:t>
            </a:r>
            <a:endParaRPr sz="1200">
              <a:solidFill>
                <a:schemeClr val="dk1"/>
              </a:solidFill>
            </a:endParaRPr>
          </a:p>
          <a:p>
            <a:pPr indent="-304800" lvl="0" marL="457200" rtl="0" algn="l">
              <a:lnSpc>
                <a:spcPct val="90000"/>
              </a:lnSpc>
              <a:spcBef>
                <a:spcPts val="0"/>
              </a:spcBef>
              <a:spcAft>
                <a:spcPts val="0"/>
              </a:spcAft>
              <a:buClr>
                <a:schemeClr val="dk1"/>
              </a:buClr>
              <a:buSzPts val="1200"/>
              <a:buChar char="●"/>
            </a:pPr>
            <a:r>
              <a:rPr lang="en" sz="1200">
                <a:solidFill>
                  <a:schemeClr val="dk1"/>
                </a:solidFill>
              </a:rPr>
              <a:t>We first </a:t>
            </a:r>
            <a:r>
              <a:rPr lang="en" sz="1200">
                <a:solidFill>
                  <a:schemeClr val="dk1"/>
                </a:solidFill>
              </a:rPr>
              <a:t>need to </a:t>
            </a:r>
            <a:r>
              <a:rPr lang="en" sz="1200">
                <a:solidFill>
                  <a:schemeClr val="dk1"/>
                </a:solidFill>
              </a:rPr>
              <a:t>normalize </a:t>
            </a:r>
            <a:r>
              <a:rPr lang="en" sz="1200">
                <a:solidFill>
                  <a:schemeClr val="dk1"/>
                </a:solidFill>
              </a:rPr>
              <a:t>the </a:t>
            </a:r>
            <a:r>
              <a:rPr lang="en" sz="1200">
                <a:solidFill>
                  <a:schemeClr val="dk1"/>
                </a:solidFill>
              </a:rPr>
              <a:t>names as institutions could be written in different ways   generating slightly different latitudes and longitudes from the location APIs such as Google Geocoder.</a:t>
            </a:r>
            <a:endParaRPr sz="1200">
              <a:solidFill>
                <a:schemeClr val="dk1"/>
              </a:solidFill>
            </a:endParaRPr>
          </a:p>
          <a:p>
            <a:pPr indent="0" lvl="0" marL="457200" rtl="0" algn="l">
              <a:lnSpc>
                <a:spcPct val="90000"/>
              </a:lnSpc>
              <a:spcBef>
                <a:spcPts val="1000"/>
              </a:spcBef>
              <a:spcAft>
                <a:spcPts val="0"/>
              </a:spcAft>
              <a:buNone/>
            </a:pPr>
            <a:r>
              <a:t/>
            </a:r>
            <a:endParaRPr sz="1200">
              <a:solidFill>
                <a:schemeClr val="dk1"/>
              </a:solidFill>
            </a:endParaRPr>
          </a:p>
          <a:p>
            <a:pPr indent="0" lvl="0" marL="457200" rtl="0" algn="l">
              <a:lnSpc>
                <a:spcPct val="90000"/>
              </a:lnSpc>
              <a:spcBef>
                <a:spcPts val="1000"/>
              </a:spcBef>
              <a:spcAft>
                <a:spcPts val="0"/>
              </a:spcAft>
              <a:buNone/>
            </a:pPr>
            <a:r>
              <a:t/>
            </a:r>
            <a:endParaRPr sz="1200">
              <a:solidFill>
                <a:schemeClr val="dk1"/>
              </a:solidFill>
            </a:endParaRPr>
          </a:p>
        </p:txBody>
      </p:sp>
      <p:sp>
        <p:nvSpPr>
          <p:cNvPr id="657" name="Google Shape;657;p54"/>
          <p:cNvSpPr/>
          <p:nvPr/>
        </p:nvSpPr>
        <p:spPr>
          <a:xfrm>
            <a:off x="6353299" y="3999221"/>
            <a:ext cx="1821656" cy="533030"/>
          </a:xfrm>
          <a:prstGeom prst="rect">
            <a:avLst/>
          </a:prstGeom>
          <a:noFill/>
          <a:ln>
            <a:noFill/>
          </a:ln>
        </p:spPr>
        <p:txBody>
          <a:bodyPr anchorCtr="0" anchor="t" bIns="0" lIns="0" spcFirstLastPara="1" rIns="0" wrap="square" tIns="0">
            <a:noAutofit/>
          </a:bodyPr>
          <a:lstStyle/>
          <a:p>
            <a:pPr indent="0" lvl="0" marL="0" marR="0" rtl="0" algn="l">
              <a:lnSpc>
                <a:spcPct val="135714"/>
              </a:lnSpc>
              <a:spcBef>
                <a:spcPts val="0"/>
              </a:spcBef>
              <a:spcAft>
                <a:spcPts val="0"/>
              </a:spcAft>
              <a:buNone/>
            </a:pPr>
            <a:r>
              <a:t/>
            </a:r>
            <a:endParaRPr sz="1100"/>
          </a:p>
        </p:txBody>
      </p:sp>
      <p:grpSp>
        <p:nvGrpSpPr>
          <p:cNvPr descr="Icon of human being and speech bubble. " id="658" name="Google Shape;658;p54"/>
          <p:cNvGrpSpPr/>
          <p:nvPr/>
        </p:nvGrpSpPr>
        <p:grpSpPr>
          <a:xfrm>
            <a:off x="747955" y="1045447"/>
            <a:ext cx="283680" cy="285265"/>
            <a:chOff x="3171788" y="779462"/>
            <a:chExt cx="284163" cy="285751"/>
          </a:xfrm>
        </p:grpSpPr>
        <p:sp>
          <p:nvSpPr>
            <p:cNvPr id="659" name="Google Shape;659;p54"/>
            <p:cNvSpPr/>
            <p:nvPr/>
          </p:nvSpPr>
          <p:spPr>
            <a:xfrm>
              <a:off x="3290851" y="779462"/>
              <a:ext cx="165100" cy="196850"/>
            </a:xfrm>
            <a:custGeom>
              <a:rect b="b" l="l" r="r" t="t"/>
              <a:pathLst>
                <a:path extrusionOk="0" h="493" w="416">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solidFill>
              <a:srgbClr val="0C829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60" name="Google Shape;660;p54"/>
            <p:cNvSpPr/>
            <p:nvPr/>
          </p:nvSpPr>
          <p:spPr>
            <a:xfrm>
              <a:off x="3171788" y="863600"/>
              <a:ext cx="190500" cy="201613"/>
            </a:xfrm>
            <a:custGeom>
              <a:rect b="b" l="l" r="r" t="t"/>
              <a:pathLst>
                <a:path extrusionOk="0" h="507" w="480">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solidFill>
              <a:srgbClr val="0C829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grpSp>
      <p:sp>
        <p:nvSpPr>
          <p:cNvPr descr="Icon of lightning. " id="661" name="Google Shape;661;p54"/>
          <p:cNvSpPr/>
          <p:nvPr/>
        </p:nvSpPr>
        <p:spPr>
          <a:xfrm>
            <a:off x="803423" y="3799969"/>
            <a:ext cx="201259" cy="285250"/>
          </a:xfrm>
          <a:custGeom>
            <a:rect b="b" l="l" r="r" t="t"/>
            <a:pathLst>
              <a:path extrusionOk="0" h="901" w="636">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CA7A0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descr="Icon of magnifying glass to represent search. " id="662" name="Google Shape;662;p54"/>
          <p:cNvSpPr/>
          <p:nvPr/>
        </p:nvSpPr>
        <p:spPr>
          <a:xfrm>
            <a:off x="746383" y="2215419"/>
            <a:ext cx="286836" cy="285250"/>
          </a:xfrm>
          <a:custGeom>
            <a:rect b="b" l="l" r="r" t="t"/>
            <a:pathLst>
              <a:path extrusionOk="0" h="901" w="902">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rgbClr val="0C829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663" name="Google Shape;663;p54"/>
          <p:cNvSpPr txBox="1"/>
          <p:nvPr/>
        </p:nvSpPr>
        <p:spPr>
          <a:xfrm>
            <a:off x="747950" y="466963"/>
            <a:ext cx="18924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entury Gothic"/>
                <a:ea typeface="Century Gothic"/>
                <a:cs typeface="Century Gothic"/>
                <a:sym typeface="Century Gothic"/>
              </a:rPr>
              <a:t>Pre-Processing</a:t>
            </a:r>
            <a:endParaRPr b="1" sz="1800">
              <a:latin typeface="Century Gothic"/>
              <a:ea typeface="Century Gothic"/>
              <a:cs typeface="Century Gothic"/>
              <a:sym typeface="Century Gothic"/>
            </a:endParaRPr>
          </a:p>
        </p:txBody>
      </p:sp>
      <p:sp>
        <p:nvSpPr>
          <p:cNvPr id="664" name="Google Shape;664;p54"/>
          <p:cNvSpPr txBox="1"/>
          <p:nvPr/>
        </p:nvSpPr>
        <p:spPr>
          <a:xfrm>
            <a:off x="1462250" y="3178350"/>
            <a:ext cx="7181400" cy="1528500"/>
          </a:xfrm>
          <a:prstGeom prst="rect">
            <a:avLst/>
          </a:prstGeom>
          <a:noFill/>
          <a:ln>
            <a:noFill/>
          </a:ln>
        </p:spPr>
        <p:txBody>
          <a:bodyPr anchorCtr="0" anchor="t" bIns="91425" lIns="91425" spcFirstLastPara="1" rIns="91425" wrap="square" tIns="91425">
            <a:noAutofit/>
          </a:bodyPr>
          <a:lstStyle/>
          <a:p>
            <a:pPr indent="-304800" lvl="0" marL="457200" rtl="0" algn="l">
              <a:lnSpc>
                <a:spcPct val="90000"/>
              </a:lnSpc>
              <a:spcBef>
                <a:spcPts val="1000"/>
              </a:spcBef>
              <a:spcAft>
                <a:spcPts val="0"/>
              </a:spcAft>
              <a:buClr>
                <a:schemeClr val="dk1"/>
              </a:buClr>
              <a:buSzPts val="1200"/>
              <a:buChar char="●"/>
            </a:pPr>
            <a:r>
              <a:rPr lang="en" sz="1200">
                <a:solidFill>
                  <a:schemeClr val="dk1"/>
                </a:solidFill>
              </a:rPr>
              <a:t>Performed exploratory data analysis to answer questions  such as how the ratio of female to male publishers has changed over the years, how gender plays a role when looking at collaborative efforts across multiple institutions, and any other information that could help us establish whether the support or lack thereof provided by institutions shapes the research careers of women in scientific areas, or alternatively help us uncover interesting patterns in our data.</a:t>
            </a:r>
            <a:endParaRPr sz="1200">
              <a:solidFill>
                <a:schemeClr val="dk1"/>
              </a:solidFill>
            </a:endParaRPr>
          </a:p>
          <a:p>
            <a:pPr indent="-304800" lvl="0" marL="457200" rtl="0" algn="l">
              <a:lnSpc>
                <a:spcPct val="90000"/>
              </a:lnSpc>
              <a:spcBef>
                <a:spcPts val="0"/>
              </a:spcBef>
              <a:spcAft>
                <a:spcPts val="0"/>
              </a:spcAft>
              <a:buClr>
                <a:schemeClr val="dk1"/>
              </a:buClr>
              <a:buSzPts val="1200"/>
              <a:buChar char="●"/>
            </a:pPr>
            <a:r>
              <a:rPr lang="en" sz="1200">
                <a:solidFill>
                  <a:schemeClr val="dk1"/>
                </a:solidFill>
              </a:rPr>
              <a:t>For the purposes of our analyses, the libraries and languages we have used include Python, Genderize.io API, pandas, Google geocoder API.</a:t>
            </a:r>
            <a:endParaRPr sz="1200">
              <a:solidFill>
                <a:schemeClr val="dk1"/>
              </a:solidFill>
            </a:endParaRPr>
          </a:p>
          <a:p>
            <a:pPr indent="0" lvl="0" marL="0" rtl="0" algn="l">
              <a:spcBef>
                <a:spcPts val="0"/>
              </a:spcBef>
              <a:spcAft>
                <a:spcPts val="0"/>
              </a:spcAft>
              <a:buNone/>
            </a:pPr>
            <a:r>
              <a:t/>
            </a:r>
            <a:endParaRPr sz="1200"/>
          </a:p>
        </p:txBody>
      </p:sp>
      <p:cxnSp>
        <p:nvCxnSpPr>
          <p:cNvPr id="665" name="Google Shape;665;p54"/>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666" name="Google Shape;666;p54"/>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1.2 </a:t>
            </a:r>
            <a:r>
              <a:rPr b="1" lang="en" sz="3000">
                <a:solidFill>
                  <a:srgbClr val="3F3F3F"/>
                </a:solidFill>
              </a:rPr>
              <a:t>Appendix</a:t>
            </a:r>
            <a:br>
              <a:rPr lang="en" sz="3000">
                <a:solidFill>
                  <a:srgbClr val="3F3F3F"/>
                </a:solidFill>
              </a:rPr>
            </a:br>
            <a:endParaRPr sz="3000">
              <a:solidFill>
                <a:srgbClr val="3F3F3F"/>
              </a:solidFill>
            </a:endParaRPr>
          </a:p>
        </p:txBody>
      </p:sp>
      <p:cxnSp>
        <p:nvCxnSpPr>
          <p:cNvPr id="667" name="Google Shape;667;p54"/>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pic>
        <p:nvPicPr>
          <p:cNvPr id="672" name="Google Shape;672;p55"/>
          <p:cNvPicPr preferRelativeResize="0"/>
          <p:nvPr/>
        </p:nvPicPr>
        <p:blipFill rotWithShape="1">
          <a:blip r:embed="rId3">
            <a:alphaModFix/>
          </a:blip>
          <a:srcRect b="0" l="0" r="0" t="0"/>
          <a:stretch/>
        </p:blipFill>
        <p:spPr>
          <a:xfrm>
            <a:off x="3902952" y="857841"/>
            <a:ext cx="5118500" cy="2073897"/>
          </a:xfrm>
          <a:prstGeom prst="rect">
            <a:avLst/>
          </a:prstGeom>
          <a:noFill/>
          <a:ln>
            <a:noFill/>
          </a:ln>
        </p:spPr>
      </p:pic>
      <p:pic>
        <p:nvPicPr>
          <p:cNvPr id="673" name="Google Shape;673;p55"/>
          <p:cNvPicPr preferRelativeResize="0"/>
          <p:nvPr/>
        </p:nvPicPr>
        <p:blipFill rotWithShape="1">
          <a:blip r:embed="rId4">
            <a:alphaModFix/>
          </a:blip>
          <a:srcRect b="0" l="7421" r="9091" t="5042"/>
          <a:stretch/>
        </p:blipFill>
        <p:spPr>
          <a:xfrm>
            <a:off x="377072" y="2960016"/>
            <a:ext cx="8210745" cy="2183484"/>
          </a:xfrm>
          <a:prstGeom prst="rect">
            <a:avLst/>
          </a:prstGeom>
          <a:noFill/>
          <a:ln>
            <a:noFill/>
          </a:ln>
        </p:spPr>
      </p:pic>
      <p:sp>
        <p:nvSpPr>
          <p:cNvPr id="674" name="Google Shape;674;p55"/>
          <p:cNvSpPr txBox="1"/>
          <p:nvPr/>
        </p:nvSpPr>
        <p:spPr>
          <a:xfrm>
            <a:off x="584462" y="857841"/>
            <a:ext cx="3525900" cy="183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chemeClr val="dk2"/>
                </a:solidFill>
                <a:latin typeface="Raleway"/>
                <a:ea typeface="Raleway"/>
                <a:cs typeface="Raleway"/>
                <a:sym typeface="Raleway"/>
              </a:rPr>
              <a:t>Moving Window Analysis</a:t>
            </a:r>
            <a:endParaRPr/>
          </a:p>
          <a:p>
            <a:pPr indent="0" lvl="0" marL="0" marR="0" rtl="0" algn="l">
              <a:lnSpc>
                <a:spcPct val="100000"/>
              </a:lnSpc>
              <a:spcBef>
                <a:spcPts val="0"/>
              </a:spcBef>
              <a:spcAft>
                <a:spcPts val="0"/>
              </a:spcAft>
              <a:buNone/>
            </a:pPr>
            <a:r>
              <a:t/>
            </a:r>
            <a:endParaRPr b="1"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Q: Does gender info for authors change over decades?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 Higher % of authors (~25%) have gender info for recent decades, compared to previous decades (10% for 1950-1960)</a:t>
            </a:r>
            <a:endParaRPr/>
          </a:p>
        </p:txBody>
      </p:sp>
      <p:cxnSp>
        <p:nvCxnSpPr>
          <p:cNvPr id="675" name="Google Shape;675;p55"/>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676" name="Google Shape;676;p55"/>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1.3 </a:t>
            </a:r>
            <a:r>
              <a:rPr b="1" lang="en" sz="3000">
                <a:solidFill>
                  <a:srgbClr val="3F3F3F"/>
                </a:solidFill>
              </a:rPr>
              <a:t>Appendix</a:t>
            </a:r>
            <a:br>
              <a:rPr lang="en" sz="3000">
                <a:solidFill>
                  <a:srgbClr val="3F3F3F"/>
                </a:solidFill>
              </a:rPr>
            </a:br>
            <a:endParaRPr sz="3000">
              <a:solidFill>
                <a:srgbClr val="3F3F3F"/>
              </a:solidFill>
            </a:endParaRPr>
          </a:p>
        </p:txBody>
      </p:sp>
      <p:cxnSp>
        <p:nvCxnSpPr>
          <p:cNvPr id="677" name="Google Shape;677;p55"/>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56"/>
          <p:cNvSpPr txBox="1"/>
          <p:nvPr>
            <p:ph type="title"/>
          </p:nvPr>
        </p:nvSpPr>
        <p:spPr>
          <a:xfrm>
            <a:off x="612151" y="790621"/>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1400"/>
              <a:t>Age Analysis</a:t>
            </a:r>
            <a:endParaRPr sz="1400"/>
          </a:p>
        </p:txBody>
      </p:sp>
      <p:grpSp>
        <p:nvGrpSpPr>
          <p:cNvPr id="683" name="Google Shape;683;p56"/>
          <p:cNvGrpSpPr/>
          <p:nvPr/>
        </p:nvGrpSpPr>
        <p:grpSpPr>
          <a:xfrm>
            <a:off x="2334385" y="633310"/>
            <a:ext cx="5496290" cy="1008914"/>
            <a:chOff x="2032649" y="1106183"/>
            <a:chExt cx="5173953" cy="1692240"/>
          </a:xfrm>
        </p:grpSpPr>
        <p:cxnSp>
          <p:nvCxnSpPr>
            <p:cNvPr id="684" name="Google Shape;684;p56"/>
            <p:cNvCxnSpPr>
              <a:stCxn id="685" idx="2"/>
              <a:endCxn id="686" idx="0"/>
            </p:cNvCxnSpPr>
            <p:nvPr/>
          </p:nvCxnSpPr>
          <p:spPr>
            <a:xfrm flipH="1" rot="-5400000">
              <a:off x="5003031" y="1216133"/>
              <a:ext cx="927300" cy="1495800"/>
            </a:xfrm>
            <a:prstGeom prst="bentConnector3">
              <a:avLst>
                <a:gd fmla="val 47868" name="adj1"/>
              </a:avLst>
            </a:prstGeom>
            <a:noFill/>
            <a:ln cap="flat" cmpd="sng" w="19050">
              <a:solidFill>
                <a:srgbClr val="C2C2C2"/>
              </a:solidFill>
              <a:prstDash val="solid"/>
              <a:miter lim="8000"/>
              <a:headEnd len="sm" w="sm" type="none"/>
              <a:tailEnd len="sm" w="sm" type="none"/>
            </a:ln>
          </p:spPr>
        </p:cxnSp>
        <p:cxnSp>
          <p:nvCxnSpPr>
            <p:cNvPr id="687" name="Google Shape;687;p56"/>
            <p:cNvCxnSpPr>
              <a:stCxn id="688" idx="0"/>
              <a:endCxn id="685" idx="2"/>
            </p:cNvCxnSpPr>
            <p:nvPr/>
          </p:nvCxnSpPr>
          <p:spPr>
            <a:xfrm rot="-5400000">
              <a:off x="3405749" y="1119173"/>
              <a:ext cx="931800" cy="1694100"/>
            </a:xfrm>
            <a:prstGeom prst="bentConnector3">
              <a:avLst>
                <a:gd fmla="val 52356" name="adj1"/>
              </a:avLst>
            </a:prstGeom>
            <a:noFill/>
            <a:ln cap="flat" cmpd="sng" w="19050">
              <a:solidFill>
                <a:srgbClr val="C2C2C2"/>
              </a:solidFill>
              <a:prstDash val="solid"/>
              <a:miter lim="8000"/>
              <a:headEnd len="sm" w="sm" type="none"/>
              <a:tailEnd len="sm" w="sm" type="none"/>
            </a:ln>
          </p:spPr>
        </p:cxnSp>
        <p:sp>
          <p:nvSpPr>
            <p:cNvPr id="685" name="Google Shape;685;p56"/>
            <p:cNvSpPr txBox="1"/>
            <p:nvPr/>
          </p:nvSpPr>
          <p:spPr>
            <a:xfrm>
              <a:off x="3728931" y="1106183"/>
              <a:ext cx="1979700" cy="394200"/>
            </a:xfrm>
            <a:prstGeom prst="rect">
              <a:avLst/>
            </a:prstGeom>
            <a:noFill/>
            <a:ln cap="flat" cmpd="sng" w="1905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2"/>
                  </a:solidFill>
                  <a:latin typeface="Arial"/>
                  <a:ea typeface="Arial"/>
                  <a:cs typeface="Arial"/>
                  <a:sym typeface="Arial"/>
                </a:rPr>
                <a:t>Avg Overall Age: </a:t>
              </a:r>
              <a:r>
                <a:rPr b="1" i="0" lang="en" sz="1050" u="none" cap="none" strike="noStrike">
                  <a:solidFill>
                    <a:schemeClr val="dk2"/>
                  </a:solidFill>
                  <a:latin typeface="Arial"/>
                  <a:ea typeface="Arial"/>
                  <a:cs typeface="Arial"/>
                  <a:sym typeface="Arial"/>
                </a:rPr>
                <a:t>5 years </a:t>
              </a:r>
              <a:endParaRPr b="1" i="0" sz="1050" u="none" cap="none" strike="noStrike">
                <a:solidFill>
                  <a:schemeClr val="dk2"/>
                </a:solidFill>
                <a:latin typeface="Arial"/>
                <a:ea typeface="Arial"/>
                <a:cs typeface="Arial"/>
                <a:sym typeface="Arial"/>
              </a:endParaRPr>
            </a:p>
          </p:txBody>
        </p:sp>
        <p:sp>
          <p:nvSpPr>
            <p:cNvPr id="688" name="Google Shape;688;p56"/>
            <p:cNvSpPr txBox="1"/>
            <p:nvPr/>
          </p:nvSpPr>
          <p:spPr>
            <a:xfrm>
              <a:off x="2032649" y="2432123"/>
              <a:ext cx="1983900" cy="366300"/>
            </a:xfrm>
            <a:prstGeom prst="rect">
              <a:avLst/>
            </a:prstGeom>
            <a:noFill/>
            <a:ln cap="flat" cmpd="sng" w="1905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highlight>
                    <a:srgbClr val="FFFF00"/>
                  </a:highlight>
                  <a:latin typeface="Arial"/>
                  <a:ea typeface="Arial"/>
                  <a:cs typeface="Arial"/>
                  <a:sym typeface="Arial"/>
                </a:rPr>
                <a:t>Avg academic age </a:t>
              </a:r>
              <a:r>
                <a:rPr b="1" i="0" lang="en" sz="1050" u="none" cap="none" strike="noStrike">
                  <a:solidFill>
                    <a:srgbClr val="000000"/>
                  </a:solidFill>
                  <a:highlight>
                    <a:srgbClr val="FFFF00"/>
                  </a:highlight>
                  <a:latin typeface="Arial"/>
                  <a:ea typeface="Arial"/>
                  <a:cs typeface="Arial"/>
                  <a:sym typeface="Arial"/>
                </a:rPr>
                <a:t>= 5.1 years</a:t>
              </a:r>
              <a:endParaRPr b="1" i="0" sz="1050" u="none" cap="none" strike="noStrike">
                <a:solidFill>
                  <a:schemeClr val="dk2"/>
                </a:solidFill>
                <a:highlight>
                  <a:srgbClr val="FFFF00"/>
                </a:highlight>
                <a:latin typeface="Arial"/>
                <a:ea typeface="Arial"/>
                <a:cs typeface="Arial"/>
                <a:sym typeface="Arial"/>
              </a:endParaRPr>
            </a:p>
          </p:txBody>
        </p:sp>
        <p:sp>
          <p:nvSpPr>
            <p:cNvPr id="686" name="Google Shape;686;p56"/>
            <p:cNvSpPr txBox="1"/>
            <p:nvPr/>
          </p:nvSpPr>
          <p:spPr>
            <a:xfrm>
              <a:off x="5222702" y="2427675"/>
              <a:ext cx="1983900" cy="366300"/>
            </a:xfrm>
            <a:prstGeom prst="rect">
              <a:avLst/>
            </a:prstGeom>
            <a:noFill/>
            <a:ln cap="flat" cmpd="sng" w="1905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highlight>
                    <a:srgbClr val="FFFF00"/>
                  </a:highlight>
                  <a:latin typeface="Arial"/>
                  <a:ea typeface="Arial"/>
                  <a:cs typeface="Arial"/>
                  <a:sym typeface="Arial"/>
                </a:rPr>
                <a:t>Avg academic age </a:t>
              </a:r>
              <a:r>
                <a:rPr b="1" i="0" lang="en" sz="1050" u="none" cap="none" strike="noStrike">
                  <a:solidFill>
                    <a:srgbClr val="000000"/>
                  </a:solidFill>
                  <a:highlight>
                    <a:srgbClr val="FFFF00"/>
                  </a:highlight>
                  <a:latin typeface="Arial"/>
                  <a:ea typeface="Arial"/>
                  <a:cs typeface="Arial"/>
                  <a:sym typeface="Arial"/>
                </a:rPr>
                <a:t>= 3.7 years</a:t>
              </a:r>
              <a:endParaRPr b="1" i="0" sz="1050" u="none" cap="none" strike="noStrike">
                <a:solidFill>
                  <a:schemeClr val="dk2"/>
                </a:solidFill>
                <a:highlight>
                  <a:srgbClr val="FFFF00"/>
                </a:highlight>
                <a:latin typeface="Arial"/>
                <a:ea typeface="Arial"/>
                <a:cs typeface="Arial"/>
                <a:sym typeface="Arial"/>
              </a:endParaRPr>
            </a:p>
          </p:txBody>
        </p:sp>
        <p:sp>
          <p:nvSpPr>
            <p:cNvPr id="689" name="Google Shape;689;p56"/>
            <p:cNvSpPr txBox="1"/>
            <p:nvPr/>
          </p:nvSpPr>
          <p:spPr>
            <a:xfrm>
              <a:off x="2939148" y="1483347"/>
              <a:ext cx="710400" cy="426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 sz="1050" u="sng" cap="none" strike="noStrike">
                  <a:solidFill>
                    <a:srgbClr val="000000"/>
                  </a:solidFill>
                  <a:latin typeface="Arial"/>
                  <a:ea typeface="Arial"/>
                  <a:cs typeface="Arial"/>
                  <a:sym typeface="Arial"/>
                </a:rPr>
                <a:t>Males</a:t>
              </a:r>
              <a:endParaRPr/>
            </a:p>
          </p:txBody>
        </p:sp>
        <p:sp>
          <p:nvSpPr>
            <p:cNvPr id="690" name="Google Shape;690;p56"/>
            <p:cNvSpPr txBox="1"/>
            <p:nvPr/>
          </p:nvSpPr>
          <p:spPr>
            <a:xfrm>
              <a:off x="5745490" y="1496046"/>
              <a:ext cx="885600" cy="426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 sz="1050" u="sng" cap="none" strike="noStrike">
                  <a:solidFill>
                    <a:srgbClr val="000000"/>
                  </a:solidFill>
                  <a:latin typeface="Arial"/>
                  <a:ea typeface="Arial"/>
                  <a:cs typeface="Arial"/>
                  <a:sym typeface="Arial"/>
                </a:rPr>
                <a:t>Females</a:t>
              </a:r>
              <a:endParaRPr/>
            </a:p>
          </p:txBody>
        </p:sp>
      </p:grpSp>
      <p:grpSp>
        <p:nvGrpSpPr>
          <p:cNvPr id="691" name="Google Shape;691;p56"/>
          <p:cNvGrpSpPr/>
          <p:nvPr/>
        </p:nvGrpSpPr>
        <p:grpSpPr>
          <a:xfrm>
            <a:off x="88350" y="1881064"/>
            <a:ext cx="8212412" cy="3068031"/>
            <a:chOff x="88351" y="1883612"/>
            <a:chExt cx="7953910" cy="2936477"/>
          </a:xfrm>
        </p:grpSpPr>
        <p:grpSp>
          <p:nvGrpSpPr>
            <p:cNvPr id="692" name="Google Shape;692;p56"/>
            <p:cNvGrpSpPr/>
            <p:nvPr/>
          </p:nvGrpSpPr>
          <p:grpSpPr>
            <a:xfrm>
              <a:off x="1674519" y="1883612"/>
              <a:ext cx="6219425" cy="2781933"/>
              <a:chOff x="1495464" y="1480764"/>
              <a:chExt cx="6158456" cy="3800455"/>
            </a:xfrm>
          </p:grpSpPr>
          <p:cxnSp>
            <p:nvCxnSpPr>
              <p:cNvPr id="693" name="Google Shape;693;p56"/>
              <p:cNvCxnSpPr>
                <a:stCxn id="694" idx="2"/>
                <a:endCxn id="695" idx="0"/>
              </p:cNvCxnSpPr>
              <p:nvPr/>
            </p:nvCxnSpPr>
            <p:spPr>
              <a:xfrm flipH="1" rot="-5400000">
                <a:off x="5116703" y="1444764"/>
                <a:ext cx="733500" cy="1538100"/>
              </a:xfrm>
              <a:prstGeom prst="bentConnector3">
                <a:avLst>
                  <a:gd fmla="val 50012" name="adj1"/>
                </a:avLst>
              </a:prstGeom>
              <a:noFill/>
              <a:ln cap="flat" cmpd="sng" w="19050">
                <a:solidFill>
                  <a:srgbClr val="C2C2C2"/>
                </a:solidFill>
                <a:prstDash val="solid"/>
                <a:miter lim="8000"/>
                <a:headEnd len="sm" w="sm" type="none"/>
                <a:tailEnd len="sm" w="sm" type="none"/>
              </a:ln>
            </p:spPr>
          </p:cxnSp>
          <p:cxnSp>
            <p:nvCxnSpPr>
              <p:cNvPr id="696" name="Google Shape;696;p56"/>
              <p:cNvCxnSpPr>
                <a:stCxn id="697" idx="0"/>
                <a:endCxn id="694" idx="2"/>
              </p:cNvCxnSpPr>
              <p:nvPr/>
            </p:nvCxnSpPr>
            <p:spPr>
              <a:xfrm rot="-5400000">
                <a:off x="3425563" y="1284422"/>
                <a:ext cx="726000" cy="1851300"/>
              </a:xfrm>
              <a:prstGeom prst="bentConnector3">
                <a:avLst>
                  <a:gd fmla="val 50001" name="adj1"/>
                </a:avLst>
              </a:prstGeom>
              <a:noFill/>
              <a:ln cap="flat" cmpd="sng" w="19050">
                <a:solidFill>
                  <a:srgbClr val="C2C2C2"/>
                </a:solidFill>
                <a:prstDash val="solid"/>
                <a:miter lim="8000"/>
                <a:headEnd len="sm" w="sm" type="none"/>
                <a:tailEnd len="sm" w="sm" type="none"/>
              </a:ln>
            </p:spPr>
          </p:cxnSp>
          <p:sp>
            <p:nvSpPr>
              <p:cNvPr id="694" name="Google Shape;694;p56"/>
              <p:cNvSpPr txBox="1"/>
              <p:nvPr/>
            </p:nvSpPr>
            <p:spPr>
              <a:xfrm>
                <a:off x="3673103" y="1480764"/>
                <a:ext cx="20826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Arial"/>
                    <a:ea typeface="Arial"/>
                    <a:cs typeface="Arial"/>
                    <a:sym typeface="Arial"/>
                  </a:rPr>
                  <a:t>Collaboration</a:t>
                </a:r>
                <a:endParaRPr b="1" i="0" sz="1100" u="none" cap="none" strike="noStrike">
                  <a:solidFill>
                    <a:schemeClr val="dk2"/>
                  </a:solidFill>
                  <a:latin typeface="Arial"/>
                  <a:ea typeface="Arial"/>
                  <a:cs typeface="Arial"/>
                  <a:sym typeface="Arial"/>
                </a:endParaRPr>
              </a:p>
            </p:txBody>
          </p:sp>
          <p:sp>
            <p:nvSpPr>
              <p:cNvPr id="697" name="Google Shape;697;p56"/>
              <p:cNvSpPr txBox="1"/>
              <p:nvPr/>
            </p:nvSpPr>
            <p:spPr>
              <a:xfrm>
                <a:off x="1495513" y="2573072"/>
                <a:ext cx="27348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Avg male age in [m-f, m-m, m] = 14.2 </a:t>
                </a:r>
                <a:r>
                  <a:rPr b="0" i="0" lang="en" sz="1050" u="none" cap="none" strike="noStrike">
                    <a:solidFill>
                      <a:srgbClr val="000000"/>
                    </a:solidFill>
                    <a:latin typeface="Arial"/>
                    <a:ea typeface="Arial"/>
                    <a:cs typeface="Arial"/>
                    <a:sym typeface="Arial"/>
                  </a:rPr>
                  <a:t>years</a:t>
                </a:r>
                <a:endParaRPr b="0" i="0" sz="1100" u="none" cap="none" strike="noStrike">
                  <a:solidFill>
                    <a:schemeClr val="dk2"/>
                  </a:solidFill>
                  <a:latin typeface="Arial"/>
                  <a:ea typeface="Arial"/>
                  <a:cs typeface="Arial"/>
                  <a:sym typeface="Arial"/>
                </a:endParaRPr>
              </a:p>
            </p:txBody>
          </p:sp>
          <p:sp>
            <p:nvSpPr>
              <p:cNvPr id="695" name="Google Shape;695;p56"/>
              <p:cNvSpPr txBox="1"/>
              <p:nvPr/>
            </p:nvSpPr>
            <p:spPr>
              <a:xfrm>
                <a:off x="4851020" y="2580734"/>
                <a:ext cx="28029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Avg female age in [m-f, m-m, m] = 0.5 years</a:t>
                </a:r>
                <a:endParaRPr b="0" i="0" sz="1100" u="none" cap="none" strike="noStrike">
                  <a:solidFill>
                    <a:schemeClr val="dk2"/>
                  </a:solidFill>
                  <a:latin typeface="Arial"/>
                  <a:ea typeface="Arial"/>
                  <a:cs typeface="Arial"/>
                  <a:sym typeface="Arial"/>
                </a:endParaRPr>
              </a:p>
            </p:txBody>
          </p:sp>
          <p:sp>
            <p:nvSpPr>
              <p:cNvPr id="698" name="Google Shape;698;p56"/>
              <p:cNvSpPr txBox="1"/>
              <p:nvPr/>
            </p:nvSpPr>
            <p:spPr>
              <a:xfrm>
                <a:off x="2785984" y="1733586"/>
                <a:ext cx="993600" cy="35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 sz="1100" u="sng" cap="none" strike="noStrike">
                    <a:solidFill>
                      <a:srgbClr val="000000"/>
                    </a:solidFill>
                    <a:latin typeface="Arial"/>
                    <a:ea typeface="Arial"/>
                    <a:cs typeface="Arial"/>
                    <a:sym typeface="Arial"/>
                  </a:rPr>
                  <a:t>Males</a:t>
                </a:r>
                <a:endParaRPr/>
              </a:p>
            </p:txBody>
          </p:sp>
          <p:sp>
            <p:nvSpPr>
              <p:cNvPr id="699" name="Google Shape;699;p56"/>
              <p:cNvSpPr txBox="1"/>
              <p:nvPr/>
            </p:nvSpPr>
            <p:spPr>
              <a:xfrm>
                <a:off x="5731816" y="1733570"/>
                <a:ext cx="1041300" cy="35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 sz="1100" u="sng" cap="none" strike="noStrike">
                    <a:solidFill>
                      <a:srgbClr val="000000"/>
                    </a:solidFill>
                    <a:latin typeface="Arial"/>
                    <a:ea typeface="Arial"/>
                    <a:cs typeface="Arial"/>
                    <a:sym typeface="Arial"/>
                  </a:rPr>
                  <a:t>Females</a:t>
                </a:r>
                <a:endParaRPr/>
              </a:p>
            </p:txBody>
          </p:sp>
          <p:cxnSp>
            <p:nvCxnSpPr>
              <p:cNvPr id="700" name="Google Shape;700;p56"/>
              <p:cNvCxnSpPr>
                <a:stCxn id="701" idx="0"/>
                <a:endCxn id="697" idx="2"/>
              </p:cNvCxnSpPr>
              <p:nvPr/>
            </p:nvCxnSpPr>
            <p:spPr>
              <a:xfrm rot="-5400000">
                <a:off x="2673013" y="3129246"/>
                <a:ext cx="380400" cy="600"/>
              </a:xfrm>
              <a:prstGeom prst="bentConnector3">
                <a:avLst>
                  <a:gd fmla="val 35985" name="adj1"/>
                </a:avLst>
              </a:prstGeom>
              <a:noFill/>
              <a:ln cap="flat" cmpd="sng" w="19050">
                <a:solidFill>
                  <a:srgbClr val="C2C2C2"/>
                </a:solidFill>
                <a:prstDash val="solid"/>
                <a:miter lim="800000"/>
                <a:headEnd len="sm" w="sm" type="none"/>
                <a:tailEnd len="sm" w="sm" type="none"/>
              </a:ln>
            </p:spPr>
          </p:cxnSp>
          <p:sp>
            <p:nvSpPr>
              <p:cNvPr id="701" name="Google Shape;701;p56"/>
              <p:cNvSpPr txBox="1"/>
              <p:nvPr/>
            </p:nvSpPr>
            <p:spPr>
              <a:xfrm>
                <a:off x="1495513" y="3319746"/>
                <a:ext cx="27348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Avg male age [m-f, f-f, f] = 6.3 years</a:t>
                </a:r>
                <a:endParaRPr b="0" i="0" sz="1100" u="none" cap="none" strike="noStrike">
                  <a:solidFill>
                    <a:schemeClr val="dk2"/>
                  </a:solidFill>
                  <a:latin typeface="Arial"/>
                  <a:ea typeface="Arial"/>
                  <a:cs typeface="Arial"/>
                  <a:sym typeface="Arial"/>
                </a:endParaRPr>
              </a:p>
            </p:txBody>
          </p:sp>
          <p:sp>
            <p:nvSpPr>
              <p:cNvPr id="702" name="Google Shape;702;p56"/>
              <p:cNvSpPr txBox="1"/>
              <p:nvPr/>
            </p:nvSpPr>
            <p:spPr>
              <a:xfrm>
                <a:off x="4849302" y="3319746"/>
                <a:ext cx="28029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Avg female age [m-f, f-f, f] = 5.0 years</a:t>
                </a:r>
                <a:endParaRPr b="0" i="0" sz="1100" u="none" cap="none" strike="noStrike">
                  <a:solidFill>
                    <a:schemeClr val="dk2"/>
                  </a:solidFill>
                  <a:latin typeface="Arial"/>
                  <a:ea typeface="Arial"/>
                  <a:cs typeface="Arial"/>
                  <a:sym typeface="Arial"/>
                </a:endParaRPr>
              </a:p>
            </p:txBody>
          </p:sp>
          <p:cxnSp>
            <p:nvCxnSpPr>
              <p:cNvPr id="703" name="Google Shape;703;p56"/>
              <p:cNvCxnSpPr>
                <a:stCxn id="704" idx="0"/>
                <a:endCxn id="701" idx="2"/>
              </p:cNvCxnSpPr>
              <p:nvPr/>
            </p:nvCxnSpPr>
            <p:spPr>
              <a:xfrm rot="-5400000">
                <a:off x="2671663" y="3877583"/>
                <a:ext cx="383100" cy="600"/>
              </a:xfrm>
              <a:prstGeom prst="bentConnector3">
                <a:avLst>
                  <a:gd fmla="val -35352" name="adj1"/>
                </a:avLst>
              </a:prstGeom>
              <a:noFill/>
              <a:ln cap="flat" cmpd="sng" w="19050">
                <a:solidFill>
                  <a:srgbClr val="C2C2C2"/>
                </a:solidFill>
                <a:prstDash val="solid"/>
                <a:miter lim="800000"/>
                <a:headEnd len="sm" w="sm" type="none"/>
                <a:tailEnd len="sm" w="sm" type="none"/>
              </a:ln>
            </p:spPr>
          </p:cxnSp>
          <p:sp>
            <p:nvSpPr>
              <p:cNvPr id="704" name="Google Shape;704;p56"/>
              <p:cNvSpPr txBox="1"/>
              <p:nvPr/>
            </p:nvSpPr>
            <p:spPr>
              <a:xfrm>
                <a:off x="1495513" y="4069433"/>
                <a:ext cx="27348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highlight>
                      <a:srgbClr val="FFFF00"/>
                    </a:highlight>
                    <a:latin typeface="Arial"/>
                    <a:ea typeface="Arial"/>
                    <a:cs typeface="Arial"/>
                    <a:sym typeface="Arial"/>
                  </a:rPr>
                  <a:t>ONLY Male Authors [m-m, m] = 15.2 years</a:t>
                </a:r>
                <a:endParaRPr b="0" i="0" sz="1100" u="none" cap="none" strike="noStrike">
                  <a:solidFill>
                    <a:schemeClr val="dk2"/>
                  </a:solidFill>
                  <a:highlight>
                    <a:srgbClr val="FFFF00"/>
                  </a:highlight>
                  <a:latin typeface="Arial"/>
                  <a:ea typeface="Arial"/>
                  <a:cs typeface="Arial"/>
                  <a:sym typeface="Arial"/>
                </a:endParaRPr>
              </a:p>
            </p:txBody>
          </p:sp>
          <p:sp>
            <p:nvSpPr>
              <p:cNvPr id="705" name="Google Shape;705;p56"/>
              <p:cNvSpPr txBox="1"/>
              <p:nvPr/>
            </p:nvSpPr>
            <p:spPr>
              <a:xfrm>
                <a:off x="4848429" y="4074727"/>
                <a:ext cx="28029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highlight>
                      <a:srgbClr val="FFFF00"/>
                    </a:highlight>
                    <a:latin typeface="Arial"/>
                    <a:ea typeface="Arial"/>
                    <a:cs typeface="Arial"/>
                    <a:sym typeface="Arial"/>
                  </a:rPr>
                  <a:t>ONLY Female Authors [f-f, f] = 11.5 years</a:t>
                </a:r>
                <a:endParaRPr b="0" i="0" sz="1100" u="none" cap="none" strike="noStrike">
                  <a:solidFill>
                    <a:schemeClr val="dk2"/>
                  </a:solidFill>
                  <a:highlight>
                    <a:srgbClr val="FFFF00"/>
                  </a:highlight>
                  <a:latin typeface="Arial"/>
                  <a:ea typeface="Arial"/>
                  <a:cs typeface="Arial"/>
                  <a:sym typeface="Arial"/>
                </a:endParaRPr>
              </a:p>
            </p:txBody>
          </p:sp>
          <p:cxnSp>
            <p:nvCxnSpPr>
              <p:cNvPr id="706" name="Google Shape;706;p56"/>
              <p:cNvCxnSpPr>
                <a:stCxn id="705" idx="0"/>
                <a:endCxn id="702" idx="2"/>
              </p:cNvCxnSpPr>
              <p:nvPr/>
            </p:nvCxnSpPr>
            <p:spPr>
              <a:xfrm rot="-5400000">
                <a:off x="6055929" y="3879877"/>
                <a:ext cx="388800" cy="900"/>
              </a:xfrm>
              <a:prstGeom prst="bentConnector3">
                <a:avLst>
                  <a:gd fmla="val -34439" name="adj1"/>
                </a:avLst>
              </a:prstGeom>
              <a:noFill/>
              <a:ln cap="flat" cmpd="sng" w="19050">
                <a:solidFill>
                  <a:srgbClr val="C2C2C2"/>
                </a:solidFill>
                <a:prstDash val="solid"/>
                <a:miter lim="800000"/>
                <a:headEnd len="sm" w="sm" type="none"/>
                <a:tailEnd len="sm" w="sm" type="none"/>
              </a:ln>
            </p:spPr>
          </p:cxnSp>
          <p:cxnSp>
            <p:nvCxnSpPr>
              <p:cNvPr id="707" name="Google Shape;707;p56"/>
              <p:cNvCxnSpPr>
                <a:stCxn id="708" idx="0"/>
                <a:endCxn id="704" idx="2"/>
              </p:cNvCxnSpPr>
              <p:nvPr/>
            </p:nvCxnSpPr>
            <p:spPr>
              <a:xfrm rot="-5400000">
                <a:off x="2623464" y="4674919"/>
                <a:ext cx="479400" cy="600"/>
              </a:xfrm>
              <a:prstGeom prst="bentConnector3">
                <a:avLst>
                  <a:gd fmla="val 49978" name="adj1"/>
                </a:avLst>
              </a:prstGeom>
              <a:noFill/>
              <a:ln cap="flat" cmpd="sng" w="19050">
                <a:solidFill>
                  <a:srgbClr val="C2C2C2"/>
                </a:solidFill>
                <a:prstDash val="solid"/>
                <a:miter lim="800000"/>
                <a:headEnd len="sm" w="sm" type="none"/>
                <a:tailEnd len="sm" w="sm" type="none"/>
              </a:ln>
            </p:spPr>
          </p:cxnSp>
          <p:sp>
            <p:nvSpPr>
              <p:cNvPr id="708" name="Google Shape;708;p56"/>
              <p:cNvSpPr txBox="1"/>
              <p:nvPr/>
            </p:nvSpPr>
            <p:spPr>
              <a:xfrm>
                <a:off x="1495464" y="4914919"/>
                <a:ext cx="27348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highlight>
                      <a:srgbClr val="FFFF00"/>
                    </a:highlight>
                    <a:latin typeface="Arial"/>
                    <a:ea typeface="Arial"/>
                    <a:cs typeface="Arial"/>
                    <a:sym typeface="Arial"/>
                  </a:rPr>
                  <a:t>BOTH Authors [m-f] = 7.5 years</a:t>
                </a:r>
                <a:endParaRPr b="0" i="0" sz="1100" u="none" cap="none" strike="noStrike">
                  <a:solidFill>
                    <a:schemeClr val="dk2"/>
                  </a:solidFill>
                  <a:highlight>
                    <a:srgbClr val="FFFF00"/>
                  </a:highlight>
                  <a:latin typeface="Arial"/>
                  <a:ea typeface="Arial"/>
                  <a:cs typeface="Arial"/>
                  <a:sym typeface="Arial"/>
                </a:endParaRPr>
              </a:p>
            </p:txBody>
          </p:sp>
          <p:sp>
            <p:nvSpPr>
              <p:cNvPr id="709" name="Google Shape;709;p56"/>
              <p:cNvSpPr txBox="1"/>
              <p:nvPr/>
            </p:nvSpPr>
            <p:spPr>
              <a:xfrm>
                <a:off x="4847324" y="4914919"/>
                <a:ext cx="2802900" cy="366300"/>
              </a:xfrm>
              <a:prstGeom prst="rect">
                <a:avLst/>
              </a:prstGeom>
              <a:noFill/>
              <a:ln cap="flat" cmpd="sng" w="19050">
                <a:solidFill>
                  <a:srgbClr val="00B0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100" u="none" cap="none" strike="noStrike">
                    <a:solidFill>
                      <a:srgbClr val="000000"/>
                    </a:solidFill>
                    <a:highlight>
                      <a:srgbClr val="FFFF00"/>
                    </a:highlight>
                    <a:latin typeface="Arial"/>
                    <a:ea typeface="Arial"/>
                    <a:cs typeface="Arial"/>
                    <a:sym typeface="Arial"/>
                  </a:rPr>
                  <a:t>BOTH Authors [m-f] = 3.8 years</a:t>
                </a:r>
                <a:endParaRPr b="0" i="0" sz="1100" u="none" cap="none" strike="noStrike">
                  <a:solidFill>
                    <a:schemeClr val="dk2"/>
                  </a:solidFill>
                  <a:highlight>
                    <a:srgbClr val="FFFF00"/>
                  </a:highlight>
                  <a:latin typeface="Arial"/>
                  <a:ea typeface="Arial"/>
                  <a:cs typeface="Arial"/>
                  <a:sym typeface="Arial"/>
                </a:endParaRPr>
              </a:p>
            </p:txBody>
          </p:sp>
          <p:cxnSp>
            <p:nvCxnSpPr>
              <p:cNvPr id="710" name="Google Shape;710;p56"/>
              <p:cNvCxnSpPr>
                <a:stCxn id="709" idx="0"/>
                <a:endCxn id="705" idx="2"/>
              </p:cNvCxnSpPr>
              <p:nvPr/>
            </p:nvCxnSpPr>
            <p:spPr>
              <a:xfrm rot="-5400000">
                <a:off x="6012374" y="4677319"/>
                <a:ext cx="474000" cy="1200"/>
              </a:xfrm>
              <a:prstGeom prst="bentConnector3">
                <a:avLst>
                  <a:gd fmla="val 49989" name="adj1"/>
                </a:avLst>
              </a:prstGeom>
              <a:noFill/>
              <a:ln cap="flat" cmpd="sng" w="19050">
                <a:solidFill>
                  <a:srgbClr val="C2C2C2"/>
                </a:solidFill>
                <a:prstDash val="solid"/>
                <a:miter lim="800000"/>
                <a:headEnd len="sm" w="sm" type="none"/>
                <a:tailEnd len="sm" w="sm" type="none"/>
              </a:ln>
            </p:spPr>
          </p:cxnSp>
        </p:grpSp>
        <p:cxnSp>
          <p:nvCxnSpPr>
            <p:cNvPr id="711" name="Google Shape;711;p56"/>
            <p:cNvCxnSpPr>
              <a:stCxn id="702" idx="0"/>
              <a:endCxn id="695" idx="2"/>
            </p:cNvCxnSpPr>
            <p:nvPr/>
          </p:nvCxnSpPr>
          <p:spPr>
            <a:xfrm rot="-5400000">
              <a:off x="6341434" y="3092497"/>
              <a:ext cx="272700" cy="1800"/>
            </a:xfrm>
            <a:prstGeom prst="bentConnector3">
              <a:avLst>
                <a:gd fmla="val 68109" name="adj1"/>
              </a:avLst>
            </a:prstGeom>
            <a:noFill/>
            <a:ln cap="flat" cmpd="sng" w="19050">
              <a:solidFill>
                <a:srgbClr val="C2C2C2"/>
              </a:solidFill>
              <a:prstDash val="solid"/>
              <a:miter lim="800000"/>
              <a:headEnd len="sm" w="sm" type="none"/>
              <a:tailEnd len="sm" w="sm" type="none"/>
            </a:ln>
          </p:spPr>
        </p:cxnSp>
        <p:sp>
          <p:nvSpPr>
            <p:cNvPr id="712" name="Google Shape;712;p56"/>
            <p:cNvSpPr txBox="1"/>
            <p:nvPr/>
          </p:nvSpPr>
          <p:spPr>
            <a:xfrm>
              <a:off x="1684768" y="4010584"/>
              <a:ext cx="14016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C00000"/>
                  </a:solidFill>
                  <a:latin typeface="Arial"/>
                  <a:ea typeface="Arial"/>
                  <a:cs typeface="Arial"/>
                  <a:sym typeface="Arial"/>
                </a:rPr>
                <a:t>85.3% of total data</a:t>
              </a:r>
              <a:endParaRPr/>
            </a:p>
          </p:txBody>
        </p:sp>
        <p:sp>
          <p:nvSpPr>
            <p:cNvPr id="713" name="Google Shape;713;p56"/>
            <p:cNvSpPr txBox="1"/>
            <p:nvPr/>
          </p:nvSpPr>
          <p:spPr>
            <a:xfrm>
              <a:off x="6640661" y="4010584"/>
              <a:ext cx="1401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C00000"/>
                  </a:solidFill>
                  <a:latin typeface="Arial"/>
                  <a:ea typeface="Arial"/>
                  <a:cs typeface="Arial"/>
                  <a:sym typeface="Arial"/>
                </a:rPr>
                <a:t>2.3% of total data</a:t>
              </a:r>
              <a:endParaRPr/>
            </a:p>
          </p:txBody>
        </p:sp>
        <p:sp>
          <p:nvSpPr>
            <p:cNvPr id="714" name="Google Shape;714;p56"/>
            <p:cNvSpPr txBox="1"/>
            <p:nvPr/>
          </p:nvSpPr>
          <p:spPr>
            <a:xfrm>
              <a:off x="88351" y="4389288"/>
              <a:ext cx="14016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C00000"/>
                  </a:solidFill>
                  <a:latin typeface="Arial"/>
                  <a:ea typeface="Arial"/>
                  <a:cs typeface="Arial"/>
                  <a:sym typeface="Arial"/>
                </a:rPr>
                <a:t>12.4% of total data</a:t>
              </a:r>
              <a:endParaRPr/>
            </a:p>
          </p:txBody>
        </p:sp>
        <p:sp>
          <p:nvSpPr>
            <p:cNvPr id="715" name="Google Shape;715;p56"/>
            <p:cNvSpPr/>
            <p:nvPr/>
          </p:nvSpPr>
          <p:spPr>
            <a:xfrm>
              <a:off x="1435819" y="4469934"/>
              <a:ext cx="131400" cy="123000"/>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grpSp>
      <p:sp>
        <p:nvSpPr>
          <p:cNvPr id="716" name="Google Shape;716;p56"/>
          <p:cNvSpPr/>
          <p:nvPr/>
        </p:nvSpPr>
        <p:spPr>
          <a:xfrm>
            <a:off x="4865455" y="4583212"/>
            <a:ext cx="135600" cy="128700"/>
          </a:xfrm>
          <a:prstGeom prst="right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cxnSp>
        <p:nvCxnSpPr>
          <p:cNvPr id="717" name="Google Shape;717;p56"/>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718" name="Google Shape;718;p56"/>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1.4 </a:t>
            </a:r>
            <a:r>
              <a:rPr b="1" lang="en" sz="3000">
                <a:solidFill>
                  <a:srgbClr val="3F3F3F"/>
                </a:solidFill>
              </a:rPr>
              <a:t>Appendix</a:t>
            </a:r>
            <a:br>
              <a:rPr lang="en" sz="3000">
                <a:solidFill>
                  <a:srgbClr val="3F3F3F"/>
                </a:solidFill>
              </a:rPr>
            </a:br>
            <a:endParaRPr sz="3000">
              <a:solidFill>
                <a:srgbClr val="3F3F3F"/>
              </a:solidFill>
            </a:endParaRPr>
          </a:p>
        </p:txBody>
      </p:sp>
      <p:cxnSp>
        <p:nvCxnSpPr>
          <p:cNvPr id="719" name="Google Shape;719;p56"/>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57"/>
          <p:cNvSpPr txBox="1"/>
          <p:nvPr>
            <p:ph type="title"/>
          </p:nvPr>
        </p:nvSpPr>
        <p:spPr>
          <a:xfrm>
            <a:off x="612151" y="790621"/>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1400"/>
              <a:t>Collaboration Analysis</a:t>
            </a:r>
            <a:endParaRPr sz="1400"/>
          </a:p>
        </p:txBody>
      </p:sp>
      <p:cxnSp>
        <p:nvCxnSpPr>
          <p:cNvPr id="725" name="Google Shape;725;p57"/>
          <p:cNvCxnSpPr>
            <a:stCxn id="726" idx="2"/>
            <a:endCxn id="727" idx="0"/>
          </p:cNvCxnSpPr>
          <p:nvPr/>
        </p:nvCxnSpPr>
        <p:spPr>
          <a:xfrm flipH="1" rot="-5400000">
            <a:off x="5179326" y="926245"/>
            <a:ext cx="769500" cy="1829400"/>
          </a:xfrm>
          <a:prstGeom prst="bentConnector3">
            <a:avLst>
              <a:gd fmla="val 49029" name="adj1"/>
            </a:avLst>
          </a:prstGeom>
          <a:noFill/>
          <a:ln cap="flat" cmpd="sng" w="19050">
            <a:solidFill>
              <a:srgbClr val="0070C0"/>
            </a:solidFill>
            <a:prstDash val="solid"/>
            <a:miter lim="8000"/>
            <a:headEnd len="sm" w="sm" type="none"/>
            <a:tailEnd len="sm" w="sm" type="none"/>
          </a:ln>
        </p:spPr>
      </p:cxnSp>
      <p:cxnSp>
        <p:nvCxnSpPr>
          <p:cNvPr id="728" name="Google Shape;728;p57"/>
          <p:cNvCxnSpPr>
            <a:stCxn id="729" idx="0"/>
            <a:endCxn id="726" idx="2"/>
          </p:cNvCxnSpPr>
          <p:nvPr/>
        </p:nvCxnSpPr>
        <p:spPr>
          <a:xfrm rot="-5400000">
            <a:off x="3472196" y="1039559"/>
            <a:ext cx="760500" cy="1593900"/>
          </a:xfrm>
          <a:prstGeom prst="bentConnector3">
            <a:avLst>
              <a:gd fmla="val 49997" name="adj1"/>
            </a:avLst>
          </a:prstGeom>
          <a:noFill/>
          <a:ln cap="flat" cmpd="sng" w="19050">
            <a:solidFill>
              <a:srgbClr val="0070C0"/>
            </a:solidFill>
            <a:prstDash val="solid"/>
            <a:miter lim="8000"/>
            <a:headEnd len="sm" w="sm" type="none"/>
            <a:tailEnd len="sm" w="sm" type="none"/>
          </a:ln>
        </p:spPr>
      </p:cxnSp>
      <p:sp>
        <p:nvSpPr>
          <p:cNvPr id="726" name="Google Shape;726;p57"/>
          <p:cNvSpPr txBox="1"/>
          <p:nvPr/>
        </p:nvSpPr>
        <p:spPr>
          <a:xfrm>
            <a:off x="3284376" y="1026295"/>
            <a:ext cx="2730000" cy="429900"/>
          </a:xfrm>
          <a:prstGeom prst="rect">
            <a:avLst/>
          </a:prstGeom>
          <a:noFill/>
          <a:ln cap="flat" cmpd="sng" w="1905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2"/>
                </a:solidFill>
                <a:latin typeface="Arial"/>
                <a:ea typeface="Arial"/>
                <a:cs typeface="Arial"/>
                <a:sym typeface="Arial"/>
              </a:rPr>
              <a:t>Avg </a:t>
            </a:r>
            <a:r>
              <a:rPr b="0" i="0" lang="en" sz="1050" u="none" cap="none" strike="noStrike">
                <a:solidFill>
                  <a:schemeClr val="dk2"/>
                </a:solidFill>
                <a:highlight>
                  <a:srgbClr val="FFFF00"/>
                </a:highlight>
                <a:latin typeface="Arial"/>
                <a:ea typeface="Arial"/>
                <a:cs typeface="Arial"/>
                <a:sym typeface="Arial"/>
              </a:rPr>
              <a:t>Overall # Collaborators </a:t>
            </a:r>
            <a:r>
              <a:rPr b="1" i="0" lang="en" sz="1050" u="none" cap="none" strike="noStrike">
                <a:solidFill>
                  <a:schemeClr val="dk2"/>
                </a:solidFill>
                <a:highlight>
                  <a:srgbClr val="FFFF00"/>
                </a:highlight>
                <a:latin typeface="Arial"/>
                <a:ea typeface="Arial"/>
                <a:cs typeface="Arial"/>
                <a:sym typeface="Arial"/>
              </a:rPr>
              <a:t>= 2.0 Authors </a:t>
            </a:r>
            <a:endParaRPr b="1" i="0" sz="1050" u="none" cap="none" strike="noStrike">
              <a:solidFill>
                <a:schemeClr val="dk2"/>
              </a:solidFill>
              <a:highlight>
                <a:srgbClr val="FFFF00"/>
              </a:highlight>
              <a:latin typeface="Arial"/>
              <a:ea typeface="Arial"/>
              <a:cs typeface="Arial"/>
              <a:sym typeface="Arial"/>
            </a:endParaRPr>
          </a:p>
        </p:txBody>
      </p:sp>
      <p:sp>
        <p:nvSpPr>
          <p:cNvPr id="729" name="Google Shape;729;p57"/>
          <p:cNvSpPr txBox="1"/>
          <p:nvPr/>
        </p:nvSpPr>
        <p:spPr>
          <a:xfrm>
            <a:off x="1674596" y="2216759"/>
            <a:ext cx="2761800" cy="429900"/>
          </a:xfrm>
          <a:prstGeom prst="rect">
            <a:avLst/>
          </a:prstGeom>
          <a:noFill/>
          <a:ln cap="flat" cmpd="sng" w="1905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Avg #collabs in [m-f, m-m, m] = 2.0 authors</a:t>
            </a:r>
            <a:endParaRPr b="0" i="0" sz="1050" u="none" cap="none" strike="noStrike">
              <a:solidFill>
                <a:schemeClr val="dk2"/>
              </a:solidFill>
              <a:latin typeface="Arial"/>
              <a:ea typeface="Arial"/>
              <a:cs typeface="Arial"/>
              <a:sym typeface="Arial"/>
            </a:endParaRPr>
          </a:p>
        </p:txBody>
      </p:sp>
      <p:sp>
        <p:nvSpPr>
          <p:cNvPr id="727" name="Google Shape;727;p57"/>
          <p:cNvSpPr txBox="1"/>
          <p:nvPr/>
        </p:nvSpPr>
        <p:spPr>
          <a:xfrm>
            <a:off x="5063381" y="2225755"/>
            <a:ext cx="2830800" cy="429900"/>
          </a:xfrm>
          <a:prstGeom prst="rect">
            <a:avLst/>
          </a:prstGeom>
          <a:noFill/>
          <a:ln cap="flat" cmpd="sng" w="1905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Avg # collabs in [m-f, f-f, f] = 2.8 authors</a:t>
            </a:r>
            <a:endParaRPr b="0" i="0" sz="1050" u="none" cap="none" strike="noStrike">
              <a:solidFill>
                <a:schemeClr val="dk2"/>
              </a:solidFill>
              <a:latin typeface="Arial"/>
              <a:ea typeface="Arial"/>
              <a:cs typeface="Arial"/>
              <a:sym typeface="Arial"/>
            </a:endParaRPr>
          </a:p>
        </p:txBody>
      </p:sp>
      <p:sp>
        <p:nvSpPr>
          <p:cNvPr id="730" name="Google Shape;730;p57"/>
          <p:cNvSpPr txBox="1"/>
          <p:nvPr/>
        </p:nvSpPr>
        <p:spPr>
          <a:xfrm>
            <a:off x="2973472" y="1562040"/>
            <a:ext cx="10035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 sz="1100" u="sng" cap="none" strike="noStrike">
                <a:solidFill>
                  <a:srgbClr val="000000"/>
                </a:solidFill>
                <a:latin typeface="Arial"/>
                <a:ea typeface="Arial"/>
                <a:cs typeface="Arial"/>
                <a:sym typeface="Arial"/>
              </a:rPr>
              <a:t>Males</a:t>
            </a:r>
            <a:endParaRPr/>
          </a:p>
        </p:txBody>
      </p:sp>
      <p:sp>
        <p:nvSpPr>
          <p:cNvPr id="731" name="Google Shape;731;p57"/>
          <p:cNvSpPr txBox="1"/>
          <p:nvPr/>
        </p:nvSpPr>
        <p:spPr>
          <a:xfrm>
            <a:off x="5894550" y="1534295"/>
            <a:ext cx="10515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 sz="1100" u="sng" cap="none" strike="noStrike">
                <a:solidFill>
                  <a:srgbClr val="000000"/>
                </a:solidFill>
                <a:latin typeface="Arial"/>
                <a:ea typeface="Arial"/>
                <a:cs typeface="Arial"/>
                <a:sym typeface="Arial"/>
              </a:rPr>
              <a:t>Females</a:t>
            </a:r>
            <a:endParaRPr/>
          </a:p>
        </p:txBody>
      </p:sp>
      <p:cxnSp>
        <p:nvCxnSpPr>
          <p:cNvPr id="732" name="Google Shape;732;p57"/>
          <p:cNvCxnSpPr>
            <a:endCxn id="729" idx="2"/>
          </p:cNvCxnSpPr>
          <p:nvPr/>
        </p:nvCxnSpPr>
        <p:spPr>
          <a:xfrm rot="-5400000">
            <a:off x="2831996" y="2869559"/>
            <a:ext cx="446400" cy="600"/>
          </a:xfrm>
          <a:prstGeom prst="bentConnector3">
            <a:avLst>
              <a:gd fmla="val 49986" name="adj1"/>
            </a:avLst>
          </a:prstGeom>
          <a:noFill/>
          <a:ln cap="flat" cmpd="sng" w="19050">
            <a:solidFill>
              <a:srgbClr val="0070C0"/>
            </a:solidFill>
            <a:prstDash val="solid"/>
            <a:miter lim="800000"/>
            <a:headEnd len="sm" w="sm" type="none"/>
            <a:tailEnd len="sm" w="sm" type="none"/>
          </a:ln>
        </p:spPr>
      </p:cxnSp>
      <p:sp>
        <p:nvSpPr>
          <p:cNvPr id="733" name="Google Shape;733;p57"/>
          <p:cNvSpPr txBox="1"/>
          <p:nvPr/>
        </p:nvSpPr>
        <p:spPr>
          <a:xfrm>
            <a:off x="1694728" y="3102838"/>
            <a:ext cx="2761800" cy="429900"/>
          </a:xfrm>
          <a:prstGeom prst="rect">
            <a:avLst/>
          </a:prstGeom>
          <a:noFill/>
          <a:ln cap="flat" cmpd="sng" w="1905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ONLY Male Authors [m-m, m] = 1.8 </a:t>
            </a:r>
            <a:r>
              <a:rPr b="0" i="0" lang="en" sz="1050" u="none" cap="none" strike="noStrike">
                <a:solidFill>
                  <a:schemeClr val="dk2"/>
                </a:solidFill>
                <a:latin typeface="Arial"/>
                <a:ea typeface="Arial"/>
                <a:cs typeface="Arial"/>
                <a:sym typeface="Arial"/>
              </a:rPr>
              <a:t>authors</a:t>
            </a:r>
            <a:endParaRPr b="0" i="0" sz="1050" u="none" cap="none" strike="noStrike">
              <a:solidFill>
                <a:schemeClr val="dk2"/>
              </a:solidFill>
              <a:latin typeface="Arial"/>
              <a:ea typeface="Arial"/>
              <a:cs typeface="Arial"/>
              <a:sym typeface="Arial"/>
            </a:endParaRPr>
          </a:p>
        </p:txBody>
      </p:sp>
      <p:sp>
        <p:nvSpPr>
          <p:cNvPr id="734" name="Google Shape;734;p57"/>
          <p:cNvSpPr txBox="1"/>
          <p:nvPr/>
        </p:nvSpPr>
        <p:spPr>
          <a:xfrm>
            <a:off x="5033291" y="3107335"/>
            <a:ext cx="2830800" cy="429900"/>
          </a:xfrm>
          <a:prstGeom prst="rect">
            <a:avLst/>
          </a:prstGeom>
          <a:noFill/>
          <a:ln cap="flat" cmpd="sng" w="1905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ONLY Female Authors [f-f, f] = 1.1 </a:t>
            </a:r>
            <a:r>
              <a:rPr b="0" i="0" lang="en" sz="1050" u="none" cap="none" strike="noStrike">
                <a:solidFill>
                  <a:schemeClr val="dk2"/>
                </a:solidFill>
                <a:latin typeface="Arial"/>
                <a:ea typeface="Arial"/>
                <a:cs typeface="Arial"/>
                <a:sym typeface="Arial"/>
              </a:rPr>
              <a:t>authors</a:t>
            </a:r>
            <a:endParaRPr b="0" i="0" sz="1050" u="none" cap="none" strike="noStrike">
              <a:solidFill>
                <a:schemeClr val="dk2"/>
              </a:solidFill>
              <a:latin typeface="Arial"/>
              <a:ea typeface="Arial"/>
              <a:cs typeface="Arial"/>
              <a:sym typeface="Arial"/>
            </a:endParaRPr>
          </a:p>
        </p:txBody>
      </p:sp>
      <p:sp>
        <p:nvSpPr>
          <p:cNvPr id="735" name="Google Shape;735;p57"/>
          <p:cNvSpPr txBox="1"/>
          <p:nvPr/>
        </p:nvSpPr>
        <p:spPr>
          <a:xfrm>
            <a:off x="3378318" y="4007763"/>
            <a:ext cx="2761800" cy="429900"/>
          </a:xfrm>
          <a:prstGeom prst="rect">
            <a:avLst/>
          </a:prstGeom>
          <a:noFill/>
          <a:ln cap="flat" cmpd="sng" w="1905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BOTH Authors [m-f] = </a:t>
            </a:r>
            <a:r>
              <a:rPr lang="en" sz="1050"/>
              <a:t>3.1 authors</a:t>
            </a:r>
            <a:endParaRPr b="0" i="0" sz="1050" u="none" cap="none" strike="noStrike">
              <a:solidFill>
                <a:schemeClr val="dk2"/>
              </a:solidFill>
              <a:latin typeface="Arial"/>
              <a:ea typeface="Arial"/>
              <a:cs typeface="Arial"/>
              <a:sym typeface="Arial"/>
            </a:endParaRPr>
          </a:p>
        </p:txBody>
      </p:sp>
      <p:cxnSp>
        <p:nvCxnSpPr>
          <p:cNvPr id="736" name="Google Shape;736;p57"/>
          <p:cNvCxnSpPr>
            <a:endCxn id="727" idx="2"/>
          </p:cNvCxnSpPr>
          <p:nvPr/>
        </p:nvCxnSpPr>
        <p:spPr>
          <a:xfrm rot="-5400000">
            <a:off x="6259181" y="2873455"/>
            <a:ext cx="437400" cy="1800"/>
          </a:xfrm>
          <a:prstGeom prst="bentConnector3">
            <a:avLst>
              <a:gd fmla="val 49985" name="adj1"/>
            </a:avLst>
          </a:prstGeom>
          <a:noFill/>
          <a:ln cap="flat" cmpd="sng" w="19050">
            <a:solidFill>
              <a:srgbClr val="0070C0"/>
            </a:solidFill>
            <a:prstDash val="solid"/>
            <a:miter lim="800000"/>
            <a:headEnd len="sm" w="sm" type="none"/>
            <a:tailEnd len="sm" w="sm" type="none"/>
          </a:ln>
        </p:spPr>
      </p:cxnSp>
      <p:sp>
        <p:nvSpPr>
          <p:cNvPr id="737" name="Google Shape;737;p57"/>
          <p:cNvSpPr txBox="1"/>
          <p:nvPr/>
        </p:nvSpPr>
        <p:spPr>
          <a:xfrm>
            <a:off x="2277844" y="3542388"/>
            <a:ext cx="1401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00" u="none" cap="none" strike="noStrike">
                <a:solidFill>
                  <a:srgbClr val="C00000"/>
                </a:solidFill>
                <a:latin typeface="Arial"/>
                <a:ea typeface="Arial"/>
                <a:cs typeface="Arial"/>
                <a:sym typeface="Arial"/>
              </a:rPr>
              <a:t>85.3% of total data</a:t>
            </a:r>
            <a:endParaRPr/>
          </a:p>
        </p:txBody>
      </p:sp>
      <p:sp>
        <p:nvSpPr>
          <p:cNvPr id="738" name="Google Shape;738;p57"/>
          <p:cNvSpPr txBox="1"/>
          <p:nvPr/>
        </p:nvSpPr>
        <p:spPr>
          <a:xfrm>
            <a:off x="5776261" y="3542387"/>
            <a:ext cx="1401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00" u="none" cap="none" strike="noStrike">
                <a:solidFill>
                  <a:srgbClr val="C00000"/>
                </a:solidFill>
                <a:latin typeface="Arial"/>
                <a:ea typeface="Arial"/>
                <a:cs typeface="Arial"/>
                <a:sym typeface="Arial"/>
              </a:rPr>
              <a:t>2.3% of total data</a:t>
            </a:r>
            <a:endParaRPr/>
          </a:p>
        </p:txBody>
      </p:sp>
      <p:sp>
        <p:nvSpPr>
          <p:cNvPr id="739" name="Google Shape;739;p57"/>
          <p:cNvSpPr txBox="1"/>
          <p:nvPr/>
        </p:nvSpPr>
        <p:spPr>
          <a:xfrm>
            <a:off x="4058412" y="3740870"/>
            <a:ext cx="1401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00" u="none" cap="none" strike="noStrike">
                <a:solidFill>
                  <a:srgbClr val="C00000"/>
                </a:solidFill>
                <a:latin typeface="Arial"/>
                <a:ea typeface="Arial"/>
                <a:cs typeface="Arial"/>
                <a:sym typeface="Arial"/>
              </a:rPr>
              <a:t>12.4% of total data</a:t>
            </a:r>
            <a:endParaRPr/>
          </a:p>
        </p:txBody>
      </p:sp>
      <p:sp>
        <p:nvSpPr>
          <p:cNvPr id="740" name="Google Shape;740;p57"/>
          <p:cNvSpPr txBox="1"/>
          <p:nvPr/>
        </p:nvSpPr>
        <p:spPr>
          <a:xfrm>
            <a:off x="454410" y="4688656"/>
            <a:ext cx="41949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Next Steps: </a:t>
            </a:r>
            <a:r>
              <a:rPr b="0" i="0" lang="en" sz="1100" u="none" cap="none" strike="noStrike">
                <a:solidFill>
                  <a:srgbClr val="000000"/>
                </a:solidFill>
                <a:latin typeface="Arial"/>
                <a:ea typeface="Arial"/>
                <a:cs typeface="Arial"/>
                <a:sym typeface="Arial"/>
              </a:rPr>
              <a:t>Collate results across a paper or a Github blog </a:t>
            </a:r>
            <a:endParaRPr/>
          </a:p>
        </p:txBody>
      </p:sp>
      <p:grpSp>
        <p:nvGrpSpPr>
          <p:cNvPr id="741" name="Google Shape;741;p57"/>
          <p:cNvGrpSpPr/>
          <p:nvPr/>
        </p:nvGrpSpPr>
        <p:grpSpPr>
          <a:xfrm>
            <a:off x="0" y="142875"/>
            <a:ext cx="9144131" cy="581700"/>
            <a:chOff x="0" y="142875"/>
            <a:chExt cx="9144131" cy="581700"/>
          </a:xfrm>
        </p:grpSpPr>
        <p:cxnSp>
          <p:nvCxnSpPr>
            <p:cNvPr id="742" name="Google Shape;742;p57"/>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743" name="Google Shape;743;p57"/>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1.5 </a:t>
              </a:r>
              <a:r>
                <a:rPr b="1" lang="en" sz="3000">
                  <a:solidFill>
                    <a:srgbClr val="3F3F3F"/>
                  </a:solidFill>
                </a:rPr>
                <a:t>Appendix</a:t>
              </a:r>
              <a:br>
                <a:rPr lang="en" sz="3000">
                  <a:solidFill>
                    <a:srgbClr val="3F3F3F"/>
                  </a:solidFill>
                </a:rPr>
              </a:br>
              <a:endParaRPr sz="3000">
                <a:solidFill>
                  <a:srgbClr val="3F3F3F"/>
                </a:solidFill>
              </a:endParaRPr>
            </a:p>
          </p:txBody>
        </p:sp>
        <p:cxnSp>
          <p:nvCxnSpPr>
            <p:cNvPr id="744" name="Google Shape;744;p57"/>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58"/>
          <p:cNvSpPr txBox="1"/>
          <p:nvPr>
            <p:ph idx="1" type="body"/>
          </p:nvPr>
        </p:nvSpPr>
        <p:spPr>
          <a:xfrm>
            <a:off x="602900" y="888975"/>
            <a:ext cx="7688700" cy="302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u="sng">
                <a:solidFill>
                  <a:srgbClr val="000000"/>
                </a:solidFill>
                <a:latin typeface="Arial"/>
                <a:ea typeface="Arial"/>
                <a:cs typeface="Arial"/>
                <a:sym typeface="Arial"/>
              </a:rPr>
              <a:t>2 Author &amp; &gt;=3 Author Analysis</a:t>
            </a:r>
            <a:endParaRPr b="1" u="sng">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2 Author</a:t>
            </a:r>
            <a:r>
              <a:rPr lang="en" sz="1050">
                <a:solidFill>
                  <a:srgbClr val="000000"/>
                </a:solidFill>
                <a:latin typeface="Arial"/>
                <a:ea typeface="Arial"/>
                <a:cs typeface="Arial"/>
                <a:sym typeface="Arial"/>
              </a:rPr>
              <a:t> - % of papers with ONLY FEMALE authors/collaborators: 0.71% papers</a:t>
            </a:r>
            <a:endParaRPr sz="1050">
              <a:solidFill>
                <a:srgbClr val="000000"/>
              </a:solidFill>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2 Author</a:t>
            </a:r>
            <a:r>
              <a:rPr lang="en" sz="1050">
                <a:solidFill>
                  <a:srgbClr val="000000"/>
                </a:solidFill>
                <a:latin typeface="Arial"/>
                <a:ea typeface="Arial"/>
                <a:cs typeface="Arial"/>
                <a:sym typeface="Arial"/>
              </a:rPr>
              <a:t> - % of papers with ONLY MALE authors/collaborators: 84.96% papers</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2 Author </a:t>
            </a:r>
            <a:r>
              <a:rPr lang="en" sz="1050">
                <a:solidFill>
                  <a:srgbClr val="000000"/>
                </a:solidFill>
                <a:latin typeface="Arial"/>
                <a:ea typeface="Arial"/>
                <a:cs typeface="Arial"/>
                <a:sym typeface="Arial"/>
              </a:rPr>
              <a:t>- % of papers with BOTH MALE &amp; FEMALE authors/collaborators: 14.33% papers</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&gt;=3 Author</a:t>
            </a:r>
            <a:r>
              <a:rPr lang="en" sz="1050">
                <a:solidFill>
                  <a:srgbClr val="000000"/>
                </a:solidFill>
                <a:latin typeface="Arial"/>
                <a:ea typeface="Arial"/>
                <a:cs typeface="Arial"/>
                <a:sym typeface="Arial"/>
              </a:rPr>
              <a:t> - % of papers with ONLY FEMALE authors/collaborators: 0.12% papers</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&gt;=3 Author</a:t>
            </a:r>
            <a:r>
              <a:rPr lang="en" sz="1050">
                <a:solidFill>
                  <a:srgbClr val="000000"/>
                </a:solidFill>
                <a:latin typeface="Arial"/>
                <a:ea typeface="Arial"/>
                <a:cs typeface="Arial"/>
                <a:sym typeface="Arial"/>
              </a:rPr>
              <a:t> - % of papers with ONLY MALE authors/collaborators: 70.94% papers</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&gt;=3 Author</a:t>
            </a:r>
            <a:r>
              <a:rPr lang="en" sz="1050">
                <a:solidFill>
                  <a:srgbClr val="000000"/>
                </a:solidFill>
                <a:latin typeface="Arial"/>
                <a:ea typeface="Arial"/>
                <a:cs typeface="Arial"/>
                <a:sym typeface="Arial"/>
              </a:rPr>
              <a:t> - % of papers with BOTH MALE &amp; FEMALE authors/collaborators: 28.94% papers</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 of papers with ONLY FEMALE authors/collaborators: 2.31% papers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 of papers with ONLY MALE authors/collaborators: 85.28% papers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 of papers with BOTH MALE &amp; FEMALE authors/collaborators: 12.41% papers</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p:txBody>
      </p:sp>
      <p:grpSp>
        <p:nvGrpSpPr>
          <p:cNvPr id="750" name="Google Shape;750;p58"/>
          <p:cNvGrpSpPr/>
          <p:nvPr/>
        </p:nvGrpSpPr>
        <p:grpSpPr>
          <a:xfrm>
            <a:off x="0" y="142875"/>
            <a:ext cx="9144131" cy="581700"/>
            <a:chOff x="0" y="142875"/>
            <a:chExt cx="9144131" cy="581700"/>
          </a:xfrm>
        </p:grpSpPr>
        <p:cxnSp>
          <p:nvCxnSpPr>
            <p:cNvPr id="751" name="Google Shape;751;p58"/>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752" name="Google Shape;752;p58"/>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1.6 </a:t>
              </a:r>
              <a:r>
                <a:rPr b="1" lang="en" sz="3000">
                  <a:solidFill>
                    <a:srgbClr val="3F3F3F"/>
                  </a:solidFill>
                </a:rPr>
                <a:t>Appendix</a:t>
              </a:r>
              <a:br>
                <a:rPr lang="en" sz="3000">
                  <a:solidFill>
                    <a:srgbClr val="3F3F3F"/>
                  </a:solidFill>
                </a:rPr>
              </a:br>
              <a:endParaRPr sz="3000">
                <a:solidFill>
                  <a:srgbClr val="3F3F3F"/>
                </a:solidFill>
              </a:endParaRPr>
            </a:p>
          </p:txBody>
        </p:sp>
        <p:cxnSp>
          <p:nvCxnSpPr>
            <p:cNvPr id="753" name="Google Shape;753;p58"/>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59"/>
          <p:cNvSpPr txBox="1"/>
          <p:nvPr>
            <p:ph idx="1" type="body"/>
          </p:nvPr>
        </p:nvSpPr>
        <p:spPr>
          <a:xfrm>
            <a:off x="533400" y="1295400"/>
            <a:ext cx="8305800" cy="373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u="sng">
                <a:solidFill>
                  <a:srgbClr val="000000"/>
                </a:solidFill>
                <a:highlight>
                  <a:srgbClr val="FFFFFF"/>
                </a:highlight>
                <a:latin typeface="Arial"/>
                <a:ea typeface="Arial"/>
                <a:cs typeface="Arial"/>
                <a:sym typeface="Arial"/>
              </a:rPr>
              <a:t>Collaborations</a:t>
            </a:r>
            <a:endParaRPr sz="1200" u="sng">
              <a:solidFill>
                <a:srgbClr val="000000"/>
              </a:solidFill>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b="1" lang="en" sz="1050">
                <a:solidFill>
                  <a:srgbClr val="000000"/>
                </a:solidFill>
                <a:highlight>
                  <a:srgbClr val="FFFFFF"/>
                </a:highlight>
                <a:latin typeface="Arial"/>
                <a:ea typeface="Arial"/>
                <a:cs typeface="Arial"/>
                <a:sym typeface="Arial"/>
              </a:rPr>
              <a:t>Overall</a:t>
            </a:r>
            <a:r>
              <a:rPr lang="en" sz="1050">
                <a:solidFill>
                  <a:srgbClr val="000000"/>
                </a:solidFill>
                <a:highlight>
                  <a:srgbClr val="FFFFFF"/>
                </a:highlight>
                <a:latin typeface="Arial"/>
                <a:ea typeface="Arial"/>
                <a:cs typeface="Arial"/>
                <a:sym typeface="Arial"/>
              </a:rPr>
              <a:t>: Average number of collaborators per paper: </a:t>
            </a:r>
            <a:r>
              <a:rPr b="1" lang="en" sz="1050">
                <a:solidFill>
                  <a:srgbClr val="000000"/>
                </a:solidFill>
                <a:highlight>
                  <a:srgbClr val="FFFFFF"/>
                </a:highlight>
                <a:latin typeface="Arial"/>
                <a:ea typeface="Arial"/>
                <a:cs typeface="Arial"/>
                <a:sym typeface="Arial"/>
              </a:rPr>
              <a:t>2.01</a:t>
            </a:r>
            <a:endParaRPr b="1" sz="1050">
              <a:solidFill>
                <a:srgbClr val="000000"/>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b="1" lang="en" sz="1050">
                <a:solidFill>
                  <a:srgbClr val="000000"/>
                </a:solidFill>
                <a:highlight>
                  <a:srgbClr val="FFFFFF"/>
                </a:highlight>
                <a:latin typeface="Arial"/>
                <a:ea typeface="Arial"/>
                <a:cs typeface="Arial"/>
                <a:sym typeface="Arial"/>
              </a:rPr>
              <a:t>Females</a:t>
            </a:r>
            <a:r>
              <a:rPr lang="en" sz="1050">
                <a:solidFill>
                  <a:srgbClr val="000000"/>
                </a:solidFill>
                <a:highlight>
                  <a:srgbClr val="FFFFFF"/>
                </a:highlight>
                <a:latin typeface="Arial"/>
                <a:ea typeface="Arial"/>
                <a:cs typeface="Arial"/>
                <a:sym typeface="Arial"/>
              </a:rPr>
              <a:t>: average number of collaborators per paper: </a:t>
            </a:r>
            <a:r>
              <a:rPr b="1" lang="en" sz="1050">
                <a:solidFill>
                  <a:srgbClr val="000000"/>
                </a:solidFill>
                <a:highlight>
                  <a:srgbClr val="FFFFFF"/>
                </a:highlight>
                <a:latin typeface="Arial"/>
                <a:ea typeface="Arial"/>
                <a:cs typeface="Arial"/>
                <a:sym typeface="Arial"/>
              </a:rPr>
              <a:t>2.80 authors</a:t>
            </a:r>
            <a:endParaRPr b="1" sz="1050">
              <a:solidFill>
                <a:srgbClr val="000000"/>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b="1" lang="en" sz="1050">
                <a:solidFill>
                  <a:srgbClr val="000000"/>
                </a:solidFill>
                <a:highlight>
                  <a:srgbClr val="FFFFFF"/>
                </a:highlight>
                <a:latin typeface="Arial"/>
                <a:ea typeface="Arial"/>
                <a:cs typeface="Arial"/>
                <a:sym typeface="Arial"/>
              </a:rPr>
              <a:t>Males</a:t>
            </a:r>
            <a:r>
              <a:rPr lang="en" sz="1050">
                <a:solidFill>
                  <a:srgbClr val="000000"/>
                </a:solidFill>
                <a:highlight>
                  <a:srgbClr val="FFFFFF"/>
                </a:highlight>
                <a:latin typeface="Arial"/>
                <a:ea typeface="Arial"/>
                <a:cs typeface="Arial"/>
                <a:sym typeface="Arial"/>
              </a:rPr>
              <a:t>: average number of collaborators per paper: </a:t>
            </a:r>
            <a:r>
              <a:rPr b="1" lang="en" sz="1050">
                <a:solidFill>
                  <a:srgbClr val="000000"/>
                </a:solidFill>
                <a:highlight>
                  <a:srgbClr val="FFFFFF"/>
                </a:highlight>
                <a:latin typeface="Arial"/>
                <a:ea typeface="Arial"/>
                <a:cs typeface="Arial"/>
                <a:sym typeface="Arial"/>
              </a:rPr>
              <a:t>2.03 authors</a:t>
            </a:r>
            <a:endParaRPr b="1" sz="1050">
              <a:solidFill>
                <a:srgbClr val="000000"/>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Males: average number of </a:t>
            </a:r>
            <a:r>
              <a:rPr b="1" lang="en" sz="1050">
                <a:solidFill>
                  <a:srgbClr val="000000"/>
                </a:solidFill>
                <a:highlight>
                  <a:srgbClr val="FFFFFF"/>
                </a:highlight>
                <a:latin typeface="Arial"/>
                <a:ea typeface="Arial"/>
                <a:cs typeface="Arial"/>
                <a:sym typeface="Arial"/>
              </a:rPr>
              <a:t>collaborators per paper when ONLY males collab: 1.88 authors</a:t>
            </a:r>
            <a:endParaRPr b="1" sz="1050">
              <a:solidFill>
                <a:srgbClr val="000000"/>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Females: average number of c</a:t>
            </a:r>
            <a:r>
              <a:rPr b="1" lang="en" sz="1050">
                <a:solidFill>
                  <a:srgbClr val="000000"/>
                </a:solidFill>
                <a:highlight>
                  <a:srgbClr val="FFFFFF"/>
                </a:highlight>
                <a:latin typeface="Arial"/>
                <a:ea typeface="Arial"/>
                <a:cs typeface="Arial"/>
                <a:sym typeface="Arial"/>
              </a:rPr>
              <a:t>ollaborators per paper when ONLY females collab: 1.13 authors</a:t>
            </a:r>
            <a:endParaRPr b="1" sz="1050">
              <a:solidFill>
                <a:srgbClr val="000000"/>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b="1" lang="en" sz="1100">
                <a:solidFill>
                  <a:srgbClr val="000000"/>
                </a:solidFill>
                <a:latin typeface="Arial"/>
                <a:ea typeface="Arial"/>
                <a:cs typeface="Arial"/>
                <a:sym typeface="Arial"/>
              </a:rPr>
              <a:t>% of papers with ONLY FEMALE authors</a:t>
            </a:r>
            <a:r>
              <a:rPr lang="en" sz="1100">
                <a:solidFill>
                  <a:srgbClr val="000000"/>
                </a:solidFill>
                <a:latin typeface="Arial"/>
                <a:ea typeface="Arial"/>
                <a:cs typeface="Arial"/>
                <a:sym typeface="Arial"/>
              </a:rPr>
              <a:t>/collaborators: </a:t>
            </a:r>
            <a:r>
              <a:rPr b="1" lang="en" sz="1100">
                <a:solidFill>
                  <a:srgbClr val="000000"/>
                </a:solidFill>
                <a:latin typeface="Arial"/>
                <a:ea typeface="Arial"/>
                <a:cs typeface="Arial"/>
                <a:sym typeface="Arial"/>
              </a:rPr>
              <a:t>2.31% </a:t>
            </a:r>
            <a:r>
              <a:rPr lang="en" sz="1100">
                <a:solidFill>
                  <a:srgbClr val="000000"/>
                </a:solidFill>
                <a:latin typeface="Arial"/>
                <a:ea typeface="Arial"/>
                <a:cs typeface="Arial"/>
                <a:sym typeface="Arial"/>
              </a:rPr>
              <a:t>papers</a:t>
            </a:r>
            <a:endParaRPr sz="1100">
              <a:solidFill>
                <a:srgbClr val="000000"/>
              </a:solidFill>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b="1" lang="en" sz="1100">
                <a:solidFill>
                  <a:srgbClr val="000000"/>
                </a:solidFill>
                <a:latin typeface="Arial"/>
                <a:ea typeface="Arial"/>
                <a:cs typeface="Arial"/>
                <a:sym typeface="Arial"/>
              </a:rPr>
              <a:t>% of papers with ONLY MALE</a:t>
            </a:r>
            <a:r>
              <a:rPr lang="en" sz="1100">
                <a:solidFill>
                  <a:srgbClr val="000000"/>
                </a:solidFill>
                <a:latin typeface="Arial"/>
                <a:ea typeface="Arial"/>
                <a:cs typeface="Arial"/>
                <a:sym typeface="Arial"/>
              </a:rPr>
              <a:t> authors/collaborators: </a:t>
            </a:r>
            <a:r>
              <a:rPr b="1" lang="en" sz="1100">
                <a:solidFill>
                  <a:srgbClr val="000000"/>
                </a:solidFill>
                <a:latin typeface="Arial"/>
                <a:ea typeface="Arial"/>
                <a:cs typeface="Arial"/>
                <a:sym typeface="Arial"/>
              </a:rPr>
              <a:t>85.28%</a:t>
            </a:r>
            <a:r>
              <a:rPr lang="en" sz="1100">
                <a:solidFill>
                  <a:srgbClr val="000000"/>
                </a:solidFill>
                <a:latin typeface="Arial"/>
                <a:ea typeface="Arial"/>
                <a:cs typeface="Arial"/>
                <a:sym typeface="Arial"/>
              </a:rPr>
              <a:t> papers</a:t>
            </a:r>
            <a:endParaRPr sz="1100">
              <a:solidFill>
                <a:srgbClr val="000000"/>
              </a:solidFill>
              <a:latin typeface="Arial"/>
              <a:ea typeface="Arial"/>
              <a:cs typeface="Arial"/>
              <a:sym typeface="Arial"/>
            </a:endParaRPr>
          </a:p>
          <a:p>
            <a:pPr indent="-295275" lvl="0" marL="457200" marR="0" rtl="0" algn="l">
              <a:lnSpc>
                <a:spcPct val="115000"/>
              </a:lnSpc>
              <a:spcBef>
                <a:spcPts val="0"/>
              </a:spcBef>
              <a:spcAft>
                <a:spcPts val="0"/>
              </a:spcAft>
              <a:buClr>
                <a:srgbClr val="000000"/>
              </a:buClr>
              <a:buSzPts val="1050"/>
              <a:buFont typeface="Arial"/>
              <a:buAutoNum type="arabicPeriod"/>
            </a:pPr>
            <a:r>
              <a:rPr b="1" lang="en" sz="1100">
                <a:solidFill>
                  <a:srgbClr val="000000"/>
                </a:solidFill>
                <a:latin typeface="Arial"/>
                <a:ea typeface="Arial"/>
                <a:cs typeface="Arial"/>
                <a:sym typeface="Arial"/>
              </a:rPr>
              <a:t>% of papers with BOTH MALE &amp; FEMALE authors</a:t>
            </a:r>
            <a:r>
              <a:rPr lang="en" sz="1100">
                <a:solidFill>
                  <a:srgbClr val="000000"/>
                </a:solidFill>
                <a:latin typeface="Arial"/>
                <a:ea typeface="Arial"/>
                <a:cs typeface="Arial"/>
                <a:sym typeface="Arial"/>
              </a:rPr>
              <a:t>/collaborators: </a:t>
            </a:r>
            <a:r>
              <a:rPr b="1" lang="en" sz="1100">
                <a:solidFill>
                  <a:srgbClr val="000000"/>
                </a:solidFill>
                <a:latin typeface="Arial"/>
                <a:ea typeface="Arial"/>
                <a:cs typeface="Arial"/>
                <a:sym typeface="Arial"/>
              </a:rPr>
              <a:t>12.41%</a:t>
            </a:r>
            <a:r>
              <a:rPr lang="en" sz="1100">
                <a:solidFill>
                  <a:srgbClr val="000000"/>
                </a:solidFill>
                <a:latin typeface="Arial"/>
                <a:ea typeface="Arial"/>
                <a:cs typeface="Arial"/>
                <a:sym typeface="Arial"/>
              </a:rPr>
              <a:t> papers</a:t>
            </a:r>
            <a:endParaRPr sz="1100">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Obsv</a:t>
            </a:r>
            <a:r>
              <a:rPr lang="en" sz="1100">
                <a:solidFill>
                  <a:srgbClr val="000000"/>
                </a:solidFill>
                <a:latin typeface="Arial"/>
                <a:ea typeface="Arial"/>
                <a:cs typeface="Arial"/>
                <a:sym typeface="Arial"/>
              </a:rPr>
              <a:t>: Females collaborate when overall collaboration on paper is high</a:t>
            </a:r>
            <a:br>
              <a:rPr lang="en" sz="1100">
                <a:solidFill>
                  <a:srgbClr val="000000"/>
                </a:solidFill>
                <a:latin typeface="Arial"/>
                <a:ea typeface="Arial"/>
                <a:cs typeface="Arial"/>
                <a:sym typeface="Arial"/>
              </a:rPr>
            </a:br>
            <a:r>
              <a:rPr b="1" i="1" lang="en" sz="1100" u="sng">
                <a:solidFill>
                  <a:srgbClr val="000000"/>
                </a:solidFill>
                <a:latin typeface="Arial"/>
                <a:ea typeface="Arial"/>
                <a:cs typeface="Arial"/>
                <a:sym typeface="Arial"/>
              </a:rPr>
              <a:t>TODO</a:t>
            </a:r>
            <a:r>
              <a:rPr lang="en" sz="1100">
                <a:solidFill>
                  <a:srgbClr val="000000"/>
                </a:solidFill>
                <a:latin typeface="Arial"/>
                <a:ea typeface="Arial"/>
                <a:cs typeface="Arial"/>
                <a:sym typeface="Arial"/>
              </a:rPr>
              <a:t>: Investigate further</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050">
                <a:solidFill>
                  <a:srgbClr val="000000"/>
                </a:solidFill>
                <a:highlight>
                  <a:schemeClr val="lt1"/>
                </a:highlight>
                <a:latin typeface="Arial"/>
                <a:ea typeface="Arial"/>
                <a:cs typeface="Arial"/>
                <a:sym typeface="Arial"/>
              </a:rPr>
              <a:t>Methodology:</a:t>
            </a:r>
            <a:endParaRPr b="1" sz="1050">
              <a:solidFill>
                <a:srgbClr val="000000"/>
              </a:solidFill>
              <a:highlight>
                <a:schemeClr val="lt1"/>
              </a:highlight>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AutoNum type="arabicPeriod"/>
            </a:pPr>
            <a:r>
              <a:rPr lang="en" sz="1050">
                <a:solidFill>
                  <a:srgbClr val="000000"/>
                </a:solidFill>
                <a:highlight>
                  <a:schemeClr val="lt1"/>
                </a:highlight>
                <a:latin typeface="Arial"/>
                <a:ea typeface="Arial"/>
                <a:cs typeface="Arial"/>
                <a:sym typeface="Arial"/>
              </a:rPr>
              <a:t>Data PK: Paper Id | Columns: Count of authors, count of male authors, count of female authors</a:t>
            </a:r>
            <a:endParaRPr sz="1050">
              <a:solidFill>
                <a:srgbClr val="000000"/>
              </a:solidFill>
              <a:highlight>
                <a:schemeClr val="lt1"/>
              </a:highlight>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AutoNum type="arabicPeriod"/>
            </a:pPr>
            <a:r>
              <a:rPr lang="en" sz="1050">
                <a:solidFill>
                  <a:srgbClr val="000000"/>
                </a:solidFill>
                <a:highlight>
                  <a:schemeClr val="lt1"/>
                </a:highlight>
                <a:latin typeface="Arial"/>
                <a:ea typeface="Arial"/>
                <a:cs typeface="Arial"/>
                <a:sym typeface="Arial"/>
              </a:rPr>
              <a:t>Avg collab = mean(count of authors)</a:t>
            </a:r>
            <a:endParaRPr sz="1050" u="sng">
              <a:solidFill>
                <a:srgbClr val="000000"/>
              </a:solidFill>
              <a:highlight>
                <a:schemeClr val="lt1"/>
              </a:highlight>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AutoNum type="arabicPeriod"/>
            </a:pPr>
            <a:r>
              <a:rPr lang="en" sz="1050">
                <a:solidFill>
                  <a:srgbClr val="000000"/>
                </a:solidFill>
                <a:highlight>
                  <a:schemeClr val="lt1"/>
                </a:highlight>
                <a:latin typeface="Arial"/>
                <a:ea typeface="Arial"/>
                <a:cs typeface="Arial"/>
                <a:sym typeface="Arial"/>
              </a:rPr>
              <a:t>Avg female/male collab per paper = mean(count of female/male authors)</a:t>
            </a:r>
            <a:endParaRPr sz="1050">
              <a:solidFill>
                <a:srgbClr val="000000"/>
              </a:solidFill>
              <a:highlight>
                <a:schemeClr val="lt1"/>
              </a:highlight>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AutoNum type="arabicPeriod"/>
            </a:pPr>
            <a:r>
              <a:rPr lang="en" sz="1050">
                <a:solidFill>
                  <a:srgbClr val="000000"/>
                </a:solidFill>
                <a:highlight>
                  <a:schemeClr val="lt1"/>
                </a:highlight>
                <a:latin typeface="Arial"/>
                <a:ea typeface="Arial"/>
                <a:cs typeface="Arial"/>
                <a:sym typeface="Arial"/>
              </a:rPr>
              <a:t>Avg female ONLY collab per paper = mean(count of authors in table at lvl: count of female &gt; 0 &amp; count of male == 0)</a:t>
            </a:r>
            <a:endParaRPr sz="10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pic>
        <p:nvPicPr>
          <p:cNvPr id="759" name="Google Shape;759;p59"/>
          <p:cNvPicPr preferRelativeResize="0"/>
          <p:nvPr/>
        </p:nvPicPr>
        <p:blipFill>
          <a:blip r:embed="rId3">
            <a:alphaModFix/>
          </a:blip>
          <a:stretch>
            <a:fillRect/>
          </a:stretch>
        </p:blipFill>
        <p:spPr>
          <a:xfrm>
            <a:off x="6364650" y="2514213"/>
            <a:ext cx="2592324" cy="1296162"/>
          </a:xfrm>
          <a:prstGeom prst="rect">
            <a:avLst/>
          </a:prstGeom>
          <a:noFill/>
          <a:ln>
            <a:noFill/>
          </a:ln>
        </p:spPr>
      </p:pic>
      <p:pic>
        <p:nvPicPr>
          <p:cNvPr id="760" name="Google Shape;760;p59"/>
          <p:cNvPicPr preferRelativeResize="0"/>
          <p:nvPr/>
        </p:nvPicPr>
        <p:blipFill>
          <a:blip r:embed="rId4">
            <a:alphaModFix/>
          </a:blip>
          <a:stretch>
            <a:fillRect/>
          </a:stretch>
        </p:blipFill>
        <p:spPr>
          <a:xfrm>
            <a:off x="6364650" y="744175"/>
            <a:ext cx="2551176" cy="1322832"/>
          </a:xfrm>
          <a:prstGeom prst="rect">
            <a:avLst/>
          </a:prstGeom>
          <a:noFill/>
          <a:ln>
            <a:noFill/>
          </a:ln>
        </p:spPr>
      </p:pic>
      <p:grpSp>
        <p:nvGrpSpPr>
          <p:cNvPr id="761" name="Google Shape;761;p59"/>
          <p:cNvGrpSpPr/>
          <p:nvPr/>
        </p:nvGrpSpPr>
        <p:grpSpPr>
          <a:xfrm>
            <a:off x="0" y="142875"/>
            <a:ext cx="9144131" cy="581700"/>
            <a:chOff x="0" y="142875"/>
            <a:chExt cx="9144131" cy="581700"/>
          </a:xfrm>
        </p:grpSpPr>
        <p:cxnSp>
          <p:nvCxnSpPr>
            <p:cNvPr id="762" name="Google Shape;762;p59"/>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763" name="Google Shape;763;p59"/>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1.7 Appendix</a:t>
              </a:r>
              <a:br>
                <a:rPr lang="en" sz="3000">
                  <a:solidFill>
                    <a:srgbClr val="3F3F3F"/>
                  </a:solidFill>
                </a:rPr>
              </a:br>
              <a:endParaRPr sz="3000">
                <a:solidFill>
                  <a:srgbClr val="3F3F3F"/>
                </a:solidFill>
              </a:endParaRPr>
            </a:p>
          </p:txBody>
        </p:sp>
        <p:cxnSp>
          <p:nvCxnSpPr>
            <p:cNvPr id="764" name="Google Shape;764;p59"/>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cxnSp>
        <p:nvCxnSpPr>
          <p:cNvPr id="213" name="Google Shape;213;p36"/>
          <p:cNvCxnSpPr/>
          <p:nvPr/>
        </p:nvCxnSpPr>
        <p:spPr>
          <a:xfrm flipH="1" rot="10800000">
            <a:off x="6902775" y="340800"/>
            <a:ext cx="2256300" cy="4200"/>
          </a:xfrm>
          <a:prstGeom prst="straightConnector1">
            <a:avLst/>
          </a:prstGeom>
          <a:noFill/>
          <a:ln cap="flat" cmpd="sng" w="9525">
            <a:solidFill>
              <a:srgbClr val="085763"/>
            </a:solidFill>
            <a:prstDash val="solid"/>
            <a:miter lim="800000"/>
            <a:headEnd len="med" w="med" type="oval"/>
            <a:tailEnd len="sm" w="sm" type="none"/>
          </a:ln>
        </p:spPr>
      </p:cxnSp>
      <p:sp>
        <p:nvSpPr>
          <p:cNvPr id="214" name="Google Shape;214;p36"/>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Data and Resources Available</a:t>
            </a:r>
            <a:endParaRPr sz="2400">
              <a:solidFill>
                <a:srgbClr val="3F3F3F"/>
              </a:solidFill>
            </a:endParaRPr>
          </a:p>
        </p:txBody>
      </p:sp>
      <p:cxnSp>
        <p:nvCxnSpPr>
          <p:cNvPr id="215" name="Google Shape;215;p36"/>
          <p:cNvCxnSpPr/>
          <p:nvPr/>
        </p:nvCxnSpPr>
        <p:spPr>
          <a:xfrm>
            <a:off x="-23975" y="352850"/>
            <a:ext cx="2251800" cy="1200"/>
          </a:xfrm>
          <a:prstGeom prst="straightConnector1">
            <a:avLst/>
          </a:prstGeom>
          <a:noFill/>
          <a:ln cap="flat" cmpd="sng" w="9525">
            <a:solidFill>
              <a:srgbClr val="085763"/>
            </a:solidFill>
            <a:prstDash val="solid"/>
            <a:miter lim="800000"/>
            <a:headEnd len="sm" w="sm" type="none"/>
            <a:tailEnd len="med" w="med" type="oval"/>
          </a:ln>
        </p:spPr>
      </p:cxnSp>
      <p:pic>
        <p:nvPicPr>
          <p:cNvPr id="216" name="Google Shape;216;p36"/>
          <p:cNvPicPr preferRelativeResize="0"/>
          <p:nvPr/>
        </p:nvPicPr>
        <p:blipFill>
          <a:blip r:embed="rId3">
            <a:alphaModFix/>
          </a:blip>
          <a:stretch>
            <a:fillRect/>
          </a:stretch>
        </p:blipFill>
        <p:spPr>
          <a:xfrm>
            <a:off x="788850" y="1284648"/>
            <a:ext cx="1716600" cy="1716575"/>
          </a:xfrm>
          <a:prstGeom prst="rect">
            <a:avLst/>
          </a:prstGeom>
          <a:noFill/>
          <a:ln cap="flat" cmpd="sng" w="76200">
            <a:solidFill>
              <a:srgbClr val="FF9900"/>
            </a:solidFill>
            <a:prstDash val="solid"/>
            <a:round/>
            <a:headEnd len="sm" w="sm" type="none"/>
            <a:tailEnd len="sm" w="sm" type="none"/>
          </a:ln>
        </p:spPr>
      </p:pic>
      <p:sp>
        <p:nvSpPr>
          <p:cNvPr id="217" name="Google Shape;217;p36"/>
          <p:cNvSpPr txBox="1"/>
          <p:nvPr/>
        </p:nvSpPr>
        <p:spPr>
          <a:xfrm>
            <a:off x="2609825" y="1032175"/>
            <a:ext cx="6126000" cy="3639300"/>
          </a:xfrm>
          <a:prstGeom prst="rect">
            <a:avLst/>
          </a:prstGeom>
          <a:noFill/>
          <a:ln>
            <a:noFill/>
          </a:ln>
        </p:spPr>
        <p:txBody>
          <a:bodyPr anchorCtr="0" anchor="t" bIns="91425" lIns="91425" spcFirstLastPara="1" rIns="91425" wrap="square" tIns="91425">
            <a:noAutofit/>
          </a:bodyPr>
          <a:lstStyle/>
          <a:p>
            <a:pPr indent="-317500" lvl="0" marL="457200" rtl="0" algn="just">
              <a:lnSpc>
                <a:spcPct val="90000"/>
              </a:lnSpc>
              <a:spcBef>
                <a:spcPts val="0"/>
              </a:spcBef>
              <a:spcAft>
                <a:spcPts val="0"/>
              </a:spcAft>
              <a:buClr>
                <a:schemeClr val="dk1"/>
              </a:buClr>
              <a:buSzPts val="1400"/>
              <a:buFont typeface="Century Gothic"/>
              <a:buChar char="●"/>
            </a:pPr>
            <a:r>
              <a:rPr lang="en">
                <a:solidFill>
                  <a:schemeClr val="dk1"/>
                </a:solidFill>
              </a:rPr>
              <a:t>Papers for the dataset have been taken from </a:t>
            </a:r>
            <a:r>
              <a:rPr b="1" i="1" lang="en">
                <a:solidFill>
                  <a:schemeClr val="dk1"/>
                </a:solidFill>
              </a:rPr>
              <a:t>American Physical Society</a:t>
            </a:r>
            <a:r>
              <a:rPr lang="en">
                <a:solidFill>
                  <a:schemeClr val="dk1"/>
                </a:solidFill>
              </a:rPr>
              <a:t>, with over </a:t>
            </a:r>
            <a:r>
              <a:rPr b="1" lang="en">
                <a:solidFill>
                  <a:schemeClr val="dk1"/>
                </a:solidFill>
              </a:rPr>
              <a:t>600,000</a:t>
            </a:r>
            <a:r>
              <a:rPr lang="en">
                <a:solidFill>
                  <a:schemeClr val="dk1"/>
                </a:solidFill>
              </a:rPr>
              <a:t> papers from over 100k institutions around the world across many decades.</a:t>
            </a:r>
            <a:endParaRPr>
              <a:solidFill>
                <a:schemeClr val="dk1"/>
              </a:solidFill>
            </a:endParaRPr>
          </a:p>
          <a:p>
            <a:pPr indent="0" lvl="0" marL="457200" rtl="0" algn="just">
              <a:lnSpc>
                <a:spcPct val="90000"/>
              </a:lnSpc>
              <a:spcBef>
                <a:spcPts val="0"/>
              </a:spcBef>
              <a:spcAft>
                <a:spcPts val="0"/>
              </a:spcAft>
              <a:buNone/>
            </a:pPr>
            <a:r>
              <a:t/>
            </a:r>
            <a:endParaRPr>
              <a:solidFill>
                <a:schemeClr val="dk1"/>
              </a:solidFill>
            </a:endParaRPr>
          </a:p>
          <a:p>
            <a:pPr indent="-317500" lvl="0" marL="457200" rtl="0" algn="just">
              <a:lnSpc>
                <a:spcPct val="90000"/>
              </a:lnSpc>
              <a:spcBef>
                <a:spcPts val="0"/>
              </a:spcBef>
              <a:spcAft>
                <a:spcPts val="0"/>
              </a:spcAft>
              <a:buClr>
                <a:schemeClr val="dk1"/>
              </a:buClr>
              <a:buSzPts val="1400"/>
              <a:buChar char="●"/>
            </a:pPr>
            <a:r>
              <a:rPr lang="en">
                <a:solidFill>
                  <a:schemeClr val="dk1"/>
                </a:solidFill>
              </a:rPr>
              <a:t>Attributes of all the papers are provided, such as –  	</a:t>
            </a:r>
            <a:endParaRPr>
              <a:solidFill>
                <a:schemeClr val="dk1"/>
              </a:solidFill>
            </a:endParaRPr>
          </a:p>
          <a:p>
            <a:pPr indent="0" lvl="0" marL="457200" rtl="0" algn="just">
              <a:lnSpc>
                <a:spcPct val="90000"/>
              </a:lnSpc>
              <a:spcBef>
                <a:spcPts val="0"/>
              </a:spcBef>
              <a:spcAft>
                <a:spcPts val="0"/>
              </a:spcAft>
              <a:buNone/>
            </a:pPr>
            <a:r>
              <a:rPr i="1" lang="en">
                <a:solidFill>
                  <a:schemeClr val="dk1"/>
                </a:solidFill>
              </a:rPr>
              <a:t>Article id, Title, Publisher, Journal, Issue, Date of Publication, Authors, Institute</a:t>
            </a:r>
            <a:endParaRPr i="1">
              <a:solidFill>
                <a:schemeClr val="dk1"/>
              </a:solidFill>
            </a:endParaRPr>
          </a:p>
          <a:p>
            <a:pPr indent="0" lvl="0" marL="457200" rtl="0" algn="just">
              <a:lnSpc>
                <a:spcPct val="90000"/>
              </a:lnSpc>
              <a:spcBef>
                <a:spcPts val="0"/>
              </a:spcBef>
              <a:spcAft>
                <a:spcPts val="0"/>
              </a:spcAft>
              <a:buNone/>
            </a:pPr>
            <a:r>
              <a:t/>
            </a:r>
            <a:endParaRPr i="1">
              <a:solidFill>
                <a:schemeClr val="dk1"/>
              </a:solidFill>
            </a:endParaRPr>
          </a:p>
          <a:p>
            <a:pPr indent="-317500" lvl="0" marL="457200" rtl="0" algn="just">
              <a:lnSpc>
                <a:spcPct val="90000"/>
              </a:lnSpc>
              <a:spcBef>
                <a:spcPts val="0"/>
              </a:spcBef>
              <a:spcAft>
                <a:spcPts val="0"/>
              </a:spcAft>
              <a:buClr>
                <a:schemeClr val="dk1"/>
              </a:buClr>
              <a:buSzPts val="1400"/>
              <a:buChar char="●"/>
            </a:pPr>
            <a:r>
              <a:rPr lang="en">
                <a:solidFill>
                  <a:schemeClr val="dk1"/>
                </a:solidFill>
              </a:rPr>
              <a:t>With initial observation of 385k male authors and 45k female authors in our dataset, found there to be a low representation of female authors relatively</a:t>
            </a:r>
            <a:endParaRPr>
              <a:solidFill>
                <a:schemeClr val="dk1"/>
              </a:solidFill>
            </a:endParaRPr>
          </a:p>
        </p:txBody>
      </p:sp>
      <p:pic>
        <p:nvPicPr>
          <p:cNvPr id="218" name="Google Shape;218;p36"/>
          <p:cNvPicPr preferRelativeResize="0"/>
          <p:nvPr/>
        </p:nvPicPr>
        <p:blipFill>
          <a:blip r:embed="rId4">
            <a:alphaModFix/>
          </a:blip>
          <a:stretch>
            <a:fillRect/>
          </a:stretch>
        </p:blipFill>
        <p:spPr>
          <a:xfrm>
            <a:off x="4494933" y="3664550"/>
            <a:ext cx="261328" cy="651179"/>
          </a:xfrm>
          <a:prstGeom prst="rect">
            <a:avLst/>
          </a:prstGeom>
          <a:noFill/>
          <a:ln>
            <a:noFill/>
          </a:ln>
        </p:spPr>
      </p:pic>
      <p:pic>
        <p:nvPicPr>
          <p:cNvPr id="219" name="Google Shape;219;p36"/>
          <p:cNvPicPr preferRelativeResize="0"/>
          <p:nvPr/>
        </p:nvPicPr>
        <p:blipFill>
          <a:blip r:embed="rId4">
            <a:alphaModFix/>
          </a:blip>
          <a:stretch>
            <a:fillRect/>
          </a:stretch>
        </p:blipFill>
        <p:spPr>
          <a:xfrm>
            <a:off x="4796153" y="3664550"/>
            <a:ext cx="261328" cy="651179"/>
          </a:xfrm>
          <a:prstGeom prst="rect">
            <a:avLst/>
          </a:prstGeom>
          <a:noFill/>
          <a:ln>
            <a:noFill/>
          </a:ln>
        </p:spPr>
      </p:pic>
      <p:pic>
        <p:nvPicPr>
          <p:cNvPr id="220" name="Google Shape;220;p36"/>
          <p:cNvPicPr preferRelativeResize="0"/>
          <p:nvPr/>
        </p:nvPicPr>
        <p:blipFill>
          <a:blip r:embed="rId4">
            <a:alphaModFix/>
          </a:blip>
          <a:stretch>
            <a:fillRect/>
          </a:stretch>
        </p:blipFill>
        <p:spPr>
          <a:xfrm>
            <a:off x="5097373" y="3664550"/>
            <a:ext cx="261328" cy="651179"/>
          </a:xfrm>
          <a:prstGeom prst="rect">
            <a:avLst/>
          </a:prstGeom>
          <a:noFill/>
          <a:ln>
            <a:noFill/>
          </a:ln>
        </p:spPr>
      </p:pic>
      <p:pic>
        <p:nvPicPr>
          <p:cNvPr id="221" name="Google Shape;221;p36"/>
          <p:cNvPicPr preferRelativeResize="0"/>
          <p:nvPr/>
        </p:nvPicPr>
        <p:blipFill>
          <a:blip r:embed="rId4">
            <a:alphaModFix/>
          </a:blip>
          <a:stretch>
            <a:fillRect/>
          </a:stretch>
        </p:blipFill>
        <p:spPr>
          <a:xfrm>
            <a:off x="5338755" y="3664550"/>
            <a:ext cx="261328" cy="651179"/>
          </a:xfrm>
          <a:prstGeom prst="rect">
            <a:avLst/>
          </a:prstGeom>
          <a:noFill/>
          <a:ln>
            <a:noFill/>
          </a:ln>
        </p:spPr>
      </p:pic>
      <p:pic>
        <p:nvPicPr>
          <p:cNvPr id="222" name="Google Shape;222;p36"/>
          <p:cNvPicPr preferRelativeResize="0"/>
          <p:nvPr/>
        </p:nvPicPr>
        <p:blipFill>
          <a:blip r:embed="rId4">
            <a:alphaModFix/>
          </a:blip>
          <a:stretch>
            <a:fillRect/>
          </a:stretch>
        </p:blipFill>
        <p:spPr>
          <a:xfrm>
            <a:off x="5620029" y="3664550"/>
            <a:ext cx="261328" cy="651179"/>
          </a:xfrm>
          <a:prstGeom prst="rect">
            <a:avLst/>
          </a:prstGeom>
          <a:noFill/>
          <a:ln>
            <a:noFill/>
          </a:ln>
        </p:spPr>
      </p:pic>
      <p:pic>
        <p:nvPicPr>
          <p:cNvPr id="223" name="Google Shape;223;p36"/>
          <p:cNvPicPr preferRelativeResize="0"/>
          <p:nvPr/>
        </p:nvPicPr>
        <p:blipFill>
          <a:blip r:embed="rId4">
            <a:alphaModFix/>
          </a:blip>
          <a:stretch>
            <a:fillRect/>
          </a:stretch>
        </p:blipFill>
        <p:spPr>
          <a:xfrm>
            <a:off x="5881357" y="3664550"/>
            <a:ext cx="261328" cy="651179"/>
          </a:xfrm>
          <a:prstGeom prst="rect">
            <a:avLst/>
          </a:prstGeom>
          <a:noFill/>
          <a:ln>
            <a:noFill/>
          </a:ln>
        </p:spPr>
      </p:pic>
      <p:pic>
        <p:nvPicPr>
          <p:cNvPr id="224" name="Google Shape;224;p36"/>
          <p:cNvPicPr preferRelativeResize="0"/>
          <p:nvPr/>
        </p:nvPicPr>
        <p:blipFill>
          <a:blip r:embed="rId4">
            <a:alphaModFix/>
          </a:blip>
          <a:stretch>
            <a:fillRect/>
          </a:stretch>
        </p:blipFill>
        <p:spPr>
          <a:xfrm>
            <a:off x="6142685" y="3664550"/>
            <a:ext cx="261328" cy="651179"/>
          </a:xfrm>
          <a:prstGeom prst="rect">
            <a:avLst/>
          </a:prstGeom>
          <a:noFill/>
          <a:ln>
            <a:noFill/>
          </a:ln>
        </p:spPr>
      </p:pic>
      <p:pic>
        <p:nvPicPr>
          <p:cNvPr id="225" name="Google Shape;225;p36"/>
          <p:cNvPicPr preferRelativeResize="0"/>
          <p:nvPr/>
        </p:nvPicPr>
        <p:blipFill>
          <a:blip r:embed="rId4">
            <a:alphaModFix/>
          </a:blip>
          <a:stretch>
            <a:fillRect/>
          </a:stretch>
        </p:blipFill>
        <p:spPr>
          <a:xfrm>
            <a:off x="4193716" y="3664550"/>
            <a:ext cx="261328" cy="651179"/>
          </a:xfrm>
          <a:prstGeom prst="rect">
            <a:avLst/>
          </a:prstGeom>
          <a:noFill/>
          <a:ln>
            <a:noFill/>
          </a:ln>
        </p:spPr>
      </p:pic>
      <p:pic>
        <p:nvPicPr>
          <p:cNvPr id="226" name="Google Shape;226;p36"/>
          <p:cNvPicPr preferRelativeResize="0"/>
          <p:nvPr/>
        </p:nvPicPr>
        <p:blipFill>
          <a:blip r:embed="rId4">
            <a:alphaModFix/>
          </a:blip>
          <a:stretch>
            <a:fillRect/>
          </a:stretch>
        </p:blipFill>
        <p:spPr>
          <a:xfrm>
            <a:off x="3892525" y="3664546"/>
            <a:ext cx="261328" cy="651179"/>
          </a:xfrm>
          <a:prstGeom prst="rect">
            <a:avLst/>
          </a:prstGeom>
          <a:noFill/>
          <a:ln>
            <a:noFill/>
          </a:ln>
        </p:spPr>
      </p:pic>
      <p:pic>
        <p:nvPicPr>
          <p:cNvPr id="227" name="Google Shape;227;p36"/>
          <p:cNvPicPr preferRelativeResize="0"/>
          <p:nvPr/>
        </p:nvPicPr>
        <p:blipFill>
          <a:blip r:embed="rId5">
            <a:alphaModFix/>
          </a:blip>
          <a:stretch>
            <a:fillRect/>
          </a:stretch>
        </p:blipFill>
        <p:spPr>
          <a:xfrm>
            <a:off x="6423950" y="3664550"/>
            <a:ext cx="471368" cy="651175"/>
          </a:xfrm>
          <a:prstGeom prst="rect">
            <a:avLst/>
          </a:prstGeom>
          <a:noFill/>
          <a:ln>
            <a:noFill/>
          </a:ln>
        </p:spPr>
      </p:pic>
      <p:sp>
        <p:nvSpPr>
          <p:cNvPr id="228" name="Google Shape;228;p36"/>
          <p:cNvSpPr/>
          <p:nvPr/>
        </p:nvSpPr>
        <p:spPr>
          <a:xfrm>
            <a:off x="3396575" y="3562488"/>
            <a:ext cx="4183800" cy="1007700"/>
          </a:xfrm>
          <a:prstGeom prst="roundRect">
            <a:avLst>
              <a:gd fmla="val 16667" name="adj"/>
            </a:avLst>
          </a:prstGeom>
          <a:noFill/>
          <a:ln cap="flat" cmpd="sng" w="3810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a:off x="617350" y="3561299"/>
            <a:ext cx="2411400" cy="857700"/>
          </a:xfrm>
          <a:prstGeom prst="wedgeRoundRectCallout">
            <a:avLst>
              <a:gd fmla="val 59308" name="adj1"/>
              <a:gd fmla="val -23210"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200"/>
              <a:t>Female </a:t>
            </a:r>
            <a:r>
              <a:rPr lang="en" sz="1200"/>
              <a:t>publication</a:t>
            </a:r>
            <a:r>
              <a:rPr lang="en" sz="1200"/>
              <a:t> data ~10% of Male </a:t>
            </a:r>
            <a:r>
              <a:rPr lang="en" sz="1200"/>
              <a:t>publication</a:t>
            </a:r>
            <a:r>
              <a:rPr lang="en" sz="1200"/>
              <a:t> data</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1000"/>
                                        <p:tgtEl>
                                          <p:spTgt spid="217">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1000"/>
                                        <p:tgtEl>
                                          <p:spTgt spid="217">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p:nvPr/>
        </p:nvSpPr>
        <p:spPr>
          <a:xfrm>
            <a:off x="5679107" y="1149326"/>
            <a:ext cx="1853700" cy="3425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35" name="Google Shape;235;p37"/>
          <p:cNvSpPr/>
          <p:nvPr/>
        </p:nvSpPr>
        <p:spPr>
          <a:xfrm>
            <a:off x="6035675" y="1355063"/>
            <a:ext cx="2694600" cy="3002100"/>
          </a:xfrm>
          <a:prstGeom prst="rect">
            <a:avLst/>
          </a:prstGeom>
          <a:solidFill>
            <a:srgbClr val="F2F2F2"/>
          </a:solidFill>
          <a:ln cap="flat" cmpd="sng" w="1016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rgbClr val="3F3F3F"/>
              </a:solidFill>
              <a:latin typeface="Lato Light"/>
              <a:ea typeface="Lato Light"/>
              <a:cs typeface="Lato Light"/>
              <a:sym typeface="Lato Light"/>
            </a:endParaRPr>
          </a:p>
        </p:txBody>
      </p:sp>
      <p:grpSp>
        <p:nvGrpSpPr>
          <p:cNvPr id="236" name="Google Shape;236;p37"/>
          <p:cNvGrpSpPr/>
          <p:nvPr/>
        </p:nvGrpSpPr>
        <p:grpSpPr>
          <a:xfrm>
            <a:off x="380419" y="1112710"/>
            <a:ext cx="5560573" cy="1177200"/>
            <a:chOff x="507226" y="1483614"/>
            <a:chExt cx="7414097" cy="1569600"/>
          </a:xfrm>
        </p:grpSpPr>
        <p:sp>
          <p:nvSpPr>
            <p:cNvPr id="237" name="Google Shape;237;p37"/>
            <p:cNvSpPr/>
            <p:nvPr/>
          </p:nvSpPr>
          <p:spPr>
            <a:xfrm>
              <a:off x="507226" y="1532435"/>
              <a:ext cx="7069200" cy="1472100"/>
            </a:xfrm>
            <a:prstGeom prst="rect">
              <a:avLst/>
            </a:prstGeom>
            <a:solidFill>
              <a:srgbClr val="FE8301"/>
            </a:solidFill>
            <a:ln>
              <a:noFill/>
            </a:ln>
          </p:spPr>
          <p:txBody>
            <a:bodyPr anchorCtr="0" anchor="ctr" bIns="34275" lIns="205725" spcFirstLastPara="1" rIns="685800" wrap="square" tIns="34275">
              <a:noAutofit/>
            </a:bodyPr>
            <a:lstStyle/>
            <a:p>
              <a:pPr indent="0" lvl="0" marL="0" marR="0" rtl="0" algn="l">
                <a:lnSpc>
                  <a:spcPct val="100000"/>
                </a:lnSpc>
                <a:spcBef>
                  <a:spcPts val="0"/>
                </a:spcBef>
                <a:spcAft>
                  <a:spcPts val="0"/>
                </a:spcAft>
                <a:buNone/>
              </a:pPr>
              <a:r>
                <a:rPr b="1" lang="en" sz="1500">
                  <a:solidFill>
                    <a:schemeClr val="lt1"/>
                  </a:solidFill>
                  <a:latin typeface="Lato"/>
                  <a:ea typeface="Lato"/>
                  <a:cs typeface="Lato"/>
                  <a:sym typeface="Lato"/>
                </a:rPr>
                <a:t>Inconsistent_n@meS</a:t>
              </a:r>
              <a:endParaRPr sz="1100">
                <a:solidFill>
                  <a:srgbClr val="FFFFFF"/>
                </a:solidFill>
                <a:latin typeface="Lato Light"/>
                <a:ea typeface="Lato Light"/>
                <a:cs typeface="Lato Light"/>
                <a:sym typeface="Lato Light"/>
              </a:endParaRPr>
            </a:p>
            <a:p>
              <a:pPr indent="-292100" lvl="0" marL="457200" marR="0" rtl="0" algn="l">
                <a:lnSpc>
                  <a:spcPct val="100000"/>
                </a:lnSpc>
                <a:spcBef>
                  <a:spcPts val="0"/>
                </a:spcBef>
                <a:spcAft>
                  <a:spcPts val="0"/>
                </a:spcAft>
                <a:buClr>
                  <a:srgbClr val="FFFFFF"/>
                </a:buClr>
                <a:buSzPts val="1000"/>
                <a:buChar char="-"/>
              </a:pPr>
              <a:r>
                <a:rPr b="1" lang="en" sz="1000" u="sng">
                  <a:solidFill>
                    <a:srgbClr val="FFFFFF"/>
                  </a:solidFill>
                </a:rPr>
                <a:t>Names with only Abbreviations </a:t>
              </a:r>
              <a:r>
                <a:rPr lang="en" sz="1000">
                  <a:solidFill>
                    <a:srgbClr val="FFFFFF"/>
                  </a:solidFill>
                </a:rPr>
                <a:t>as first names</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Keywords present in data such as </a:t>
              </a:r>
              <a:r>
                <a:rPr b="1" lang="en" sz="1000">
                  <a:solidFill>
                    <a:srgbClr val="FFFFFF"/>
                  </a:solidFill>
                </a:rPr>
                <a:t>and, or</a:t>
              </a:r>
              <a:endParaRPr b="1" sz="1000">
                <a:solidFill>
                  <a:srgbClr val="FFFFFF"/>
                </a:solidFill>
              </a:endParaRPr>
            </a:p>
            <a:p>
              <a:pPr indent="-292100" lvl="0" marL="457200" marR="0" rtl="0" algn="l">
                <a:lnSpc>
                  <a:spcPct val="100000"/>
                </a:lnSpc>
                <a:spcBef>
                  <a:spcPts val="0"/>
                </a:spcBef>
                <a:spcAft>
                  <a:spcPts val="0"/>
                </a:spcAft>
                <a:buClr>
                  <a:srgbClr val="FFFFFF"/>
                </a:buClr>
                <a:buSzPts val="1000"/>
                <a:buChar char="-"/>
              </a:pPr>
              <a:r>
                <a:rPr lang="en" sz="1000">
                  <a:solidFill>
                    <a:srgbClr val="FFFFFF"/>
                  </a:solidFill>
                </a:rPr>
                <a:t>Language-specific names written in English (eg. Hinglish)</a:t>
              </a:r>
              <a:endParaRPr sz="1000">
                <a:solidFill>
                  <a:srgbClr val="FFFFFF"/>
                </a:solidFill>
              </a:endParaRPr>
            </a:p>
            <a:p>
              <a:pPr indent="-292100" lvl="0" marL="457200" marR="0" rtl="0" algn="l">
                <a:lnSpc>
                  <a:spcPct val="100000"/>
                </a:lnSpc>
                <a:spcBef>
                  <a:spcPts val="0"/>
                </a:spcBef>
                <a:spcAft>
                  <a:spcPts val="0"/>
                </a:spcAft>
                <a:buClr>
                  <a:srgbClr val="FFFFFF"/>
                </a:buClr>
                <a:buSzPts val="1000"/>
                <a:buChar char="-"/>
              </a:pPr>
              <a:r>
                <a:rPr lang="en" sz="1000">
                  <a:solidFill>
                    <a:srgbClr val="FFFFFF"/>
                  </a:solidFill>
                </a:rPr>
                <a:t>Names written in </a:t>
              </a:r>
              <a:r>
                <a:rPr b="1" lang="en" sz="1000" u="sng">
                  <a:solidFill>
                    <a:srgbClr val="FFFFFF"/>
                  </a:solidFill>
                </a:rPr>
                <a:t>different formats, hyphens, underscores</a:t>
              </a:r>
              <a:endParaRPr b="1" sz="1000" u="sng">
                <a:solidFill>
                  <a:srgbClr val="FFFFFF"/>
                </a:solidFill>
              </a:endParaRPr>
            </a:p>
          </p:txBody>
        </p:sp>
        <p:sp>
          <p:nvSpPr>
            <p:cNvPr id="238" name="Google Shape;238;p37"/>
            <p:cNvSpPr txBox="1"/>
            <p:nvPr/>
          </p:nvSpPr>
          <p:spPr>
            <a:xfrm>
              <a:off x="7023423" y="1483614"/>
              <a:ext cx="897900" cy="1569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F2F2F2"/>
                  </a:solidFill>
                  <a:latin typeface="Lato Black"/>
                  <a:ea typeface="Lato Black"/>
                  <a:cs typeface="Lato Black"/>
                  <a:sym typeface="Lato Black"/>
                </a:rPr>
                <a:t>1</a:t>
              </a:r>
              <a:endParaRPr sz="7200">
                <a:solidFill>
                  <a:srgbClr val="F2F2F2"/>
                </a:solidFill>
                <a:latin typeface="Lato Black"/>
                <a:ea typeface="Lato Black"/>
                <a:cs typeface="Lato Black"/>
                <a:sym typeface="Lato Black"/>
              </a:endParaRPr>
            </a:p>
          </p:txBody>
        </p:sp>
      </p:grpSp>
      <p:grpSp>
        <p:nvGrpSpPr>
          <p:cNvPr id="239" name="Google Shape;239;p37"/>
          <p:cNvGrpSpPr/>
          <p:nvPr/>
        </p:nvGrpSpPr>
        <p:grpSpPr>
          <a:xfrm>
            <a:off x="377214" y="2277142"/>
            <a:ext cx="5446240" cy="1177200"/>
            <a:chOff x="502900" y="3036167"/>
            <a:chExt cx="7379730" cy="1569600"/>
          </a:xfrm>
        </p:grpSpPr>
        <p:sp>
          <p:nvSpPr>
            <p:cNvPr id="240" name="Google Shape;240;p37"/>
            <p:cNvSpPr/>
            <p:nvPr/>
          </p:nvSpPr>
          <p:spPr>
            <a:xfrm>
              <a:off x="502900" y="3080100"/>
              <a:ext cx="7212600" cy="1472100"/>
            </a:xfrm>
            <a:prstGeom prst="rect">
              <a:avLst/>
            </a:prstGeom>
            <a:solidFill>
              <a:srgbClr val="FEA440"/>
            </a:solidFill>
            <a:ln>
              <a:noFill/>
            </a:ln>
          </p:spPr>
          <p:txBody>
            <a:bodyPr anchorCtr="0" anchor="ctr" bIns="34275" lIns="205725" spcFirstLastPara="1" rIns="685800" wrap="square" tIns="34275">
              <a:noAutofit/>
            </a:bodyPr>
            <a:lstStyle/>
            <a:p>
              <a:pPr indent="0" lvl="0" marL="0" rtl="0" algn="l">
                <a:lnSpc>
                  <a:spcPct val="100000"/>
                </a:lnSpc>
                <a:spcBef>
                  <a:spcPts val="0"/>
                </a:spcBef>
                <a:spcAft>
                  <a:spcPts val="0"/>
                </a:spcAft>
                <a:buNone/>
              </a:pPr>
              <a:r>
                <a:rPr b="1" lang="en" sz="1500">
                  <a:solidFill>
                    <a:schemeClr val="lt1"/>
                  </a:solidFill>
                  <a:latin typeface="Lato"/>
                  <a:ea typeface="Lato"/>
                  <a:cs typeface="Lato"/>
                  <a:sym typeface="Lato"/>
                </a:rPr>
                <a:t>Location, Location, What?</a:t>
              </a:r>
              <a:endParaRPr b="1" sz="1500">
                <a:solidFill>
                  <a:schemeClr val="lt1"/>
                </a:solidFill>
                <a:latin typeface="Lato"/>
                <a:ea typeface="Lato"/>
                <a:cs typeface="Lato"/>
                <a:sym typeface="Lato"/>
              </a:endParaRPr>
            </a:p>
            <a:p>
              <a:pPr indent="-292100" lvl="0" marL="457200" rtl="0" algn="just">
                <a:lnSpc>
                  <a:spcPct val="100000"/>
                </a:lnSpc>
                <a:spcBef>
                  <a:spcPts val="0"/>
                </a:spcBef>
                <a:spcAft>
                  <a:spcPts val="0"/>
                </a:spcAft>
                <a:buClr>
                  <a:schemeClr val="lt1"/>
                </a:buClr>
                <a:buSzPts val="1000"/>
                <a:buChar char="-"/>
              </a:pPr>
              <a:r>
                <a:rPr lang="en" sz="1000">
                  <a:solidFill>
                    <a:schemeClr val="lt1"/>
                  </a:solidFill>
                </a:rPr>
                <a:t>Inconsistency in how names are written</a:t>
              </a:r>
              <a:endParaRPr sz="1000">
                <a:solidFill>
                  <a:schemeClr val="lt1"/>
                </a:solidFill>
              </a:endParaRPr>
            </a:p>
            <a:p>
              <a:pPr indent="0" lvl="0" marL="457200" rtl="0" algn="just">
                <a:lnSpc>
                  <a:spcPct val="100000"/>
                </a:lnSpc>
                <a:spcBef>
                  <a:spcPts val="0"/>
                </a:spcBef>
                <a:spcAft>
                  <a:spcPts val="0"/>
                </a:spcAft>
                <a:buNone/>
              </a:pPr>
              <a:r>
                <a:rPr lang="en" sz="1000">
                  <a:solidFill>
                    <a:schemeClr val="lt1"/>
                  </a:solidFill>
                </a:rPr>
                <a:t>eg: USC written as Univ of SC, USC, Viterbi etc</a:t>
              </a:r>
              <a:endParaRPr b="1" sz="1000" u="sng">
                <a:solidFill>
                  <a:schemeClr val="lt1"/>
                </a:solidFill>
              </a:endParaRPr>
            </a:p>
            <a:p>
              <a:pPr indent="-292100" lvl="0" marL="457200" marR="0" rtl="0" algn="just">
                <a:lnSpc>
                  <a:spcPct val="100000"/>
                </a:lnSpc>
                <a:spcBef>
                  <a:spcPts val="0"/>
                </a:spcBef>
                <a:spcAft>
                  <a:spcPts val="0"/>
                </a:spcAft>
                <a:buClr>
                  <a:schemeClr val="lt1"/>
                </a:buClr>
                <a:buSzPts val="1000"/>
                <a:buChar char="-"/>
              </a:pPr>
              <a:r>
                <a:rPr lang="en" sz="1000">
                  <a:solidFill>
                    <a:schemeClr val="lt1"/>
                  </a:solidFill>
                </a:rPr>
                <a:t>Output has to be cleaned because length of fields change</a:t>
              </a:r>
              <a:br>
                <a:rPr lang="en" sz="1000">
                  <a:solidFill>
                    <a:schemeClr val="lt1"/>
                  </a:solidFill>
                </a:rPr>
              </a:br>
              <a:r>
                <a:rPr lang="en" sz="1000">
                  <a:solidFill>
                    <a:schemeClr val="lt1"/>
                  </a:solidFill>
                </a:rPr>
                <a:t>eg: India, Bengal (State), Kanpur (City), 110007 (Zip Code) etc</a:t>
              </a:r>
              <a:endParaRPr sz="1000">
                <a:solidFill>
                  <a:schemeClr val="lt1"/>
                </a:solidFill>
              </a:endParaRPr>
            </a:p>
          </p:txBody>
        </p:sp>
        <p:sp>
          <p:nvSpPr>
            <p:cNvPr id="241" name="Google Shape;241;p37"/>
            <p:cNvSpPr txBox="1"/>
            <p:nvPr/>
          </p:nvSpPr>
          <p:spPr>
            <a:xfrm>
              <a:off x="7127829" y="3036167"/>
              <a:ext cx="754800" cy="1569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F2F2F2"/>
                  </a:solidFill>
                  <a:latin typeface="Lato Black"/>
                  <a:ea typeface="Lato Black"/>
                  <a:cs typeface="Lato Black"/>
                  <a:sym typeface="Lato Black"/>
                </a:rPr>
                <a:t>2</a:t>
              </a:r>
              <a:endParaRPr sz="7200">
                <a:solidFill>
                  <a:srgbClr val="F2F2F2"/>
                </a:solidFill>
                <a:latin typeface="Lato Black"/>
                <a:ea typeface="Lato Black"/>
                <a:cs typeface="Lato Black"/>
                <a:sym typeface="Lato Black"/>
              </a:endParaRPr>
            </a:p>
          </p:txBody>
        </p:sp>
      </p:grpSp>
      <p:grpSp>
        <p:nvGrpSpPr>
          <p:cNvPr id="242" name="Google Shape;242;p37"/>
          <p:cNvGrpSpPr/>
          <p:nvPr/>
        </p:nvGrpSpPr>
        <p:grpSpPr>
          <a:xfrm>
            <a:off x="377184" y="3414100"/>
            <a:ext cx="5563809" cy="1177200"/>
            <a:chOff x="502912" y="4552133"/>
            <a:chExt cx="7418412" cy="1569600"/>
          </a:xfrm>
        </p:grpSpPr>
        <p:sp>
          <p:nvSpPr>
            <p:cNvPr id="243" name="Google Shape;243;p37"/>
            <p:cNvSpPr/>
            <p:nvPr/>
          </p:nvSpPr>
          <p:spPr>
            <a:xfrm>
              <a:off x="502912" y="4627793"/>
              <a:ext cx="7069200" cy="1472100"/>
            </a:xfrm>
            <a:prstGeom prst="rect">
              <a:avLst/>
            </a:prstGeom>
            <a:solidFill>
              <a:srgbClr val="763E00"/>
            </a:solidFill>
            <a:ln>
              <a:noFill/>
            </a:ln>
          </p:spPr>
          <p:txBody>
            <a:bodyPr anchorCtr="0" anchor="ctr" bIns="34275" lIns="205725" spcFirstLastPara="1" rIns="685800" wrap="square" tIns="34275">
              <a:noAutofit/>
            </a:bodyPr>
            <a:lstStyle/>
            <a:p>
              <a:pPr indent="0" lvl="0" marL="0" rtl="0" algn="l">
                <a:lnSpc>
                  <a:spcPct val="80000"/>
                </a:lnSpc>
                <a:spcBef>
                  <a:spcPts val="0"/>
                </a:spcBef>
                <a:spcAft>
                  <a:spcPts val="0"/>
                </a:spcAft>
                <a:buNone/>
              </a:pPr>
              <a:r>
                <a:rPr b="1" lang="en" sz="1500">
                  <a:solidFill>
                    <a:schemeClr val="lt1"/>
                  </a:solidFill>
                  <a:latin typeface="Lato"/>
                  <a:ea typeface="Lato"/>
                  <a:cs typeface="Lato"/>
                  <a:sym typeface="Lato"/>
                </a:rPr>
                <a:t>Male/Female/</a:t>
              </a:r>
              <a:r>
                <a:rPr b="1" lang="en" sz="1500">
                  <a:solidFill>
                    <a:schemeClr val="lt1"/>
                  </a:solidFill>
                  <a:latin typeface="Lato"/>
                  <a:ea typeface="Lato"/>
                  <a:cs typeface="Lato"/>
                  <a:sym typeface="Lato"/>
                </a:rPr>
                <a:t>Not-Found!</a:t>
              </a:r>
              <a:endParaRPr b="1" sz="1500">
                <a:solidFill>
                  <a:schemeClr val="lt1"/>
                </a:solidFill>
                <a:latin typeface="Lato"/>
                <a:ea typeface="Lato"/>
                <a:cs typeface="Lato"/>
                <a:sym typeface="Lato"/>
              </a:endParaRPr>
            </a:p>
            <a:p>
              <a:pPr indent="-292100" lvl="0" marL="457200" rtl="0" algn="l">
                <a:lnSpc>
                  <a:spcPct val="100000"/>
                </a:lnSpc>
                <a:spcBef>
                  <a:spcPts val="0"/>
                </a:spcBef>
                <a:spcAft>
                  <a:spcPts val="0"/>
                </a:spcAft>
                <a:buClr>
                  <a:schemeClr val="lt1"/>
                </a:buClr>
                <a:buSzPts val="1000"/>
                <a:buChar char="-"/>
              </a:pPr>
              <a:r>
                <a:rPr lang="en" sz="1000">
                  <a:solidFill>
                    <a:schemeClr val="lt1"/>
                  </a:solidFill>
                </a:rPr>
                <a:t>Gender not part of data, so</a:t>
              </a:r>
              <a:r>
                <a:rPr lang="en" sz="1000" u="sng">
                  <a:solidFill>
                    <a:schemeClr val="lt1"/>
                  </a:solidFill>
                </a:rPr>
                <a:t> identify a good genderizer</a:t>
              </a:r>
              <a:r>
                <a:rPr lang="en" sz="1000">
                  <a:solidFill>
                    <a:schemeClr val="lt1"/>
                  </a:solidFill>
                </a:rPr>
                <a:t> -&gt; Genderize.io</a:t>
              </a:r>
              <a:endParaRPr sz="1000">
                <a:solidFill>
                  <a:schemeClr val="lt1"/>
                </a:solidFill>
              </a:endParaRPr>
            </a:p>
            <a:p>
              <a:pPr indent="-292100" lvl="0" marL="457200" rtl="0" algn="l">
                <a:lnSpc>
                  <a:spcPct val="100000"/>
                </a:lnSpc>
                <a:spcBef>
                  <a:spcPts val="0"/>
                </a:spcBef>
                <a:spcAft>
                  <a:spcPts val="0"/>
                </a:spcAft>
                <a:buClr>
                  <a:schemeClr val="lt1"/>
                </a:buClr>
                <a:buSzPts val="1000"/>
                <a:buChar char="-"/>
              </a:pPr>
              <a:r>
                <a:rPr lang="en" sz="1000">
                  <a:solidFill>
                    <a:schemeClr val="lt1"/>
                  </a:solidFill>
                </a:rPr>
                <a:t>Genderizers only classifies first name, and names are mostly unstructured, so we are left with less amount of labelled data</a:t>
              </a:r>
              <a:endParaRPr sz="1500">
                <a:solidFill>
                  <a:srgbClr val="FFFFFF"/>
                </a:solidFill>
                <a:latin typeface="Lato"/>
                <a:ea typeface="Lato"/>
                <a:cs typeface="Lato"/>
                <a:sym typeface="Lato"/>
              </a:endParaRPr>
            </a:p>
          </p:txBody>
        </p:sp>
        <p:sp>
          <p:nvSpPr>
            <p:cNvPr id="244" name="Google Shape;244;p37"/>
            <p:cNvSpPr txBox="1"/>
            <p:nvPr/>
          </p:nvSpPr>
          <p:spPr>
            <a:xfrm>
              <a:off x="7023424" y="4552133"/>
              <a:ext cx="897900" cy="1569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F2F2F2"/>
                  </a:solidFill>
                  <a:latin typeface="Lato Black"/>
                  <a:ea typeface="Lato Black"/>
                  <a:cs typeface="Lato Black"/>
                  <a:sym typeface="Lato Black"/>
                </a:rPr>
                <a:t>3</a:t>
              </a:r>
              <a:endParaRPr sz="7200">
                <a:solidFill>
                  <a:srgbClr val="F2F2F2"/>
                </a:solidFill>
                <a:latin typeface="Lato Black"/>
                <a:ea typeface="Lato Black"/>
                <a:cs typeface="Lato Black"/>
                <a:sym typeface="Lato Black"/>
              </a:endParaRPr>
            </a:p>
          </p:txBody>
        </p:sp>
      </p:grpSp>
      <p:sp>
        <p:nvSpPr>
          <p:cNvPr id="245" name="Google Shape;245;p37"/>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246" name="Google Shape;246;p37"/>
          <p:cNvCxnSpPr/>
          <p:nvPr/>
        </p:nvCxnSpPr>
        <p:spPr>
          <a:xfrm flipH="1">
            <a:off x="7242991"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247" name="Google Shape;247;p37"/>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8" name="Google Shape;248;p37"/>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9" name="Google Shape;249;p37"/>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50" name="Google Shape;250;p37"/>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51" name="Google Shape;251;p37"/>
          <p:cNvSpPr txBox="1"/>
          <p:nvPr>
            <p:ph idx="4294967295" type="body"/>
          </p:nvPr>
        </p:nvSpPr>
        <p:spPr>
          <a:xfrm>
            <a:off x="563204" y="667553"/>
            <a:ext cx="8238300" cy="42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50"/>
              <a:t>Unstructured Data (inconsistent names, locations, and gender availability </a:t>
            </a:r>
            <a:endParaRPr sz="1250"/>
          </a:p>
        </p:txBody>
      </p:sp>
      <p:grpSp>
        <p:nvGrpSpPr>
          <p:cNvPr id="252" name="Google Shape;252;p37"/>
          <p:cNvGrpSpPr/>
          <p:nvPr/>
        </p:nvGrpSpPr>
        <p:grpSpPr>
          <a:xfrm>
            <a:off x="0" y="288800"/>
            <a:ext cx="9144125" cy="581700"/>
            <a:chOff x="0" y="136400"/>
            <a:chExt cx="9144125" cy="581700"/>
          </a:xfrm>
        </p:grpSpPr>
        <p:cxnSp>
          <p:nvCxnSpPr>
            <p:cNvPr id="253" name="Google Shape;253;p37"/>
            <p:cNvCxnSpPr/>
            <p:nvPr/>
          </p:nvCxnSpPr>
          <p:spPr>
            <a:xfrm flipH="1" rot="10800000">
              <a:off x="5930525" y="323300"/>
              <a:ext cx="3213600" cy="3600"/>
            </a:xfrm>
            <a:prstGeom prst="straightConnector1">
              <a:avLst/>
            </a:prstGeom>
            <a:noFill/>
            <a:ln cap="flat" cmpd="sng" w="9525">
              <a:solidFill>
                <a:srgbClr val="085763"/>
              </a:solidFill>
              <a:prstDash val="solid"/>
              <a:miter lim="800000"/>
              <a:headEnd len="med" w="med" type="oval"/>
              <a:tailEnd len="sm" w="sm" type="none"/>
            </a:ln>
          </p:spPr>
        </p:cxnSp>
        <p:sp>
          <p:nvSpPr>
            <p:cNvPr id="254" name="Google Shape;254;p37"/>
            <p:cNvSpPr txBox="1"/>
            <p:nvPr/>
          </p:nvSpPr>
          <p:spPr>
            <a:xfrm>
              <a:off x="171450" y="136400"/>
              <a:ext cx="87915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3000">
                  <a:solidFill>
                    <a:srgbClr val="3F3F3F"/>
                  </a:solidFill>
                </a:rPr>
                <a:t>Challenges</a:t>
              </a:r>
              <a:endParaRPr sz="3000">
                <a:solidFill>
                  <a:srgbClr val="3F3F3F"/>
                </a:solidFill>
              </a:endParaRPr>
            </a:p>
          </p:txBody>
        </p:sp>
        <p:cxnSp>
          <p:nvCxnSpPr>
            <p:cNvPr id="255" name="Google Shape;255;p37"/>
            <p:cNvCxnSpPr/>
            <p:nvPr/>
          </p:nvCxnSpPr>
          <p:spPr>
            <a:xfrm flipH="1" rot="10800000">
              <a:off x="0" y="307698"/>
              <a:ext cx="3176400" cy="15600"/>
            </a:xfrm>
            <a:prstGeom prst="straightConnector1">
              <a:avLst/>
            </a:prstGeom>
            <a:noFill/>
            <a:ln cap="flat" cmpd="sng" w="9525">
              <a:solidFill>
                <a:srgbClr val="085763"/>
              </a:solidFill>
              <a:prstDash val="solid"/>
              <a:miter lim="800000"/>
              <a:headEnd len="sm" w="sm" type="none"/>
              <a:tailEnd len="med" w="med" type="oval"/>
            </a:ln>
          </p:spPr>
        </p:cxnSp>
      </p:grpSp>
      <p:pic>
        <p:nvPicPr>
          <p:cNvPr id="256" name="Google Shape;256;p37"/>
          <p:cNvPicPr preferRelativeResize="0"/>
          <p:nvPr/>
        </p:nvPicPr>
        <p:blipFill>
          <a:blip r:embed="rId3">
            <a:alphaModFix amt="26000"/>
          </a:blip>
          <a:stretch>
            <a:fillRect/>
          </a:stretch>
        </p:blipFill>
        <p:spPr>
          <a:xfrm>
            <a:off x="7333944" y="1606725"/>
            <a:ext cx="678805" cy="1059393"/>
          </a:xfrm>
          <a:prstGeom prst="rect">
            <a:avLst/>
          </a:prstGeom>
          <a:noFill/>
          <a:ln>
            <a:noFill/>
          </a:ln>
        </p:spPr>
      </p:pic>
      <p:pic>
        <p:nvPicPr>
          <p:cNvPr id="257" name="Google Shape;257;p37"/>
          <p:cNvPicPr preferRelativeResize="0"/>
          <p:nvPr/>
        </p:nvPicPr>
        <p:blipFill>
          <a:blip r:embed="rId4">
            <a:alphaModFix amt="25000"/>
          </a:blip>
          <a:stretch>
            <a:fillRect/>
          </a:stretch>
        </p:blipFill>
        <p:spPr>
          <a:xfrm>
            <a:off x="6729475" y="2971825"/>
            <a:ext cx="1059400" cy="1059400"/>
          </a:xfrm>
          <a:prstGeom prst="rect">
            <a:avLst/>
          </a:prstGeom>
          <a:noFill/>
          <a:ln>
            <a:noFill/>
          </a:ln>
        </p:spPr>
      </p:pic>
      <p:pic>
        <p:nvPicPr>
          <p:cNvPr id="258" name="Google Shape;258;p37"/>
          <p:cNvPicPr preferRelativeResize="0"/>
          <p:nvPr/>
        </p:nvPicPr>
        <p:blipFill>
          <a:blip r:embed="rId3">
            <a:alphaModFix amt="33000"/>
          </a:blip>
          <a:stretch>
            <a:fillRect/>
          </a:stretch>
        </p:blipFill>
        <p:spPr>
          <a:xfrm>
            <a:off x="6502119" y="1606725"/>
            <a:ext cx="678805" cy="10593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6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750"/>
                                        <p:tgtEl>
                                          <p:spTgt spid="236"/>
                                        </p:tgtEl>
                                      </p:cBhvr>
                                    </p:animEffect>
                                  </p:childTnLst>
                                </p:cTn>
                              </p:par>
                              <p:par>
                                <p:cTn fill="hold" nodeType="withEffect" presetClass="entr" presetID="10" presetSubtype="0">
                                  <p:stCondLst>
                                    <p:cond delay="25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750"/>
                                        <p:tgtEl>
                                          <p:spTgt spid="23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750"/>
                                        <p:tgtEl>
                                          <p:spTgt spid="242"/>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6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nvSpPr>
        <p:spPr>
          <a:xfrm>
            <a:off x="468576" y="2482788"/>
            <a:ext cx="4344600" cy="217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rgbClr val="262626"/>
                </a:solidFill>
                <a:latin typeface="Lato Black"/>
                <a:ea typeface="Lato Black"/>
                <a:cs typeface="Lato Black"/>
                <a:sym typeface="Lato Black"/>
              </a:rPr>
              <a:t>100 years of solitude (of female  domination)</a:t>
            </a:r>
            <a:endParaRPr>
              <a:solidFill>
                <a:srgbClr val="262626"/>
              </a:solidFill>
              <a:latin typeface="Lato Black"/>
              <a:ea typeface="Lato Black"/>
              <a:cs typeface="Lato Black"/>
              <a:sym typeface="Lato Black"/>
            </a:endParaRPr>
          </a:p>
        </p:txBody>
      </p:sp>
      <p:grpSp>
        <p:nvGrpSpPr>
          <p:cNvPr id="264" name="Google Shape;264;p38"/>
          <p:cNvGrpSpPr/>
          <p:nvPr/>
        </p:nvGrpSpPr>
        <p:grpSpPr>
          <a:xfrm>
            <a:off x="4899510" y="1975119"/>
            <a:ext cx="4251812" cy="2682686"/>
            <a:chOff x="1727330" y="1975119"/>
            <a:chExt cx="4251812" cy="2682686"/>
          </a:xfrm>
        </p:grpSpPr>
        <p:grpSp>
          <p:nvGrpSpPr>
            <p:cNvPr id="265" name="Google Shape;265;p38"/>
            <p:cNvGrpSpPr/>
            <p:nvPr/>
          </p:nvGrpSpPr>
          <p:grpSpPr>
            <a:xfrm>
              <a:off x="1727330" y="3167041"/>
              <a:ext cx="1206795" cy="1195396"/>
              <a:chOff x="3024188" y="3378200"/>
              <a:chExt cx="2609851" cy="2530475"/>
            </a:xfrm>
          </p:grpSpPr>
          <p:sp>
            <p:nvSpPr>
              <p:cNvPr id="266" name="Google Shape;266;p38"/>
              <p:cNvSpPr/>
              <p:nvPr/>
            </p:nvSpPr>
            <p:spPr>
              <a:xfrm>
                <a:off x="3024188" y="3378200"/>
                <a:ext cx="1306513" cy="2530475"/>
              </a:xfrm>
              <a:custGeom>
                <a:rect b="b" l="l" r="r" t="t"/>
                <a:pathLst>
                  <a:path extrusionOk="0" h="673" w="348">
                    <a:moveTo>
                      <a:pt x="334" y="52"/>
                    </a:moveTo>
                    <a:cubicBezTo>
                      <a:pt x="243" y="520"/>
                      <a:pt x="0" y="673"/>
                      <a:pt x="0" y="673"/>
                    </a:cubicBezTo>
                    <a:cubicBezTo>
                      <a:pt x="348" y="673"/>
                      <a:pt x="348" y="673"/>
                      <a:pt x="348" y="673"/>
                    </a:cubicBezTo>
                    <a:cubicBezTo>
                      <a:pt x="348" y="0"/>
                      <a:pt x="348" y="0"/>
                      <a:pt x="348" y="0"/>
                    </a:cubicBezTo>
                    <a:cubicBezTo>
                      <a:pt x="345" y="0"/>
                      <a:pt x="339" y="24"/>
                      <a:pt x="334" y="52"/>
                    </a:cubicBezTo>
                    <a:close/>
                  </a:path>
                </a:pathLst>
              </a:custGeom>
              <a:solidFill>
                <a:srgbClr val="FE8301">
                  <a:alpha val="749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4472C4"/>
                  </a:solidFill>
                  <a:latin typeface="Calibri"/>
                  <a:ea typeface="Calibri"/>
                  <a:cs typeface="Calibri"/>
                  <a:sym typeface="Calibri"/>
                </a:endParaRPr>
              </a:p>
            </p:txBody>
          </p:sp>
          <p:sp>
            <p:nvSpPr>
              <p:cNvPr id="267" name="Google Shape;267;p38"/>
              <p:cNvSpPr/>
              <p:nvPr/>
            </p:nvSpPr>
            <p:spPr>
              <a:xfrm>
                <a:off x="4330058" y="3378200"/>
                <a:ext cx="1303981" cy="2530475"/>
              </a:xfrm>
              <a:custGeom>
                <a:rect b="b" l="l" r="r" t="t"/>
                <a:pathLst>
                  <a:path extrusionOk="0" h="673" w="347">
                    <a:moveTo>
                      <a:pt x="14" y="52"/>
                    </a:moveTo>
                    <a:cubicBezTo>
                      <a:pt x="9" y="24"/>
                      <a:pt x="3" y="0"/>
                      <a:pt x="0" y="0"/>
                    </a:cubicBezTo>
                    <a:cubicBezTo>
                      <a:pt x="0" y="673"/>
                      <a:pt x="0" y="673"/>
                      <a:pt x="0" y="673"/>
                    </a:cubicBezTo>
                    <a:cubicBezTo>
                      <a:pt x="347" y="673"/>
                      <a:pt x="347" y="673"/>
                      <a:pt x="347" y="673"/>
                    </a:cubicBezTo>
                    <a:cubicBezTo>
                      <a:pt x="347" y="673"/>
                      <a:pt x="105" y="520"/>
                      <a:pt x="14" y="52"/>
                    </a:cubicBezTo>
                    <a:close/>
                  </a:path>
                </a:pathLst>
              </a:custGeom>
              <a:solidFill>
                <a:srgbClr val="FE83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grpSp>
          <p:nvGrpSpPr>
            <p:cNvPr id="268" name="Google Shape;268;p38"/>
            <p:cNvGrpSpPr/>
            <p:nvPr/>
          </p:nvGrpSpPr>
          <p:grpSpPr>
            <a:xfrm>
              <a:off x="2319885" y="2637670"/>
              <a:ext cx="1230383" cy="1724850"/>
              <a:chOff x="4338638" y="2257425"/>
              <a:chExt cx="2605088" cy="3651249"/>
            </a:xfrm>
          </p:grpSpPr>
          <p:sp>
            <p:nvSpPr>
              <p:cNvPr id="269" name="Google Shape;269;p38"/>
              <p:cNvSpPr/>
              <p:nvPr/>
            </p:nvSpPr>
            <p:spPr>
              <a:xfrm>
                <a:off x="4338638" y="2257425"/>
                <a:ext cx="1302543" cy="3651249"/>
              </a:xfrm>
              <a:custGeom>
                <a:rect b="b" l="l" r="r" t="t"/>
                <a:pathLst>
                  <a:path extrusionOk="0" h="971" w="347">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solidFill>
                <a:srgbClr val="FEA440">
                  <a:alpha val="749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0" name="Google Shape;270;p38"/>
              <p:cNvSpPr/>
              <p:nvPr/>
            </p:nvSpPr>
            <p:spPr>
              <a:xfrm>
                <a:off x="5641181" y="2257425"/>
                <a:ext cx="1302545" cy="3651249"/>
              </a:xfrm>
              <a:custGeom>
                <a:rect b="b" l="l" r="r" t="t"/>
                <a:pathLst>
                  <a:path extrusionOk="0" h="971" w="347">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rgbClr val="FEA44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grpSp>
          <p:nvGrpSpPr>
            <p:cNvPr id="271" name="Google Shape;271;p38"/>
            <p:cNvGrpSpPr/>
            <p:nvPr/>
          </p:nvGrpSpPr>
          <p:grpSpPr>
            <a:xfrm>
              <a:off x="2943770" y="3654725"/>
              <a:ext cx="1231150" cy="707850"/>
              <a:chOff x="5661042" y="4409946"/>
              <a:chExt cx="2605057" cy="1498730"/>
            </a:xfrm>
          </p:grpSpPr>
          <p:sp>
            <p:nvSpPr>
              <p:cNvPr id="272" name="Google Shape;272;p38"/>
              <p:cNvSpPr/>
              <p:nvPr/>
            </p:nvSpPr>
            <p:spPr>
              <a:xfrm>
                <a:off x="5661042" y="4409946"/>
                <a:ext cx="1301584" cy="1498730"/>
              </a:xfrm>
              <a:custGeom>
                <a:rect b="b" l="l" r="r" t="t"/>
                <a:pathLst>
                  <a:path extrusionOk="0" h="522" w="347">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solidFill>
                <a:srgbClr val="7F7F7F">
                  <a:alpha val="749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3" name="Google Shape;273;p38"/>
              <p:cNvSpPr/>
              <p:nvPr/>
            </p:nvSpPr>
            <p:spPr>
              <a:xfrm>
                <a:off x="6962626" y="4409946"/>
                <a:ext cx="1303473" cy="1498730"/>
              </a:xfrm>
              <a:custGeom>
                <a:rect b="b" l="l" r="r" t="t"/>
                <a:pathLst>
                  <a:path extrusionOk="0" h="522" w="347">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grpSp>
          <p:nvGrpSpPr>
            <p:cNvPr id="274" name="Google Shape;274;p38"/>
            <p:cNvGrpSpPr/>
            <p:nvPr/>
          </p:nvGrpSpPr>
          <p:grpSpPr>
            <a:xfrm>
              <a:off x="3562320" y="2957133"/>
              <a:ext cx="1232893" cy="1405081"/>
              <a:chOff x="6970712" y="2933700"/>
              <a:chExt cx="2609850" cy="2974975"/>
            </a:xfrm>
          </p:grpSpPr>
          <p:sp>
            <p:nvSpPr>
              <p:cNvPr id="275" name="Google Shape;275;p38"/>
              <p:cNvSpPr/>
              <p:nvPr/>
            </p:nvSpPr>
            <p:spPr>
              <a:xfrm>
                <a:off x="8276581" y="2933700"/>
                <a:ext cx="1303981" cy="2974975"/>
              </a:xfrm>
              <a:custGeom>
                <a:rect b="b" l="l" r="r" t="t"/>
                <a:pathLst>
                  <a:path extrusionOk="0" h="791" w="347">
                    <a:moveTo>
                      <a:pt x="14" y="62"/>
                    </a:moveTo>
                    <a:cubicBezTo>
                      <a:pt x="8" y="28"/>
                      <a:pt x="2" y="0"/>
                      <a:pt x="0" y="0"/>
                    </a:cubicBezTo>
                    <a:cubicBezTo>
                      <a:pt x="0" y="791"/>
                      <a:pt x="0" y="791"/>
                      <a:pt x="0" y="791"/>
                    </a:cubicBezTo>
                    <a:cubicBezTo>
                      <a:pt x="347" y="791"/>
                      <a:pt x="347" y="791"/>
                      <a:pt x="347" y="791"/>
                    </a:cubicBezTo>
                    <a:cubicBezTo>
                      <a:pt x="347" y="791"/>
                      <a:pt x="104" y="611"/>
                      <a:pt x="14" y="62"/>
                    </a:cubicBezTo>
                    <a:close/>
                  </a:path>
                </a:pathLst>
              </a:custGeom>
              <a:solidFill>
                <a:srgbClr val="FECD9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6" name="Google Shape;276;p38"/>
              <p:cNvSpPr/>
              <p:nvPr/>
            </p:nvSpPr>
            <p:spPr>
              <a:xfrm>
                <a:off x="6970712" y="2933700"/>
                <a:ext cx="1305870" cy="2974975"/>
              </a:xfrm>
              <a:custGeom>
                <a:rect b="b" l="l" r="r" t="t"/>
                <a:pathLst>
                  <a:path extrusionOk="0" h="791" w="348">
                    <a:moveTo>
                      <a:pt x="333" y="62"/>
                    </a:moveTo>
                    <a:cubicBezTo>
                      <a:pt x="242" y="611"/>
                      <a:pt x="0" y="791"/>
                      <a:pt x="0" y="791"/>
                    </a:cubicBezTo>
                    <a:cubicBezTo>
                      <a:pt x="348" y="791"/>
                      <a:pt x="348" y="791"/>
                      <a:pt x="348" y="791"/>
                    </a:cubicBezTo>
                    <a:cubicBezTo>
                      <a:pt x="348" y="0"/>
                      <a:pt x="348" y="0"/>
                      <a:pt x="348" y="0"/>
                    </a:cubicBezTo>
                    <a:cubicBezTo>
                      <a:pt x="345" y="0"/>
                      <a:pt x="339" y="28"/>
                      <a:pt x="333" y="62"/>
                    </a:cubicBezTo>
                    <a:close/>
                  </a:path>
                </a:pathLst>
              </a:custGeom>
              <a:solidFill>
                <a:srgbClr val="FECD98">
                  <a:alpha val="749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grpSp>
          <p:nvGrpSpPr>
            <p:cNvPr id="277" name="Google Shape;277;p38"/>
            <p:cNvGrpSpPr/>
            <p:nvPr/>
          </p:nvGrpSpPr>
          <p:grpSpPr>
            <a:xfrm>
              <a:off x="4187481" y="4030684"/>
              <a:ext cx="1206677" cy="332152"/>
              <a:chOff x="8293101" y="5205412"/>
              <a:chExt cx="2605088" cy="703264"/>
            </a:xfrm>
          </p:grpSpPr>
          <p:sp>
            <p:nvSpPr>
              <p:cNvPr id="278" name="Google Shape;278;p38"/>
              <p:cNvSpPr/>
              <p:nvPr/>
            </p:nvSpPr>
            <p:spPr>
              <a:xfrm>
                <a:off x="8293101" y="5205412"/>
                <a:ext cx="1301750" cy="703263"/>
              </a:xfrm>
              <a:custGeom>
                <a:rect b="b" l="l" r="r" t="t"/>
                <a:pathLst>
                  <a:path extrusionOk="0" h="187" w="347">
                    <a:moveTo>
                      <a:pt x="333" y="14"/>
                    </a:moveTo>
                    <a:cubicBezTo>
                      <a:pt x="242" y="144"/>
                      <a:pt x="0" y="187"/>
                      <a:pt x="0" y="187"/>
                    </a:cubicBezTo>
                    <a:cubicBezTo>
                      <a:pt x="347" y="187"/>
                      <a:pt x="347" y="187"/>
                      <a:pt x="347" y="187"/>
                    </a:cubicBezTo>
                    <a:cubicBezTo>
                      <a:pt x="347" y="0"/>
                      <a:pt x="347" y="0"/>
                      <a:pt x="347" y="0"/>
                    </a:cubicBezTo>
                    <a:cubicBezTo>
                      <a:pt x="344" y="0"/>
                      <a:pt x="338" y="6"/>
                      <a:pt x="333" y="14"/>
                    </a:cubicBezTo>
                    <a:close/>
                  </a:path>
                </a:pathLst>
              </a:custGeom>
              <a:solidFill>
                <a:srgbClr val="763E00">
                  <a:alpha val="749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9" name="Google Shape;279;p38"/>
              <p:cNvSpPr/>
              <p:nvPr/>
            </p:nvSpPr>
            <p:spPr>
              <a:xfrm>
                <a:off x="9595644" y="5205412"/>
                <a:ext cx="1302545" cy="703264"/>
              </a:xfrm>
              <a:custGeom>
                <a:rect b="b" l="l" r="r" t="t"/>
                <a:pathLst>
                  <a:path extrusionOk="0" h="187" w="347">
                    <a:moveTo>
                      <a:pt x="14" y="14"/>
                    </a:moveTo>
                    <a:cubicBezTo>
                      <a:pt x="9" y="6"/>
                      <a:pt x="3" y="0"/>
                      <a:pt x="0" y="0"/>
                    </a:cubicBezTo>
                    <a:cubicBezTo>
                      <a:pt x="0" y="187"/>
                      <a:pt x="0" y="187"/>
                      <a:pt x="0" y="187"/>
                    </a:cubicBezTo>
                    <a:cubicBezTo>
                      <a:pt x="347" y="187"/>
                      <a:pt x="347" y="187"/>
                      <a:pt x="347" y="187"/>
                    </a:cubicBezTo>
                    <a:cubicBezTo>
                      <a:pt x="347" y="187"/>
                      <a:pt x="105" y="144"/>
                      <a:pt x="14" y="14"/>
                    </a:cubicBezTo>
                    <a:close/>
                  </a:path>
                </a:pathLst>
              </a:custGeom>
              <a:solidFill>
                <a:srgbClr val="763E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grpSp>
          <p:nvGrpSpPr>
            <p:cNvPr id="280" name="Google Shape;280;p38"/>
            <p:cNvGrpSpPr/>
            <p:nvPr/>
          </p:nvGrpSpPr>
          <p:grpSpPr>
            <a:xfrm>
              <a:off x="4788356" y="3705422"/>
              <a:ext cx="1190786" cy="657082"/>
              <a:chOff x="1706563" y="4518025"/>
              <a:chExt cx="2605088" cy="1390650"/>
            </a:xfrm>
          </p:grpSpPr>
          <p:sp>
            <p:nvSpPr>
              <p:cNvPr id="281" name="Google Shape;281;p38"/>
              <p:cNvSpPr/>
              <p:nvPr/>
            </p:nvSpPr>
            <p:spPr>
              <a:xfrm>
                <a:off x="1706563" y="4518025"/>
                <a:ext cx="1303338" cy="1390650"/>
              </a:xfrm>
              <a:custGeom>
                <a:rect b="b" l="l" r="r" t="t"/>
                <a:pathLst>
                  <a:path extrusionOk="0" h="370" w="347">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solidFill>
                <a:srgbClr val="262626">
                  <a:alpha val="749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2" name="Google Shape;282;p38"/>
              <p:cNvSpPr/>
              <p:nvPr/>
            </p:nvSpPr>
            <p:spPr>
              <a:xfrm>
                <a:off x="3010052" y="4518025"/>
                <a:ext cx="1301599" cy="1390650"/>
              </a:xfrm>
              <a:custGeom>
                <a:rect b="b" l="l" r="r" t="t"/>
                <a:pathLst>
                  <a:path extrusionOk="0" h="370" w="347">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rgbClr val="26262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83" name="Google Shape;283;p38"/>
            <p:cNvSpPr txBox="1"/>
            <p:nvPr/>
          </p:nvSpPr>
          <p:spPr>
            <a:xfrm>
              <a:off x="2198180" y="4393176"/>
              <a:ext cx="263100" cy="263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E8301"/>
                  </a:solidFill>
                </a:rPr>
                <a:t>M</a:t>
              </a:r>
              <a:endParaRPr sz="2100">
                <a:solidFill>
                  <a:srgbClr val="FE8301"/>
                </a:solidFill>
                <a:latin typeface="Calibri"/>
                <a:ea typeface="Calibri"/>
                <a:cs typeface="Calibri"/>
                <a:sym typeface="Calibri"/>
              </a:endParaRPr>
            </a:p>
          </p:txBody>
        </p:sp>
        <p:sp>
          <p:nvSpPr>
            <p:cNvPr id="284" name="Google Shape;284;p38"/>
            <p:cNvSpPr txBox="1"/>
            <p:nvPr/>
          </p:nvSpPr>
          <p:spPr>
            <a:xfrm>
              <a:off x="2803220" y="4394705"/>
              <a:ext cx="263100" cy="263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EA440"/>
                  </a:solidFill>
                </a:rPr>
                <a:t>F</a:t>
              </a:r>
              <a:endParaRPr sz="2100">
                <a:solidFill>
                  <a:srgbClr val="FEA440"/>
                </a:solidFill>
                <a:latin typeface="Calibri"/>
                <a:ea typeface="Calibri"/>
                <a:cs typeface="Calibri"/>
                <a:sym typeface="Calibri"/>
              </a:endParaRPr>
            </a:p>
          </p:txBody>
        </p:sp>
        <p:sp>
          <p:nvSpPr>
            <p:cNvPr id="285" name="Google Shape;285;p38"/>
            <p:cNvSpPr txBox="1"/>
            <p:nvPr/>
          </p:nvSpPr>
          <p:spPr>
            <a:xfrm>
              <a:off x="3427280" y="4393392"/>
              <a:ext cx="263100" cy="263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7F7F7F"/>
                  </a:solidFill>
                </a:rPr>
                <a:t>M</a:t>
              </a:r>
              <a:endParaRPr sz="2100">
                <a:solidFill>
                  <a:srgbClr val="7F7F7F"/>
                </a:solidFill>
                <a:latin typeface="Calibri"/>
                <a:ea typeface="Calibri"/>
                <a:cs typeface="Calibri"/>
                <a:sym typeface="Calibri"/>
              </a:endParaRPr>
            </a:p>
          </p:txBody>
        </p:sp>
        <p:sp>
          <p:nvSpPr>
            <p:cNvPr id="286" name="Google Shape;286;p38"/>
            <p:cNvSpPr txBox="1"/>
            <p:nvPr/>
          </p:nvSpPr>
          <p:spPr>
            <a:xfrm>
              <a:off x="4050349" y="4393392"/>
              <a:ext cx="263100" cy="263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FECD98"/>
                  </a:solidFill>
                </a:rPr>
                <a:t>F</a:t>
              </a:r>
              <a:endParaRPr sz="2100">
                <a:solidFill>
                  <a:srgbClr val="FECD98"/>
                </a:solidFill>
                <a:latin typeface="Calibri"/>
                <a:ea typeface="Calibri"/>
                <a:cs typeface="Calibri"/>
                <a:sym typeface="Calibri"/>
              </a:endParaRPr>
            </a:p>
          </p:txBody>
        </p:sp>
        <p:sp>
          <p:nvSpPr>
            <p:cNvPr id="287" name="Google Shape;287;p38"/>
            <p:cNvSpPr txBox="1"/>
            <p:nvPr/>
          </p:nvSpPr>
          <p:spPr>
            <a:xfrm>
              <a:off x="4660554" y="4393176"/>
              <a:ext cx="263100" cy="263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00465C"/>
                  </a:solidFill>
                </a:rPr>
                <a:t>M</a:t>
              </a:r>
              <a:endParaRPr sz="2100">
                <a:solidFill>
                  <a:srgbClr val="00465C"/>
                </a:solidFill>
                <a:latin typeface="Calibri"/>
                <a:ea typeface="Calibri"/>
                <a:cs typeface="Calibri"/>
                <a:sym typeface="Calibri"/>
              </a:endParaRPr>
            </a:p>
          </p:txBody>
        </p:sp>
        <p:sp>
          <p:nvSpPr>
            <p:cNvPr id="288" name="Google Shape;288;p38"/>
            <p:cNvSpPr txBox="1"/>
            <p:nvPr/>
          </p:nvSpPr>
          <p:spPr>
            <a:xfrm>
              <a:off x="5252608" y="4393176"/>
              <a:ext cx="263100" cy="263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00">
                  <a:solidFill>
                    <a:srgbClr val="262626"/>
                  </a:solidFill>
                  <a:latin typeface="Arial"/>
                  <a:ea typeface="Arial"/>
                  <a:cs typeface="Arial"/>
                  <a:sym typeface="Arial"/>
                </a:rPr>
                <a:t>F</a:t>
              </a:r>
              <a:endParaRPr sz="2100">
                <a:solidFill>
                  <a:srgbClr val="262626"/>
                </a:solidFill>
                <a:latin typeface="Calibri"/>
                <a:ea typeface="Calibri"/>
                <a:cs typeface="Calibri"/>
                <a:sym typeface="Calibri"/>
              </a:endParaRPr>
            </a:p>
          </p:txBody>
        </p:sp>
        <p:sp>
          <p:nvSpPr>
            <p:cNvPr id="289" name="Google Shape;289;p38"/>
            <p:cNvSpPr/>
            <p:nvPr/>
          </p:nvSpPr>
          <p:spPr>
            <a:xfrm>
              <a:off x="2300944" y="3068925"/>
              <a:ext cx="57600" cy="57600"/>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0" name="Google Shape;290;p38"/>
            <p:cNvSpPr/>
            <p:nvPr/>
          </p:nvSpPr>
          <p:spPr>
            <a:xfrm>
              <a:off x="2905686" y="2544194"/>
              <a:ext cx="57600" cy="57600"/>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1" name="Google Shape;291;p38"/>
            <p:cNvSpPr/>
            <p:nvPr/>
          </p:nvSpPr>
          <p:spPr>
            <a:xfrm>
              <a:off x="3528519" y="3567582"/>
              <a:ext cx="57600" cy="57600"/>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2" name="Google Shape;292;p38"/>
            <p:cNvSpPr/>
            <p:nvPr/>
          </p:nvSpPr>
          <p:spPr>
            <a:xfrm>
              <a:off x="4158704" y="2853613"/>
              <a:ext cx="57600" cy="57600"/>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3" name="Google Shape;293;p38"/>
            <p:cNvSpPr/>
            <p:nvPr/>
          </p:nvSpPr>
          <p:spPr>
            <a:xfrm>
              <a:off x="4761822" y="3920362"/>
              <a:ext cx="57600" cy="57600"/>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4" name="Google Shape;294;p38"/>
            <p:cNvSpPr/>
            <p:nvPr/>
          </p:nvSpPr>
          <p:spPr>
            <a:xfrm>
              <a:off x="5365219" y="3597126"/>
              <a:ext cx="57600" cy="57600"/>
            </a:xfrm>
            <a:prstGeom prst="ellipse">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nvGrpSpPr>
            <p:cNvPr id="295" name="Google Shape;295;p38"/>
            <p:cNvGrpSpPr/>
            <p:nvPr/>
          </p:nvGrpSpPr>
          <p:grpSpPr>
            <a:xfrm>
              <a:off x="2063678" y="2490550"/>
              <a:ext cx="532143" cy="532143"/>
              <a:chOff x="1009938" y="2356666"/>
              <a:chExt cx="946200" cy="946200"/>
            </a:xfrm>
          </p:grpSpPr>
          <p:sp>
            <p:nvSpPr>
              <p:cNvPr id="296" name="Google Shape;296;p38"/>
              <p:cNvSpPr/>
              <p:nvPr/>
            </p:nvSpPr>
            <p:spPr>
              <a:xfrm rot="8100000">
                <a:off x="1148506" y="2495234"/>
                <a:ext cx="669064" cy="669064"/>
              </a:xfrm>
              <a:prstGeom prst="teardrop">
                <a:avLst>
                  <a:gd fmla="val 100000" name="adj"/>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97" name="Google Shape;297;p38"/>
              <p:cNvSpPr txBox="1"/>
              <p:nvPr/>
            </p:nvSpPr>
            <p:spPr>
              <a:xfrm>
                <a:off x="1212852" y="2692104"/>
                <a:ext cx="540600" cy="307800"/>
              </a:xfrm>
              <a:prstGeom prst="rect">
                <a:avLst/>
              </a:prstGeom>
              <a:solidFill>
                <a:srgbClr val="FE830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50">
                    <a:solidFill>
                      <a:srgbClr val="FFFFFF"/>
                    </a:solidFill>
                    <a:latin typeface="Lato Black"/>
                    <a:ea typeface="Lato Black"/>
                    <a:cs typeface="Lato Black"/>
                    <a:sym typeface="Lato Black"/>
                  </a:rPr>
                  <a:t>12%</a:t>
                </a:r>
                <a:endParaRPr sz="650">
                  <a:solidFill>
                    <a:srgbClr val="FFFFFF"/>
                  </a:solidFill>
                  <a:latin typeface="Lato Black"/>
                  <a:ea typeface="Lato Black"/>
                  <a:cs typeface="Lato Black"/>
                  <a:sym typeface="Lato Black"/>
                </a:endParaRPr>
              </a:p>
            </p:txBody>
          </p:sp>
        </p:grpSp>
        <p:grpSp>
          <p:nvGrpSpPr>
            <p:cNvPr id="298" name="Google Shape;298;p38"/>
            <p:cNvGrpSpPr/>
            <p:nvPr/>
          </p:nvGrpSpPr>
          <p:grpSpPr>
            <a:xfrm>
              <a:off x="2668731" y="1975119"/>
              <a:ext cx="532143" cy="532143"/>
              <a:chOff x="2085780" y="1440181"/>
              <a:chExt cx="946200" cy="946200"/>
            </a:xfrm>
          </p:grpSpPr>
          <p:sp>
            <p:nvSpPr>
              <p:cNvPr id="299" name="Google Shape;299;p38"/>
              <p:cNvSpPr/>
              <p:nvPr/>
            </p:nvSpPr>
            <p:spPr>
              <a:xfrm rot="8100000">
                <a:off x="2224348" y="1578749"/>
                <a:ext cx="669064" cy="669064"/>
              </a:xfrm>
              <a:prstGeom prst="teardrop">
                <a:avLst>
                  <a:gd fmla="val 100000" name="adj"/>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00" name="Google Shape;300;p38"/>
              <p:cNvSpPr txBox="1"/>
              <p:nvPr/>
            </p:nvSpPr>
            <p:spPr>
              <a:xfrm>
                <a:off x="2288170" y="1754837"/>
                <a:ext cx="540600" cy="307800"/>
              </a:xfrm>
              <a:prstGeom prst="rect">
                <a:avLst/>
              </a:prstGeom>
              <a:solidFill>
                <a:srgbClr val="FEA44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50">
                    <a:solidFill>
                      <a:srgbClr val="FFFFFF"/>
                    </a:solidFill>
                    <a:latin typeface="Lato Black"/>
                    <a:ea typeface="Lato Black"/>
                    <a:cs typeface="Lato Black"/>
                    <a:sym typeface="Lato Black"/>
                  </a:rPr>
                  <a:t>14</a:t>
                </a:r>
                <a:r>
                  <a:rPr lang="en" sz="650">
                    <a:solidFill>
                      <a:srgbClr val="FFFFFF"/>
                    </a:solidFill>
                    <a:latin typeface="Lato Black"/>
                    <a:ea typeface="Lato Black"/>
                    <a:cs typeface="Lato Black"/>
                    <a:sym typeface="Lato Black"/>
                  </a:rPr>
                  <a:t>%</a:t>
                </a:r>
                <a:endParaRPr sz="650">
                  <a:solidFill>
                    <a:srgbClr val="FFFFFF"/>
                  </a:solidFill>
                  <a:latin typeface="Lato Black"/>
                  <a:ea typeface="Lato Black"/>
                  <a:cs typeface="Lato Black"/>
                  <a:sym typeface="Lato Black"/>
                </a:endParaRPr>
              </a:p>
            </p:txBody>
          </p:sp>
        </p:grpSp>
        <p:grpSp>
          <p:nvGrpSpPr>
            <p:cNvPr id="301" name="Google Shape;301;p38"/>
            <p:cNvGrpSpPr/>
            <p:nvPr/>
          </p:nvGrpSpPr>
          <p:grpSpPr>
            <a:xfrm>
              <a:off x="3289816" y="2999329"/>
              <a:ext cx="532143" cy="532143"/>
              <a:chOff x="3190127" y="3261322"/>
              <a:chExt cx="946200" cy="946200"/>
            </a:xfrm>
          </p:grpSpPr>
          <p:sp>
            <p:nvSpPr>
              <p:cNvPr id="302" name="Google Shape;302;p38"/>
              <p:cNvSpPr/>
              <p:nvPr/>
            </p:nvSpPr>
            <p:spPr>
              <a:xfrm rot="8100000">
                <a:off x="3328695" y="3399890"/>
                <a:ext cx="669064" cy="669064"/>
              </a:xfrm>
              <a:prstGeom prst="teardrop">
                <a:avLst>
                  <a:gd fmla="val 100000" name="adj"/>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03" name="Google Shape;303;p38"/>
              <p:cNvSpPr txBox="1"/>
              <p:nvPr/>
            </p:nvSpPr>
            <p:spPr>
              <a:xfrm>
                <a:off x="3389631" y="3590310"/>
                <a:ext cx="540600" cy="307800"/>
              </a:xfrm>
              <a:prstGeom prst="rect">
                <a:avLst/>
              </a:pr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50">
                    <a:solidFill>
                      <a:srgbClr val="FFFFFF"/>
                    </a:solidFill>
                    <a:latin typeface="Lato Black"/>
                    <a:ea typeface="Lato Black"/>
                    <a:cs typeface="Lato Black"/>
                    <a:sym typeface="Lato Black"/>
                  </a:rPr>
                  <a:t>7</a:t>
                </a:r>
                <a:r>
                  <a:rPr lang="en" sz="650">
                    <a:solidFill>
                      <a:srgbClr val="FFFFFF"/>
                    </a:solidFill>
                    <a:latin typeface="Lato Black"/>
                    <a:ea typeface="Lato Black"/>
                    <a:cs typeface="Lato Black"/>
                    <a:sym typeface="Lato Black"/>
                  </a:rPr>
                  <a:t>%</a:t>
                </a:r>
                <a:endParaRPr sz="650">
                  <a:solidFill>
                    <a:srgbClr val="FFFFFF"/>
                  </a:solidFill>
                  <a:latin typeface="Lato Black"/>
                  <a:ea typeface="Lato Black"/>
                  <a:cs typeface="Lato Black"/>
                  <a:sym typeface="Lato Black"/>
                </a:endParaRPr>
              </a:p>
            </p:txBody>
          </p:sp>
        </p:grpSp>
        <p:grpSp>
          <p:nvGrpSpPr>
            <p:cNvPr id="304" name="Google Shape;304;p38"/>
            <p:cNvGrpSpPr/>
            <p:nvPr/>
          </p:nvGrpSpPr>
          <p:grpSpPr>
            <a:xfrm>
              <a:off x="3917254" y="2271803"/>
              <a:ext cx="532143" cy="532143"/>
              <a:chOff x="4305771" y="1967713"/>
              <a:chExt cx="946200" cy="946200"/>
            </a:xfrm>
          </p:grpSpPr>
          <p:sp>
            <p:nvSpPr>
              <p:cNvPr id="305" name="Google Shape;305;p38"/>
              <p:cNvSpPr/>
              <p:nvPr/>
            </p:nvSpPr>
            <p:spPr>
              <a:xfrm rot="8100000">
                <a:off x="4444339" y="2106281"/>
                <a:ext cx="669064" cy="669064"/>
              </a:xfrm>
              <a:prstGeom prst="teardrop">
                <a:avLst>
                  <a:gd fmla="val 100000" name="adj"/>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06" name="Google Shape;306;p38"/>
              <p:cNvSpPr txBox="1"/>
              <p:nvPr/>
            </p:nvSpPr>
            <p:spPr>
              <a:xfrm>
                <a:off x="4515962" y="2299548"/>
                <a:ext cx="540600" cy="307800"/>
              </a:xfrm>
              <a:prstGeom prst="rect">
                <a:avLst/>
              </a:prstGeom>
              <a:solidFill>
                <a:srgbClr val="FECD9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50">
                    <a:solidFill>
                      <a:srgbClr val="FFFFFF"/>
                    </a:solidFill>
                    <a:latin typeface="Lato Black"/>
                    <a:ea typeface="Lato Black"/>
                    <a:cs typeface="Lato Black"/>
                    <a:sym typeface="Lato Black"/>
                  </a:rPr>
                  <a:t>12</a:t>
                </a:r>
                <a:r>
                  <a:rPr lang="en" sz="650">
                    <a:solidFill>
                      <a:srgbClr val="FFFFFF"/>
                    </a:solidFill>
                    <a:latin typeface="Lato Black"/>
                    <a:ea typeface="Lato Black"/>
                    <a:cs typeface="Lato Black"/>
                    <a:sym typeface="Lato Black"/>
                  </a:rPr>
                  <a:t>%</a:t>
                </a:r>
                <a:endParaRPr sz="650">
                  <a:solidFill>
                    <a:srgbClr val="FFFFFF"/>
                  </a:solidFill>
                  <a:latin typeface="Lato Black"/>
                  <a:ea typeface="Lato Black"/>
                  <a:cs typeface="Lato Black"/>
                  <a:sym typeface="Lato Black"/>
                </a:endParaRPr>
              </a:p>
            </p:txBody>
          </p:sp>
        </p:grpSp>
        <p:grpSp>
          <p:nvGrpSpPr>
            <p:cNvPr id="307" name="Google Shape;307;p38"/>
            <p:cNvGrpSpPr/>
            <p:nvPr/>
          </p:nvGrpSpPr>
          <p:grpSpPr>
            <a:xfrm>
              <a:off x="4526108" y="3335912"/>
              <a:ext cx="532143" cy="532143"/>
              <a:chOff x="5388370" y="3859799"/>
              <a:chExt cx="946200" cy="946200"/>
            </a:xfrm>
          </p:grpSpPr>
          <p:sp>
            <p:nvSpPr>
              <p:cNvPr id="308" name="Google Shape;308;p38"/>
              <p:cNvSpPr/>
              <p:nvPr/>
            </p:nvSpPr>
            <p:spPr>
              <a:xfrm rot="8100000">
                <a:off x="5526938" y="3998367"/>
                <a:ext cx="669064" cy="669064"/>
              </a:xfrm>
              <a:prstGeom prst="teardrop">
                <a:avLst>
                  <a:gd fmla="val 100000" name="adj"/>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09" name="Google Shape;309;p38"/>
              <p:cNvSpPr txBox="1"/>
              <p:nvPr/>
            </p:nvSpPr>
            <p:spPr>
              <a:xfrm>
                <a:off x="5597053" y="4179010"/>
                <a:ext cx="540600" cy="307800"/>
              </a:xfrm>
              <a:prstGeom prst="rect">
                <a:avLst/>
              </a:prstGeom>
              <a:solidFill>
                <a:srgbClr val="763E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50">
                    <a:solidFill>
                      <a:srgbClr val="FFFFFF"/>
                    </a:solidFill>
                    <a:latin typeface="Lato Black"/>
                    <a:ea typeface="Lato Black"/>
                    <a:cs typeface="Lato Black"/>
                    <a:sym typeface="Lato Black"/>
                  </a:rPr>
                  <a:t>8%</a:t>
                </a:r>
                <a:endParaRPr sz="650">
                  <a:solidFill>
                    <a:srgbClr val="FFFFFF"/>
                  </a:solidFill>
                  <a:latin typeface="Lato Black"/>
                  <a:ea typeface="Lato Black"/>
                  <a:cs typeface="Lato Black"/>
                  <a:sym typeface="Lato Black"/>
                </a:endParaRPr>
              </a:p>
            </p:txBody>
          </p:sp>
        </p:grpSp>
        <p:grpSp>
          <p:nvGrpSpPr>
            <p:cNvPr id="310" name="Google Shape;310;p38"/>
            <p:cNvGrpSpPr/>
            <p:nvPr/>
          </p:nvGrpSpPr>
          <p:grpSpPr>
            <a:xfrm>
              <a:off x="5120858" y="3010930"/>
              <a:ext cx="532143" cy="532143"/>
              <a:chOff x="6445892" y="3281951"/>
              <a:chExt cx="946200" cy="946200"/>
            </a:xfrm>
          </p:grpSpPr>
          <p:sp>
            <p:nvSpPr>
              <p:cNvPr id="311" name="Google Shape;311;p38"/>
              <p:cNvSpPr/>
              <p:nvPr/>
            </p:nvSpPr>
            <p:spPr>
              <a:xfrm rot="8100000">
                <a:off x="6584460" y="3420519"/>
                <a:ext cx="669064" cy="669064"/>
              </a:xfrm>
              <a:prstGeom prst="teardrop">
                <a:avLst>
                  <a:gd fmla="val 10000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12" name="Google Shape;312;p38"/>
              <p:cNvSpPr txBox="1"/>
              <p:nvPr/>
            </p:nvSpPr>
            <p:spPr>
              <a:xfrm>
                <a:off x="6655293" y="3601162"/>
                <a:ext cx="540600" cy="307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650">
                    <a:solidFill>
                      <a:srgbClr val="FFFFFF"/>
                    </a:solidFill>
                    <a:latin typeface="Lato Black"/>
                    <a:ea typeface="Lato Black"/>
                    <a:cs typeface="Lato Black"/>
                    <a:sym typeface="Lato Black"/>
                  </a:rPr>
                  <a:t>1</a:t>
                </a:r>
                <a:r>
                  <a:rPr lang="en" sz="650">
                    <a:solidFill>
                      <a:srgbClr val="FFFFFF"/>
                    </a:solidFill>
                    <a:latin typeface="Lato Black"/>
                    <a:ea typeface="Lato Black"/>
                    <a:cs typeface="Lato Black"/>
                    <a:sym typeface="Lato Black"/>
                  </a:rPr>
                  <a:t>0%</a:t>
                </a:r>
                <a:endParaRPr sz="650">
                  <a:solidFill>
                    <a:srgbClr val="FFFFFF"/>
                  </a:solidFill>
                  <a:latin typeface="Lato Black"/>
                  <a:ea typeface="Lato Black"/>
                  <a:cs typeface="Lato Black"/>
                  <a:sym typeface="Lato Black"/>
                </a:endParaRPr>
              </a:p>
            </p:txBody>
          </p:sp>
        </p:grpSp>
      </p:grpSp>
      <p:sp>
        <p:nvSpPr>
          <p:cNvPr id="313" name="Google Shape;313;p38"/>
          <p:cNvSpPr/>
          <p:nvPr/>
        </p:nvSpPr>
        <p:spPr>
          <a:xfrm>
            <a:off x="8268889" y="4833469"/>
            <a:ext cx="164100" cy="34200"/>
          </a:xfrm>
          <a:prstGeom prst="rect">
            <a:avLst/>
          </a:prstGeom>
          <a:solidFill>
            <a:srgbClr val="FEA44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314" name="Google Shape;314;p38"/>
          <p:cNvCxnSpPr/>
          <p:nvPr/>
        </p:nvCxnSpPr>
        <p:spPr>
          <a:xfrm flipH="1">
            <a:off x="7242991" y="4850407"/>
            <a:ext cx="860700" cy="300"/>
          </a:xfrm>
          <a:prstGeom prst="straightConnector1">
            <a:avLst/>
          </a:prstGeom>
          <a:noFill/>
          <a:ln cap="flat" cmpd="sng" w="9525">
            <a:solidFill>
              <a:srgbClr val="E6E6E6"/>
            </a:solidFill>
            <a:prstDash val="solid"/>
            <a:miter lim="800000"/>
            <a:headEnd len="sm" w="sm" type="none"/>
            <a:tailEnd len="sm" w="sm" type="none"/>
          </a:ln>
        </p:spPr>
      </p:cxnSp>
      <p:sp>
        <p:nvSpPr>
          <p:cNvPr id="315" name="Google Shape;315;p38"/>
          <p:cNvSpPr/>
          <p:nvPr/>
        </p:nvSpPr>
        <p:spPr>
          <a:xfrm>
            <a:off x="8432303" y="4833469"/>
            <a:ext cx="164100" cy="342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16" name="Google Shape;316;p38"/>
          <p:cNvSpPr/>
          <p:nvPr/>
        </p:nvSpPr>
        <p:spPr>
          <a:xfrm>
            <a:off x="8595717" y="4833468"/>
            <a:ext cx="164100" cy="34200"/>
          </a:xfrm>
          <a:prstGeom prst="rect">
            <a:avLst/>
          </a:prstGeom>
          <a:solidFill>
            <a:srgbClr val="FE830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17" name="Google Shape;317;p38"/>
          <p:cNvSpPr/>
          <p:nvPr/>
        </p:nvSpPr>
        <p:spPr>
          <a:xfrm>
            <a:off x="8759130" y="4833262"/>
            <a:ext cx="164100" cy="34200"/>
          </a:xfrm>
          <a:prstGeom prst="rect">
            <a:avLst/>
          </a:prstGeom>
          <a:solidFill>
            <a:srgbClr val="FECD9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18" name="Google Shape;318;p38"/>
          <p:cNvSpPr/>
          <p:nvPr/>
        </p:nvSpPr>
        <p:spPr>
          <a:xfrm>
            <a:off x="8104137" y="4833262"/>
            <a:ext cx="164100" cy="34200"/>
          </a:xfrm>
          <a:prstGeom prst="rect">
            <a:avLst/>
          </a:prstGeom>
          <a:solidFill>
            <a:srgbClr val="763E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cxnSp>
        <p:nvCxnSpPr>
          <p:cNvPr id="319" name="Google Shape;319;p38"/>
          <p:cNvCxnSpPr/>
          <p:nvPr/>
        </p:nvCxnSpPr>
        <p:spPr>
          <a:xfrm flipH="1" rot="10800000">
            <a:off x="5930525" y="315975"/>
            <a:ext cx="3213600" cy="3600"/>
          </a:xfrm>
          <a:prstGeom prst="straightConnector1">
            <a:avLst/>
          </a:prstGeom>
          <a:noFill/>
          <a:ln cap="flat" cmpd="sng" w="9525">
            <a:solidFill>
              <a:srgbClr val="085763"/>
            </a:solidFill>
            <a:prstDash val="solid"/>
            <a:miter lim="800000"/>
            <a:headEnd len="med" w="med" type="oval"/>
            <a:tailEnd len="sm" w="sm" type="none"/>
          </a:ln>
        </p:spPr>
      </p:cxnSp>
      <p:sp>
        <p:nvSpPr>
          <p:cNvPr id="320" name="Google Shape;320;p38"/>
          <p:cNvSpPr txBox="1"/>
          <p:nvPr/>
        </p:nvSpPr>
        <p:spPr>
          <a:xfrm>
            <a:off x="171450" y="129075"/>
            <a:ext cx="87915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YoY Increase</a:t>
            </a:r>
            <a:endParaRPr sz="2400">
              <a:solidFill>
                <a:srgbClr val="3F3F3F"/>
              </a:solidFill>
            </a:endParaRPr>
          </a:p>
        </p:txBody>
      </p:sp>
      <p:cxnSp>
        <p:nvCxnSpPr>
          <p:cNvPr id="321" name="Google Shape;321;p38"/>
          <p:cNvCxnSpPr/>
          <p:nvPr/>
        </p:nvCxnSpPr>
        <p:spPr>
          <a:xfrm flipH="1" rot="10800000">
            <a:off x="0" y="300373"/>
            <a:ext cx="3176400" cy="15600"/>
          </a:xfrm>
          <a:prstGeom prst="straightConnector1">
            <a:avLst/>
          </a:prstGeom>
          <a:noFill/>
          <a:ln cap="flat" cmpd="sng" w="9525">
            <a:solidFill>
              <a:srgbClr val="085763"/>
            </a:solidFill>
            <a:prstDash val="solid"/>
            <a:miter lim="800000"/>
            <a:headEnd len="sm" w="sm" type="none"/>
            <a:tailEnd len="med" w="med" type="oval"/>
          </a:ln>
        </p:spPr>
      </p:cxnSp>
      <p:pic>
        <p:nvPicPr>
          <p:cNvPr id="322" name="Google Shape;322;p38"/>
          <p:cNvPicPr preferRelativeResize="0"/>
          <p:nvPr/>
        </p:nvPicPr>
        <p:blipFill>
          <a:blip r:embed="rId3">
            <a:alphaModFix/>
          </a:blip>
          <a:stretch>
            <a:fillRect/>
          </a:stretch>
        </p:blipFill>
        <p:spPr>
          <a:xfrm>
            <a:off x="599725" y="787500"/>
            <a:ext cx="4082304" cy="1456787"/>
          </a:xfrm>
          <a:prstGeom prst="rect">
            <a:avLst/>
          </a:prstGeom>
          <a:noFill/>
          <a:ln>
            <a:noFill/>
          </a:ln>
        </p:spPr>
      </p:pic>
      <p:sp>
        <p:nvSpPr>
          <p:cNvPr id="323" name="Google Shape;323;p38"/>
          <p:cNvSpPr/>
          <p:nvPr/>
        </p:nvSpPr>
        <p:spPr>
          <a:xfrm>
            <a:off x="5393125" y="1027400"/>
            <a:ext cx="3454500" cy="737700"/>
          </a:xfrm>
          <a:prstGeom prst="wedgeRoundRectCallout">
            <a:avLst>
              <a:gd fmla="val -53889" name="adj1"/>
              <a:gd fmla="val -22618"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None/>
            </a:pPr>
            <a:r>
              <a:t/>
            </a:r>
            <a:endParaRPr sz="1050">
              <a:solidFill>
                <a:srgbClr val="3F3F3F"/>
              </a:solidFill>
            </a:endParaRPr>
          </a:p>
          <a:p>
            <a:pPr indent="0" lvl="0" marL="0" rtl="0" algn="just">
              <a:spcBef>
                <a:spcPts val="0"/>
              </a:spcBef>
              <a:spcAft>
                <a:spcPts val="0"/>
              </a:spcAft>
              <a:buClr>
                <a:schemeClr val="dk1"/>
              </a:buClr>
              <a:buFont typeface="Arial"/>
              <a:buNone/>
            </a:pPr>
            <a:r>
              <a:rPr lang="en" sz="1050">
                <a:solidFill>
                  <a:srgbClr val="3F3F3F"/>
                </a:solidFill>
              </a:rPr>
              <a:t>There is </a:t>
            </a:r>
            <a:r>
              <a:rPr b="1" lang="en" sz="1050">
                <a:solidFill>
                  <a:srgbClr val="3F3F3F"/>
                </a:solidFill>
              </a:rPr>
              <a:t>continuous and steady increase</a:t>
            </a:r>
            <a:r>
              <a:rPr lang="en" sz="1050">
                <a:solidFill>
                  <a:srgbClr val="3F3F3F"/>
                </a:solidFill>
              </a:rPr>
              <a:t> in total authors starting from 1900 (data starts). More discernible since 1998.</a:t>
            </a:r>
            <a:endParaRPr sz="1050">
              <a:solidFill>
                <a:srgbClr val="3F3F3F"/>
              </a:solidFill>
            </a:endParaRPr>
          </a:p>
          <a:p>
            <a:pPr indent="0" lvl="0" marL="0" marR="0" rtl="0" algn="l">
              <a:spcBef>
                <a:spcPts val="0"/>
              </a:spcBef>
              <a:spcAft>
                <a:spcPts val="0"/>
              </a:spcAft>
              <a:buNone/>
            </a:pPr>
            <a:r>
              <a:t/>
            </a:r>
            <a:endParaRPr sz="1050"/>
          </a:p>
        </p:txBody>
      </p:sp>
      <p:sp>
        <p:nvSpPr>
          <p:cNvPr id="324" name="Google Shape;324;p38"/>
          <p:cNvSpPr txBox="1"/>
          <p:nvPr/>
        </p:nvSpPr>
        <p:spPr>
          <a:xfrm>
            <a:off x="5364900" y="3963800"/>
            <a:ext cx="9405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&gt;1900</a:t>
            </a:r>
            <a:endParaRPr b="1" sz="2000">
              <a:solidFill>
                <a:srgbClr val="FFFFFF"/>
              </a:solidFill>
            </a:endParaRPr>
          </a:p>
        </p:txBody>
      </p:sp>
      <p:sp>
        <p:nvSpPr>
          <p:cNvPr id="325" name="Google Shape;325;p38"/>
          <p:cNvSpPr txBox="1"/>
          <p:nvPr/>
        </p:nvSpPr>
        <p:spPr>
          <a:xfrm>
            <a:off x="6631363" y="4040000"/>
            <a:ext cx="9405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&gt;1950</a:t>
            </a:r>
            <a:endParaRPr b="1" sz="1600">
              <a:solidFill>
                <a:srgbClr val="FFFFFF"/>
              </a:solidFill>
            </a:endParaRPr>
          </a:p>
        </p:txBody>
      </p:sp>
      <p:sp>
        <p:nvSpPr>
          <p:cNvPr id="326" name="Google Shape;326;p38"/>
          <p:cNvSpPr txBox="1"/>
          <p:nvPr/>
        </p:nvSpPr>
        <p:spPr>
          <a:xfrm>
            <a:off x="7906525" y="4076675"/>
            <a:ext cx="9405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&gt;2000</a:t>
            </a:r>
            <a:endParaRPr b="1" sz="1200">
              <a:solidFill>
                <a:srgbClr val="FFFFFF"/>
              </a:solidFill>
            </a:endParaRPr>
          </a:p>
        </p:txBody>
      </p:sp>
      <p:sp>
        <p:nvSpPr>
          <p:cNvPr id="327" name="Google Shape;327;p38"/>
          <p:cNvSpPr/>
          <p:nvPr/>
        </p:nvSpPr>
        <p:spPr>
          <a:xfrm>
            <a:off x="171450" y="2813425"/>
            <a:ext cx="4641600" cy="1902000"/>
          </a:xfrm>
          <a:prstGeom prst="wedgeRoundRectCallout">
            <a:avLst>
              <a:gd fmla="val 50093" name="adj1"/>
              <a:gd fmla="val -25279"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YoY Female increase as  % of total population is higher since the early 20th century</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1950-1960 was a golden period which saw females increase substantially more YoY</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Since year 2000, females have increased at a steady ~10% per year</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There were certain peaks in male % increase during 1990s, however women have showed a relatively steady increase, and low yoy variation</a:t>
            </a:r>
            <a:endParaRPr sz="1100">
              <a:solidFill>
                <a:schemeClr val="dk1"/>
              </a:solidFill>
            </a:endParaRPr>
          </a:p>
          <a:p>
            <a:pPr indent="0" lvl="0" marL="0" marR="0" rtl="0" algn="l">
              <a:spcBef>
                <a:spcPts val="0"/>
              </a:spcBef>
              <a:spcAft>
                <a:spcPts val="0"/>
              </a:spcAft>
              <a:buNone/>
            </a:pPr>
            <a:r>
              <a:t/>
            </a:r>
            <a:endParaRPr sz="1050">
              <a:solidFill>
                <a:srgbClr val="3F3F3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9"/>
          <p:cNvSpPr txBox="1"/>
          <p:nvPr/>
        </p:nvSpPr>
        <p:spPr>
          <a:xfrm>
            <a:off x="170525" y="215500"/>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Career Productivity</a:t>
            </a:r>
            <a:endParaRPr sz="2100">
              <a:solidFill>
                <a:srgbClr val="3F3F3F"/>
              </a:solidFill>
            </a:endParaRPr>
          </a:p>
        </p:txBody>
      </p:sp>
      <p:cxnSp>
        <p:nvCxnSpPr>
          <p:cNvPr id="333" name="Google Shape;333;p39"/>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334" name="Google Shape;334;p39"/>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cxnSp>
        <p:nvCxnSpPr>
          <p:cNvPr id="335" name="Google Shape;335;p39"/>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cxnSp>
        <p:nvCxnSpPr>
          <p:cNvPr id="336" name="Google Shape;336;p39"/>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sp>
        <p:nvSpPr>
          <p:cNvPr id="337" name="Google Shape;337;p39"/>
          <p:cNvSpPr/>
          <p:nvPr/>
        </p:nvSpPr>
        <p:spPr>
          <a:xfrm>
            <a:off x="5550694" y="2659842"/>
            <a:ext cx="3201300" cy="5331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t/>
            </a:r>
            <a:endParaRPr sz="1100"/>
          </a:p>
        </p:txBody>
      </p:sp>
      <p:sp>
        <p:nvSpPr>
          <p:cNvPr id="338" name="Google Shape;338;p39"/>
          <p:cNvSpPr txBox="1"/>
          <p:nvPr/>
        </p:nvSpPr>
        <p:spPr>
          <a:xfrm>
            <a:off x="510325" y="824950"/>
            <a:ext cx="9462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5.48 years</a:t>
            </a:r>
            <a:endParaRPr sz="1100">
              <a:solidFill>
                <a:srgbClr val="FFFFFF"/>
              </a:solidFill>
            </a:endParaRPr>
          </a:p>
        </p:txBody>
      </p:sp>
      <p:sp>
        <p:nvSpPr>
          <p:cNvPr id="339" name="Google Shape;339;p39"/>
          <p:cNvSpPr txBox="1"/>
          <p:nvPr/>
        </p:nvSpPr>
        <p:spPr>
          <a:xfrm>
            <a:off x="1608275" y="884075"/>
            <a:ext cx="9462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4.18 years</a:t>
            </a:r>
            <a:endParaRPr sz="1100">
              <a:solidFill>
                <a:srgbClr val="FFFFFF"/>
              </a:solidFill>
            </a:endParaRPr>
          </a:p>
        </p:txBody>
      </p:sp>
      <p:pic>
        <p:nvPicPr>
          <p:cNvPr id="340" name="Google Shape;340;p39"/>
          <p:cNvPicPr preferRelativeResize="0"/>
          <p:nvPr/>
        </p:nvPicPr>
        <p:blipFill>
          <a:blip r:embed="rId3">
            <a:alphaModFix/>
          </a:blip>
          <a:stretch>
            <a:fillRect/>
          </a:stretch>
        </p:blipFill>
        <p:spPr>
          <a:xfrm>
            <a:off x="264800" y="991475"/>
            <a:ext cx="2289682" cy="2593375"/>
          </a:xfrm>
          <a:prstGeom prst="rect">
            <a:avLst/>
          </a:prstGeom>
          <a:noFill/>
          <a:ln>
            <a:noFill/>
          </a:ln>
        </p:spPr>
      </p:pic>
      <p:pic>
        <p:nvPicPr>
          <p:cNvPr id="341" name="Google Shape;341;p39"/>
          <p:cNvPicPr preferRelativeResize="0"/>
          <p:nvPr/>
        </p:nvPicPr>
        <p:blipFill>
          <a:blip r:embed="rId4">
            <a:alphaModFix/>
          </a:blip>
          <a:stretch>
            <a:fillRect/>
          </a:stretch>
        </p:blipFill>
        <p:spPr>
          <a:xfrm>
            <a:off x="2272350" y="1140250"/>
            <a:ext cx="1643050" cy="1384400"/>
          </a:xfrm>
          <a:prstGeom prst="rect">
            <a:avLst/>
          </a:prstGeom>
          <a:noFill/>
          <a:ln>
            <a:noFill/>
          </a:ln>
        </p:spPr>
      </p:pic>
      <p:sp>
        <p:nvSpPr>
          <p:cNvPr id="342" name="Google Shape;342;p39"/>
          <p:cNvSpPr txBox="1"/>
          <p:nvPr/>
        </p:nvSpPr>
        <p:spPr>
          <a:xfrm>
            <a:off x="2627275" y="1355450"/>
            <a:ext cx="1176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P</a:t>
            </a:r>
            <a:r>
              <a:rPr lang="en" sz="1100">
                <a:solidFill>
                  <a:srgbClr val="FFFFFF"/>
                </a:solidFill>
              </a:rPr>
              <a:t>apers published per year is almost the same</a:t>
            </a:r>
            <a:endParaRPr sz="1100">
              <a:solidFill>
                <a:srgbClr val="FFFFFF"/>
              </a:solidFill>
            </a:endParaRPr>
          </a:p>
        </p:txBody>
      </p:sp>
      <p:sp>
        <p:nvSpPr>
          <p:cNvPr id="343" name="Google Shape;343;p39"/>
          <p:cNvSpPr txBox="1"/>
          <p:nvPr/>
        </p:nvSpPr>
        <p:spPr>
          <a:xfrm>
            <a:off x="792450" y="942950"/>
            <a:ext cx="1479900" cy="4125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Average Publishing Rate (Papers/Year)</a:t>
            </a:r>
            <a:endParaRPr b="1" sz="1000">
              <a:solidFill>
                <a:srgbClr val="FFFFFF"/>
              </a:solidFill>
            </a:endParaRPr>
          </a:p>
        </p:txBody>
      </p:sp>
      <p:sp>
        <p:nvSpPr>
          <p:cNvPr id="344" name="Google Shape;344;p39"/>
          <p:cNvSpPr txBox="1"/>
          <p:nvPr/>
        </p:nvSpPr>
        <p:spPr>
          <a:xfrm>
            <a:off x="5744800" y="672525"/>
            <a:ext cx="1946400" cy="5817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Total papers in academic lifetime</a:t>
            </a:r>
            <a:endParaRPr b="1" sz="1000">
              <a:solidFill>
                <a:srgbClr val="FFFFFF"/>
              </a:solidFill>
            </a:endParaRPr>
          </a:p>
        </p:txBody>
      </p:sp>
      <p:pic>
        <p:nvPicPr>
          <p:cNvPr id="345" name="Google Shape;345;p39"/>
          <p:cNvPicPr preferRelativeResize="0"/>
          <p:nvPr/>
        </p:nvPicPr>
        <p:blipFill>
          <a:blip r:embed="rId4">
            <a:alphaModFix/>
          </a:blip>
          <a:stretch>
            <a:fillRect/>
          </a:stretch>
        </p:blipFill>
        <p:spPr>
          <a:xfrm>
            <a:off x="7224700" y="1140250"/>
            <a:ext cx="1643050" cy="1384400"/>
          </a:xfrm>
          <a:prstGeom prst="rect">
            <a:avLst/>
          </a:prstGeom>
          <a:noFill/>
          <a:ln>
            <a:noFill/>
          </a:ln>
        </p:spPr>
      </p:pic>
      <p:sp>
        <p:nvSpPr>
          <p:cNvPr id="346" name="Google Shape;346;p39"/>
          <p:cNvSpPr txBox="1"/>
          <p:nvPr/>
        </p:nvSpPr>
        <p:spPr>
          <a:xfrm>
            <a:off x="7691200" y="1355450"/>
            <a:ext cx="1176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P</a:t>
            </a:r>
            <a:r>
              <a:rPr lang="en" sz="1000">
                <a:solidFill>
                  <a:srgbClr val="FFFFFF"/>
                </a:solidFill>
              </a:rPr>
              <a:t>apers </a:t>
            </a:r>
            <a:endParaRPr sz="1000">
              <a:solidFill>
                <a:srgbClr val="FFFFFF"/>
              </a:solidFill>
            </a:endParaRPr>
          </a:p>
          <a:p>
            <a:pPr indent="0" lvl="0" marL="0" rtl="0" algn="l">
              <a:spcBef>
                <a:spcPts val="0"/>
              </a:spcBef>
              <a:spcAft>
                <a:spcPts val="0"/>
              </a:spcAft>
              <a:buNone/>
            </a:pPr>
            <a:r>
              <a:rPr lang="en" sz="1000">
                <a:solidFill>
                  <a:srgbClr val="FFFFFF"/>
                </a:solidFill>
              </a:rPr>
              <a:t>published by males is higher than females</a:t>
            </a:r>
            <a:endParaRPr sz="1000">
              <a:solidFill>
                <a:srgbClr val="FFFFFF"/>
              </a:solidFill>
            </a:endParaRPr>
          </a:p>
        </p:txBody>
      </p:sp>
      <p:pic>
        <p:nvPicPr>
          <p:cNvPr id="347" name="Google Shape;347;p39"/>
          <p:cNvPicPr preferRelativeResize="0"/>
          <p:nvPr/>
        </p:nvPicPr>
        <p:blipFill rotWithShape="1">
          <a:blip r:embed="rId5">
            <a:alphaModFix/>
          </a:blip>
          <a:srcRect b="7407" l="0" r="0" t="0"/>
          <a:stretch/>
        </p:blipFill>
        <p:spPr>
          <a:xfrm>
            <a:off x="5139500" y="1140250"/>
            <a:ext cx="2209626" cy="2401326"/>
          </a:xfrm>
          <a:prstGeom prst="rect">
            <a:avLst/>
          </a:prstGeom>
          <a:noFill/>
          <a:ln>
            <a:noFill/>
          </a:ln>
        </p:spPr>
      </p:pic>
      <p:sp>
        <p:nvSpPr>
          <p:cNvPr id="348" name="Google Shape;348;p39"/>
          <p:cNvSpPr txBox="1"/>
          <p:nvPr/>
        </p:nvSpPr>
        <p:spPr>
          <a:xfrm>
            <a:off x="5629125" y="1262675"/>
            <a:ext cx="509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rPr>
              <a:t>5.0</a:t>
            </a:r>
            <a:endParaRPr b="1">
              <a:solidFill>
                <a:srgbClr val="741B47"/>
              </a:solidFill>
            </a:endParaRPr>
          </a:p>
        </p:txBody>
      </p:sp>
      <p:sp>
        <p:nvSpPr>
          <p:cNvPr id="349" name="Google Shape;349;p39"/>
          <p:cNvSpPr txBox="1"/>
          <p:nvPr/>
        </p:nvSpPr>
        <p:spPr>
          <a:xfrm>
            <a:off x="6611700" y="1534563"/>
            <a:ext cx="5094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rPr>
              <a:t>4.0</a:t>
            </a:r>
            <a:endParaRPr b="1">
              <a:solidFill>
                <a:srgbClr val="741B47"/>
              </a:solidFill>
            </a:endParaRPr>
          </a:p>
        </p:txBody>
      </p:sp>
      <p:sp>
        <p:nvSpPr>
          <p:cNvPr id="350" name="Google Shape;350;p39"/>
          <p:cNvSpPr/>
          <p:nvPr/>
        </p:nvSpPr>
        <p:spPr>
          <a:xfrm>
            <a:off x="595075" y="3779125"/>
            <a:ext cx="3454500" cy="1002900"/>
          </a:xfrm>
          <a:prstGeom prst="wedgeRoundRectCallout">
            <a:avLst>
              <a:gd fmla="val 60282" name="adj1"/>
              <a:gd fmla="val -22624"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r>
              <a:t/>
            </a:r>
            <a:endParaRPr sz="1200">
              <a:solidFill>
                <a:srgbClr val="3F3F3F"/>
              </a:solidFill>
            </a:endParaRPr>
          </a:p>
          <a:p>
            <a:pPr indent="0" lvl="0" marL="0" rtl="0" algn="ctr">
              <a:lnSpc>
                <a:spcPct val="100000"/>
              </a:lnSpc>
              <a:spcBef>
                <a:spcPts val="0"/>
              </a:spcBef>
              <a:spcAft>
                <a:spcPts val="0"/>
              </a:spcAft>
              <a:buClr>
                <a:schemeClr val="dk1"/>
              </a:buClr>
              <a:buSzPts val="1100"/>
              <a:buFont typeface="Arial"/>
              <a:buNone/>
            </a:pPr>
            <a:r>
              <a:rPr lang="en" sz="1200">
                <a:solidFill>
                  <a:srgbClr val="3F3F3F"/>
                </a:solidFill>
              </a:rPr>
              <a:t>Although the publishing rate is almost the same for male and female researchers, male researchers  publish 25% more papers in their academic lifetime than females.</a:t>
            </a:r>
            <a:endParaRPr sz="1200">
              <a:solidFill>
                <a:schemeClr val="dk1"/>
              </a:solidFill>
            </a:endParaRPr>
          </a:p>
          <a:p>
            <a:pPr indent="0" lvl="0" marL="0" marR="0" rtl="0" algn="l">
              <a:lnSpc>
                <a:spcPct val="100000"/>
              </a:lnSpc>
              <a:spcBef>
                <a:spcPts val="0"/>
              </a:spcBef>
              <a:spcAft>
                <a:spcPts val="0"/>
              </a:spcAft>
              <a:buNone/>
            </a:pPr>
            <a:r>
              <a:t/>
            </a:r>
            <a:endParaRPr sz="1200">
              <a:solidFill>
                <a:srgbClr val="3F3F3F"/>
              </a:solidFill>
            </a:endParaRPr>
          </a:p>
        </p:txBody>
      </p:sp>
      <p:sp>
        <p:nvSpPr>
          <p:cNvPr id="351" name="Google Shape;351;p39"/>
          <p:cNvSpPr/>
          <p:nvPr/>
        </p:nvSpPr>
        <p:spPr>
          <a:xfrm>
            <a:off x="4902575" y="3779125"/>
            <a:ext cx="4137000" cy="1002900"/>
          </a:xfrm>
          <a:prstGeom prst="wedgeRoundRectCallout">
            <a:avLst>
              <a:gd fmla="val 50036" name="adj1"/>
              <a:gd fmla="val -21059"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Males have a larger career lifetime</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Males are more productive than females</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Easier for males to publish compared to females</a:t>
            </a:r>
            <a:endParaRPr sz="1200">
              <a:solidFill>
                <a:schemeClr val="dk1"/>
              </a:solidFill>
            </a:endParaRPr>
          </a:p>
          <a:p>
            <a:pPr indent="-304800" lvl="0" marL="457200" rtl="0" algn="l">
              <a:lnSpc>
                <a:spcPct val="100000"/>
              </a:lnSpc>
              <a:spcBef>
                <a:spcPts val="0"/>
              </a:spcBef>
              <a:spcAft>
                <a:spcPts val="0"/>
              </a:spcAft>
              <a:buClr>
                <a:schemeClr val="dk1"/>
              </a:buClr>
              <a:buSzPts val="1200"/>
              <a:buAutoNum type="arabicPeriod"/>
            </a:pPr>
            <a:r>
              <a:rPr lang="en" sz="1200">
                <a:solidFill>
                  <a:schemeClr val="dk1"/>
                </a:solidFill>
              </a:rPr>
              <a:t>Do males start their careers earlier than females</a:t>
            </a:r>
            <a:endParaRPr sz="1200">
              <a:solidFill>
                <a:srgbClr val="3F3F3F"/>
              </a:solidFill>
            </a:endParaRPr>
          </a:p>
        </p:txBody>
      </p:sp>
      <p:sp>
        <p:nvSpPr>
          <p:cNvPr id="352" name="Google Shape;352;p39"/>
          <p:cNvSpPr txBox="1"/>
          <p:nvPr/>
        </p:nvSpPr>
        <p:spPr>
          <a:xfrm>
            <a:off x="4970525" y="3480900"/>
            <a:ext cx="4001100" cy="217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a:solidFill>
                  <a:srgbClr val="262626"/>
                </a:solidFill>
                <a:latin typeface="Lato Black"/>
                <a:ea typeface="Lato Black"/>
                <a:cs typeface="Lato Black"/>
                <a:sym typeface="Lato Black"/>
              </a:rPr>
              <a:t>Hypotheses</a:t>
            </a:r>
            <a:endParaRPr>
              <a:solidFill>
                <a:srgbClr val="262626"/>
              </a:solidFill>
              <a:latin typeface="Lato Black"/>
              <a:ea typeface="Lato Black"/>
              <a:cs typeface="Lato Black"/>
              <a:sym typeface="La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0"/>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Career Length</a:t>
            </a:r>
            <a:br>
              <a:rPr lang="en" sz="2400">
                <a:solidFill>
                  <a:srgbClr val="3F3F3F"/>
                </a:solidFill>
              </a:rPr>
            </a:br>
            <a:endParaRPr sz="2400">
              <a:solidFill>
                <a:srgbClr val="3F3F3F"/>
              </a:solidFill>
            </a:endParaRPr>
          </a:p>
        </p:txBody>
      </p:sp>
      <p:cxnSp>
        <p:nvCxnSpPr>
          <p:cNvPr id="358" name="Google Shape;358;p40"/>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359" name="Google Shape;359;p40"/>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360" name="Google Shape;360;p40"/>
          <p:cNvSpPr txBox="1"/>
          <p:nvPr/>
        </p:nvSpPr>
        <p:spPr>
          <a:xfrm>
            <a:off x="525250" y="673300"/>
            <a:ext cx="8901000" cy="3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solidFill>
                <a:schemeClr val="dk1"/>
              </a:solidFill>
              <a:highlight>
                <a:schemeClr val="lt1"/>
              </a:highlight>
            </a:endParaRPr>
          </a:p>
          <a:p>
            <a:pPr indent="0" lvl="0" marL="457200" rtl="0" algn="l">
              <a:lnSpc>
                <a:spcPct val="115000"/>
              </a:lnSpc>
              <a:spcBef>
                <a:spcPts val="0"/>
              </a:spcBef>
              <a:spcAft>
                <a:spcPts val="0"/>
              </a:spcAft>
              <a:buNone/>
            </a:pPr>
            <a:r>
              <a:t/>
            </a:r>
            <a:endParaRPr b="1" sz="1050">
              <a:solidFill>
                <a:schemeClr val="dk1"/>
              </a:solidFill>
              <a:highlight>
                <a:schemeClr val="lt1"/>
              </a:highlight>
            </a:endParaRPr>
          </a:p>
          <a:p>
            <a:pPr indent="0" lvl="0" marL="0" rtl="0" algn="l">
              <a:lnSpc>
                <a:spcPct val="115000"/>
              </a:lnSpc>
              <a:spcBef>
                <a:spcPts val="0"/>
              </a:spcBef>
              <a:spcAft>
                <a:spcPts val="0"/>
              </a:spcAft>
              <a:buNone/>
            </a:pPr>
            <a:r>
              <a:t/>
            </a:r>
            <a:endParaRPr b="1" sz="1050">
              <a:solidFill>
                <a:schemeClr val="dk1"/>
              </a:solidFill>
              <a:highlight>
                <a:schemeClr val="lt1"/>
              </a:highlight>
            </a:endParaRPr>
          </a:p>
          <a:p>
            <a:pPr indent="0" lvl="0" marL="0" rtl="0" algn="l">
              <a:lnSpc>
                <a:spcPct val="115000"/>
              </a:lnSpc>
              <a:spcBef>
                <a:spcPts val="0"/>
              </a:spcBef>
              <a:spcAft>
                <a:spcPts val="0"/>
              </a:spcAft>
              <a:buNone/>
            </a:pPr>
            <a:r>
              <a:t/>
            </a:r>
            <a:endParaRPr b="1" sz="105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050">
              <a:solidFill>
                <a:schemeClr val="dk1"/>
              </a:solidFill>
              <a:highlight>
                <a:schemeClr val="lt1"/>
              </a:highlight>
            </a:endParaRPr>
          </a:p>
          <a:p>
            <a:pPr indent="0" lvl="0" marL="914400" rtl="0" algn="l">
              <a:spcBef>
                <a:spcPts val="0"/>
              </a:spcBef>
              <a:spcAft>
                <a:spcPts val="0"/>
              </a:spcAft>
              <a:buNone/>
            </a:pPr>
            <a:r>
              <a:t/>
            </a:r>
            <a:endParaRPr sz="1050">
              <a:solidFill>
                <a:schemeClr val="dk1"/>
              </a:solidFill>
              <a:highlight>
                <a:schemeClr val="lt1"/>
              </a:highlight>
            </a:endParaRPr>
          </a:p>
          <a:p>
            <a:pPr indent="0" lvl="0" marL="0" rtl="0" algn="l">
              <a:spcBef>
                <a:spcPts val="0"/>
              </a:spcBef>
              <a:spcAft>
                <a:spcPts val="0"/>
              </a:spcAft>
              <a:buNone/>
            </a:pPr>
            <a:br>
              <a:rPr lang="en" sz="1050">
                <a:solidFill>
                  <a:schemeClr val="dk1"/>
                </a:solidFill>
                <a:highlight>
                  <a:schemeClr val="lt1"/>
                </a:highlight>
              </a:rPr>
            </a:br>
            <a:endParaRPr b="1" sz="1050">
              <a:solidFill>
                <a:schemeClr val="dk1"/>
              </a:solidFill>
              <a:highlight>
                <a:schemeClr val="lt1"/>
              </a:highlight>
            </a:endParaRPr>
          </a:p>
          <a:p>
            <a:pPr indent="0" lvl="0" marL="0" rtl="0" algn="l">
              <a:spcBef>
                <a:spcPts val="0"/>
              </a:spcBef>
              <a:spcAft>
                <a:spcPts val="0"/>
              </a:spcAft>
              <a:buNone/>
            </a:pPr>
            <a:r>
              <a:t/>
            </a:r>
            <a:endParaRPr/>
          </a:p>
        </p:txBody>
      </p:sp>
      <p:sp>
        <p:nvSpPr>
          <p:cNvPr id="361" name="Google Shape;361;p40"/>
          <p:cNvSpPr/>
          <p:nvPr/>
        </p:nvSpPr>
        <p:spPr>
          <a:xfrm>
            <a:off x="2114100" y="802975"/>
            <a:ext cx="4915800" cy="265200"/>
          </a:xfrm>
          <a:prstGeom prst="roundRect">
            <a:avLst>
              <a:gd fmla="val 16667" name="adj"/>
            </a:avLst>
          </a:prstGeom>
          <a:solidFill>
            <a:srgbClr val="FF9900"/>
          </a:solid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b="1" lang="en" sz="1000">
                <a:solidFill>
                  <a:srgbClr val="FFFFFF"/>
                </a:solidFill>
              </a:rPr>
              <a:t>Career Lengths = Time Period b/w authors first and last paper i the dataset</a:t>
            </a:r>
            <a:endParaRPr b="1" sz="1000">
              <a:solidFill>
                <a:srgbClr val="FFFFFF"/>
              </a:solidFill>
            </a:endParaRPr>
          </a:p>
          <a:p>
            <a:pPr indent="0" lvl="0" marL="0" marR="0" rtl="0" algn="ctr">
              <a:spcBef>
                <a:spcPts val="0"/>
              </a:spcBef>
              <a:spcAft>
                <a:spcPts val="0"/>
              </a:spcAft>
              <a:buNone/>
            </a:pPr>
            <a:r>
              <a:t/>
            </a:r>
            <a:endParaRPr b="1" sz="1000">
              <a:solidFill>
                <a:srgbClr val="FFFFFF"/>
              </a:solidFill>
            </a:endParaRPr>
          </a:p>
        </p:txBody>
      </p:sp>
      <p:pic>
        <p:nvPicPr>
          <p:cNvPr id="362" name="Google Shape;362;p40"/>
          <p:cNvPicPr preferRelativeResize="0"/>
          <p:nvPr/>
        </p:nvPicPr>
        <p:blipFill>
          <a:blip r:embed="rId3">
            <a:alphaModFix/>
          </a:blip>
          <a:stretch>
            <a:fillRect/>
          </a:stretch>
        </p:blipFill>
        <p:spPr>
          <a:xfrm>
            <a:off x="243000" y="1355875"/>
            <a:ext cx="1603600" cy="1600350"/>
          </a:xfrm>
          <a:prstGeom prst="rect">
            <a:avLst/>
          </a:prstGeom>
          <a:noFill/>
          <a:ln>
            <a:noFill/>
          </a:ln>
        </p:spPr>
      </p:pic>
      <p:sp>
        <p:nvSpPr>
          <p:cNvPr id="363" name="Google Shape;363;p40"/>
          <p:cNvSpPr txBox="1"/>
          <p:nvPr/>
        </p:nvSpPr>
        <p:spPr>
          <a:xfrm>
            <a:off x="243000" y="1279675"/>
            <a:ext cx="9462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5 years</a:t>
            </a:r>
            <a:endParaRPr sz="1100"/>
          </a:p>
        </p:txBody>
      </p:sp>
      <p:sp>
        <p:nvSpPr>
          <p:cNvPr id="364" name="Google Shape;364;p40"/>
          <p:cNvSpPr txBox="1"/>
          <p:nvPr/>
        </p:nvSpPr>
        <p:spPr>
          <a:xfrm>
            <a:off x="1059300" y="1289375"/>
            <a:ext cx="9462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4 years</a:t>
            </a:r>
            <a:endParaRPr sz="1100"/>
          </a:p>
        </p:txBody>
      </p:sp>
      <p:sp>
        <p:nvSpPr>
          <p:cNvPr id="365" name="Google Shape;365;p40"/>
          <p:cNvSpPr txBox="1"/>
          <p:nvPr/>
        </p:nvSpPr>
        <p:spPr>
          <a:xfrm>
            <a:off x="2778625" y="1940950"/>
            <a:ext cx="3725700" cy="825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Font typeface="Arial"/>
              <a:buNone/>
            </a:pPr>
            <a:r>
              <a:t/>
            </a:r>
            <a:endParaRPr>
              <a:solidFill>
                <a:srgbClr val="3F3F3F"/>
              </a:solidFill>
            </a:endParaRPr>
          </a:p>
        </p:txBody>
      </p:sp>
      <p:pic>
        <p:nvPicPr>
          <p:cNvPr id="366" name="Google Shape;366;p40"/>
          <p:cNvPicPr preferRelativeResize="0"/>
          <p:nvPr/>
        </p:nvPicPr>
        <p:blipFill>
          <a:blip r:embed="rId4">
            <a:alphaModFix/>
          </a:blip>
          <a:stretch>
            <a:fillRect/>
          </a:stretch>
        </p:blipFill>
        <p:spPr>
          <a:xfrm>
            <a:off x="243000" y="3013920"/>
            <a:ext cx="1603600" cy="1271955"/>
          </a:xfrm>
          <a:prstGeom prst="rect">
            <a:avLst/>
          </a:prstGeom>
          <a:noFill/>
          <a:ln>
            <a:noFill/>
          </a:ln>
        </p:spPr>
      </p:pic>
      <p:sp>
        <p:nvSpPr>
          <p:cNvPr id="367" name="Google Shape;367;p40"/>
          <p:cNvSpPr txBox="1"/>
          <p:nvPr/>
        </p:nvSpPr>
        <p:spPr>
          <a:xfrm>
            <a:off x="342125" y="4580375"/>
            <a:ext cx="70191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*Outlier removal at gender level for values above +-3 SD</a:t>
            </a:r>
            <a:endParaRPr sz="800">
              <a:solidFill>
                <a:schemeClr val="dk1"/>
              </a:solidFill>
            </a:endParaRPr>
          </a:p>
          <a:p>
            <a:pPr indent="0" lvl="0" marL="0" rtl="0" algn="l">
              <a:spcBef>
                <a:spcPts val="0"/>
              </a:spcBef>
              <a:spcAft>
                <a:spcPts val="0"/>
              </a:spcAft>
              <a:buNone/>
            </a:pPr>
            <a:r>
              <a:rPr lang="en" sz="800">
                <a:solidFill>
                  <a:schemeClr val="dk1"/>
                </a:solidFill>
                <a:highlight>
                  <a:schemeClr val="lt1"/>
                </a:highlight>
              </a:rPr>
              <a:t>**For authors who were active/published for a single year, we consider their academic age = 1</a:t>
            </a:r>
            <a:endParaRPr b="1" sz="800">
              <a:solidFill>
                <a:schemeClr val="dk1"/>
              </a:solidFill>
              <a:highlight>
                <a:schemeClr val="lt1"/>
              </a:highlight>
            </a:endParaRPr>
          </a:p>
          <a:p>
            <a:pPr indent="0" lvl="0" marL="0" rtl="0" algn="l">
              <a:spcBef>
                <a:spcPts val="0"/>
              </a:spcBef>
              <a:spcAft>
                <a:spcPts val="0"/>
              </a:spcAft>
              <a:buNone/>
            </a:pPr>
            <a:r>
              <a:t/>
            </a:r>
            <a:endParaRPr sz="800">
              <a:solidFill>
                <a:schemeClr val="dk1"/>
              </a:solidFill>
              <a:highlight>
                <a:schemeClr val="lt1"/>
              </a:highlight>
            </a:endParaRPr>
          </a:p>
        </p:txBody>
      </p:sp>
      <p:sp>
        <p:nvSpPr>
          <p:cNvPr id="368" name="Google Shape;368;p40"/>
          <p:cNvSpPr/>
          <p:nvPr/>
        </p:nvSpPr>
        <p:spPr>
          <a:xfrm>
            <a:off x="1969575" y="1478975"/>
            <a:ext cx="2291100" cy="2465700"/>
          </a:xfrm>
          <a:prstGeom prst="wedgeRoundRectCallout">
            <a:avLst>
              <a:gd fmla="val 50036" name="adj1"/>
              <a:gd fmla="val -21059"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 sz="1200">
                <a:solidFill>
                  <a:srgbClr val="3F3F3F"/>
                </a:solidFill>
              </a:rPr>
              <a:t>On the outset, it seems that </a:t>
            </a:r>
            <a:r>
              <a:rPr b="1" lang="en" sz="1200">
                <a:solidFill>
                  <a:srgbClr val="3F3F3F"/>
                </a:solidFill>
              </a:rPr>
              <a:t>males enjoy a longer academic career lifetime ~5 years compared to females ~4 years</a:t>
            </a:r>
            <a:endParaRPr b="1" sz="1200">
              <a:solidFill>
                <a:srgbClr val="3F3F3F"/>
              </a:solidFill>
            </a:endParaRPr>
          </a:p>
        </p:txBody>
      </p:sp>
      <p:pic>
        <p:nvPicPr>
          <p:cNvPr id="369" name="Google Shape;369;p40"/>
          <p:cNvPicPr preferRelativeResize="0"/>
          <p:nvPr/>
        </p:nvPicPr>
        <p:blipFill>
          <a:blip r:embed="rId5">
            <a:alphaModFix/>
          </a:blip>
          <a:stretch>
            <a:fillRect/>
          </a:stretch>
        </p:blipFill>
        <p:spPr>
          <a:xfrm>
            <a:off x="4504825" y="1355875"/>
            <a:ext cx="4517048" cy="2588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1"/>
          <p:cNvSpPr txBox="1"/>
          <p:nvPr/>
        </p:nvSpPr>
        <p:spPr>
          <a:xfrm>
            <a:off x="171450" y="21962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400">
                <a:solidFill>
                  <a:srgbClr val="3F3F3F"/>
                </a:solidFill>
              </a:rPr>
              <a:t>Career Length - 2</a:t>
            </a:r>
            <a:endParaRPr sz="2400">
              <a:solidFill>
                <a:srgbClr val="3F3F3F"/>
              </a:solidFill>
            </a:endParaRPr>
          </a:p>
        </p:txBody>
      </p:sp>
      <p:cxnSp>
        <p:nvCxnSpPr>
          <p:cNvPr id="375" name="Google Shape;375;p41"/>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376" name="Google Shape;376;p41"/>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pic>
        <p:nvPicPr>
          <p:cNvPr id="377" name="Google Shape;377;p41"/>
          <p:cNvPicPr preferRelativeResize="0"/>
          <p:nvPr/>
        </p:nvPicPr>
        <p:blipFill rotWithShape="1">
          <a:blip r:embed="rId3">
            <a:alphaModFix/>
          </a:blip>
          <a:srcRect b="0" l="5639" r="13800" t="0"/>
          <a:stretch/>
        </p:blipFill>
        <p:spPr>
          <a:xfrm>
            <a:off x="1882100" y="801325"/>
            <a:ext cx="4374675" cy="3703800"/>
          </a:xfrm>
          <a:prstGeom prst="rect">
            <a:avLst/>
          </a:prstGeom>
          <a:noFill/>
          <a:ln>
            <a:noFill/>
          </a:ln>
        </p:spPr>
      </p:pic>
      <p:sp>
        <p:nvSpPr>
          <p:cNvPr id="378" name="Google Shape;378;p41"/>
          <p:cNvSpPr/>
          <p:nvPr/>
        </p:nvSpPr>
        <p:spPr>
          <a:xfrm>
            <a:off x="2216250" y="2635575"/>
            <a:ext cx="500700" cy="10539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txBox="1"/>
          <p:nvPr/>
        </p:nvSpPr>
        <p:spPr>
          <a:xfrm>
            <a:off x="313350" y="4551600"/>
            <a:ext cx="70191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*Outlier removal at gender level for values above +-3 SD</a:t>
            </a:r>
            <a:endParaRPr sz="800">
              <a:solidFill>
                <a:schemeClr val="dk1"/>
              </a:solidFill>
            </a:endParaRPr>
          </a:p>
          <a:p>
            <a:pPr indent="0" lvl="0" marL="0" rtl="0" algn="l">
              <a:spcBef>
                <a:spcPts val="0"/>
              </a:spcBef>
              <a:spcAft>
                <a:spcPts val="0"/>
              </a:spcAft>
              <a:buNone/>
            </a:pPr>
            <a:r>
              <a:rPr lang="en" sz="800">
                <a:solidFill>
                  <a:schemeClr val="dk1"/>
                </a:solidFill>
                <a:highlight>
                  <a:schemeClr val="lt1"/>
                </a:highlight>
              </a:rPr>
              <a:t>**For authors who were active/published for a single year, we consider their academic age = 1</a:t>
            </a:r>
            <a:endParaRPr b="1" sz="800">
              <a:solidFill>
                <a:schemeClr val="dk1"/>
              </a:solidFill>
              <a:highlight>
                <a:schemeClr val="lt1"/>
              </a:highlight>
            </a:endParaRPr>
          </a:p>
          <a:p>
            <a:pPr indent="0" lvl="0" marL="0" rtl="0" algn="l">
              <a:spcBef>
                <a:spcPts val="0"/>
              </a:spcBef>
              <a:spcAft>
                <a:spcPts val="0"/>
              </a:spcAft>
              <a:buNone/>
            </a:pPr>
            <a:r>
              <a:t/>
            </a:r>
            <a:endParaRPr sz="800">
              <a:solidFill>
                <a:schemeClr val="dk1"/>
              </a:solidFill>
              <a:highlight>
                <a:schemeClr val="lt1"/>
              </a:highlight>
            </a:endParaRPr>
          </a:p>
        </p:txBody>
      </p:sp>
      <p:sp>
        <p:nvSpPr>
          <p:cNvPr id="380" name="Google Shape;380;p41"/>
          <p:cNvSpPr/>
          <p:nvPr/>
        </p:nvSpPr>
        <p:spPr>
          <a:xfrm>
            <a:off x="142400" y="1982475"/>
            <a:ext cx="1663500" cy="653100"/>
          </a:xfrm>
          <a:prstGeom prst="wedgeRoundRectCallout">
            <a:avLst>
              <a:gd fmla="val 58619" name="adj1"/>
              <a:gd fmla="val -21386"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1000"/>
              <a:t>Majority of females have a career length of only 1 year </a:t>
            </a:r>
            <a:r>
              <a:rPr b="1" lang="en" sz="1000"/>
              <a:t>~60%</a:t>
            </a:r>
            <a:endParaRPr b="1" sz="1000"/>
          </a:p>
        </p:txBody>
      </p:sp>
      <p:sp>
        <p:nvSpPr>
          <p:cNvPr id="381" name="Google Shape;381;p41"/>
          <p:cNvSpPr/>
          <p:nvPr/>
        </p:nvSpPr>
        <p:spPr>
          <a:xfrm>
            <a:off x="2216250" y="2025400"/>
            <a:ext cx="500700" cy="4500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142400" y="2744475"/>
            <a:ext cx="1739700" cy="653100"/>
          </a:xfrm>
          <a:prstGeom prst="wedgeRoundRectCallout">
            <a:avLst>
              <a:gd fmla="val 57499" name="adj1"/>
              <a:gd fmla="val -19048"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1000"/>
              <a:t>Majority of males also have a career length of only 1 year </a:t>
            </a:r>
            <a:r>
              <a:rPr b="1" lang="en" sz="1000"/>
              <a:t>~53%</a:t>
            </a:r>
            <a:endParaRPr b="1" sz="1000"/>
          </a:p>
        </p:txBody>
      </p:sp>
      <p:sp>
        <p:nvSpPr>
          <p:cNvPr id="383" name="Google Shape;383;p41"/>
          <p:cNvSpPr/>
          <p:nvPr/>
        </p:nvSpPr>
        <p:spPr>
          <a:xfrm>
            <a:off x="6445775" y="940350"/>
            <a:ext cx="2622600" cy="3262800"/>
          </a:xfrm>
          <a:prstGeom prst="wedgeRoundRectCallout">
            <a:avLst>
              <a:gd fmla="val -57573" name="adj1"/>
              <a:gd fmla="val -24686"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Further analyses (Boxplot here, others in appendix) show that not only do females have a very high % of authors active only for 1 year, they also majoritarily have shorter academic lifetimes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 of male authors with higher career lengths is also more than % of female authors</a:t>
            </a:r>
            <a:r>
              <a:rPr lang="en" sz="1000"/>
              <a:t> (outlier cleaned)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u="sng"/>
              <a:t>Key Takeaway</a:t>
            </a:r>
            <a:r>
              <a:rPr lang="en" sz="1000"/>
              <a:t>:</a:t>
            </a:r>
            <a:endParaRPr sz="1000"/>
          </a:p>
          <a:p>
            <a:pPr indent="0" lvl="0" marL="0" rtl="0" algn="l">
              <a:spcBef>
                <a:spcPts val="0"/>
              </a:spcBef>
              <a:spcAft>
                <a:spcPts val="0"/>
              </a:spcAft>
              <a:buNone/>
            </a:pPr>
            <a:r>
              <a:rPr b="1" lang="en" sz="1000"/>
              <a:t>Females despite having similar publishing rate, stay less active in academia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384" name="Google Shape;384;p41"/>
          <p:cNvSpPr/>
          <p:nvPr/>
        </p:nvSpPr>
        <p:spPr>
          <a:xfrm>
            <a:off x="2216250" y="1200125"/>
            <a:ext cx="3936000" cy="7824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1"/>
          <p:cNvPicPr preferRelativeResize="0"/>
          <p:nvPr/>
        </p:nvPicPr>
        <p:blipFill rotWithShape="1">
          <a:blip r:embed="rId4">
            <a:alphaModFix/>
          </a:blip>
          <a:srcRect b="74138" l="85072" r="1856" t="10538"/>
          <a:stretch/>
        </p:blipFill>
        <p:spPr>
          <a:xfrm>
            <a:off x="3950700" y="547025"/>
            <a:ext cx="871525" cy="65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300"/>
                                        <p:tgtEl>
                                          <p:spTgt spid="380"/>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2"/>
          <p:cNvSpPr txBox="1"/>
          <p:nvPr/>
        </p:nvSpPr>
        <p:spPr>
          <a:xfrm>
            <a:off x="171450" y="142875"/>
            <a:ext cx="8801100" cy="581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rPr>
              <a:t>Collaborator Analysis</a:t>
            </a:r>
            <a:br>
              <a:rPr lang="en" sz="2100">
                <a:solidFill>
                  <a:srgbClr val="3F3F3F"/>
                </a:solidFill>
              </a:rPr>
            </a:br>
            <a:endParaRPr sz="2100">
              <a:solidFill>
                <a:srgbClr val="3F3F3F"/>
              </a:solidFill>
            </a:endParaRPr>
          </a:p>
        </p:txBody>
      </p:sp>
      <p:cxnSp>
        <p:nvCxnSpPr>
          <p:cNvPr id="391" name="Google Shape;391;p42"/>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cxnSp>
        <p:nvCxnSpPr>
          <p:cNvPr id="392" name="Google Shape;392;p42"/>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sp>
        <p:nvSpPr>
          <p:cNvPr id="393" name="Google Shape;393;p42"/>
          <p:cNvSpPr txBox="1"/>
          <p:nvPr/>
        </p:nvSpPr>
        <p:spPr>
          <a:xfrm>
            <a:off x="767000" y="551323"/>
            <a:ext cx="7982100" cy="5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E69138"/>
                </a:solidFill>
              </a:rPr>
              <a:t>2.1</a:t>
            </a:r>
            <a:r>
              <a:rPr lang="en"/>
              <a:t> avg number of collaborators per paper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457200" rtl="0" algn="l">
              <a:lnSpc>
                <a:spcPct val="115000"/>
              </a:lnSpc>
              <a:spcBef>
                <a:spcPts val="0"/>
              </a:spcBef>
              <a:spcAft>
                <a:spcPts val="0"/>
              </a:spcAft>
              <a:buNone/>
            </a:pPr>
            <a:r>
              <a:t/>
            </a:r>
            <a:endParaRPr b="1" sz="1050">
              <a:solidFill>
                <a:schemeClr val="dk1"/>
              </a:solidFill>
              <a:highlight>
                <a:schemeClr val="lt1"/>
              </a:highlight>
            </a:endParaRPr>
          </a:p>
          <a:p>
            <a:pPr indent="0" lvl="0" marL="0" rtl="0" algn="l">
              <a:spcBef>
                <a:spcPts val="0"/>
              </a:spcBef>
              <a:spcAft>
                <a:spcPts val="0"/>
              </a:spcAft>
              <a:buNone/>
            </a:pPr>
            <a:r>
              <a:t/>
            </a:r>
            <a:endParaRPr/>
          </a:p>
        </p:txBody>
      </p:sp>
      <p:cxnSp>
        <p:nvCxnSpPr>
          <p:cNvPr id="394" name="Google Shape;394;p42"/>
          <p:cNvCxnSpPr/>
          <p:nvPr/>
        </p:nvCxnSpPr>
        <p:spPr>
          <a:xfrm>
            <a:off x="6079331" y="392173"/>
            <a:ext cx="3064800" cy="0"/>
          </a:xfrm>
          <a:prstGeom prst="straightConnector1">
            <a:avLst/>
          </a:prstGeom>
          <a:noFill/>
          <a:ln cap="flat" cmpd="sng" w="9525">
            <a:solidFill>
              <a:srgbClr val="085763"/>
            </a:solidFill>
            <a:prstDash val="solid"/>
            <a:miter lim="800000"/>
            <a:headEnd len="med" w="med" type="oval"/>
            <a:tailEnd len="sm" w="sm" type="none"/>
          </a:ln>
        </p:spPr>
      </p:cxnSp>
      <p:cxnSp>
        <p:nvCxnSpPr>
          <p:cNvPr id="395" name="Google Shape;395;p42"/>
          <p:cNvCxnSpPr/>
          <p:nvPr/>
        </p:nvCxnSpPr>
        <p:spPr>
          <a:xfrm>
            <a:off x="0" y="392173"/>
            <a:ext cx="3064800" cy="0"/>
          </a:xfrm>
          <a:prstGeom prst="straightConnector1">
            <a:avLst/>
          </a:prstGeom>
          <a:noFill/>
          <a:ln cap="flat" cmpd="sng" w="9525">
            <a:solidFill>
              <a:srgbClr val="085763"/>
            </a:solidFill>
            <a:prstDash val="solid"/>
            <a:miter lim="800000"/>
            <a:headEnd len="sm" w="sm" type="none"/>
            <a:tailEnd len="med" w="med" type="oval"/>
          </a:ln>
        </p:spPr>
      </p:cxnSp>
      <p:sp>
        <p:nvSpPr>
          <p:cNvPr id="396" name="Google Shape;396;p42"/>
          <p:cNvSpPr/>
          <p:nvPr/>
        </p:nvSpPr>
        <p:spPr>
          <a:xfrm>
            <a:off x="1915059" y="1264089"/>
            <a:ext cx="1479600" cy="498600"/>
          </a:xfrm>
          <a:prstGeom prst="roundRect">
            <a:avLst>
              <a:gd fmla="val 16667" name="adj"/>
            </a:avLst>
          </a:prstGeom>
          <a:solidFill>
            <a:srgbClr val="CA7A0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rPr>
              <a:t>Male</a:t>
            </a:r>
            <a:endParaRPr sz="1100"/>
          </a:p>
        </p:txBody>
      </p:sp>
      <p:sp>
        <p:nvSpPr>
          <p:cNvPr id="397" name="Google Shape;397;p42"/>
          <p:cNvSpPr/>
          <p:nvPr/>
        </p:nvSpPr>
        <p:spPr>
          <a:xfrm>
            <a:off x="5360909" y="1264102"/>
            <a:ext cx="1479600" cy="498600"/>
          </a:xfrm>
          <a:prstGeom prst="roundRect">
            <a:avLst>
              <a:gd fmla="val 16667" name="adj"/>
            </a:avLst>
          </a:prstGeom>
          <a:solidFill>
            <a:srgbClr val="CA7A0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rPr>
              <a:t>Female</a:t>
            </a:r>
            <a:endParaRPr sz="1100"/>
          </a:p>
        </p:txBody>
      </p:sp>
      <p:sp>
        <p:nvSpPr>
          <p:cNvPr id="398" name="Google Shape;398;p42"/>
          <p:cNvSpPr txBox="1"/>
          <p:nvPr/>
        </p:nvSpPr>
        <p:spPr>
          <a:xfrm>
            <a:off x="844800" y="1814600"/>
            <a:ext cx="3620100" cy="659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45818E"/>
                </a:solidFill>
              </a:rPr>
              <a:t>2 =</a:t>
            </a:r>
            <a:r>
              <a:rPr b="1" lang="en" sz="1200">
                <a:solidFill>
                  <a:srgbClr val="45818E"/>
                </a:solidFill>
              </a:rPr>
              <a:t> </a:t>
            </a:r>
            <a:r>
              <a:rPr lang="en" sz="1200">
                <a:solidFill>
                  <a:srgbClr val="45818E"/>
                </a:solidFill>
                <a:highlight>
                  <a:schemeClr val="lt1"/>
                </a:highlight>
              </a:rPr>
              <a:t> </a:t>
            </a:r>
            <a:r>
              <a:rPr lang="en" sz="1200">
                <a:solidFill>
                  <a:schemeClr val="dk1"/>
                </a:solidFill>
                <a:highlight>
                  <a:schemeClr val="lt1"/>
                </a:highlight>
              </a:rPr>
              <a:t>average number of male collaborators per paper when </a:t>
            </a:r>
            <a:r>
              <a:rPr b="1" lang="en" sz="1200">
                <a:solidFill>
                  <a:schemeClr val="dk1"/>
                </a:solidFill>
                <a:highlight>
                  <a:schemeClr val="lt1"/>
                </a:highlight>
              </a:rPr>
              <a:t>BOTH GENDERS</a:t>
            </a:r>
            <a:r>
              <a:rPr lang="en" sz="1200">
                <a:solidFill>
                  <a:schemeClr val="dk1"/>
                </a:solidFill>
                <a:highlight>
                  <a:schemeClr val="lt1"/>
                </a:highlight>
              </a:rPr>
              <a:t> present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solidFill>
                <a:schemeClr val="dk1"/>
              </a:solidFill>
              <a:highlight>
                <a:schemeClr val="lt1"/>
              </a:highlight>
            </a:endParaRPr>
          </a:p>
          <a:p>
            <a:pPr indent="0" lvl="0" marL="457200" rtl="0" algn="l">
              <a:lnSpc>
                <a:spcPct val="115000"/>
              </a:lnSpc>
              <a:spcBef>
                <a:spcPts val="0"/>
              </a:spcBef>
              <a:spcAft>
                <a:spcPts val="0"/>
              </a:spcAft>
              <a:buClr>
                <a:schemeClr val="dk1"/>
              </a:buClr>
              <a:buSzPts val="1100"/>
              <a:buFont typeface="Arial"/>
              <a:buNone/>
            </a:pPr>
            <a:r>
              <a:rPr b="1" lang="en" sz="1800">
                <a:solidFill>
                  <a:srgbClr val="45818E"/>
                </a:solidFill>
              </a:rPr>
              <a:t>7 </a:t>
            </a:r>
            <a:r>
              <a:rPr b="1" lang="en" sz="1200">
                <a:solidFill>
                  <a:srgbClr val="45818E"/>
                </a:solidFill>
              </a:rPr>
              <a:t>years</a:t>
            </a:r>
            <a:r>
              <a:rPr b="1" lang="en" sz="1800">
                <a:solidFill>
                  <a:srgbClr val="45818E"/>
                </a:solidFill>
              </a:rPr>
              <a:t> =</a:t>
            </a:r>
            <a:r>
              <a:rPr lang="en" sz="1800">
                <a:solidFill>
                  <a:srgbClr val="45818E"/>
                </a:solidFill>
                <a:highlight>
                  <a:schemeClr val="lt1"/>
                </a:highlight>
              </a:rPr>
              <a:t> </a:t>
            </a:r>
            <a:r>
              <a:rPr lang="en" sz="1200">
                <a:solidFill>
                  <a:schemeClr val="dk1"/>
                </a:solidFill>
                <a:highlight>
                  <a:schemeClr val="lt1"/>
                </a:highlight>
              </a:rPr>
              <a:t>average age of male collaborator per paper when </a:t>
            </a:r>
            <a:r>
              <a:rPr b="1" lang="en" sz="1200">
                <a:solidFill>
                  <a:schemeClr val="dk1"/>
                </a:solidFill>
                <a:highlight>
                  <a:schemeClr val="lt1"/>
                </a:highlight>
              </a:rPr>
              <a:t>BOTH GENDERS </a:t>
            </a:r>
            <a:r>
              <a:rPr lang="en" sz="1200">
                <a:solidFill>
                  <a:schemeClr val="dk1"/>
                </a:solidFill>
                <a:highlight>
                  <a:schemeClr val="lt1"/>
                </a:highlight>
              </a:rPr>
              <a:t>collaboratore</a:t>
            </a:r>
            <a:endParaRPr sz="1200">
              <a:solidFill>
                <a:schemeClr val="dk1"/>
              </a:solidFill>
              <a:highlight>
                <a:schemeClr val="lt1"/>
              </a:highlight>
            </a:endParaRPr>
          </a:p>
          <a:p>
            <a:pPr indent="0" lvl="0" marL="457200" rtl="0" algn="l">
              <a:lnSpc>
                <a:spcPct val="115000"/>
              </a:lnSpc>
              <a:spcBef>
                <a:spcPts val="0"/>
              </a:spcBef>
              <a:spcAft>
                <a:spcPts val="0"/>
              </a:spcAft>
              <a:buNone/>
            </a:pPr>
            <a:r>
              <a:t/>
            </a:r>
            <a:endParaRPr sz="1200"/>
          </a:p>
        </p:txBody>
      </p:sp>
      <p:sp>
        <p:nvSpPr>
          <p:cNvPr id="399" name="Google Shape;399;p42"/>
          <p:cNvSpPr txBox="1"/>
          <p:nvPr/>
        </p:nvSpPr>
        <p:spPr>
          <a:xfrm>
            <a:off x="3857750" y="1814575"/>
            <a:ext cx="4385400" cy="6594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b="1" lang="en" sz="1800">
                <a:solidFill>
                  <a:srgbClr val="45818E"/>
                </a:solidFill>
              </a:rPr>
              <a:t>3</a:t>
            </a:r>
            <a:r>
              <a:rPr b="1" lang="en" sz="1800">
                <a:solidFill>
                  <a:srgbClr val="45818E"/>
                </a:solidFill>
              </a:rPr>
              <a:t> </a:t>
            </a:r>
            <a:r>
              <a:rPr lang="en" sz="1800">
                <a:solidFill>
                  <a:srgbClr val="45818E"/>
                </a:solidFill>
                <a:highlight>
                  <a:schemeClr val="lt1"/>
                </a:highlight>
              </a:rPr>
              <a:t>= </a:t>
            </a:r>
            <a:r>
              <a:rPr lang="en" sz="1200">
                <a:solidFill>
                  <a:schemeClr val="dk1"/>
                </a:solidFill>
                <a:highlight>
                  <a:schemeClr val="lt1"/>
                </a:highlight>
              </a:rPr>
              <a:t>average number of female collaborators per paper when </a:t>
            </a:r>
            <a:r>
              <a:rPr b="1" lang="en" sz="1200">
                <a:solidFill>
                  <a:schemeClr val="dk1"/>
                </a:solidFill>
                <a:highlight>
                  <a:schemeClr val="lt1"/>
                </a:highlight>
              </a:rPr>
              <a:t>BOTH GENDERS </a:t>
            </a:r>
            <a:r>
              <a:rPr lang="en" sz="1200">
                <a:solidFill>
                  <a:schemeClr val="dk1"/>
                </a:solidFill>
                <a:highlight>
                  <a:schemeClr val="lt1"/>
                </a:highlight>
              </a:rPr>
              <a:t>present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457200" rtl="0" algn="l">
              <a:lnSpc>
                <a:spcPct val="115000"/>
              </a:lnSpc>
              <a:spcBef>
                <a:spcPts val="0"/>
              </a:spcBef>
              <a:spcAft>
                <a:spcPts val="0"/>
              </a:spcAft>
              <a:buNone/>
            </a:pPr>
            <a:r>
              <a:t/>
            </a:r>
            <a:endParaRPr b="1" sz="1200">
              <a:solidFill>
                <a:schemeClr val="dk1"/>
              </a:solidFill>
              <a:highlight>
                <a:schemeClr val="lt1"/>
              </a:highlight>
            </a:endParaRPr>
          </a:p>
          <a:p>
            <a:pPr indent="0" lvl="0" marL="914400" rtl="0" algn="l">
              <a:lnSpc>
                <a:spcPct val="115000"/>
              </a:lnSpc>
              <a:spcBef>
                <a:spcPts val="0"/>
              </a:spcBef>
              <a:spcAft>
                <a:spcPts val="0"/>
              </a:spcAft>
              <a:buClr>
                <a:schemeClr val="dk1"/>
              </a:buClr>
              <a:buSzPts val="1100"/>
              <a:buFont typeface="Arial"/>
              <a:buNone/>
            </a:pPr>
            <a:r>
              <a:rPr b="1" lang="en" sz="1800">
                <a:solidFill>
                  <a:srgbClr val="45818E"/>
                </a:solidFill>
              </a:rPr>
              <a:t>3 </a:t>
            </a:r>
            <a:r>
              <a:rPr b="1" lang="en" sz="1200">
                <a:solidFill>
                  <a:srgbClr val="45818E"/>
                </a:solidFill>
              </a:rPr>
              <a:t>years </a:t>
            </a:r>
            <a:r>
              <a:rPr b="1" lang="en" sz="1800">
                <a:solidFill>
                  <a:srgbClr val="45818E"/>
                </a:solidFill>
              </a:rPr>
              <a:t>= </a:t>
            </a:r>
            <a:r>
              <a:rPr lang="en" sz="1200">
                <a:solidFill>
                  <a:srgbClr val="45818E"/>
                </a:solidFill>
                <a:highlight>
                  <a:schemeClr val="lt1"/>
                </a:highlight>
              </a:rPr>
              <a:t> </a:t>
            </a:r>
            <a:r>
              <a:rPr lang="en" sz="1200">
                <a:solidFill>
                  <a:schemeClr val="dk1"/>
                </a:solidFill>
                <a:highlight>
                  <a:schemeClr val="lt1"/>
                </a:highlight>
              </a:rPr>
              <a:t>average age of female collaborator per paper when </a:t>
            </a:r>
            <a:r>
              <a:rPr b="1" lang="en" sz="1200">
                <a:solidFill>
                  <a:schemeClr val="dk1"/>
                </a:solidFill>
                <a:highlight>
                  <a:schemeClr val="lt1"/>
                </a:highlight>
              </a:rPr>
              <a:t>BOTH GENDERS </a:t>
            </a:r>
            <a:endParaRPr b="1" sz="1200">
              <a:solidFill>
                <a:schemeClr val="dk1"/>
              </a:solidFill>
              <a:highlight>
                <a:schemeClr val="lt1"/>
              </a:highlight>
            </a:endParaRPr>
          </a:p>
          <a:p>
            <a:pPr indent="0" lvl="0" marL="914400" rtl="0" algn="l">
              <a:lnSpc>
                <a:spcPct val="115000"/>
              </a:lnSpc>
              <a:spcBef>
                <a:spcPts val="0"/>
              </a:spcBef>
              <a:spcAft>
                <a:spcPts val="0"/>
              </a:spcAft>
              <a:buClr>
                <a:schemeClr val="dk1"/>
              </a:buClr>
              <a:buSzPts val="1100"/>
              <a:buFont typeface="Arial"/>
              <a:buNone/>
            </a:pPr>
            <a:r>
              <a:rPr lang="en" sz="1200">
                <a:solidFill>
                  <a:schemeClr val="dk1"/>
                </a:solidFill>
                <a:highlight>
                  <a:schemeClr val="lt1"/>
                </a:highlight>
              </a:rPr>
              <a:t>collaboratore</a:t>
            </a:r>
            <a:endParaRPr sz="1200"/>
          </a:p>
        </p:txBody>
      </p:sp>
      <p:pic>
        <p:nvPicPr>
          <p:cNvPr id="400" name="Google Shape;400;p42"/>
          <p:cNvPicPr preferRelativeResize="0"/>
          <p:nvPr/>
        </p:nvPicPr>
        <p:blipFill>
          <a:blip r:embed="rId3">
            <a:alphaModFix/>
          </a:blip>
          <a:stretch>
            <a:fillRect/>
          </a:stretch>
        </p:blipFill>
        <p:spPr>
          <a:xfrm>
            <a:off x="429775" y="1913000"/>
            <a:ext cx="673350" cy="659325"/>
          </a:xfrm>
          <a:prstGeom prst="rect">
            <a:avLst/>
          </a:prstGeom>
          <a:noFill/>
          <a:ln>
            <a:noFill/>
          </a:ln>
        </p:spPr>
      </p:pic>
      <p:pic>
        <p:nvPicPr>
          <p:cNvPr id="401" name="Google Shape;401;p42"/>
          <p:cNvPicPr preferRelativeResize="0"/>
          <p:nvPr/>
        </p:nvPicPr>
        <p:blipFill>
          <a:blip r:embed="rId3">
            <a:alphaModFix/>
          </a:blip>
          <a:stretch>
            <a:fillRect/>
          </a:stretch>
        </p:blipFill>
        <p:spPr>
          <a:xfrm>
            <a:off x="8166350" y="1852975"/>
            <a:ext cx="673350" cy="659325"/>
          </a:xfrm>
          <a:prstGeom prst="rect">
            <a:avLst/>
          </a:prstGeom>
          <a:noFill/>
          <a:ln>
            <a:noFill/>
          </a:ln>
        </p:spPr>
      </p:pic>
      <p:pic>
        <p:nvPicPr>
          <p:cNvPr id="402" name="Google Shape;402;p42"/>
          <p:cNvPicPr preferRelativeResize="0"/>
          <p:nvPr/>
        </p:nvPicPr>
        <p:blipFill>
          <a:blip r:embed="rId4">
            <a:alphaModFix/>
          </a:blip>
          <a:stretch>
            <a:fillRect/>
          </a:stretch>
        </p:blipFill>
        <p:spPr>
          <a:xfrm>
            <a:off x="8318750" y="4048775"/>
            <a:ext cx="626670" cy="706825"/>
          </a:xfrm>
          <a:prstGeom prst="rect">
            <a:avLst/>
          </a:prstGeom>
          <a:noFill/>
          <a:ln>
            <a:noFill/>
          </a:ln>
        </p:spPr>
      </p:pic>
      <p:pic>
        <p:nvPicPr>
          <p:cNvPr id="403" name="Google Shape;403;p42"/>
          <p:cNvPicPr preferRelativeResize="0"/>
          <p:nvPr/>
        </p:nvPicPr>
        <p:blipFill>
          <a:blip r:embed="rId5">
            <a:alphaModFix/>
          </a:blip>
          <a:stretch>
            <a:fillRect/>
          </a:stretch>
        </p:blipFill>
        <p:spPr>
          <a:xfrm>
            <a:off x="353574" y="4118088"/>
            <a:ext cx="673350" cy="706832"/>
          </a:xfrm>
          <a:prstGeom prst="rect">
            <a:avLst/>
          </a:prstGeom>
          <a:noFill/>
          <a:ln>
            <a:noFill/>
          </a:ln>
        </p:spPr>
      </p:pic>
      <p:sp>
        <p:nvSpPr>
          <p:cNvPr id="404" name="Google Shape;404;p42"/>
          <p:cNvSpPr/>
          <p:nvPr/>
        </p:nvSpPr>
        <p:spPr>
          <a:xfrm>
            <a:off x="1026925" y="2689100"/>
            <a:ext cx="7062600" cy="434400"/>
          </a:xfrm>
          <a:prstGeom prst="wedgeRoundRectCallout">
            <a:avLst>
              <a:gd fmla="val 19431" name="adj1"/>
              <a:gd fmla="val -68317"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457200" rtl="0" algn="l">
              <a:spcBef>
                <a:spcPts val="0"/>
              </a:spcBef>
              <a:spcAft>
                <a:spcPts val="0"/>
              </a:spcAft>
              <a:buNone/>
            </a:pPr>
            <a:r>
              <a:rPr lang="en" sz="1000"/>
              <a:t>When both genders collaborate together, on average number of female authors is higher than males</a:t>
            </a:r>
            <a:endParaRPr sz="1000"/>
          </a:p>
        </p:txBody>
      </p:sp>
      <p:sp>
        <p:nvSpPr>
          <p:cNvPr id="405" name="Google Shape;405;p42"/>
          <p:cNvSpPr/>
          <p:nvPr/>
        </p:nvSpPr>
        <p:spPr>
          <a:xfrm>
            <a:off x="1232150" y="1893775"/>
            <a:ext cx="6810900" cy="6594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6" name="Google Shape;406;p42"/>
          <p:cNvSpPr/>
          <p:nvPr/>
        </p:nvSpPr>
        <p:spPr>
          <a:xfrm>
            <a:off x="1198200" y="4091700"/>
            <a:ext cx="6968100" cy="759600"/>
          </a:xfrm>
          <a:prstGeom prst="roundRect">
            <a:avLst>
              <a:gd fmla="val 16667" name="adj"/>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407" name="Google Shape;407;p42"/>
          <p:cNvSpPr/>
          <p:nvPr/>
        </p:nvSpPr>
        <p:spPr>
          <a:xfrm>
            <a:off x="1040700" y="3316750"/>
            <a:ext cx="7062600" cy="581700"/>
          </a:xfrm>
          <a:prstGeom prst="wedgeRoundRectCallout">
            <a:avLst>
              <a:gd fmla="val 19976" name="adj1"/>
              <a:gd fmla="val 68321" name="adj2"/>
              <a:gd fmla="val 16667" name="adj3"/>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lang="en" sz="1000"/>
              <a:t>When </a:t>
            </a:r>
            <a:r>
              <a:rPr b="1" lang="en" sz="1000"/>
              <a:t>both genders collaborate the average age of male authors tend to be almost twice the average of female autho</a:t>
            </a:r>
            <a:r>
              <a:rPr lang="en" sz="1000"/>
              <a:t>rs. So on average across gender collab happens between senior males and relatively junior females.</a:t>
            </a:r>
            <a:br>
              <a:rPr lang="en" sz="1000"/>
            </a:br>
            <a:r>
              <a:rPr lang="en" sz="1000"/>
              <a:t>*Caveat: % of females with low ages is also higher </a:t>
            </a:r>
            <a:endParaRPr sz="1000"/>
          </a:p>
        </p:txBody>
      </p:sp>
      <p:sp>
        <p:nvSpPr>
          <p:cNvPr id="408" name="Google Shape;408;p42"/>
          <p:cNvSpPr txBox="1"/>
          <p:nvPr/>
        </p:nvSpPr>
        <p:spPr>
          <a:xfrm>
            <a:off x="261075" y="4824925"/>
            <a:ext cx="70191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*Only papers where gender info was available for all the authors were considered</a:t>
            </a:r>
            <a:endParaRPr b="1" sz="800">
              <a:solidFill>
                <a:schemeClr val="dk1"/>
              </a:solidFill>
              <a:highlight>
                <a:schemeClr val="lt1"/>
              </a:highlight>
            </a:endParaRPr>
          </a:p>
          <a:p>
            <a:pPr indent="0" lvl="0" marL="0" rtl="0" algn="l">
              <a:spcBef>
                <a:spcPts val="0"/>
              </a:spcBef>
              <a:spcAft>
                <a:spcPts val="0"/>
              </a:spcAft>
              <a:buNone/>
            </a:pPr>
            <a:r>
              <a:t/>
            </a:r>
            <a:endParaRPr sz="8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sic Slid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