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17" r:id="rId4"/>
    <p:sldId id="418" r:id="rId6"/>
    <p:sldId id="400" r:id="rId7"/>
    <p:sldId id="419" r:id="rId8"/>
    <p:sldId id="397" r:id="rId9"/>
    <p:sldId id="396" r:id="rId10"/>
    <p:sldId id="398" r:id="rId11"/>
    <p:sldId id="399" r:id="rId12"/>
    <p:sldId id="439" r:id="rId13"/>
    <p:sldId id="423" r:id="rId14"/>
    <p:sldId id="424" r:id="rId15"/>
    <p:sldId id="403" r:id="rId16"/>
    <p:sldId id="404" r:id="rId17"/>
    <p:sldId id="405" r:id="rId18"/>
    <p:sldId id="406" r:id="rId19"/>
    <p:sldId id="420" r:id="rId20"/>
    <p:sldId id="421" r:id="rId21"/>
    <p:sldId id="401" r:id="rId22"/>
    <p:sldId id="402" r:id="rId23"/>
    <p:sldId id="410" r:id="rId24"/>
    <p:sldId id="411" r:id="rId25"/>
    <p:sldId id="412" r:id="rId26"/>
    <p:sldId id="425" r:id="rId27"/>
    <p:sldId id="426" r:id="rId28"/>
    <p:sldId id="427" r:id="rId29"/>
    <p:sldId id="428" r:id="rId30"/>
    <p:sldId id="429" r:id="rId31"/>
    <p:sldId id="430" r:id="rId32"/>
    <p:sldId id="431" r:id="rId33"/>
    <p:sldId id="432" r:id="rId34"/>
    <p:sldId id="433" r:id="rId35"/>
    <p:sldId id="434" r:id="rId36"/>
    <p:sldId id="435" r:id="rId37"/>
    <p:sldId id="436" r:id="rId38"/>
    <p:sldId id="437" r:id="rId39"/>
    <p:sldId id="43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0033CC"/>
    <a:srgbClr val="E46C0A"/>
    <a:srgbClr val="004200"/>
    <a:srgbClr val="FBFFC5"/>
    <a:srgbClr val="067C09"/>
    <a:srgbClr val="007635"/>
    <a:srgbClr val="006000"/>
    <a:srgbClr val="FEF4EC"/>
    <a:srgbClr val="F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0" autoAdjust="0"/>
  </p:normalViewPr>
  <p:slideViewPr>
    <p:cSldViewPr showGuide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8858-F0D2-4881-B11F-30BFA8C423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EC1FF-F276-4F62-9AA9-68004274FA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jpeg"/><Relationship Id="rId1" Type="http://schemas.openxmlformats.org/officeDocument/2006/relationships/image" Target="../media/image37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1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2" Type="http://schemas.openxmlformats.org/officeDocument/2006/relationships/notesSlide" Target="../notesSlides/notesSlide33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1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jpeg"/><Relationship Id="rId1" Type="http://schemas.openxmlformats.org/officeDocument/2006/relationships/image" Target="../media/image47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1018"/>
            <a:ext cx="7772400" cy="13716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8400" y="4648200"/>
            <a:ext cx="4267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Dr. Sudeep Sharma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5257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6000"/>
                </a:solidFill>
              </a:rPr>
              <a:t>IIIT Surat</a:t>
            </a:r>
            <a:endParaRPr lang="en-US" sz="2400" b="1" dirty="0">
              <a:solidFill>
                <a:srgbClr val="006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3303" y="5757446"/>
            <a:ext cx="33105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sudeep.sharma@iiitsurat.ac.in</a:t>
            </a:r>
            <a:endParaRPr lang="en-US" sz="1600" b="1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65372" y="439791"/>
          <a:ext cx="5326380" cy="3007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2625"/>
                <a:gridCol w="3886200"/>
                <a:gridCol w="71755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AICTE-QIP-PG Certificate Programme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on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Machine Learning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at 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IIIT-Surat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94" y="739775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15239"/>
            <a:ext cx="137953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52792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Leaky Rectified Linear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10" y="6314658"/>
            <a:ext cx="5371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Graph of the Leaky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26" name="Picture 2" descr="Levi on X: &quot;4️⃣ Leaky ReLU Leaky ReLU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7239000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" y="8382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8153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For a classification problem, we want an activation function meant for </a:t>
            </a:r>
            <a:r>
              <a:rPr lang="en-US" sz="2800" b="0" i="0" dirty="0">
                <a:solidFill>
                  <a:srgbClr val="221F20"/>
                </a:solidFill>
                <a:effectLst/>
                <a:highlight>
                  <a:srgbClr val="FFFF00"/>
                </a:highlight>
                <a:latin typeface="TimesNewRomanPSMT"/>
              </a:rPr>
              <a:t>classification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. 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he </a:t>
            </a:r>
            <a:r>
              <a:rPr lang="en-US" sz="2800" b="0" i="0" dirty="0" err="1">
                <a:solidFill>
                  <a:srgbClr val="221F20"/>
                </a:solidFill>
                <a:effectLst/>
                <a:latin typeface="TimesNewRomanPSMT"/>
              </a:rPr>
              <a:t>Softmax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 is used for that purpose.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In the case of classification, what we want to see is a prediction of which class the network “thinks” the input represents. </a:t>
            </a:r>
            <a:endParaRPr lang="en-US" sz="2800" dirty="0">
              <a:solidFill>
                <a:srgbClr val="221F20"/>
              </a:solidFill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221F20"/>
                </a:solidFill>
                <a:latin typeface="TimesNewRomanPSMT"/>
              </a:rPr>
              <a:t>S</a:t>
            </a:r>
            <a:r>
              <a:rPr lang="en-US" sz="2800" b="0" i="0" dirty="0" err="1">
                <a:solidFill>
                  <a:srgbClr val="221F20"/>
                </a:solidFill>
                <a:effectLst/>
                <a:latin typeface="TimesNewRomanPSMT"/>
              </a:rPr>
              <a:t>oftmax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 represents </a:t>
            </a:r>
            <a:r>
              <a:rPr lang="en-US" sz="2800" b="0" i="0" dirty="0">
                <a:solidFill>
                  <a:srgbClr val="221F20"/>
                </a:solidFill>
                <a:effectLst/>
                <a:highlight>
                  <a:srgbClr val="FFFF00"/>
                </a:highlight>
                <a:latin typeface="TimesNewRomanPSMT"/>
              </a:rPr>
              <a:t>​confidence scores ​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for each class and will</a:t>
            </a:r>
            <a:r>
              <a:rPr lang="en-US" sz="2800" b="0" i="0" dirty="0">
                <a:solidFill>
                  <a:srgbClr val="221F20"/>
                </a:solidFill>
                <a:effectLst/>
                <a:highlight>
                  <a:srgbClr val="FFFF00"/>
                </a:highlight>
                <a:latin typeface="TimesNewRomanPSMT"/>
              </a:rPr>
              <a:t> add up to 1</a:t>
            </a:r>
            <a:r>
              <a:rPr lang="en-US" sz="2800" dirty="0">
                <a:solidFill>
                  <a:srgbClr val="221F20"/>
                </a:solidFill>
                <a:latin typeface="TimesNewRomanPSMT"/>
              </a:rPr>
              <a:t>.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predicted class is associated with the output neuron that returned the largest confidence score.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035991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39338" y="1773914"/>
          <a:ext cx="2568011" cy="16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AxMath" r:id="rId1" imgW="1143000" imgH="1143000" progId="Equation.AxMath">
                  <p:embed/>
                </p:oleObj>
              </mc:Choice>
              <mc:Fallback>
                <p:oleObj name="AxMath" r:id="rId1" imgW="1143000" imgH="1143000" progId="Equation.AxMath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9338" y="1773914"/>
                        <a:ext cx="2568011" cy="167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Softmax Function: Advantages and Applications | BotPengu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17" y="3534782"/>
            <a:ext cx="5544494" cy="28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with a single Neuron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775" y="2743200"/>
            <a:ext cx="7639050" cy="304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53585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Single neuron with single input (zeroed weight)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733800" y="3352800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743200"/>
            <a:ext cx="7610475" cy="2895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53585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Single neuron with single input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function, weight set to 1.0.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with a single Neuron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657600" y="3276600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2514600"/>
            <a:ext cx="8048625" cy="3286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53585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Single neuron with single input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function, negative weight.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with a single Neuron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733800" y="3276600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514600"/>
            <a:ext cx="7915275" cy="32861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53585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Single neuron with single input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function, bias applied.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with a single Neuron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3581400" y="3419519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in a Pair of Neurons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253585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Pair of neurons with single inputs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functions.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2430961"/>
            <a:ext cx="3933825" cy="187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922" y="1968407"/>
            <a:ext cx="4314825" cy="3619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5" name="Rectangle 4"/>
          <p:cNvSpPr/>
          <p:nvPr/>
        </p:nvSpPr>
        <p:spPr>
          <a:xfrm>
            <a:off x="4495800" y="2902492"/>
            <a:ext cx="9144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in a Pair of Neurons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6253585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Pair of neurons with single inputs and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functions, other bias applied.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45" y="2393672"/>
            <a:ext cx="3667125" cy="1876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87164"/>
            <a:ext cx="3905250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4419600" y="3352800"/>
            <a:ext cx="6096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Use Activation Functions?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438400"/>
            <a:ext cx="5391150" cy="3552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5" name="Rectangle 4"/>
          <p:cNvSpPr/>
          <p:nvPr/>
        </p:nvSpPr>
        <p:spPr>
          <a:xfrm>
            <a:off x="2133600" y="5329259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of an artificial neuron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1000" y="2209800"/>
            <a:ext cx="8187447" cy="3506826"/>
            <a:chOff x="1447800" y="2406134"/>
            <a:chExt cx="6019800" cy="1925598"/>
          </a:xfrm>
        </p:grpSpPr>
        <p:sp>
          <p:nvSpPr>
            <p:cNvPr id="4" name="Oval 3"/>
            <p:cNvSpPr/>
            <p:nvPr/>
          </p:nvSpPr>
          <p:spPr>
            <a:xfrm>
              <a:off x="4191000" y="28956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b="1" dirty="0">
                  <a:sym typeface="Symbol" panose="05050102010706020507"/>
                </a:rPr>
                <a:t></a:t>
              </a:r>
              <a:endParaRPr lang="en-IN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0" y="2895600"/>
              <a:ext cx="6096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i="1" dirty="0"/>
                <a:t>f</a:t>
              </a:r>
              <a:r>
                <a:rPr lang="en-IN" sz="2400" b="1" dirty="0"/>
                <a:t>(.)</a:t>
              </a:r>
              <a:endParaRPr lang="en-IN" sz="2400" b="1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981200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1981200" y="2895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/>
            <p:cNvSpPr/>
            <p:nvPr/>
          </p:nvSpPr>
          <p:spPr>
            <a:xfrm>
              <a:off x="1981200" y="3352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/>
            <p:cNvSpPr/>
            <p:nvPr/>
          </p:nvSpPr>
          <p:spPr>
            <a:xfrm>
              <a:off x="1981200" y="3810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Arrow Connector 12"/>
            <p:cNvCxnSpPr>
              <a:stCxn id="8" idx="5"/>
              <a:endCxn id="4" idx="1"/>
            </p:cNvCxnSpPr>
            <p:nvPr/>
          </p:nvCxnSpPr>
          <p:spPr>
            <a:xfrm>
              <a:off x="2111282" y="2644682"/>
              <a:ext cx="2180151" cy="3513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5"/>
              <a:endCxn id="4" idx="2"/>
            </p:cNvCxnSpPr>
            <p:nvPr/>
          </p:nvCxnSpPr>
          <p:spPr>
            <a:xfrm>
              <a:off x="2111282" y="3025682"/>
              <a:ext cx="2079718" cy="212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5"/>
              <a:endCxn id="4" idx="2"/>
            </p:cNvCxnSpPr>
            <p:nvPr/>
          </p:nvCxnSpPr>
          <p:spPr>
            <a:xfrm flipV="1">
              <a:off x="2111282" y="3238500"/>
              <a:ext cx="2079718" cy="244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5"/>
              <a:endCxn id="4" idx="3"/>
            </p:cNvCxnSpPr>
            <p:nvPr/>
          </p:nvCxnSpPr>
          <p:spPr>
            <a:xfrm flipV="1">
              <a:off x="2111282" y="3480967"/>
              <a:ext cx="2180151" cy="4591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4" idx="6"/>
              <a:endCxn id="6" idx="1"/>
            </p:cNvCxnSpPr>
            <p:nvPr/>
          </p:nvCxnSpPr>
          <p:spPr>
            <a:xfrm>
              <a:off x="4876800" y="32385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</p:cNvCxnSpPr>
            <p:nvPr/>
          </p:nvCxnSpPr>
          <p:spPr>
            <a:xfrm>
              <a:off x="6324600" y="32385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72000" y="3581400"/>
              <a:ext cx="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47800" y="240613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1</a:t>
              </a:r>
              <a:endParaRPr lang="en-IN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47800" y="2743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2</a:t>
              </a:r>
              <a:endParaRPr lang="en-IN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47800" y="3200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x</a:t>
              </a:r>
              <a:r>
                <a:rPr lang="en-IN" baseline="-25000" dirty="0"/>
                <a:t>3</a:t>
              </a:r>
              <a:endParaRPr lang="en-IN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47800" y="3745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x</a:t>
              </a:r>
              <a:r>
                <a:rPr lang="en-IN" baseline="-25000" dirty="0" err="1"/>
                <a:t>n</a:t>
              </a:r>
              <a:endParaRPr lang="en-IN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48200" y="39624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b</a:t>
              </a:r>
              <a:r>
                <a:rPr lang="en-IN" baseline="-25000" dirty="0" err="1"/>
                <a:t>k</a:t>
              </a:r>
              <a:endParaRPr lang="en-IN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934200" y="306229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y</a:t>
              </a:r>
              <a:r>
                <a:rPr lang="en-IN" baseline="-25000" dirty="0" err="1"/>
                <a:t>k</a:t>
              </a:r>
              <a:endParaRPr lang="en-IN" baseline="-25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46950" y="6248400"/>
            <a:ext cx="542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</a:t>
            </a:r>
            <a:r>
              <a:rPr lang="en-US" dirty="0">
                <a:solidFill>
                  <a:srgbClr val="221F20"/>
                </a:solidFill>
                <a:latin typeface="TimesNewRomanPSMT"/>
              </a:rPr>
              <a:t>Typical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 </a:t>
            </a:r>
            <a:r>
              <a:rPr lang="en-US" dirty="0">
                <a:solidFill>
                  <a:srgbClr val="221F20"/>
                </a:solidFill>
                <a:latin typeface="TimesNewRomanPSMT"/>
              </a:rPr>
              <a:t>N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euron Model having Activation Function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Use Activation Functions?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062" y="2667000"/>
            <a:ext cx="5095875" cy="3400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4" name="Rectangle 3"/>
          <p:cNvSpPr/>
          <p:nvPr/>
        </p:nvSpPr>
        <p:spPr>
          <a:xfrm>
            <a:off x="2362200" y="5591783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in the Hidden Layers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133600"/>
            <a:ext cx="7943850" cy="4152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635961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The </a:t>
            </a:r>
            <a:r>
              <a:rPr lang="en-US" dirty="0">
                <a:solidFill>
                  <a:srgbClr val="221F20"/>
                </a:solidFill>
                <a:latin typeface="TimesNewRomanPSMT"/>
              </a:rPr>
              <a:t>simple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mapping process to fit sin(x) function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4" name="Rectangle 3"/>
          <p:cNvSpPr/>
          <p:nvPr/>
        </p:nvSpPr>
        <p:spPr>
          <a:xfrm>
            <a:off x="3886200" y="5334000"/>
            <a:ext cx="12954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in the Hidden Layers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" y="6324600"/>
            <a:ext cx="838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Example of fitment after fully-connecting the neurons and using an optimizer.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2028215"/>
            <a:ext cx="7743825" cy="393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5" name="Rectangle 4"/>
          <p:cNvSpPr/>
          <p:nvPr/>
        </p:nvSpPr>
        <p:spPr>
          <a:xfrm>
            <a:off x="3733800" y="5105400"/>
            <a:ext cx="12954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Activation in the Hidden Layers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349" y="6336964"/>
            <a:ext cx="887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Fitment with 2 hidden layers of 64 neurons each, fully connected, with optimizer.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437" y="2133600"/>
            <a:ext cx="5953125" cy="3914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24600" y="5410200"/>
            <a:ext cx="16002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248400" y="5495947"/>
            <a:ext cx="16002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190034" y="5554494"/>
            <a:ext cx="16002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035991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15905"/>
            <a:ext cx="5257800" cy="14560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429000"/>
            <a:ext cx="8991600" cy="15872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5340642"/>
            <a:ext cx="9067800" cy="9627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035991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15381"/>
            <a:ext cx="6324600" cy="4904493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685800" y="0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8382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337" y="1371600"/>
            <a:ext cx="6029325" cy="8044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9348"/>
            <a:ext cx="7086600" cy="454625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11430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4648200"/>
            <a:ext cx="7848600" cy="1238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350" y="1981200"/>
            <a:ext cx="8050449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The 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Gautami" panose="020B0502040204020203" pitchFamily="34" charset="0"/>
              </a:rPr>
              <a:t>​</a:t>
            </a:r>
            <a:r>
              <a:rPr lang="en-US" sz="2800" b="1" i="0" dirty="0">
                <a:solidFill>
                  <a:srgbClr val="221F20"/>
                </a:solidFill>
                <a:effectLst/>
                <a:latin typeface="TimesNewRomanPS-BoldMT"/>
              </a:rPr>
              <a:t>partial derivative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measures how much impact a single </a:t>
            </a:r>
            <a:r>
              <a:rPr lang="en-US" sz="2800" dirty="0">
                <a:solidFill>
                  <a:srgbClr val="221F20"/>
                </a:solidFill>
                <a:latin typeface="TimesNewRomanPSMT"/>
              </a:rPr>
              <a:t>parameter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has on the function’s output. 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The ∂ operator means explicitly the partial derivative.</a:t>
            </a:r>
            <a:r>
              <a:rPr lang="en-US" sz="2800" dirty="0"/>
              <a:t> 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981200"/>
            <a:ext cx="8839200" cy="18107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00200"/>
            <a:ext cx="805044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The Partial Derivative of a Sum</a:t>
            </a:r>
            <a:r>
              <a:rPr lang="en-US" sz="2800" dirty="0"/>
              <a:t> 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3733800"/>
            <a:ext cx="8686799" cy="30992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00200"/>
            <a:ext cx="805044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The Partial Derivative of a Sum</a:t>
            </a:r>
            <a:r>
              <a:rPr lang="en-US" sz="2800" dirty="0"/>
              <a:t> </a:t>
            </a: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350" y="2115766"/>
            <a:ext cx="4543425" cy="763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3038"/>
            <a:ext cx="8915400" cy="34339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" y="990600"/>
            <a:ext cx="8534400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About Activation Functions:</a:t>
            </a:r>
            <a:endParaRPr lang="en-US" sz="32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7924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The Activation Function is applied to the output of a neuron.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The Activation Function modifies the neuron output.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We use Activation Functions to introduce nonlinearity or desired mapping in the model.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In general, neural networks use two types of activation functions.</a:t>
            </a: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The first will be the activation function used in hidden layers, and the second will be used in the output layer.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Partial Derivative of Multiplication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419350"/>
            <a:ext cx="27813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638550"/>
            <a:ext cx="6362700" cy="192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Partial Derivative of Multiplication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209800"/>
            <a:ext cx="559117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57525"/>
            <a:ext cx="8420100" cy="3495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Partial Derivative of Multiplication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209800"/>
            <a:ext cx="5591175" cy="77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969976"/>
            <a:ext cx="82486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Partial Derivative of Multiplication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2209800"/>
            <a:ext cx="5591175" cy="77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9159"/>
            <a:ext cx="8315325" cy="3648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Partial Derivatives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Partial Derivative of ​Max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67" y="2441646"/>
            <a:ext cx="4505325" cy="733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030" y="2397573"/>
            <a:ext cx="3810000" cy="790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842033"/>
            <a:ext cx="4998387" cy="737626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61592" y="3371446"/>
          <a:ext cx="3702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AxMath" r:id="rId4" imgW="1143000" imgH="1143000" progId="Equation.AxMath">
                  <p:embed/>
                </p:oleObj>
              </mc:Choice>
              <mc:Fallback>
                <p:oleObj name="AxMath" r:id="rId4" imgW="1143000" imgH="1143000" progId="Equation.AxMath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1592" y="3371446"/>
                        <a:ext cx="3702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61616" y="5704510"/>
          <a:ext cx="3702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AxMath" r:id="rId6" imgW="1143000" imgH="1143000" progId="Equation.AxMath">
                  <p:embed/>
                </p:oleObj>
              </mc:Choice>
              <mc:Fallback>
                <p:oleObj name="AxMath" r:id="rId6" imgW="1143000" imgH="1143000" progId="Equation.AxMath">
                  <p:embed/>
                  <p:pic>
                    <p:nvPicPr>
                      <p:cNvPr id="0" name="Object 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1616" y="5704510"/>
                        <a:ext cx="3702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5127345" y="4855759"/>
          <a:ext cx="36734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AxMath" r:id="rId8" imgW="1143000" imgH="1143000" progId="Equation.AxMath">
                  <p:embed/>
                </p:oleObj>
              </mc:Choice>
              <mc:Fallback>
                <p:oleObj name="AxMath" r:id="rId8" imgW="1143000" imgH="1143000" progId="Equation.AxMath">
                  <p:embed/>
                  <p:pic>
                    <p:nvPicPr>
                      <p:cNvPr id="0" name="Object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7345" y="4855759"/>
                        <a:ext cx="367347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Gradient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 The gradient is a ​vector ​composed of all the partial derivatives of a function: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988" y="2819400"/>
            <a:ext cx="5357812" cy="839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916070"/>
            <a:ext cx="8839200" cy="2284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Chain Rule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The chain of functions: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971800"/>
            <a:ext cx="188214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59" y="4025883"/>
            <a:ext cx="1805941" cy="6223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944320"/>
            <a:ext cx="2810392" cy="87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990600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Chain Rule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A2"/>
                </a:solidFill>
              </a:rPr>
              <a:t>Impact of Parameter on the Output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350" y="1686580"/>
            <a:ext cx="8050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Consider a chain of functions: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036" y="3067050"/>
            <a:ext cx="7077075" cy="1123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914586"/>
            <a:ext cx="8991600" cy="952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67385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Use Activation Functions?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03735"/>
            <a:ext cx="8153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What is a nonlinear function? </a:t>
            </a:r>
            <a:endParaRPr lang="en-US" sz="2800" dirty="0"/>
          </a:p>
          <a:p>
            <a:pPr algn="just"/>
            <a:r>
              <a:rPr lang="en-US" sz="2800" dirty="0"/>
              <a:t>A nonlinear function cannot be represented well by a straight line, such as a sine function:</a:t>
            </a:r>
            <a:endParaRPr lang="en-IN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24200" y="6412468"/>
            <a:ext cx="456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Graph of y=sin(x)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 descr="A graph of sine and x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085835"/>
            <a:ext cx="4800600" cy="31618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867385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Use Activation Functions?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447800"/>
            <a:ext cx="8153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As most of the problems of our time are nonlinear.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Example: The price of a home (various factors like: 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size, location, number of rooms, yard, neighborhood, and so on, makes the problem nonlinear</a:t>
            </a:r>
            <a:r>
              <a:rPr lang="en-US" sz="2800" dirty="0">
                <a:solidFill>
                  <a:srgbClr val="221F20"/>
                </a:solidFill>
                <a:latin typeface="TimesNewRomanPSMT"/>
              </a:rPr>
              <a:t>)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In most cases, for a neural network to fit a nonlinear function</a:t>
            </a:r>
            <a:r>
              <a:rPr lang="en-US" sz="2800" dirty="0">
                <a:solidFill>
                  <a:srgbClr val="221F20"/>
                </a:solidFill>
                <a:latin typeface="TimesNewRomanPSMT"/>
              </a:rPr>
              <a:t>.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 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W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e need it to contain two or more hidden layers.</a:t>
            </a:r>
            <a:endParaRPr lang="en-US" sz="2800" b="0" i="0" dirty="0">
              <a:solidFill>
                <a:srgbClr val="221F20"/>
              </a:solidFill>
              <a:effectLst/>
              <a:latin typeface="TimesNewRomanPSMT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221F20"/>
                </a:solidFill>
                <a:latin typeface="TimesNewRomanPSMT"/>
              </a:rPr>
              <a:t>W</a:t>
            </a:r>
            <a:r>
              <a:rPr lang="en-US" sz="2800" b="0" i="0" dirty="0">
                <a:solidFill>
                  <a:srgbClr val="221F20"/>
                </a:solidFill>
                <a:effectLst/>
                <a:latin typeface="TimesNewRomanPSMT"/>
              </a:rPr>
              <a:t>e need those hidden layers to use the nonlinear activation functions.</a:t>
            </a:r>
            <a:r>
              <a:rPr lang="en-US" sz="2800" dirty="0"/>
              <a:t>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10734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Linear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752600"/>
            <a:ext cx="6296025" cy="46625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6383372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Linear function graph.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2267493"/>
            <a:ext cx="502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21F20"/>
                </a:solidFill>
                <a:effectLst/>
                <a:latin typeface="TimesNewRomanPSMT"/>
              </a:rPr>
              <a:t>This activation function is usually applied to the last layer’s output in the case of a regression</a:t>
            </a:r>
            <a:r>
              <a:rPr lang="en-US" sz="2400" dirty="0">
                <a:solidFill>
                  <a:srgbClr val="221F20"/>
                </a:solidFill>
                <a:latin typeface="TimesNewRomanPSMT"/>
              </a:rPr>
              <a:t> </a:t>
            </a:r>
            <a:r>
              <a:rPr lang="en-US" sz="2400" b="0" i="0" dirty="0">
                <a:solidFill>
                  <a:srgbClr val="221F20"/>
                </a:solidFill>
                <a:effectLst/>
                <a:latin typeface="TimesNewRomanPSMT"/>
              </a:rPr>
              <a:t>model. 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8" name="Rectangle 7"/>
          <p:cNvSpPr/>
          <p:nvPr/>
        </p:nvSpPr>
        <p:spPr>
          <a:xfrm>
            <a:off x="4419600" y="5400718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2241626"/>
            <a:ext cx="6858000" cy="4043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994653"/>
            <a:ext cx="8534400" cy="1272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Step Activation Function: 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neuron “firing” or “not firing”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0" y="6412716"/>
            <a:ext cx="287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Step function graph.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2520636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This activation function has been used historically in hidden layers, but nowadays, it is rarely a choice.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4847617" y="5782937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97142" y="5486400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799" y="1015022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Sigmoid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4157"/>
            <a:ext cx="6764211" cy="45005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8148" y="6400421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IN" sz="1800" b="0" i="0" dirty="0">
                <a:solidFill>
                  <a:srgbClr val="221F20"/>
                </a:solidFill>
                <a:effectLst/>
                <a:latin typeface="TimesNewRomanPSMT"/>
              </a:rPr>
              <a:t>Sigmoid function graph.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1783140"/>
            <a:ext cx="47244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21F20"/>
                </a:solidFill>
                <a:effectLst/>
                <a:latin typeface="TimesNewRomanPSMT"/>
              </a:rPr>
              <a:t>The problem with the step function is it’s not very informative. It’s hard to tell how “close” this step function was to activating or deactivating.</a:t>
            </a: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10" name="Rectangle 9"/>
          <p:cNvSpPr/>
          <p:nvPr/>
        </p:nvSpPr>
        <p:spPr>
          <a:xfrm>
            <a:off x="4686300" y="5507401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038600" y="4306431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21F20"/>
                </a:solidFill>
                <a:effectLst/>
                <a:latin typeface="TimesNewRomanPSMT"/>
              </a:rPr>
              <a:t>The output from the Sigmoid function, being in the range of 0 to 1, </a:t>
            </a:r>
            <a:r>
              <a:rPr lang="en-US" sz="2000" dirty="0">
                <a:solidFill>
                  <a:srgbClr val="221F20"/>
                </a:solidFill>
                <a:latin typeface="TimesNewRomanPSMT"/>
              </a:rPr>
              <a:t>the returned value contains all the information from the input. The Sigmoid function, historically used in hidden layers, was eventually replaced by the ​Rectified Linear Units ​ activation function or ​</a:t>
            </a:r>
            <a:r>
              <a:rPr lang="en-US" sz="2000" dirty="0" err="1">
                <a:solidFill>
                  <a:srgbClr val="221F20"/>
                </a:solidFill>
                <a:latin typeface="TimesNewRomanPSMT"/>
              </a:rPr>
              <a:t>ReLU</a:t>
            </a:r>
            <a:r>
              <a:rPr lang="en-US" sz="2000" dirty="0">
                <a:solidFill>
                  <a:srgbClr val="221F20"/>
                </a:solidFill>
                <a:latin typeface="TimesNewRomanPSMT"/>
              </a:rPr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468" y="1295400"/>
            <a:ext cx="7038975" cy="4829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b="1" dirty="0">
                <a:solidFill>
                  <a:srgbClr val="0000A2"/>
                </a:solidFill>
              </a:rPr>
              <a:t>Activation Functions</a:t>
            </a:r>
            <a:endParaRPr lang="en-US" b="1" dirty="0">
              <a:solidFill>
                <a:srgbClr val="0000A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52792"/>
            <a:ext cx="8534400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82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Rectified Linear Activation Function</a:t>
            </a:r>
            <a:endParaRPr lang="en-US" sz="2800" b="1" dirty="0">
              <a:solidFill>
                <a:srgbClr val="82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11" y="6314658"/>
            <a:ext cx="4560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21F20"/>
                </a:solidFill>
                <a:effectLst/>
                <a:latin typeface="TimesNewRomanPS-BoldMT"/>
              </a:rPr>
              <a:t>Fig: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Gautami" panose="020B0502040204020203" pitchFamily="34" charset="0"/>
              </a:rPr>
              <a:t>​ 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Graph of the </a:t>
            </a:r>
            <a:r>
              <a:rPr lang="en-US" sz="1800" b="0" i="0" dirty="0" err="1">
                <a:solidFill>
                  <a:srgbClr val="221F20"/>
                </a:solidFill>
                <a:effectLst/>
                <a:latin typeface="TimesNewRomanPSMT"/>
              </a:rPr>
              <a:t>ReLU</a:t>
            </a:r>
            <a:r>
              <a:rPr lang="en-US" sz="1800" b="0" i="0" dirty="0">
                <a:solidFill>
                  <a:srgbClr val="221F20"/>
                </a:solidFill>
                <a:effectLst/>
                <a:latin typeface="TimesNewRomanPSMT"/>
              </a:rPr>
              <a:t> activation function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495800" y="6553200"/>
            <a:ext cx="457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100" dirty="0"/>
              <a:t>Source: Google Images</a:t>
            </a:r>
            <a:endParaRPr lang="en-IN" sz="1100" dirty="0"/>
          </a:p>
        </p:txBody>
      </p:sp>
      <p:sp>
        <p:nvSpPr>
          <p:cNvPr id="8" name="Rectangle 7"/>
          <p:cNvSpPr/>
          <p:nvPr/>
        </p:nvSpPr>
        <p:spPr>
          <a:xfrm>
            <a:off x="5715000" y="5596105"/>
            <a:ext cx="1905000" cy="466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381500" y="421729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21F20"/>
                </a:solidFill>
                <a:effectLst/>
                <a:latin typeface="TimesNewRomanPSMT"/>
              </a:rPr>
              <a:t>The rectified linear activation function is simpler than the sigmoid.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221F20"/>
                </a:solidFill>
                <a:latin typeface="TimesNewRomanPSMT"/>
              </a:rPr>
              <a:t>This simple yet powerful activation function is the most widely used activation function, mainly due to speed and efficiency.</a:t>
            </a:r>
            <a:endParaRPr lang="en-IN" sz="2400" dirty="0">
              <a:solidFill>
                <a:srgbClr val="221F20"/>
              </a:solidFill>
              <a:latin typeface="TimesNewRomanPS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6140</Words>
  <Application>WPS Presentation</Application>
  <PresentationFormat>On-screen Show (4:3)</PresentationFormat>
  <Paragraphs>298</Paragraphs>
  <Slides>37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37</vt:i4>
      </vt:variant>
    </vt:vector>
  </HeadingPairs>
  <TitlesOfParts>
    <vt:vector size="56" baseType="lpstr">
      <vt:lpstr>Arial</vt:lpstr>
      <vt:lpstr>SimSun</vt:lpstr>
      <vt:lpstr>Wingdings</vt:lpstr>
      <vt:lpstr>Times New Roman</vt:lpstr>
      <vt:lpstr>Tahoma</vt:lpstr>
      <vt:lpstr>Calibri</vt:lpstr>
      <vt:lpstr>Symbol</vt:lpstr>
      <vt:lpstr>TimesNewRomanPS-BoldMT</vt:lpstr>
      <vt:lpstr>Segoe Print</vt:lpstr>
      <vt:lpstr>Gautami</vt:lpstr>
      <vt:lpstr>TimesNewRomanPSMT</vt:lpstr>
      <vt:lpstr>Microsoft YaHei</vt:lpstr>
      <vt:lpstr>Arial Unicode MS</vt:lpstr>
      <vt:lpstr>Segoe UI Symbol</vt:lpstr>
      <vt:lpstr>Office Theme</vt:lpstr>
      <vt:lpstr>Equation.AxMath</vt:lpstr>
      <vt:lpstr>Equation.AxMath</vt:lpstr>
      <vt:lpstr>Equation.AxMath</vt:lpstr>
      <vt:lpstr>Equation.AxMath</vt:lpstr>
      <vt:lpstr> Artificial Neural Networks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Impact of Parameter on the Output</vt:lpstr>
      <vt:lpstr>PowerPoint 演示文稿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  <vt:lpstr>Impact of Parameter on the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fhkjhfkgjkfgfhkfgk</dc:title>
  <dc:creator>skjain</dc:creator>
  <cp:lastModifiedBy>adity</cp:lastModifiedBy>
  <cp:revision>517</cp:revision>
  <dcterms:created xsi:type="dcterms:W3CDTF">2006-08-16T00:00:00Z</dcterms:created>
  <dcterms:modified xsi:type="dcterms:W3CDTF">2024-09-15T10:51:11Z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05BE7374354F4AE181E4853473D02E0C_12</vt:lpwstr>
  </property>
  <property fmtid="{D5CDD505-2E9C-101B-9397-08002B2CF9AE}" pid="3" name="KSOProductBuildVer">
    <vt:lpwstr>1033-12.2.0.17562</vt:lpwstr>
  </property>
</Properties>
</file>