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3" r:id="rId6"/>
    <p:sldId id="264" r:id="rId7"/>
    <p:sldId id="265" r:id="rId8"/>
    <p:sldId id="266" r:id="rId9"/>
    <p:sldId id="287" r:id="rId10"/>
    <p:sldId id="267" r:id="rId11"/>
    <p:sldId id="29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0" r:id="rId26"/>
    <p:sldId id="291" r:id="rId27"/>
    <p:sldId id="281" r:id="rId28"/>
    <p:sldId id="282" r:id="rId29"/>
    <p:sldId id="283" r:id="rId30"/>
    <p:sldId id="284" r:id="rId31"/>
    <p:sldId id="285" r:id="rId32"/>
    <p:sldId id="286" r:id="rId33"/>
    <p:sldId id="292"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EBF80E-F496-4492-98F5-471060658DA3}"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64420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EBF80E-F496-4492-98F5-471060658DA3}"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350163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EBF80E-F496-4492-98F5-471060658DA3}"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78422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EBF80E-F496-4492-98F5-471060658DA3}"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381629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EBF80E-F496-4492-98F5-471060658DA3}"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7834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EBF80E-F496-4492-98F5-471060658DA3}"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0184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EBF80E-F496-4492-98F5-471060658DA3}"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50595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EBF80E-F496-4492-98F5-471060658DA3}"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98850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BF80E-F496-4492-98F5-471060658DA3}" type="datetimeFigureOut">
              <a:rPr lang="en-IN" smtClean="0"/>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36253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EBF80E-F496-4492-98F5-471060658DA3}"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324748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EBF80E-F496-4492-98F5-471060658DA3}"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BAD94-198A-415D-8D32-865E8F428F5E}" type="slidenum">
              <a:rPr lang="en-IN" smtClean="0"/>
              <a:t>‹#›</a:t>
            </a:fld>
            <a:endParaRPr lang="en-IN"/>
          </a:p>
        </p:txBody>
      </p:sp>
    </p:spTree>
    <p:extLst>
      <p:ext uri="{BB962C8B-B14F-4D97-AF65-F5344CB8AC3E}">
        <p14:creationId xmlns:p14="http://schemas.microsoft.com/office/powerpoint/2010/main" val="221645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BF80E-F496-4492-98F5-471060658DA3}" type="datetimeFigureOut">
              <a:rPr lang="en-IN" smtClean="0"/>
              <a:t>17-02-2025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BAD94-198A-415D-8D32-865E8F428F5E}" type="slidenum">
              <a:rPr lang="en-IN" smtClean="0"/>
              <a:t>‹#›</a:t>
            </a:fld>
            <a:endParaRPr lang="en-IN"/>
          </a:p>
        </p:txBody>
      </p:sp>
    </p:spTree>
    <p:extLst>
      <p:ext uri="{BB962C8B-B14F-4D97-AF65-F5344CB8AC3E}">
        <p14:creationId xmlns:p14="http://schemas.microsoft.com/office/powerpoint/2010/main" val="112881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Overview#http_fl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HTTP/Overview#http_flo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effectLst>
                  <a:outerShdw blurRad="38100" dist="38100" dir="2700000" algn="tl">
                    <a:srgbClr val="000000">
                      <a:alpha val="43137"/>
                    </a:srgbClr>
                  </a:outerShdw>
                </a:effectLst>
              </a:rPr>
              <a:t>WEB ENGINEERING</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864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IN" b="1" u="sng" dirty="0" smtClean="0">
                <a:hlinkClick r:id="rId2"/>
              </a:rPr>
              <a:t>HTTP  </a:t>
            </a:r>
            <a:endParaRPr lang="en-IN" u="sng" dirty="0">
              <a:solidFill>
                <a:srgbClr val="7030A0"/>
              </a:solidFill>
            </a:endParaRPr>
          </a:p>
        </p:txBody>
      </p:sp>
      <p:sp>
        <p:nvSpPr>
          <p:cNvPr id="3" name="Content Placeholder 2"/>
          <p:cNvSpPr>
            <a:spLocks noGrp="1"/>
          </p:cNvSpPr>
          <p:nvPr>
            <p:ph idx="1"/>
          </p:nvPr>
        </p:nvSpPr>
        <p:spPr>
          <a:xfrm>
            <a:off x="838200" y="1154546"/>
            <a:ext cx="10515600" cy="5105111"/>
          </a:xfrm>
        </p:spPr>
        <p:txBody>
          <a:bodyPr/>
          <a:lstStyle/>
          <a:p>
            <a:r>
              <a:rPr lang="en-US" dirty="0"/>
              <a:t>As a request-response protocol, HTTP gives users a way to interact with web resources such as HTML files by transmitting hypertext messages between clients and servers. </a:t>
            </a:r>
            <a:endParaRPr lang="en-US" dirty="0" smtClean="0"/>
          </a:p>
          <a:p>
            <a:r>
              <a:rPr lang="en-US" dirty="0" smtClean="0"/>
              <a:t>HTTP </a:t>
            </a:r>
            <a:r>
              <a:rPr lang="en-US" dirty="0"/>
              <a:t>clients generally use Transmission Control Protocol (TCP) connections to communicate with servers.</a:t>
            </a:r>
            <a:endParaRPr lang="en-US" dirty="0" smtClean="0"/>
          </a:p>
          <a:p>
            <a:endParaRPr lang="en-US" dirty="0" smtClean="0"/>
          </a:p>
          <a:p>
            <a:pPr marL="0" indent="0">
              <a:buNone/>
            </a:pPr>
            <a:endParaRPr lang="en-US" dirty="0"/>
          </a:p>
          <a:p>
            <a:pPr marL="0" indent="0">
              <a:buNone/>
            </a:pPr>
            <a:r>
              <a:rPr lang="en-US" dirty="0" smtClean="0"/>
              <a:t>                                                                                     </a:t>
            </a:r>
          </a:p>
          <a:p>
            <a:endParaRPr lang="en-US" dirty="0"/>
          </a:p>
          <a:p>
            <a:pPr marL="0" indent="0">
              <a:buNone/>
            </a:pPr>
            <a:endParaRPr lang="en-US" dirty="0" smtClean="0"/>
          </a:p>
          <a:p>
            <a:endParaRPr lang="en-US" dirty="0"/>
          </a:p>
        </p:txBody>
      </p:sp>
      <p:pic>
        <p:nvPicPr>
          <p:cNvPr id="1040" name="Picture 16" descr="https://innovationm.co/wp-content/uploads/2016/10/HTTP-Protocol-624x2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048" y="3971348"/>
            <a:ext cx="5943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216"/>
            <a:ext cx="10515600" cy="1325563"/>
          </a:xfrm>
        </p:spPr>
        <p:txBody>
          <a:bodyPr/>
          <a:lstStyle/>
          <a:p>
            <a:r>
              <a:rPr lang="en-IN" b="1" u="sng" dirty="0">
                <a:solidFill>
                  <a:srgbClr val="0070C0"/>
                </a:solidFill>
              </a:rPr>
              <a:t>HTTP Request-Response Cycle</a:t>
            </a:r>
            <a:br>
              <a:rPr lang="en-IN" b="1" u="sng" dirty="0">
                <a:solidFill>
                  <a:srgbClr val="0070C0"/>
                </a:solidFill>
              </a:rPr>
            </a:br>
            <a:endParaRPr lang="en-IN" u="sng" dirty="0">
              <a:solidFill>
                <a:srgbClr val="0070C0"/>
              </a:solidFill>
            </a:endParaRPr>
          </a:p>
        </p:txBody>
      </p:sp>
      <p:sp>
        <p:nvSpPr>
          <p:cNvPr id="3" name="Content Placeholder 2"/>
          <p:cNvSpPr>
            <a:spLocks noGrp="1"/>
          </p:cNvSpPr>
          <p:nvPr>
            <p:ph idx="1"/>
          </p:nvPr>
        </p:nvSpPr>
        <p:spPr>
          <a:xfrm>
            <a:off x="838200" y="1579418"/>
            <a:ext cx="10515600" cy="4597545"/>
          </a:xfrm>
        </p:spPr>
        <p:txBody>
          <a:bodyPr>
            <a:normAutofit fontScale="92500" lnSpcReduction="10000"/>
          </a:bodyPr>
          <a:lstStyle/>
          <a:p>
            <a:pPr fontAlgn="base"/>
            <a:r>
              <a:rPr lang="en-US" dirty="0"/>
              <a:t>The client initiates a request to the server by sending an HTTP request message, which contains information such as the requested resource and any additional parameters.</a:t>
            </a:r>
          </a:p>
          <a:p>
            <a:pPr fontAlgn="base"/>
            <a:r>
              <a:rPr lang="en-US" dirty="0"/>
              <a:t>The server receives the request message and processes it, using its resources to generate a response message.</a:t>
            </a:r>
          </a:p>
          <a:p>
            <a:pPr fontAlgn="base"/>
            <a:r>
              <a:rPr lang="en-US" dirty="0"/>
              <a:t>The server sends the response message back to the client, which typically contains the requested resource (such as a web page) and any additional information or metadata.</a:t>
            </a:r>
          </a:p>
          <a:p>
            <a:pPr fontAlgn="base"/>
            <a:r>
              <a:rPr lang="en-US" dirty="0"/>
              <a:t>The client receives the response message and processes it, usually by rendering the content in a web </a:t>
            </a:r>
            <a:r>
              <a:rPr lang="en-US" dirty="0" smtClean="0"/>
              <a:t>browser.</a:t>
            </a:r>
            <a:endParaRPr lang="en-US" dirty="0"/>
          </a:p>
          <a:p>
            <a:pPr fontAlgn="base"/>
            <a:r>
              <a:rPr lang="en-US" dirty="0"/>
              <a:t>The client may initiate additional requests to the server, repeating the cycle as needed.</a:t>
            </a:r>
          </a:p>
          <a:p>
            <a:endParaRPr lang="en-IN" dirty="0"/>
          </a:p>
        </p:txBody>
      </p:sp>
    </p:spTree>
    <p:extLst>
      <p:ext uri="{BB962C8B-B14F-4D97-AF65-F5344CB8AC3E}">
        <p14:creationId xmlns:p14="http://schemas.microsoft.com/office/powerpoint/2010/main" val="157910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527" y="1068964"/>
            <a:ext cx="10515600" cy="5789036"/>
          </a:xfrm>
        </p:spPr>
        <p:txBody>
          <a:bodyPr>
            <a:normAutofit lnSpcReduction="10000"/>
          </a:bodyPr>
          <a:lstStyle/>
          <a:p>
            <a:r>
              <a:rPr lang="en-US" b="1" dirty="0" smtClean="0"/>
              <a:t>GET</a:t>
            </a:r>
            <a:r>
              <a:rPr lang="en-US" dirty="0"/>
              <a:t> requests a specific resource in its entirety</a:t>
            </a:r>
          </a:p>
          <a:p>
            <a:r>
              <a:rPr lang="en-US" b="1" dirty="0"/>
              <a:t>HEAD</a:t>
            </a:r>
            <a:r>
              <a:rPr lang="en-US" dirty="0"/>
              <a:t> requests a specific resource without the body content</a:t>
            </a:r>
          </a:p>
          <a:p>
            <a:r>
              <a:rPr lang="en-US" b="1" dirty="0"/>
              <a:t>POST</a:t>
            </a:r>
            <a:r>
              <a:rPr lang="en-US" dirty="0"/>
              <a:t> adds content, messages, or data to a new page under an existing web resource</a:t>
            </a:r>
          </a:p>
          <a:p>
            <a:r>
              <a:rPr lang="en-US" b="1" dirty="0"/>
              <a:t>PUT</a:t>
            </a:r>
            <a:r>
              <a:rPr lang="en-US" dirty="0"/>
              <a:t> directly modifies an existing web resource or creates a new URI if need be</a:t>
            </a:r>
          </a:p>
          <a:p>
            <a:r>
              <a:rPr lang="en-US" b="1" dirty="0"/>
              <a:t>DELETE</a:t>
            </a:r>
            <a:r>
              <a:rPr lang="en-US" dirty="0"/>
              <a:t> gets rid of a specified resource</a:t>
            </a:r>
          </a:p>
          <a:p>
            <a:r>
              <a:rPr lang="en-US" b="1" dirty="0"/>
              <a:t>TRACE</a:t>
            </a:r>
            <a:r>
              <a:rPr lang="en-US" dirty="0"/>
              <a:t> shows users any changes or additions made to a web resource</a:t>
            </a:r>
          </a:p>
          <a:p>
            <a:r>
              <a:rPr lang="en-US" b="1" dirty="0"/>
              <a:t>OPTIONS</a:t>
            </a:r>
            <a:r>
              <a:rPr lang="en-US" dirty="0"/>
              <a:t> shows users which HTTP methods are available for a specific URL</a:t>
            </a:r>
          </a:p>
          <a:p>
            <a:r>
              <a:rPr lang="en-US" b="1" dirty="0"/>
              <a:t>CONNECT</a:t>
            </a:r>
            <a:r>
              <a:rPr lang="en-US" dirty="0"/>
              <a:t> converts the request connection to a transparent TCP/IP tunnel</a:t>
            </a:r>
          </a:p>
          <a:p>
            <a:r>
              <a:rPr lang="en-US" b="1" dirty="0"/>
              <a:t>PATCH</a:t>
            </a:r>
            <a:r>
              <a:rPr lang="en-US" dirty="0"/>
              <a:t> partially modifies a web resource</a:t>
            </a:r>
          </a:p>
          <a:p>
            <a:endParaRPr lang="en-IN" dirty="0"/>
          </a:p>
        </p:txBody>
      </p:sp>
      <p:sp>
        <p:nvSpPr>
          <p:cNvPr id="2" name="TextBox 1"/>
          <p:cNvSpPr txBox="1"/>
          <p:nvPr/>
        </p:nvSpPr>
        <p:spPr>
          <a:xfrm flipH="1">
            <a:off x="719973" y="237905"/>
            <a:ext cx="5551517" cy="1446550"/>
          </a:xfrm>
          <a:prstGeom prst="rect">
            <a:avLst/>
          </a:prstGeom>
          <a:noFill/>
        </p:spPr>
        <p:txBody>
          <a:bodyPr wrap="square" rtlCol="0">
            <a:spAutoFit/>
          </a:bodyPr>
          <a:lstStyle/>
          <a:p>
            <a:r>
              <a:rPr lang="en-IN" sz="4400" b="1" u="sng" dirty="0">
                <a:solidFill>
                  <a:srgbClr val="0070C0"/>
                </a:solidFill>
                <a:latin typeface="+mj-lt"/>
              </a:rPr>
              <a:t>HTTP Request Methods</a:t>
            </a:r>
          </a:p>
          <a:p>
            <a:endParaRPr lang="en-IN" sz="4400" b="1" dirty="0">
              <a:solidFill>
                <a:srgbClr val="0070C0"/>
              </a:solidFill>
              <a:latin typeface="+mj-lt"/>
            </a:endParaRPr>
          </a:p>
        </p:txBody>
      </p:sp>
    </p:spTree>
    <p:extLst>
      <p:ext uri="{BB962C8B-B14F-4D97-AF65-F5344CB8AC3E}">
        <p14:creationId xmlns:p14="http://schemas.microsoft.com/office/powerpoint/2010/main" val="290489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4766"/>
          </a:xfrm>
        </p:spPr>
        <p:txBody>
          <a:bodyPr>
            <a:normAutofit fontScale="90000"/>
          </a:bodyPr>
          <a:lstStyle/>
          <a:p>
            <a:r>
              <a:rPr lang="en-IN" b="1" u="sng" dirty="0">
                <a:hlinkClick r:id="rId2"/>
              </a:rPr>
              <a:t>HTTP flow</a:t>
            </a:r>
            <a:r>
              <a:rPr lang="en-IN" b="1" u="sng" dirty="0"/>
              <a:t/>
            </a:r>
            <a:br>
              <a:rPr lang="en-IN" b="1" u="sng" dirty="0"/>
            </a:br>
            <a:endParaRPr lang="en-IN" u="sng" dirty="0"/>
          </a:p>
        </p:txBody>
      </p:sp>
      <p:sp>
        <p:nvSpPr>
          <p:cNvPr id="3" name="Content Placeholder 2"/>
          <p:cNvSpPr>
            <a:spLocks noGrp="1"/>
          </p:cNvSpPr>
          <p:nvPr>
            <p:ph idx="1"/>
          </p:nvPr>
        </p:nvSpPr>
        <p:spPr>
          <a:xfrm>
            <a:off x="838200" y="868218"/>
            <a:ext cx="10515600" cy="5308745"/>
          </a:xfrm>
        </p:spPr>
        <p:txBody>
          <a:bodyPr>
            <a:normAutofit lnSpcReduction="10000"/>
          </a:bodyPr>
          <a:lstStyle/>
          <a:p>
            <a:pPr marL="514350" indent="-514350">
              <a:buFont typeface="+mj-lt"/>
              <a:buAutoNum type="arabicPeriod"/>
            </a:pPr>
            <a:r>
              <a:rPr lang="en-US" dirty="0"/>
              <a:t>Open a TCP connection: The TCP connection is used to send a request, or several, and receive an answer. The client may open a new connection, reuse an existing connection, or open several TCP connections to the servers</a:t>
            </a:r>
            <a:r>
              <a:rPr lang="en-US" dirty="0" smtClean="0"/>
              <a:t>.</a:t>
            </a:r>
          </a:p>
          <a:p>
            <a:pPr marL="514350" indent="-514350">
              <a:buFont typeface="+mj-lt"/>
              <a:buAutoNum type="arabicPeriod"/>
            </a:pPr>
            <a:r>
              <a:rPr lang="en-US" dirty="0"/>
              <a:t>Send an HTTP message: HTTP messages (before HTTP/2) are human-readable. With HTTP/2, these simple messages are encapsulated in frames, making them impossible to read directly, but </a:t>
            </a:r>
            <a:r>
              <a:rPr lang="en-US" dirty="0" smtClean="0"/>
              <a:t>the </a:t>
            </a:r>
            <a:r>
              <a:rPr lang="en-US" dirty="0"/>
              <a:t>principle remains the same. For example</a:t>
            </a:r>
            <a:r>
              <a:rPr lang="en-US" dirty="0" smtClean="0"/>
              <a:t>:</a:t>
            </a:r>
          </a:p>
          <a:p>
            <a:pPr marL="514350" indent="-514350">
              <a:buFont typeface="+mj-lt"/>
              <a:buAutoNum type="arabicPeriod"/>
            </a:pPr>
            <a:endParaRPr lang="en-US" dirty="0" smtClean="0"/>
          </a:p>
          <a:p>
            <a:pPr marL="457200" lvl="1" indent="0">
              <a:buNone/>
            </a:pPr>
            <a:r>
              <a:rPr lang="en-US" sz="3200" dirty="0"/>
              <a:t>GET / HTTP/1.1</a:t>
            </a:r>
          </a:p>
          <a:p>
            <a:pPr marL="457200" lvl="1" indent="0">
              <a:buNone/>
            </a:pPr>
            <a:r>
              <a:rPr lang="en-US" sz="3200" dirty="0"/>
              <a:t>Host: </a:t>
            </a:r>
            <a:r>
              <a:rPr lang="en-US" sz="3200" dirty="0" smtClean="0"/>
              <a:t>developer.example.org</a:t>
            </a:r>
            <a:endParaRPr lang="en-US" sz="3200" dirty="0"/>
          </a:p>
          <a:p>
            <a:pPr marL="457200" lvl="1" indent="0">
              <a:buNone/>
            </a:pPr>
            <a:r>
              <a:rPr lang="en-US" sz="3200" dirty="0"/>
              <a:t>Accept-Language: </a:t>
            </a:r>
            <a:r>
              <a:rPr lang="en-US" sz="3200" dirty="0" err="1"/>
              <a:t>fr</a:t>
            </a:r>
            <a:endParaRPr lang="en-US" sz="3200" dirty="0"/>
          </a:p>
          <a:p>
            <a:pPr marL="0" indent="0">
              <a:buNone/>
            </a:pPr>
            <a:endParaRPr lang="en-US" dirty="0"/>
          </a:p>
        </p:txBody>
      </p:sp>
    </p:spTree>
    <p:extLst>
      <p:ext uri="{BB962C8B-B14F-4D97-AF65-F5344CB8AC3E}">
        <p14:creationId xmlns:p14="http://schemas.microsoft.com/office/powerpoint/2010/main" val="210461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363" y="286327"/>
            <a:ext cx="11379199" cy="6234545"/>
          </a:xfrm>
        </p:spPr>
        <p:txBody>
          <a:bodyPr>
            <a:normAutofit/>
          </a:bodyPr>
          <a:lstStyle/>
          <a:p>
            <a:pPr marL="0" indent="0">
              <a:buNone/>
            </a:pPr>
            <a:r>
              <a:rPr lang="en-US" dirty="0" smtClean="0"/>
              <a:t>3. </a:t>
            </a:r>
            <a:r>
              <a:rPr lang="en-US" dirty="0"/>
              <a:t>Read the response sent by the server, such as</a:t>
            </a:r>
            <a:r>
              <a:rPr lang="en-US" dirty="0" smtClean="0"/>
              <a:t>:</a:t>
            </a:r>
          </a:p>
          <a:p>
            <a:pPr marL="0" indent="0">
              <a:buNone/>
            </a:pPr>
            <a:r>
              <a:rPr lang="en-IN" dirty="0"/>
              <a:t>HTTP/1.1 200 OK</a:t>
            </a:r>
          </a:p>
          <a:p>
            <a:pPr marL="0" indent="0">
              <a:buNone/>
            </a:pPr>
            <a:r>
              <a:rPr lang="en-IN" dirty="0"/>
              <a:t>Date: Sat, 09 Oct 2010 14:28:02 GMT</a:t>
            </a:r>
          </a:p>
          <a:p>
            <a:pPr marL="0" indent="0">
              <a:buNone/>
            </a:pPr>
            <a:r>
              <a:rPr lang="en-IN" dirty="0"/>
              <a:t>Server: Apache</a:t>
            </a:r>
          </a:p>
          <a:p>
            <a:pPr marL="0" indent="0">
              <a:buNone/>
            </a:pPr>
            <a:r>
              <a:rPr lang="en-IN" dirty="0"/>
              <a:t>Last-Modified: Tue, 01 Dec 2009 20:18:22 GMT</a:t>
            </a:r>
          </a:p>
          <a:p>
            <a:pPr marL="0" indent="0">
              <a:buNone/>
            </a:pPr>
            <a:r>
              <a:rPr lang="en-IN" dirty="0" err="1"/>
              <a:t>ETag</a:t>
            </a:r>
            <a:r>
              <a:rPr lang="en-IN" dirty="0"/>
              <a:t>: "51142bc1-7449-479b075b2891b"</a:t>
            </a:r>
          </a:p>
          <a:p>
            <a:pPr marL="0" indent="0">
              <a:buNone/>
            </a:pPr>
            <a:r>
              <a:rPr lang="en-IN" dirty="0"/>
              <a:t>Accept-Ranges: bytes</a:t>
            </a:r>
          </a:p>
          <a:p>
            <a:pPr marL="0" indent="0">
              <a:buNone/>
            </a:pPr>
            <a:r>
              <a:rPr lang="en-IN" dirty="0"/>
              <a:t>Content-Length: 29769</a:t>
            </a:r>
          </a:p>
          <a:p>
            <a:pPr marL="0" indent="0">
              <a:buNone/>
            </a:pPr>
            <a:r>
              <a:rPr lang="en-IN" dirty="0"/>
              <a:t>Content-Type: </a:t>
            </a:r>
            <a:r>
              <a:rPr lang="en-IN" dirty="0" smtClean="0"/>
              <a:t>text/html</a:t>
            </a:r>
          </a:p>
          <a:p>
            <a:pPr marL="0" indent="0">
              <a:buNone/>
            </a:pPr>
            <a:endParaRPr lang="en-IN" dirty="0"/>
          </a:p>
          <a:p>
            <a:pPr marL="0" indent="0">
              <a:buNone/>
            </a:pPr>
            <a:r>
              <a:rPr lang="en-US" dirty="0" smtClean="0"/>
              <a:t>4. </a:t>
            </a:r>
            <a:r>
              <a:rPr lang="en-US" dirty="0"/>
              <a:t>Close or reuse the connection for further requests.</a:t>
            </a:r>
          </a:p>
          <a:p>
            <a:pPr marL="0" indent="0">
              <a:buNone/>
            </a:pPr>
            <a:endParaRPr lang="en-IN" dirty="0"/>
          </a:p>
        </p:txBody>
      </p:sp>
    </p:spTree>
    <p:extLst>
      <p:ext uri="{BB962C8B-B14F-4D97-AF65-F5344CB8AC3E}">
        <p14:creationId xmlns:p14="http://schemas.microsoft.com/office/powerpoint/2010/main" val="262328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u="sng" dirty="0" smtClean="0"/>
              <a:t>HTTP Request</a:t>
            </a:r>
            <a:r>
              <a:rPr lang="en-IN" b="1" dirty="0" smtClean="0"/>
              <a:t>                          </a:t>
            </a:r>
            <a:r>
              <a:rPr lang="en-IN" b="1" u="sng" dirty="0" smtClean="0"/>
              <a:t>HTTP Response</a:t>
            </a:r>
            <a:endParaRPr lang="en-IN" b="1" u="sng" dirty="0"/>
          </a:p>
        </p:txBody>
      </p:sp>
      <p:pic>
        <p:nvPicPr>
          <p:cNvPr id="5" name="Content Placeholder 4"/>
          <p:cNvPicPr>
            <a:picLocks noGrp="1" noChangeAspect="1"/>
          </p:cNvPicPr>
          <p:nvPr>
            <p:ph idx="1"/>
          </p:nvPr>
        </p:nvPicPr>
        <p:blipFill>
          <a:blip r:embed="rId2"/>
          <a:stretch>
            <a:fillRect/>
          </a:stretch>
        </p:blipFill>
        <p:spPr>
          <a:xfrm>
            <a:off x="838200" y="1392371"/>
            <a:ext cx="4279178" cy="2641468"/>
          </a:xfrm>
          <a:prstGeom prst="rect">
            <a:avLst/>
          </a:prstGeom>
        </p:spPr>
      </p:pic>
      <p:pic>
        <p:nvPicPr>
          <p:cNvPr id="7" name="Picture 6"/>
          <p:cNvPicPr>
            <a:picLocks noChangeAspect="1"/>
          </p:cNvPicPr>
          <p:nvPr/>
        </p:nvPicPr>
        <p:blipFill>
          <a:blip r:embed="rId3"/>
          <a:stretch>
            <a:fillRect/>
          </a:stretch>
        </p:blipFill>
        <p:spPr>
          <a:xfrm>
            <a:off x="6763903" y="1526102"/>
            <a:ext cx="4878094" cy="2374006"/>
          </a:xfrm>
          <a:prstGeom prst="rect">
            <a:avLst/>
          </a:prstGeom>
        </p:spPr>
      </p:pic>
    </p:spTree>
    <p:extLst>
      <p:ext uri="{BB962C8B-B14F-4D97-AF65-F5344CB8AC3E}">
        <p14:creationId xmlns:p14="http://schemas.microsoft.com/office/powerpoint/2010/main" val="69656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fontScale="90000"/>
          </a:bodyPr>
          <a:lstStyle/>
          <a:p>
            <a:r>
              <a:rPr lang="pt-BR" b="1" u="sng" dirty="0"/>
              <a:t>Simple Mail Transfer Protocol (SMTP)</a:t>
            </a:r>
            <a:br>
              <a:rPr lang="pt-BR" b="1" u="sng" dirty="0"/>
            </a:br>
            <a:endParaRPr lang="en-IN" u="sng" dirty="0"/>
          </a:p>
        </p:txBody>
      </p:sp>
      <p:sp>
        <p:nvSpPr>
          <p:cNvPr id="3" name="Content Placeholder 2"/>
          <p:cNvSpPr>
            <a:spLocks noGrp="1"/>
          </p:cNvSpPr>
          <p:nvPr>
            <p:ph idx="1"/>
          </p:nvPr>
        </p:nvSpPr>
        <p:spPr>
          <a:xfrm>
            <a:off x="838200" y="1025236"/>
            <a:ext cx="10515600" cy="5151727"/>
          </a:xfrm>
        </p:spPr>
        <p:txBody>
          <a:bodyPr>
            <a:normAutofit fontScale="85000" lnSpcReduction="20000"/>
          </a:bodyPr>
          <a:lstStyle/>
          <a:p>
            <a:r>
              <a:rPr lang="en-US" b="1" dirty="0"/>
              <a:t>SMTP connection opened:</a:t>
            </a:r>
            <a:r>
              <a:rPr lang="en-US" dirty="0"/>
              <a:t> Since SMTP uses the Transmission Control Protocol (TCP) as its transport protocol, this first step begins with a TCP connection between client and server. Next, the email client begins the email sending process with a specialized "Hello" </a:t>
            </a:r>
            <a:r>
              <a:rPr lang="en-US" dirty="0" smtClean="0"/>
              <a:t>command.</a:t>
            </a:r>
            <a:endParaRPr lang="en-US" dirty="0"/>
          </a:p>
          <a:p>
            <a:r>
              <a:rPr lang="en-US" b="1" dirty="0"/>
              <a:t>Email data transferred:</a:t>
            </a:r>
            <a:r>
              <a:rPr lang="en-US" dirty="0"/>
              <a:t> The client sends the server a series of commands accompanied with the actual content of the email: the email header (including its destination and subject line), the email body, and any additional components</a:t>
            </a:r>
            <a:r>
              <a:rPr lang="en-US" dirty="0" smtClean="0"/>
              <a:t>.</a:t>
            </a:r>
          </a:p>
          <a:p>
            <a:r>
              <a:rPr lang="en-US" b="1" dirty="0"/>
              <a:t>Mail Transfer Agent (MTA):</a:t>
            </a:r>
            <a:r>
              <a:rPr lang="en-US" dirty="0"/>
              <a:t> The server runs a program called a Mail Transfer Agent (MTA). The MTA checks the domain of the recipient's email address, and if it differs from the sender's, it queries the Domain Name System (DNS) to find the recipient's IP address. This is like a post office looking up a mail recipient's zip code.</a:t>
            </a:r>
          </a:p>
          <a:p>
            <a:r>
              <a:rPr lang="en-US" b="1" dirty="0"/>
              <a:t>Connection closed:</a:t>
            </a:r>
            <a:r>
              <a:rPr lang="en-US" dirty="0"/>
              <a:t> The client alerts the server when transmission of data is complete, and the server closes the connection. At this point the server will not receive additional email data from the client unless the client opens a new SMTP connection.</a:t>
            </a:r>
          </a:p>
          <a:p>
            <a:endParaRPr lang="en-US" dirty="0"/>
          </a:p>
        </p:txBody>
      </p:sp>
    </p:spTree>
    <p:extLst>
      <p:ext uri="{BB962C8B-B14F-4D97-AF65-F5344CB8AC3E}">
        <p14:creationId xmlns:p14="http://schemas.microsoft.com/office/powerpoint/2010/main" val="342607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9"/>
            <a:ext cx="10515600" cy="964911"/>
          </a:xfrm>
        </p:spPr>
        <p:txBody>
          <a:bodyPr/>
          <a:lstStyle/>
          <a:p>
            <a:r>
              <a:rPr lang="en-IN" b="1" u="sng" dirty="0"/>
              <a:t>SMTP </a:t>
            </a:r>
            <a:r>
              <a:rPr lang="en-IN" b="1" u="sng" dirty="0" smtClean="0"/>
              <a:t>commands</a:t>
            </a:r>
            <a:endParaRPr lang="en-IN" b="1" u="sng" dirty="0"/>
          </a:p>
        </p:txBody>
      </p:sp>
      <p:sp>
        <p:nvSpPr>
          <p:cNvPr id="5" name="Rectangle 2"/>
          <p:cNvSpPr>
            <a:spLocks noGrp="1" noChangeArrowheads="1"/>
          </p:cNvSpPr>
          <p:nvPr>
            <p:ph idx="1"/>
          </p:nvPr>
        </p:nvSpPr>
        <p:spPr bwMode="auto">
          <a:xfrm>
            <a:off x="838200" y="916675"/>
            <a:ext cx="1079038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55565A"/>
                </a:solidFill>
                <a:effectLst/>
                <a:cs typeface="Courier New" panose="02070309020205020404" pitchFamily="49" charset="0"/>
              </a:rPr>
              <a:t>HELO</a:t>
            </a:r>
            <a:r>
              <a:rPr kumimoji="0" lang="en-US" altLang="en-US" b="0" i="0" u="none" strike="noStrike" cap="none" normalizeH="0" baseline="0" dirty="0" smtClean="0">
                <a:ln>
                  <a:noFill/>
                </a:ln>
                <a:solidFill>
                  <a:srgbClr val="222222"/>
                </a:solidFill>
                <a:effectLst/>
              </a:rPr>
              <a:t>: These commands say "Hello" and start off the SMTP connection between client and server.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55565A"/>
                </a:solidFill>
                <a:effectLst/>
                <a:cs typeface="Courier New" panose="02070309020205020404" pitchFamily="49" charset="0"/>
              </a:rPr>
              <a:t>MAIL FROM</a:t>
            </a:r>
            <a:r>
              <a:rPr kumimoji="0" lang="en-US" altLang="en-US" b="0" i="0" u="none" strike="noStrike" cap="none" normalizeH="0" baseline="0" dirty="0" smtClean="0">
                <a:ln>
                  <a:noFill/>
                </a:ln>
                <a:solidFill>
                  <a:srgbClr val="222222"/>
                </a:solidFill>
                <a:effectLst/>
              </a:rPr>
              <a:t>: This tells the server who is sending the email. If Alice were trying to email her friend Bob, a client might send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222222"/>
                </a:solidFill>
                <a:effectLst/>
              </a:rPr>
              <a:t>"MAIL</a:t>
            </a:r>
            <a:r>
              <a:rPr kumimoji="0" lang="en-US" altLang="en-US" b="0" i="0" u="none" strike="noStrike" cap="none" normalizeH="0" dirty="0" smtClean="0">
                <a:ln>
                  <a:noFill/>
                </a:ln>
                <a:solidFill>
                  <a:srgbClr val="222222"/>
                </a:solidFill>
                <a:effectLst/>
              </a:rPr>
              <a:t> </a:t>
            </a:r>
            <a:r>
              <a:rPr kumimoji="0" lang="en-US" altLang="en-US" b="0" i="0" u="none" strike="noStrike" cap="none" normalizeH="0" baseline="0" dirty="0" smtClean="0">
                <a:ln>
                  <a:noFill/>
                </a:ln>
                <a:solidFill>
                  <a:srgbClr val="222222"/>
                </a:solidFill>
                <a:effectLst/>
              </a:rPr>
              <a:t>FROM:&lt;alice@example.com&gt;".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55565A"/>
                </a:solidFill>
                <a:effectLst/>
                <a:cs typeface="Courier New" panose="02070309020205020404" pitchFamily="49" charset="0"/>
              </a:rPr>
              <a:t>RCPT TO</a:t>
            </a:r>
            <a:r>
              <a:rPr kumimoji="0" lang="en-US" altLang="en-US" b="0" i="0" u="none" strike="noStrike" cap="none" normalizeH="0" baseline="0" dirty="0" smtClean="0">
                <a:ln>
                  <a:noFill/>
                </a:ln>
                <a:solidFill>
                  <a:srgbClr val="222222"/>
                </a:solidFill>
                <a:effectLst/>
              </a:rPr>
              <a:t>: This command is for listing the email's recipients. A client can send this command multiple times if there are multiple recipients. In the example above, Alice's email client would send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222222"/>
                </a:solidFill>
                <a:effectLst/>
              </a:rPr>
              <a:t>"RCPT TO:&lt;bob@example.com&gt;".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6307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lnSpcReduction="10000"/>
          </a:bodyPr>
          <a:lstStyle/>
          <a:p>
            <a:r>
              <a:rPr lang="en-US" dirty="0"/>
              <a:t>DATA: This precedes the content of the email, like:</a:t>
            </a:r>
          </a:p>
          <a:p>
            <a:endParaRPr lang="en-US" dirty="0"/>
          </a:p>
          <a:p>
            <a:r>
              <a:rPr lang="en-US" dirty="0"/>
              <a:t>DATA</a:t>
            </a:r>
          </a:p>
          <a:p>
            <a:pPr marL="0" indent="0">
              <a:buNone/>
            </a:pPr>
            <a:r>
              <a:rPr lang="en-US" dirty="0"/>
              <a:t>Date: Mon, 4 April 2022</a:t>
            </a:r>
          </a:p>
          <a:p>
            <a:pPr marL="0" indent="0">
              <a:buNone/>
            </a:pPr>
            <a:r>
              <a:rPr lang="en-US" dirty="0"/>
              <a:t>From: Alice alice@example.com</a:t>
            </a:r>
          </a:p>
          <a:p>
            <a:pPr marL="0" indent="0">
              <a:buNone/>
            </a:pPr>
            <a:r>
              <a:rPr lang="en-US" dirty="0"/>
              <a:t>Subject: Eggs benedict casserole</a:t>
            </a:r>
          </a:p>
          <a:p>
            <a:pPr marL="0" indent="0">
              <a:buNone/>
            </a:pPr>
            <a:r>
              <a:rPr lang="en-US" dirty="0"/>
              <a:t>To: Bob bob@example.com</a:t>
            </a:r>
          </a:p>
          <a:p>
            <a:endParaRPr lang="en-US" dirty="0"/>
          </a:p>
          <a:p>
            <a:pPr marL="0" indent="0">
              <a:buNone/>
            </a:pPr>
            <a:r>
              <a:rPr lang="en-US" dirty="0"/>
              <a:t>Hi Bob,</a:t>
            </a:r>
          </a:p>
          <a:p>
            <a:pPr marL="0" indent="0">
              <a:buNone/>
            </a:pPr>
            <a:r>
              <a:rPr lang="en-US" dirty="0"/>
              <a:t>I will bring the eggs benedict casserole recipe on Friday.</a:t>
            </a:r>
          </a:p>
          <a:p>
            <a:pPr marL="0" indent="0">
              <a:buNone/>
            </a:pPr>
            <a:r>
              <a:rPr lang="en-US" dirty="0"/>
              <a:t>-Alice</a:t>
            </a:r>
          </a:p>
          <a:p>
            <a:pPr marL="0" indent="0">
              <a:buNone/>
            </a:pPr>
            <a:r>
              <a:rPr lang="en-US" dirty="0"/>
              <a:t>.</a:t>
            </a:r>
            <a:endParaRPr lang="en-IN" dirty="0"/>
          </a:p>
        </p:txBody>
      </p:sp>
    </p:spTree>
    <p:extLst>
      <p:ext uri="{BB962C8B-B14F-4D97-AF65-F5344CB8AC3E}">
        <p14:creationId xmlns:p14="http://schemas.microsoft.com/office/powerpoint/2010/main" val="371796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255"/>
            <a:ext cx="10515600" cy="5502708"/>
          </a:xfrm>
        </p:spPr>
        <p:txBody>
          <a:bodyPr/>
          <a:lstStyle/>
          <a:p>
            <a:r>
              <a:rPr lang="en-US" dirty="0"/>
              <a:t>RSET: This command resets the connection, removing all previously transferred information without closing the SMTP connection. RSET is used if the client </a:t>
            </a:r>
            <a:r>
              <a:rPr lang="en-US" dirty="0" smtClean="0"/>
              <a:t>sends </a:t>
            </a:r>
            <a:r>
              <a:rPr lang="en-US" dirty="0"/>
              <a:t>incorrect information.</a:t>
            </a:r>
          </a:p>
          <a:p>
            <a:r>
              <a:rPr lang="en-US" dirty="0"/>
              <a:t>QUIT: This ends the connection</a:t>
            </a:r>
            <a:r>
              <a:rPr lang="en-US" dirty="0" smtClean="0"/>
              <a:t>.</a:t>
            </a:r>
          </a:p>
          <a:p>
            <a:endParaRPr lang="en-US" dirty="0"/>
          </a:p>
          <a:p>
            <a:endParaRPr lang="en-US" dirty="0" smtClean="0"/>
          </a:p>
          <a:p>
            <a:endParaRPr lang="en-IN" dirty="0"/>
          </a:p>
        </p:txBody>
      </p:sp>
    </p:spTree>
    <p:extLst>
      <p:ext uri="{BB962C8B-B14F-4D97-AF65-F5344CB8AC3E}">
        <p14:creationId xmlns:p14="http://schemas.microsoft.com/office/powerpoint/2010/main" val="251236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492"/>
            <a:ext cx="10515600" cy="1325563"/>
          </a:xfrm>
        </p:spPr>
        <p:txBody>
          <a:bodyPr/>
          <a:lstStyle/>
          <a:p>
            <a:pPr algn="ctr"/>
            <a:r>
              <a:rPr lang="en-US" b="1" dirty="0" smtClean="0">
                <a:solidFill>
                  <a:srgbClr val="0070C0"/>
                </a:solidFill>
                <a:effectLst>
                  <a:outerShdw blurRad="38100" dist="38100" dir="2700000" algn="tl">
                    <a:srgbClr val="000000">
                      <a:alpha val="43137"/>
                    </a:srgbClr>
                  </a:outerShdw>
                </a:effectLst>
              </a:rPr>
              <a:t>Web Engineering</a:t>
            </a:r>
            <a:endParaRPr lang="en-IN" b="1"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07128"/>
            <a:ext cx="10515600" cy="4828454"/>
          </a:xfrm>
        </p:spPr>
        <p:txBody>
          <a:bodyPr/>
          <a:lstStyle/>
          <a:p>
            <a:r>
              <a:rPr lang="en-US" dirty="0" smtClean="0"/>
              <a:t>It is a multidisciplinary field that focuses on the systematic </a:t>
            </a:r>
            <a:r>
              <a:rPr lang="en-US" dirty="0" smtClean="0">
                <a:solidFill>
                  <a:schemeClr val="accent2">
                    <a:lumMod val="75000"/>
                  </a:schemeClr>
                </a:solidFill>
              </a:rPr>
              <a:t>development, design, implementation, testing, and maintenance</a:t>
            </a:r>
            <a:r>
              <a:rPr lang="en-US" dirty="0" smtClean="0"/>
              <a:t> of </a:t>
            </a:r>
            <a:r>
              <a:rPr lang="en-US" dirty="0" smtClean="0">
                <a:solidFill>
                  <a:schemeClr val="accent1">
                    <a:lumMod val="75000"/>
                  </a:schemeClr>
                </a:solidFill>
              </a:rPr>
              <a:t>web-based applications</a:t>
            </a:r>
            <a:r>
              <a:rPr lang="en-US" dirty="0" smtClean="0"/>
              <a:t>.</a:t>
            </a:r>
          </a:p>
          <a:p>
            <a:pPr algn="just"/>
            <a:endParaRPr lang="en-US" dirty="0" smtClean="0"/>
          </a:p>
          <a:p>
            <a:r>
              <a:rPr lang="en-US" dirty="0"/>
              <a:t>Why </a:t>
            </a:r>
            <a:r>
              <a:rPr lang="en-US" dirty="0" smtClean="0">
                <a:solidFill>
                  <a:schemeClr val="accent4">
                    <a:lumMod val="75000"/>
                  </a:schemeClr>
                </a:solidFill>
              </a:rPr>
              <a:t>multidisciplinary</a:t>
            </a:r>
            <a:r>
              <a:rPr lang="en-US" dirty="0" smtClean="0"/>
              <a:t>?</a:t>
            </a:r>
          </a:p>
          <a:p>
            <a:endParaRPr lang="en-US" dirty="0" smtClean="0"/>
          </a:p>
          <a:p>
            <a:r>
              <a:rPr lang="en-US" dirty="0" smtClean="0">
                <a:solidFill>
                  <a:schemeClr val="accent6">
                    <a:lumMod val="75000"/>
                  </a:schemeClr>
                </a:solidFill>
              </a:rPr>
              <a:t>Goal: </a:t>
            </a:r>
            <a:r>
              <a:rPr lang="en-US" dirty="0" smtClean="0"/>
              <a:t>It ensures creation of </a:t>
            </a:r>
            <a:r>
              <a:rPr lang="en-US" dirty="0" smtClean="0">
                <a:solidFill>
                  <a:schemeClr val="accent6">
                    <a:lumMod val="75000"/>
                  </a:schemeClr>
                </a:solidFill>
              </a:rPr>
              <a:t>robust, scalable, secure, and maintainable </a:t>
            </a:r>
            <a:r>
              <a:rPr lang="en-US" dirty="0" smtClean="0"/>
              <a:t>web solutions.</a:t>
            </a:r>
            <a:endParaRPr lang="en-IN" dirty="0"/>
          </a:p>
        </p:txBody>
      </p:sp>
    </p:spTree>
    <p:extLst>
      <p:ext uri="{BB962C8B-B14F-4D97-AF65-F5344CB8AC3E}">
        <p14:creationId xmlns:p14="http://schemas.microsoft.com/office/powerpoint/2010/main" val="124835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907"/>
            <a:ext cx="10515600" cy="697057"/>
          </a:xfrm>
        </p:spPr>
        <p:txBody>
          <a:bodyPr>
            <a:normAutofit fontScale="90000"/>
          </a:bodyPr>
          <a:lstStyle/>
          <a:p>
            <a:r>
              <a:rPr lang="en-US" b="1" u="sng" dirty="0"/>
              <a:t>What is an SMTP server?</a:t>
            </a:r>
            <a:r>
              <a:rPr lang="en-US" b="1" dirty="0"/>
              <a:t/>
            </a:r>
            <a:br>
              <a:rPr lang="en-US" b="1" dirty="0"/>
            </a:br>
            <a:endParaRPr lang="en-IN" dirty="0"/>
          </a:p>
        </p:txBody>
      </p:sp>
      <p:sp>
        <p:nvSpPr>
          <p:cNvPr id="3" name="Content Placeholder 2"/>
          <p:cNvSpPr>
            <a:spLocks noGrp="1"/>
          </p:cNvSpPr>
          <p:nvPr>
            <p:ph idx="1"/>
          </p:nvPr>
        </p:nvSpPr>
        <p:spPr>
          <a:xfrm>
            <a:off x="838200" y="1025236"/>
            <a:ext cx="10515600" cy="5151727"/>
          </a:xfrm>
        </p:spPr>
        <p:txBody>
          <a:bodyPr/>
          <a:lstStyle/>
          <a:p>
            <a:r>
              <a:rPr lang="en-US" dirty="0"/>
              <a:t>An SMTP server is a mail server that can send and receive emails using the SMTP protocol. Email clients connect directly with the email provider's SMTP server to begin sending an email. Several different software programs run on an SMTP server:</a:t>
            </a:r>
          </a:p>
          <a:p>
            <a:r>
              <a:rPr lang="en-US" b="1" dirty="0"/>
              <a:t>Mail submission agent (MSA):</a:t>
            </a:r>
            <a:r>
              <a:rPr lang="en-US" dirty="0"/>
              <a:t> The MSA receives emails from the email client.</a:t>
            </a:r>
          </a:p>
          <a:p>
            <a:r>
              <a:rPr lang="en-US" b="1" dirty="0"/>
              <a:t>Mail transfer agent (MTA):</a:t>
            </a:r>
            <a:r>
              <a:rPr lang="en-US" dirty="0"/>
              <a:t> The MTA transfers emails to the next server in the delivery chain. </a:t>
            </a:r>
            <a:r>
              <a:rPr lang="en-US" dirty="0" smtClean="0"/>
              <a:t>It may </a:t>
            </a:r>
            <a:r>
              <a:rPr lang="en-US" dirty="0"/>
              <a:t>query the DNS to find the recipient domain's </a:t>
            </a:r>
            <a:r>
              <a:rPr lang="fr-FR" dirty="0"/>
              <a:t>mail exchange (MX) DNS record</a:t>
            </a:r>
            <a:r>
              <a:rPr lang="en-US" dirty="0"/>
              <a:t> if necessary.</a:t>
            </a:r>
          </a:p>
          <a:p>
            <a:r>
              <a:rPr lang="en-US" b="1" dirty="0"/>
              <a:t>Mail delivery agent (MDA):</a:t>
            </a:r>
            <a:r>
              <a:rPr lang="en-US" dirty="0"/>
              <a:t> The MDA receives emails from MTAs and stores them in the recipient's email inbox.</a:t>
            </a:r>
          </a:p>
        </p:txBody>
      </p:sp>
    </p:spTree>
    <p:extLst>
      <p:ext uri="{BB962C8B-B14F-4D97-AF65-F5344CB8AC3E}">
        <p14:creationId xmlns:p14="http://schemas.microsoft.com/office/powerpoint/2010/main" val="382719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b="1" u="sng" dirty="0"/>
              <a:t>What port does SMTP use?</a:t>
            </a:r>
          </a:p>
        </p:txBody>
      </p:sp>
      <p:sp>
        <p:nvSpPr>
          <p:cNvPr id="3" name="Content Placeholder 2"/>
          <p:cNvSpPr>
            <a:spLocks noGrp="1"/>
          </p:cNvSpPr>
          <p:nvPr>
            <p:ph idx="1"/>
          </p:nvPr>
        </p:nvSpPr>
        <p:spPr>
          <a:xfrm>
            <a:off x="838200" y="1302328"/>
            <a:ext cx="10515600" cy="4874635"/>
          </a:xfrm>
        </p:spPr>
        <p:txBody>
          <a:bodyPr>
            <a:normAutofit lnSpcReduction="10000"/>
          </a:bodyPr>
          <a:lstStyle/>
          <a:p>
            <a:r>
              <a:rPr lang="en-US" b="1" dirty="0"/>
              <a:t>Port 25</a:t>
            </a:r>
            <a:r>
              <a:rPr lang="en-US" dirty="0"/>
              <a:t> is most used for connections between SMTP servers. Firewalls for end user networks often block this port today, since spammers try to abuse it to send large amounts of spam.</a:t>
            </a:r>
          </a:p>
          <a:p>
            <a:r>
              <a:rPr lang="en-US" b="1" dirty="0"/>
              <a:t>Port 465</a:t>
            </a:r>
            <a:r>
              <a:rPr lang="en-US" dirty="0"/>
              <a:t> was once designated for use by SMTP with Secure Sockets Layer (SSL) encryption. But SSL was replaced by Transport Layer Security (TLS), and modern email systems therefore do not use this port. It only appears in legacy (outdated) systems.</a:t>
            </a:r>
          </a:p>
          <a:p>
            <a:r>
              <a:rPr lang="en-US" b="1" dirty="0"/>
              <a:t>Port 587</a:t>
            </a:r>
            <a:r>
              <a:rPr lang="en-US" dirty="0"/>
              <a:t> is now the default port for email submission. SMTP communications via this port use TLS encryption.</a:t>
            </a:r>
          </a:p>
          <a:p>
            <a:r>
              <a:rPr lang="en-US" b="1" dirty="0"/>
              <a:t>Port 2525</a:t>
            </a:r>
            <a:r>
              <a:rPr lang="en-US" dirty="0"/>
              <a:t> is not officially associated with SMTP, but some email services offer SMTP delivery over this port in case the above ports are blocked.</a:t>
            </a:r>
          </a:p>
        </p:txBody>
      </p:sp>
    </p:spTree>
    <p:extLst>
      <p:ext uri="{BB962C8B-B14F-4D97-AF65-F5344CB8AC3E}">
        <p14:creationId xmlns:p14="http://schemas.microsoft.com/office/powerpoint/2010/main" val="29266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MTP ser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9869" y="489855"/>
            <a:ext cx="7367679" cy="4725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25819" y="5421745"/>
            <a:ext cx="3971635" cy="523220"/>
          </a:xfrm>
          <a:prstGeom prst="rect">
            <a:avLst/>
          </a:prstGeom>
          <a:noFill/>
        </p:spPr>
        <p:txBody>
          <a:bodyPr wrap="square" rtlCol="0">
            <a:spAutoFit/>
          </a:bodyPr>
          <a:lstStyle/>
          <a:p>
            <a:r>
              <a:rPr lang="en-US" sz="2800" dirty="0" smtClean="0"/>
              <a:t>Working of SMTP server</a:t>
            </a:r>
            <a:endParaRPr lang="en-IN" sz="2800" dirty="0"/>
          </a:p>
        </p:txBody>
      </p:sp>
    </p:spTree>
    <p:extLst>
      <p:ext uri="{BB962C8B-B14F-4D97-AF65-F5344CB8AC3E}">
        <p14:creationId xmlns:p14="http://schemas.microsoft.com/office/powerpoint/2010/main" val="10086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1380"/>
            <a:ext cx="10515600" cy="872548"/>
          </a:xfrm>
        </p:spPr>
        <p:txBody>
          <a:bodyPr>
            <a:noAutofit/>
          </a:bodyPr>
          <a:lstStyle/>
          <a:p>
            <a:r>
              <a:rPr lang="en-IN" b="1" u="sng" dirty="0"/>
              <a:t>Internet Service Provider</a:t>
            </a:r>
            <a:r>
              <a:rPr lang="en-IN" sz="4800" b="1" u="sng" dirty="0"/>
              <a:t/>
            </a:r>
            <a:br>
              <a:rPr lang="en-IN" sz="4800" b="1" u="sng" dirty="0"/>
            </a:br>
            <a:endParaRPr lang="en-IN" sz="4800" b="1" u="sng" dirty="0"/>
          </a:p>
        </p:txBody>
      </p:sp>
      <p:sp>
        <p:nvSpPr>
          <p:cNvPr id="3" name="Content Placeholder 2"/>
          <p:cNvSpPr>
            <a:spLocks noGrp="1"/>
          </p:cNvSpPr>
          <p:nvPr>
            <p:ph idx="1"/>
          </p:nvPr>
        </p:nvSpPr>
        <p:spPr>
          <a:xfrm>
            <a:off x="838200" y="1136073"/>
            <a:ext cx="10515600" cy="5040890"/>
          </a:xfrm>
        </p:spPr>
        <p:txBody>
          <a:bodyPr/>
          <a:lstStyle/>
          <a:p>
            <a:r>
              <a:rPr lang="en-US" b="1" dirty="0"/>
              <a:t>Tier 1 ISPs:</a:t>
            </a:r>
            <a:r>
              <a:rPr lang="en-US" dirty="0"/>
              <a:t> These ISPs have the largest global reach and own sufficient network lines to transmit most traffic independently. They do not pay anyone for the internet but invest heavily in setting up the infrastructure.</a:t>
            </a:r>
          </a:p>
          <a:p>
            <a:r>
              <a:rPr lang="en-US" b="1" dirty="0"/>
              <a:t>Tier 2 ISPs:</a:t>
            </a:r>
            <a:r>
              <a:rPr lang="en-US" dirty="0"/>
              <a:t> These ISPs have a country or region-wide reach and connect tier 1 and tier 3 ISPs as service providers. They pay for internet access to tier 1 networks, but also partner with other tier 2 ISPs for bandwidth exchange.</a:t>
            </a:r>
          </a:p>
          <a:p>
            <a:r>
              <a:rPr lang="en-US" b="1" dirty="0"/>
              <a:t>Tier 3 ISPs:</a:t>
            </a:r>
            <a:r>
              <a:rPr lang="en-US" dirty="0"/>
              <a:t> These ISPs link end-users to the internet via the network of another ISP they rely on and pay higher-tier ISPs for internet service access. They are primarily concerned with providing Internet connections to local businesses and consumer markets.</a:t>
            </a:r>
          </a:p>
        </p:txBody>
      </p:sp>
    </p:spTree>
    <p:extLst>
      <p:ext uri="{BB962C8B-B14F-4D97-AF65-F5344CB8AC3E}">
        <p14:creationId xmlns:p14="http://schemas.microsoft.com/office/powerpoint/2010/main" val="70043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r>
              <a:rPr lang="en-US" b="1" u="sng" dirty="0" smtClean="0"/>
              <a:t>Hyperlink</a:t>
            </a:r>
            <a:endParaRPr lang="en-IN" b="1" u="sng" dirty="0"/>
          </a:p>
        </p:txBody>
      </p:sp>
      <p:sp>
        <p:nvSpPr>
          <p:cNvPr id="3" name="Content Placeholder 2"/>
          <p:cNvSpPr>
            <a:spLocks noGrp="1"/>
          </p:cNvSpPr>
          <p:nvPr>
            <p:ph idx="1"/>
          </p:nvPr>
        </p:nvSpPr>
        <p:spPr>
          <a:xfrm>
            <a:off x="838200" y="1182255"/>
            <a:ext cx="10515600" cy="4994708"/>
          </a:xfrm>
        </p:spPr>
        <p:txBody>
          <a:bodyPr/>
          <a:lstStyle/>
          <a:p>
            <a:r>
              <a:rPr lang="en-US" dirty="0"/>
              <a:t>A hyperlink, sometimes referred to as a link, is a reference that connects two resources. It has an element that may be clicked, such as a symbol, text, phrase, or picture</a:t>
            </a:r>
            <a:r>
              <a:rPr lang="en-US" dirty="0" smtClean="0"/>
              <a:t>.</a:t>
            </a:r>
          </a:p>
          <a:p>
            <a:r>
              <a:rPr lang="en-US" dirty="0" smtClean="0"/>
              <a:t>Examples:</a:t>
            </a:r>
            <a:endParaRPr lang="en-IN" dirty="0"/>
          </a:p>
        </p:txBody>
      </p:sp>
    </p:spTree>
    <p:extLst>
      <p:ext uri="{BB962C8B-B14F-4D97-AF65-F5344CB8AC3E}">
        <p14:creationId xmlns:p14="http://schemas.microsoft.com/office/powerpoint/2010/main" val="95110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u="sng" dirty="0"/>
              <a:t>Domain Name System</a:t>
            </a:r>
            <a:endParaRPr lang="en-IN" u="sng" dirty="0"/>
          </a:p>
        </p:txBody>
      </p:sp>
      <p:sp>
        <p:nvSpPr>
          <p:cNvPr id="3" name="Content Placeholder 2"/>
          <p:cNvSpPr>
            <a:spLocks noGrp="1"/>
          </p:cNvSpPr>
          <p:nvPr>
            <p:ph idx="1"/>
          </p:nvPr>
        </p:nvSpPr>
        <p:spPr>
          <a:xfrm>
            <a:off x="838200" y="1325563"/>
            <a:ext cx="10515600" cy="5087072"/>
          </a:xfrm>
        </p:spPr>
        <p:txBody>
          <a:bodyPr/>
          <a:lstStyle/>
          <a:p>
            <a:r>
              <a:rPr lang="en-US" dirty="0"/>
              <a:t>Domain names are used for naming websites and email addresses</a:t>
            </a:r>
            <a:r>
              <a:rPr lang="en-US" dirty="0" smtClean="0"/>
              <a:t>.</a:t>
            </a:r>
            <a:endParaRPr lang="en-US" dirty="0"/>
          </a:p>
          <a:p>
            <a:r>
              <a:rPr lang="en-US" dirty="0"/>
              <a:t>The Domain Name System or DNS overcomes </a:t>
            </a:r>
            <a:r>
              <a:rPr lang="en-US" dirty="0" smtClean="0"/>
              <a:t>the </a:t>
            </a:r>
            <a:r>
              <a:rPr lang="en-US" dirty="0"/>
              <a:t>problem of remembering IP addresses by mapping domain names </a:t>
            </a:r>
            <a:r>
              <a:rPr lang="en-US" dirty="0" smtClean="0"/>
              <a:t>to IP </a:t>
            </a:r>
            <a:r>
              <a:rPr lang="en-US" dirty="0"/>
              <a:t>addresses</a:t>
            </a:r>
            <a:r>
              <a:rPr lang="en-US" dirty="0" smtClean="0"/>
              <a:t>.</a:t>
            </a:r>
            <a:endParaRPr lang="en-US" dirty="0"/>
          </a:p>
          <a:p>
            <a:r>
              <a:rPr lang="en-US" dirty="0"/>
              <a:t>The DNS is a distributed database across a hierarchy of networks of servers and provide ways for devices and software (like browsers and email) to query the DNS to get an IP address.</a:t>
            </a:r>
          </a:p>
          <a:p>
            <a:r>
              <a:rPr lang="en-US" dirty="0"/>
              <a:t>Domain names must be unique</a:t>
            </a:r>
            <a:r>
              <a:rPr lang="en-US" dirty="0" smtClean="0"/>
              <a:t>.</a:t>
            </a:r>
            <a:endParaRPr lang="en-US" dirty="0"/>
          </a:p>
        </p:txBody>
      </p:sp>
    </p:spTree>
    <p:extLst>
      <p:ext uri="{BB962C8B-B14F-4D97-AF65-F5344CB8AC3E}">
        <p14:creationId xmlns:p14="http://schemas.microsoft.com/office/powerpoint/2010/main" val="99667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7"/>
            <a:ext cx="10515600" cy="1325563"/>
          </a:xfrm>
        </p:spPr>
        <p:txBody>
          <a:bodyPr/>
          <a:lstStyle/>
          <a:p>
            <a:r>
              <a:rPr lang="en-US" b="1" u="sng" dirty="0" smtClean="0"/>
              <a:t>DNS cont’d…</a:t>
            </a:r>
            <a:endParaRPr lang="en-IN" b="1" u="sng" dirty="0"/>
          </a:p>
        </p:txBody>
      </p:sp>
      <p:sp>
        <p:nvSpPr>
          <p:cNvPr id="3" name="Content Placeholder 2"/>
          <p:cNvSpPr>
            <a:spLocks noGrp="1"/>
          </p:cNvSpPr>
          <p:nvPr>
            <p:ph idx="1"/>
          </p:nvPr>
        </p:nvSpPr>
        <p:spPr>
          <a:xfrm>
            <a:off x="838200" y="997527"/>
            <a:ext cx="10515600" cy="4856163"/>
          </a:xfrm>
        </p:spPr>
        <p:txBody>
          <a:bodyPr>
            <a:normAutofit/>
          </a:bodyPr>
          <a:lstStyle/>
          <a:p>
            <a:endParaRPr lang="en-US" dirty="0"/>
          </a:p>
          <a:p>
            <a:r>
              <a:rPr lang="en-US" dirty="0"/>
              <a:t>Each Top Level Domain (TLD) is managed by a specific organization called a Registry Operator under contract with ICANN.</a:t>
            </a:r>
          </a:p>
          <a:p>
            <a:r>
              <a:rPr lang="en-US" dirty="0"/>
              <a:t>Top Level Domains (TLDs) are divided into two types;</a:t>
            </a:r>
          </a:p>
          <a:p>
            <a:pPr>
              <a:buFont typeface="Wingdings" panose="05000000000000000000" pitchFamily="2" charset="2"/>
              <a:buChar char="q"/>
            </a:pPr>
            <a:r>
              <a:rPr lang="en-US" dirty="0" smtClean="0"/>
              <a:t> generic </a:t>
            </a:r>
            <a:r>
              <a:rPr lang="en-US" dirty="0"/>
              <a:t>Top Level Domains (</a:t>
            </a:r>
            <a:r>
              <a:rPr lang="en-US" dirty="0" err="1" smtClean="0"/>
              <a:t>gTLDs</a:t>
            </a:r>
            <a:r>
              <a:rPr lang="en-US" dirty="0" smtClean="0"/>
              <a:t>)</a:t>
            </a:r>
            <a:endParaRPr lang="en-US" dirty="0"/>
          </a:p>
          <a:p>
            <a:pPr>
              <a:buFont typeface="Wingdings" panose="05000000000000000000" pitchFamily="2" charset="2"/>
              <a:buChar char="q"/>
            </a:pPr>
            <a:r>
              <a:rPr lang="en-US" dirty="0" smtClean="0"/>
              <a:t> country </a:t>
            </a:r>
            <a:r>
              <a:rPr lang="en-US" dirty="0"/>
              <a:t>code Top Level Domains (</a:t>
            </a:r>
            <a:r>
              <a:rPr lang="en-US" dirty="0" err="1"/>
              <a:t>ccTLDs</a:t>
            </a:r>
            <a:r>
              <a:rPr lang="en-US" dirty="0" smtClean="0"/>
              <a:t>)</a:t>
            </a:r>
            <a:endParaRPr lang="en-US" dirty="0"/>
          </a:p>
          <a:p>
            <a:r>
              <a:rPr lang="en-US" dirty="0"/>
              <a:t>The second level domain is the part that you register which is used to provide online systems such as websites and emails.</a:t>
            </a:r>
          </a:p>
          <a:p>
            <a:r>
              <a:rPr lang="en-US" dirty="0"/>
              <a:t>Domains are sold by a large number of registrars and resellers who do so under contract with registrars.</a:t>
            </a:r>
            <a:endParaRPr lang="en-IN" dirty="0"/>
          </a:p>
        </p:txBody>
      </p:sp>
    </p:spTree>
    <p:extLst>
      <p:ext uri="{BB962C8B-B14F-4D97-AF65-F5344CB8AC3E}">
        <p14:creationId xmlns:p14="http://schemas.microsoft.com/office/powerpoint/2010/main" val="2112579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u="sng" dirty="0" smtClean="0"/>
              <a:t>DNS Examples</a:t>
            </a:r>
            <a:endParaRPr lang="en-IN" u="sng" dirty="0"/>
          </a:p>
        </p:txBody>
      </p:sp>
      <p:sp>
        <p:nvSpPr>
          <p:cNvPr id="3" name="Content Placeholder 2"/>
          <p:cNvSpPr>
            <a:spLocks noGrp="1"/>
          </p:cNvSpPr>
          <p:nvPr>
            <p:ph idx="1"/>
          </p:nvPr>
        </p:nvSpPr>
        <p:spPr>
          <a:xfrm>
            <a:off x="838200" y="969818"/>
            <a:ext cx="10515600" cy="5207145"/>
          </a:xfrm>
        </p:spPr>
        <p:txBody>
          <a:bodyPr>
            <a:normAutofit fontScale="92500" lnSpcReduction="10000"/>
          </a:bodyPr>
          <a:lstStyle/>
          <a:p>
            <a:pPr marL="0" indent="0">
              <a:buNone/>
            </a:pPr>
            <a:r>
              <a:rPr lang="en-US" dirty="0" smtClean="0"/>
              <a:t>1. </a:t>
            </a:r>
            <a:r>
              <a:rPr lang="en-IN" b="1" dirty="0"/>
              <a:t>Generic</a:t>
            </a:r>
            <a:r>
              <a:rPr lang="en-IN" dirty="0"/>
              <a:t> Top-Level Domain </a:t>
            </a:r>
            <a:r>
              <a:rPr lang="en-IN" dirty="0" smtClean="0"/>
              <a:t>names</a:t>
            </a:r>
          </a:p>
          <a:p>
            <a:r>
              <a:rPr lang="en-US" dirty="0" smtClean="0"/>
              <a:t>Examples: </a:t>
            </a:r>
            <a:r>
              <a:rPr lang="en-IN" dirty="0" smtClean="0"/>
              <a:t>Com, Edu, </a:t>
            </a:r>
            <a:r>
              <a:rPr lang="en-IN" dirty="0" err="1" smtClean="0"/>
              <a:t>Gov</a:t>
            </a:r>
            <a:r>
              <a:rPr lang="en-IN" dirty="0" smtClean="0"/>
              <a:t>, </a:t>
            </a:r>
            <a:r>
              <a:rPr lang="en-IN" dirty="0" err="1" smtClean="0"/>
              <a:t>Int</a:t>
            </a:r>
            <a:r>
              <a:rPr lang="en-IN" dirty="0" smtClean="0"/>
              <a:t>, Mil, Net, Org</a:t>
            </a:r>
          </a:p>
          <a:p>
            <a:pPr marL="0" indent="0">
              <a:buNone/>
            </a:pPr>
            <a:r>
              <a:rPr lang="en-US" dirty="0" smtClean="0"/>
              <a:t>2. </a:t>
            </a:r>
            <a:r>
              <a:rPr lang="en-IN" b="1" dirty="0"/>
              <a:t>Country top-level</a:t>
            </a:r>
            <a:r>
              <a:rPr lang="en-IN" dirty="0"/>
              <a:t> domain </a:t>
            </a:r>
            <a:r>
              <a:rPr lang="en-IN" dirty="0" smtClean="0"/>
              <a:t>names</a:t>
            </a:r>
          </a:p>
          <a:p>
            <a:r>
              <a:rPr lang="en-US" dirty="0"/>
              <a:t>Examples</a:t>
            </a:r>
            <a:r>
              <a:rPr lang="en-US" dirty="0" smtClean="0"/>
              <a:t>: </a:t>
            </a:r>
            <a:r>
              <a:rPr lang="en-IN" dirty="0" smtClean="0"/>
              <a:t>au, in, </a:t>
            </a:r>
            <a:r>
              <a:rPr lang="en-IN" dirty="0" err="1" smtClean="0"/>
              <a:t>jp</a:t>
            </a:r>
            <a:r>
              <a:rPr lang="en-IN" dirty="0" smtClean="0"/>
              <a:t>, de, ca, </a:t>
            </a:r>
            <a:r>
              <a:rPr lang="en-IN" dirty="0" err="1" smtClean="0"/>
              <a:t>hk</a:t>
            </a:r>
            <a:r>
              <a:rPr lang="en-IN" dirty="0" smtClean="0"/>
              <a:t>, </a:t>
            </a:r>
            <a:r>
              <a:rPr lang="en-IN" dirty="0" err="1" smtClean="0"/>
              <a:t>es</a:t>
            </a:r>
            <a:endParaRPr lang="en-IN" dirty="0" smtClean="0"/>
          </a:p>
          <a:p>
            <a:pPr marL="0" indent="0">
              <a:buNone/>
            </a:pPr>
            <a:r>
              <a:rPr lang="en-IN" u="sng" dirty="0"/>
              <a:t>Types of Name Servers</a:t>
            </a:r>
          </a:p>
          <a:p>
            <a:r>
              <a:rPr lang="en-US" dirty="0"/>
              <a:t>Root Server is the top level server which consists of the entire DNS tree. It does not contain the information about domains but delegates the authority to the other </a:t>
            </a:r>
            <a:r>
              <a:rPr lang="en-US" dirty="0" smtClean="0"/>
              <a:t>server.</a:t>
            </a:r>
            <a:endParaRPr lang="en-US" b="1" dirty="0"/>
          </a:p>
          <a:p>
            <a:r>
              <a:rPr lang="en-US" dirty="0"/>
              <a:t>Primary Server stores a file about its zone. It has authority to create, maintain, and update the zone file</a:t>
            </a:r>
            <a:r>
              <a:rPr lang="en-US" dirty="0" smtClean="0"/>
              <a:t>.</a:t>
            </a:r>
            <a:endParaRPr lang="en-US" b="1" dirty="0"/>
          </a:p>
          <a:p>
            <a:r>
              <a:rPr lang="en-US" dirty="0"/>
              <a:t>Secondary Server transfers complete information about a zone from another server which may be primary or secondary server. The secondary server does not have authority to create or update a zone file.</a:t>
            </a:r>
          </a:p>
          <a:p>
            <a:pPr marL="0" indent="0">
              <a:buNone/>
            </a:pPr>
            <a:endParaRPr lang="en-IN" dirty="0" smtClean="0"/>
          </a:p>
          <a:p>
            <a:endParaRPr lang="en-IN" dirty="0"/>
          </a:p>
        </p:txBody>
      </p:sp>
    </p:spTree>
    <p:extLst>
      <p:ext uri="{BB962C8B-B14F-4D97-AF65-F5344CB8AC3E}">
        <p14:creationId xmlns:p14="http://schemas.microsoft.com/office/powerpoint/2010/main" val="2811252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u="sng" dirty="0"/>
              <a:t>DNS </a:t>
            </a:r>
            <a:r>
              <a:rPr lang="en-IN" b="1" u="sng" dirty="0" smtClean="0"/>
              <a:t>Working</a:t>
            </a:r>
            <a:endParaRPr lang="en-IN" b="1" u="sng" dirty="0"/>
          </a:p>
        </p:txBody>
      </p:sp>
      <p:sp>
        <p:nvSpPr>
          <p:cNvPr id="3" name="Content Placeholder 2"/>
          <p:cNvSpPr>
            <a:spLocks noGrp="1"/>
          </p:cNvSpPr>
          <p:nvPr>
            <p:ph idx="1"/>
          </p:nvPr>
        </p:nvSpPr>
        <p:spPr>
          <a:xfrm>
            <a:off x="838200" y="1136073"/>
            <a:ext cx="11076709" cy="5317981"/>
          </a:xfrm>
        </p:spPr>
        <p:txBody>
          <a:bodyPr>
            <a:normAutofit fontScale="85000" lnSpcReduction="20000"/>
          </a:bodyPr>
          <a:lstStyle/>
          <a:p>
            <a:pPr marL="0" indent="0">
              <a:buNone/>
            </a:pPr>
            <a:r>
              <a:rPr lang="en-US" sz="3000" i="1" dirty="0" smtClean="0"/>
              <a:t>What happens when I type www.example.com in my browser?</a:t>
            </a:r>
          </a:p>
          <a:p>
            <a:pPr marL="0" indent="0">
              <a:buNone/>
            </a:pPr>
            <a:endParaRPr lang="en-US" sz="3000" i="1" dirty="0"/>
          </a:p>
          <a:p>
            <a:pPr marL="0" indent="0">
              <a:buNone/>
            </a:pPr>
            <a:r>
              <a:rPr lang="en-US" sz="3000" dirty="0"/>
              <a:t>The domain name lookup process;</a:t>
            </a:r>
          </a:p>
          <a:p>
            <a:pPr marL="0" indent="0">
              <a:buNone/>
            </a:pPr>
            <a:r>
              <a:rPr lang="en-US" sz="3000" dirty="0"/>
              <a:t>1. You type "www.example.com" into your browser's address bar.</a:t>
            </a:r>
          </a:p>
          <a:p>
            <a:pPr marL="0" indent="0">
              <a:buNone/>
            </a:pPr>
            <a:r>
              <a:rPr lang="en-US" sz="3000" dirty="0"/>
              <a:t>2. The DNS server queries the "root servers" for the information. </a:t>
            </a:r>
            <a:r>
              <a:rPr lang="en-US" sz="3000" dirty="0" smtClean="0"/>
              <a:t>The root </a:t>
            </a:r>
            <a:r>
              <a:rPr lang="en-US" sz="3000" dirty="0"/>
              <a:t>zone only knows information about the zones they are responsible for which is the Top Level Domains (TLDs). There are 13 root servers </a:t>
            </a:r>
            <a:r>
              <a:rPr lang="en-US" sz="3000" dirty="0" smtClean="0"/>
              <a:t>which have </a:t>
            </a:r>
            <a:r>
              <a:rPr lang="en-US" sz="3000" dirty="0"/>
              <a:t>copies distributed around the world.</a:t>
            </a:r>
          </a:p>
          <a:p>
            <a:pPr marL="0" indent="0">
              <a:buNone/>
            </a:pPr>
            <a:r>
              <a:rPr lang="en-US" sz="3000" dirty="0"/>
              <a:t>3. The root server will refer the DNS server to the “.com" TLD </a:t>
            </a:r>
            <a:r>
              <a:rPr lang="en-US" sz="3000" dirty="0" err="1"/>
              <a:t>nameservers</a:t>
            </a:r>
            <a:r>
              <a:rPr lang="en-US" sz="3000" dirty="0"/>
              <a:t>. The TLD Name servers knows information of all second level domains under their zone.</a:t>
            </a:r>
          </a:p>
          <a:p>
            <a:pPr marL="0" indent="0">
              <a:buNone/>
            </a:pPr>
            <a:r>
              <a:rPr lang="en-US" sz="3000" dirty="0"/>
              <a:t>4. The Top Level Domain Name servers will refer us to the DNS </a:t>
            </a:r>
            <a:r>
              <a:rPr lang="en-US" sz="3000" dirty="0" smtClean="0"/>
              <a:t>servers responsible </a:t>
            </a:r>
            <a:r>
              <a:rPr lang="en-US" sz="3000" dirty="0"/>
              <a:t>for "example.com"</a:t>
            </a:r>
          </a:p>
          <a:p>
            <a:pPr marL="0" indent="0">
              <a:buNone/>
            </a:pPr>
            <a:r>
              <a:rPr lang="en-US" sz="3000" dirty="0"/>
              <a:t>5. The DNS servers authoritative for example.com will give us the IP address for www.example.com” and the web resource is displayed..</a:t>
            </a:r>
            <a:endParaRPr lang="en-IN" dirty="0"/>
          </a:p>
        </p:txBody>
      </p:sp>
    </p:spTree>
    <p:extLst>
      <p:ext uri="{BB962C8B-B14F-4D97-AF65-F5344CB8AC3E}">
        <p14:creationId xmlns:p14="http://schemas.microsoft.com/office/powerpoint/2010/main" val="354762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219" y="147782"/>
            <a:ext cx="10515600" cy="1325563"/>
          </a:xfrm>
        </p:spPr>
        <p:txBody>
          <a:bodyPr/>
          <a:lstStyle/>
          <a:p>
            <a:r>
              <a:rPr lang="en-US" b="1" u="sng" dirty="0" smtClean="0"/>
              <a:t>Internet based services</a:t>
            </a:r>
            <a:endParaRPr lang="en-IN" b="1" u="sng" dirty="0"/>
          </a:p>
        </p:txBody>
      </p:sp>
      <p:pic>
        <p:nvPicPr>
          <p:cNvPr id="8194" name="Picture 2" descr="internet_technologies_tutori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5321" y="2068946"/>
            <a:ext cx="7849860" cy="285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39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1325563"/>
          </a:xfrm>
        </p:spPr>
        <p:txBody>
          <a:bodyPr/>
          <a:lstStyle/>
          <a:p>
            <a:pPr algn="ctr"/>
            <a:r>
              <a:rPr lang="en-US" b="1" dirty="0" smtClean="0">
                <a:solidFill>
                  <a:schemeClr val="accent1">
                    <a:lumMod val="75000"/>
                  </a:schemeClr>
                </a:solidFill>
                <a:effectLst>
                  <a:outerShdw blurRad="38100" dist="38100" dir="2700000" algn="tl">
                    <a:srgbClr val="000000">
                      <a:alpha val="43137"/>
                    </a:srgbClr>
                  </a:outerShdw>
                </a:effectLst>
              </a:rPr>
              <a:t>Web Programming</a:t>
            </a: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5" name="Rectangle 2"/>
          <p:cNvSpPr>
            <a:spLocks noGrp="1" noChangeArrowheads="1"/>
          </p:cNvSpPr>
          <p:nvPr>
            <p:ph idx="1"/>
          </p:nvPr>
        </p:nvSpPr>
        <p:spPr bwMode="auto">
          <a:xfrm>
            <a:off x="838200" y="1352556"/>
            <a:ext cx="1007918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rPr>
              <a:t>Concentrates on the development phase, using languages like HTML,</a:t>
            </a:r>
            <a:r>
              <a:rPr kumimoji="0" lang="en-US" altLang="en-US" b="0" i="0" u="none" strike="noStrike" cap="none" normalizeH="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rPr>
              <a:t>CSS, JavaScript, and backend languages (e.g., Python, PHP).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Tasks</a:t>
            </a:r>
            <a:r>
              <a:rPr kumimoji="0" lang="en-US" altLang="en-US" b="0" i="0" u="none" strike="noStrike" cap="none" normalizeH="0" baseline="0" dirty="0" smtClean="0">
                <a:ln>
                  <a:noFill/>
                </a:ln>
                <a:solidFill>
                  <a:schemeClr val="tx1"/>
                </a:solidFill>
                <a:effectLst/>
              </a:rPr>
              <a:t>: Includes tasks like front-end and back-end development, coding for databases, and implementing user interactions.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Objective</a:t>
            </a:r>
            <a:r>
              <a:rPr kumimoji="0" lang="en-US" altLang="en-US" b="0" i="0" u="none" strike="noStrike" cap="none" normalizeH="0" baseline="0" dirty="0" smtClean="0">
                <a:ln>
                  <a:noFill/>
                </a:ln>
                <a:solidFill>
                  <a:schemeClr val="tx1"/>
                </a:solidFill>
                <a:effectLst/>
              </a:rPr>
              <a:t>: To </a:t>
            </a:r>
            <a:r>
              <a:rPr lang="en-US" altLang="en-US" dirty="0"/>
              <a:t>develop</a:t>
            </a:r>
            <a:r>
              <a:rPr kumimoji="0" lang="en-US" altLang="en-US" b="0" i="0" u="none" strike="noStrike" cap="none" normalizeH="0" baseline="0" dirty="0" smtClean="0">
                <a:ln>
                  <a:noFill/>
                </a:ln>
                <a:solidFill>
                  <a:schemeClr val="tx1"/>
                </a:solidFill>
                <a:effectLst/>
              </a:rPr>
              <a:t> functional and interactive web applications or websites. </a:t>
            </a:r>
          </a:p>
        </p:txBody>
      </p:sp>
    </p:spTree>
    <p:extLst>
      <p:ext uri="{BB962C8B-B14F-4D97-AF65-F5344CB8AC3E}">
        <p14:creationId xmlns:p14="http://schemas.microsoft.com/office/powerpoint/2010/main" val="2065087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u="sng" dirty="0"/>
              <a:t>Communication Services</a:t>
            </a:r>
          </a:p>
        </p:txBody>
      </p:sp>
      <p:sp>
        <p:nvSpPr>
          <p:cNvPr id="3" name="Content Placeholder 2"/>
          <p:cNvSpPr>
            <a:spLocks noGrp="1"/>
          </p:cNvSpPr>
          <p:nvPr>
            <p:ph idx="1"/>
          </p:nvPr>
        </p:nvSpPr>
        <p:spPr>
          <a:xfrm>
            <a:off x="838200" y="1043709"/>
            <a:ext cx="10515600" cy="5133254"/>
          </a:xfrm>
        </p:spPr>
        <p:txBody>
          <a:bodyPr>
            <a:normAutofit fontScale="92500"/>
          </a:bodyPr>
          <a:lstStyle/>
          <a:p>
            <a:pPr marL="0" indent="0">
              <a:buNone/>
            </a:pPr>
            <a:r>
              <a:rPr lang="en-US" dirty="0" smtClean="0"/>
              <a:t>1. Electronic Mail - Used </a:t>
            </a:r>
            <a:r>
              <a:rPr lang="en-US" dirty="0"/>
              <a:t>to send electronic message over the internet.</a:t>
            </a:r>
          </a:p>
          <a:p>
            <a:pPr marL="0" indent="0">
              <a:buNone/>
            </a:pPr>
            <a:r>
              <a:rPr lang="en-US" dirty="0" smtClean="0"/>
              <a:t>2. Telnet - Used </a:t>
            </a:r>
            <a:r>
              <a:rPr lang="en-US" dirty="0"/>
              <a:t>to log on to a remote computer that is attached to </a:t>
            </a:r>
            <a:r>
              <a:rPr lang="en-US" dirty="0" smtClean="0"/>
              <a:t>internet.</a:t>
            </a:r>
          </a:p>
          <a:p>
            <a:pPr marL="0" indent="0">
              <a:buNone/>
            </a:pPr>
            <a:r>
              <a:rPr lang="en-US" dirty="0" smtClean="0"/>
              <a:t>3. Newsgroup - Offers </a:t>
            </a:r>
            <a:r>
              <a:rPr lang="en-US" dirty="0"/>
              <a:t>a forum for people to discuss topics of common interests.</a:t>
            </a:r>
          </a:p>
          <a:p>
            <a:pPr marL="0" indent="0">
              <a:buNone/>
            </a:pPr>
            <a:r>
              <a:rPr lang="en-US" dirty="0" smtClean="0"/>
              <a:t>4. Internet </a:t>
            </a:r>
            <a:r>
              <a:rPr lang="en-US" dirty="0"/>
              <a:t>Relay Chat (</a:t>
            </a:r>
            <a:r>
              <a:rPr lang="en-US" dirty="0" smtClean="0"/>
              <a:t>IRC) - Allows </a:t>
            </a:r>
            <a:r>
              <a:rPr lang="en-US" dirty="0"/>
              <a:t>the people from all over the world to communicate in real time.</a:t>
            </a:r>
          </a:p>
          <a:p>
            <a:pPr marL="0" indent="0">
              <a:buNone/>
            </a:pPr>
            <a:r>
              <a:rPr lang="en-US" dirty="0" smtClean="0"/>
              <a:t>5. Mailing Lists - Used </a:t>
            </a:r>
            <a:r>
              <a:rPr lang="en-US" dirty="0"/>
              <a:t>to organize group of internet users to share common information through e-mail.</a:t>
            </a:r>
          </a:p>
          <a:p>
            <a:pPr marL="0" indent="0">
              <a:buNone/>
            </a:pPr>
            <a:r>
              <a:rPr lang="en-US" dirty="0" smtClean="0"/>
              <a:t>6. Internet </a:t>
            </a:r>
            <a:r>
              <a:rPr lang="en-US" dirty="0"/>
              <a:t>Telephony (</a:t>
            </a:r>
            <a:r>
              <a:rPr lang="en-US" dirty="0" smtClean="0"/>
              <a:t>VoIP) - Allows </a:t>
            </a:r>
            <a:r>
              <a:rPr lang="en-US" dirty="0"/>
              <a:t>the internet users to talk across internet to any PC equipped to receive the call.</a:t>
            </a:r>
          </a:p>
          <a:p>
            <a:pPr marL="0" indent="0">
              <a:buNone/>
            </a:pPr>
            <a:r>
              <a:rPr lang="en-US" dirty="0" smtClean="0"/>
              <a:t>7. Instant Messaging - Offers </a:t>
            </a:r>
            <a:r>
              <a:rPr lang="en-US" dirty="0"/>
              <a:t>real time chat between individuals and group of people. </a:t>
            </a:r>
            <a:r>
              <a:rPr lang="en-US" dirty="0" err="1"/>
              <a:t>Eg</a:t>
            </a:r>
            <a:r>
              <a:rPr lang="en-US" dirty="0"/>
              <a:t>. Yahoo </a:t>
            </a:r>
            <a:r>
              <a:rPr lang="en-US" dirty="0" smtClean="0"/>
              <a:t>messenger</a:t>
            </a:r>
            <a:r>
              <a:rPr lang="en-US" dirty="0"/>
              <a:t>.</a:t>
            </a:r>
            <a:endParaRPr lang="en-IN" dirty="0"/>
          </a:p>
        </p:txBody>
      </p:sp>
    </p:spTree>
    <p:extLst>
      <p:ext uri="{BB962C8B-B14F-4D97-AF65-F5344CB8AC3E}">
        <p14:creationId xmlns:p14="http://schemas.microsoft.com/office/powerpoint/2010/main" val="1521885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b="1" u="sng" dirty="0"/>
              <a:t>Information Retrieval Services</a:t>
            </a:r>
          </a:p>
        </p:txBody>
      </p:sp>
      <p:sp>
        <p:nvSpPr>
          <p:cNvPr id="3" name="Content Placeholder 2"/>
          <p:cNvSpPr>
            <a:spLocks noGrp="1"/>
          </p:cNvSpPr>
          <p:nvPr>
            <p:ph idx="1"/>
          </p:nvPr>
        </p:nvSpPr>
        <p:spPr>
          <a:xfrm>
            <a:off x="838200" y="1256145"/>
            <a:ext cx="10515600" cy="4920818"/>
          </a:xfrm>
        </p:spPr>
        <p:txBody>
          <a:bodyPr>
            <a:normAutofit/>
          </a:bodyPr>
          <a:lstStyle/>
          <a:p>
            <a:pPr marL="0" indent="0">
              <a:buNone/>
            </a:pPr>
            <a:r>
              <a:rPr lang="en-US" dirty="0" smtClean="0"/>
              <a:t>1. File </a:t>
            </a:r>
            <a:r>
              <a:rPr lang="en-US" dirty="0"/>
              <a:t>Transfer Protocol (</a:t>
            </a:r>
            <a:r>
              <a:rPr lang="en-US" dirty="0" smtClean="0"/>
              <a:t>FTP) - Enable </a:t>
            </a:r>
            <a:r>
              <a:rPr lang="en-US" dirty="0"/>
              <a:t>the users to transfer files.</a:t>
            </a:r>
          </a:p>
          <a:p>
            <a:pPr marL="0" indent="0">
              <a:buNone/>
            </a:pPr>
            <a:r>
              <a:rPr lang="en-US" dirty="0" smtClean="0"/>
              <a:t>2. Archie - It’s </a:t>
            </a:r>
            <a:r>
              <a:rPr lang="en-US" dirty="0"/>
              <a:t>updated database of public FTP sites and their content. It helps to search a file by its name.</a:t>
            </a:r>
          </a:p>
          <a:p>
            <a:pPr marL="0" indent="0">
              <a:buNone/>
            </a:pPr>
            <a:r>
              <a:rPr lang="en-US" dirty="0" smtClean="0"/>
              <a:t>3. Gopher - Used </a:t>
            </a:r>
            <a:r>
              <a:rPr lang="en-US" dirty="0"/>
              <a:t>to search, retrieve, and display documents on remote sites.</a:t>
            </a:r>
          </a:p>
          <a:p>
            <a:pPr marL="0" indent="0">
              <a:buNone/>
            </a:pPr>
            <a:r>
              <a:rPr lang="en-US" dirty="0" smtClean="0"/>
              <a:t>4. Very </a:t>
            </a:r>
            <a:r>
              <a:rPr lang="en-US" dirty="0"/>
              <a:t>Easy Rodent Oriented </a:t>
            </a:r>
            <a:r>
              <a:rPr lang="en-US" dirty="0" err="1"/>
              <a:t>Netwide</a:t>
            </a:r>
            <a:r>
              <a:rPr lang="en-US" dirty="0"/>
              <a:t> Index to Computer Achieved (</a:t>
            </a:r>
            <a:r>
              <a:rPr lang="en-US" dirty="0" smtClean="0"/>
              <a:t>VERONICA) - VERONICA </a:t>
            </a:r>
            <a:r>
              <a:rPr lang="en-US" dirty="0"/>
              <a:t>is gopher based resource. It allows access to the information resource stored on gopher’s servers.</a:t>
            </a:r>
            <a:endParaRPr lang="en-IN" dirty="0"/>
          </a:p>
        </p:txBody>
      </p:sp>
    </p:spTree>
    <p:extLst>
      <p:ext uri="{BB962C8B-B14F-4D97-AF65-F5344CB8AC3E}">
        <p14:creationId xmlns:p14="http://schemas.microsoft.com/office/powerpoint/2010/main" val="705861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164" y="304800"/>
            <a:ext cx="10688782" cy="6243782"/>
          </a:xfrm>
        </p:spPr>
        <p:txBody>
          <a:bodyPr>
            <a:normAutofit/>
          </a:bodyPr>
          <a:lstStyle/>
          <a:p>
            <a:r>
              <a:rPr lang="en-US" dirty="0"/>
              <a:t>Web services allow exchange of information between applications on the web. </a:t>
            </a:r>
            <a:endParaRPr lang="en-US" dirty="0" smtClean="0"/>
          </a:p>
          <a:p>
            <a:endParaRPr lang="en-US" dirty="0" smtClean="0"/>
          </a:p>
          <a:p>
            <a:pPr marL="0" indent="0">
              <a:buNone/>
            </a:pPr>
            <a:r>
              <a:rPr lang="en-US" dirty="0" smtClean="0"/>
              <a:t>1. XML-RPC </a:t>
            </a:r>
            <a:r>
              <a:rPr lang="en-US" dirty="0"/>
              <a:t>(Remote Procedure Call) is the most basic XML protocol to exchange data between a wide variety of devices on a network. It uses HTTP to quickly and easily transfer data and communication other information from client to server.</a:t>
            </a:r>
          </a:p>
          <a:p>
            <a:pPr marL="0" indent="0">
              <a:buNone/>
            </a:pPr>
            <a:r>
              <a:rPr lang="en-US" dirty="0" smtClean="0"/>
              <a:t>2. UDDI </a:t>
            </a:r>
            <a:r>
              <a:rPr lang="en-US" dirty="0"/>
              <a:t>(Universal Description, Discovery, and Integration) is an XML-based standard for detailing, publishing, and discovering web services. It’s basically an internet registry for businesses around the world. The goal is to streamline digital transactions and e-commerce among company systems</a:t>
            </a:r>
            <a:r>
              <a:rPr lang="en-US" dirty="0" smtClean="0"/>
              <a:t>.</a:t>
            </a:r>
            <a:endParaRPr lang="en-US" dirty="0"/>
          </a:p>
        </p:txBody>
      </p:sp>
    </p:spTree>
    <p:extLst>
      <p:ext uri="{BB962C8B-B14F-4D97-AF65-F5344CB8AC3E}">
        <p14:creationId xmlns:p14="http://schemas.microsoft.com/office/powerpoint/2010/main" val="777828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0582"/>
            <a:ext cx="10515600" cy="5216381"/>
          </a:xfrm>
        </p:spPr>
        <p:txBody>
          <a:bodyPr/>
          <a:lstStyle/>
          <a:p>
            <a:pPr marL="0" indent="0">
              <a:buNone/>
            </a:pPr>
            <a:r>
              <a:rPr lang="en-US" dirty="0"/>
              <a:t>3. SOAP is an XML-based Web service protocol to exchange data and documents over HTTP or SMTP. It allows independent processes operating on disparate systems to communicate using XML.</a:t>
            </a:r>
          </a:p>
          <a:p>
            <a:pPr marL="0" indent="0">
              <a:buNone/>
            </a:pPr>
            <a:r>
              <a:rPr lang="en-US" dirty="0"/>
              <a:t>4. REST provides communication and connectivity between devices and the internet for API-based tasks. Most RESTful services use HTTP as the supporting protocol.</a:t>
            </a:r>
          </a:p>
          <a:p>
            <a:r>
              <a:rPr lang="en-US" dirty="0"/>
              <a:t>WWW is also known as W3. It offers a way to access documents spread over the several servers over the internet. These documents may contain texts, graphics, audio, video, hyperlinks. The hyperlinks allow the users to navigate between the documents.</a:t>
            </a:r>
            <a:endParaRPr lang="en-IN" dirty="0"/>
          </a:p>
        </p:txBody>
      </p:sp>
    </p:spTree>
    <p:extLst>
      <p:ext uri="{BB962C8B-B14F-4D97-AF65-F5344CB8AC3E}">
        <p14:creationId xmlns:p14="http://schemas.microsoft.com/office/powerpoint/2010/main" val="2643818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816"/>
            <a:ext cx="10515600" cy="909493"/>
          </a:xfrm>
        </p:spPr>
        <p:txBody>
          <a:bodyPr/>
          <a:lstStyle/>
          <a:p>
            <a:pPr algn="ctr"/>
            <a:r>
              <a:rPr lang="en-US" b="1" u="sng" dirty="0" smtClean="0"/>
              <a:t>JavaScript</a:t>
            </a:r>
            <a:endParaRPr lang="en-IN" b="1" u="sng" dirty="0"/>
          </a:p>
        </p:txBody>
      </p:sp>
      <p:sp>
        <p:nvSpPr>
          <p:cNvPr id="3" name="Content Placeholder 2"/>
          <p:cNvSpPr>
            <a:spLocks noGrp="1"/>
          </p:cNvSpPr>
          <p:nvPr>
            <p:ph idx="1"/>
          </p:nvPr>
        </p:nvSpPr>
        <p:spPr>
          <a:xfrm>
            <a:off x="838200" y="1228436"/>
            <a:ext cx="10515600" cy="4948527"/>
          </a:xfrm>
        </p:spPr>
        <p:txBody>
          <a:bodyPr>
            <a:normAutofit fontScale="92500" lnSpcReduction="10000"/>
          </a:bodyPr>
          <a:lstStyle/>
          <a:p>
            <a:r>
              <a:rPr lang="en-US" dirty="0"/>
              <a:t>JavaScript is a programming language used to create dynamic content for websites. It is a lightweight, cross-platform, and single-threaded programming language. </a:t>
            </a:r>
            <a:endParaRPr lang="en-US" dirty="0" smtClean="0"/>
          </a:p>
          <a:p>
            <a:r>
              <a:rPr lang="en-US" dirty="0" smtClean="0"/>
              <a:t>HTML </a:t>
            </a:r>
            <a:r>
              <a:rPr lang="en-US" dirty="0"/>
              <a:t>adds Structure to a web page, CSS styles it and JavaScript brings it to life by allowing users to interact with elements on the page, such as actions on clicking buttons, filling out forms, and showing animations.</a:t>
            </a:r>
          </a:p>
          <a:p>
            <a:pPr fontAlgn="base"/>
            <a:r>
              <a:rPr lang="en-US" dirty="0"/>
              <a:t>JavaScript on the client side is directly executed in the user's browser. Almost all browsers have JavaScript Interpreter and do not need to install any software. There is also a browser console where you can test your JavaScript code.</a:t>
            </a:r>
          </a:p>
          <a:p>
            <a:pPr fontAlgn="base"/>
            <a:r>
              <a:rPr lang="en-US" dirty="0"/>
              <a:t>JavaScript is also used on the Server side (on Web Servers) to access databases, file handling and security features to send responses, to browsers.</a:t>
            </a:r>
          </a:p>
        </p:txBody>
      </p:sp>
    </p:spTree>
    <p:extLst>
      <p:ext uri="{BB962C8B-B14F-4D97-AF65-F5344CB8AC3E}">
        <p14:creationId xmlns:p14="http://schemas.microsoft.com/office/powerpoint/2010/main" val="14718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5633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5" y="29945"/>
            <a:ext cx="10515600" cy="1325563"/>
          </a:xfrm>
        </p:spPr>
        <p:txBody>
          <a:bodyPr/>
          <a:lstStyle/>
          <a:p>
            <a:pPr algn="ctr"/>
            <a:r>
              <a:rPr lang="en-US" b="1" dirty="0">
                <a:solidFill>
                  <a:schemeClr val="accent1">
                    <a:lumMod val="75000"/>
                  </a:schemeClr>
                </a:solidFill>
                <a:effectLst>
                  <a:outerShdw blurRad="38100" dist="38100" dir="2700000" algn="tl">
                    <a:srgbClr val="000000">
                      <a:alpha val="43137"/>
                    </a:srgbClr>
                  </a:outerShdw>
                </a:effectLst>
              </a:rPr>
              <a:t>World Wide Web</a:t>
            </a: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65910" y="692727"/>
            <a:ext cx="10515600" cy="4708382"/>
          </a:xfrm>
        </p:spPr>
        <p:txBody>
          <a:bodyPr/>
          <a:lstStyle/>
          <a:p>
            <a:endParaRPr lang="en-US" dirty="0" smtClean="0"/>
          </a:p>
          <a:p>
            <a:r>
              <a:rPr lang="en-US" dirty="0" smtClean="0"/>
              <a:t>WWW </a:t>
            </a:r>
            <a:r>
              <a:rPr lang="en-US" dirty="0"/>
              <a:t>stands for World Wide Web, which is a system of interconnected web pages that are accessible to the public over the internet</a:t>
            </a:r>
            <a:r>
              <a:rPr lang="en-US" dirty="0" smtClean="0"/>
              <a:t>.</a:t>
            </a:r>
            <a:endParaRPr lang="en-US" dirty="0"/>
          </a:p>
          <a:p>
            <a:r>
              <a:rPr lang="en-US" dirty="0" smtClean="0"/>
              <a:t>Is there any </a:t>
            </a:r>
            <a:r>
              <a:rPr lang="en-US" dirty="0"/>
              <a:t>d</a:t>
            </a:r>
            <a:r>
              <a:rPr lang="en-US" dirty="0" smtClean="0"/>
              <a:t>ifference </a:t>
            </a:r>
            <a:r>
              <a:rPr lang="en-US" dirty="0"/>
              <a:t>between World Wide Web and </a:t>
            </a:r>
            <a:r>
              <a:rPr lang="en-US" dirty="0" smtClean="0"/>
              <a:t>Internet?????</a:t>
            </a:r>
          </a:p>
          <a:p>
            <a:endParaRPr lang="en-US" dirty="0"/>
          </a:p>
          <a:p>
            <a:endParaRPr lang="en-US" dirty="0" smtClean="0"/>
          </a:p>
          <a:p>
            <a:endParaRPr lang="en-US" dirty="0"/>
          </a:p>
          <a:p>
            <a:endParaRPr lang="en-IN" dirty="0"/>
          </a:p>
        </p:txBody>
      </p:sp>
      <p:pic>
        <p:nvPicPr>
          <p:cNvPr id="1026" name="Picture 2" descr="http://images.computerhistory.org/revonline/images/500004969.jpg?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674" y="3128455"/>
            <a:ext cx="57150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68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7030A0"/>
                </a:solidFill>
                <a:effectLst>
                  <a:outerShdw blurRad="38100" dist="38100" dir="2700000" algn="tl">
                    <a:srgbClr val="000000">
                      <a:alpha val="43137"/>
                    </a:srgbClr>
                  </a:outerShdw>
                </a:effectLst>
              </a:rPr>
              <a:t>Web Browser</a:t>
            </a:r>
          </a:p>
        </p:txBody>
      </p:sp>
      <p:sp>
        <p:nvSpPr>
          <p:cNvPr id="3" name="Content Placeholder 2"/>
          <p:cNvSpPr>
            <a:spLocks noGrp="1"/>
          </p:cNvSpPr>
          <p:nvPr>
            <p:ph idx="1"/>
          </p:nvPr>
        </p:nvSpPr>
        <p:spPr>
          <a:xfrm>
            <a:off x="838200" y="1690687"/>
            <a:ext cx="10515600" cy="4486275"/>
          </a:xfrm>
        </p:spPr>
        <p:txBody>
          <a:bodyPr/>
          <a:lstStyle/>
          <a:p>
            <a:r>
              <a:rPr lang="en-US" dirty="0"/>
              <a:t>S</a:t>
            </a:r>
            <a:r>
              <a:rPr lang="en-US" dirty="0" smtClean="0"/>
              <a:t>oftware </a:t>
            </a:r>
            <a:r>
              <a:rPr lang="en-US" dirty="0"/>
              <a:t>application that allows users to access, retrieve, and display content from the World Wide Web</a:t>
            </a:r>
            <a:r>
              <a:rPr lang="en-US" dirty="0" smtClean="0"/>
              <a:t>.</a:t>
            </a:r>
          </a:p>
          <a:p>
            <a:endParaRPr lang="en-US" dirty="0" smtClean="0"/>
          </a:p>
          <a:p>
            <a:r>
              <a:rPr lang="en-US" dirty="0" smtClean="0"/>
              <a:t>Components:</a:t>
            </a:r>
          </a:p>
          <a:p>
            <a:r>
              <a:rPr lang="en-US" b="1" dirty="0"/>
              <a:t>Rendering Engine</a:t>
            </a:r>
            <a:r>
              <a:rPr lang="en-US" dirty="0"/>
              <a:t>: Interprets HTML, CSS, and JavaScript, and renders the web page's content on the screen</a:t>
            </a:r>
            <a:r>
              <a:rPr lang="en-US" dirty="0" smtClean="0"/>
              <a:t>.</a:t>
            </a:r>
          </a:p>
          <a:p>
            <a:r>
              <a:rPr lang="en-IN" b="1" dirty="0"/>
              <a:t>JavaScript Engine</a:t>
            </a:r>
            <a:r>
              <a:rPr lang="en-IN" dirty="0"/>
              <a:t>: Executes JavaScript code to make web pages interactive.</a:t>
            </a:r>
            <a:endParaRPr lang="en-US" dirty="0" smtClean="0"/>
          </a:p>
          <a:p>
            <a:endParaRPr lang="en-IN" dirty="0"/>
          </a:p>
        </p:txBody>
      </p:sp>
    </p:spTree>
    <p:extLst>
      <p:ext uri="{BB962C8B-B14F-4D97-AF65-F5344CB8AC3E}">
        <p14:creationId xmlns:p14="http://schemas.microsoft.com/office/powerpoint/2010/main" val="197913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7030A0"/>
                </a:solidFill>
                <a:effectLst>
                  <a:outerShdw blurRad="38100" dist="38100" dir="2700000" algn="tl">
                    <a:srgbClr val="000000">
                      <a:alpha val="43137"/>
                    </a:srgbClr>
                  </a:outerShdw>
                </a:effectLst>
              </a:rPr>
              <a:t>Web </a:t>
            </a:r>
            <a:r>
              <a:rPr lang="en-US" u="sng" dirty="0">
                <a:solidFill>
                  <a:srgbClr val="7030A0"/>
                </a:solidFill>
                <a:effectLst>
                  <a:outerShdw blurRad="38100" dist="38100" dir="2700000" algn="tl">
                    <a:srgbClr val="000000">
                      <a:alpha val="43137"/>
                    </a:srgbClr>
                  </a:outerShdw>
                </a:effectLst>
              </a:rPr>
              <a:t>server</a:t>
            </a:r>
            <a:endParaRPr lang="en-IN" u="sng"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A web server is a software or hardware system that hosts websites and serves web pages to users upon request</a:t>
            </a:r>
            <a:r>
              <a:rPr lang="en-US" dirty="0" smtClean="0"/>
              <a:t>.</a:t>
            </a:r>
          </a:p>
          <a:p>
            <a:r>
              <a:rPr lang="en-US" b="1" dirty="0"/>
              <a:t>W</a:t>
            </a:r>
            <a:r>
              <a:rPr lang="en-US" b="1" dirty="0" smtClean="0"/>
              <a:t>eb </a:t>
            </a:r>
            <a:r>
              <a:rPr lang="en-US" b="1" dirty="0"/>
              <a:t>servers can serve static as well as dynamic contents</a:t>
            </a:r>
            <a:r>
              <a:rPr lang="en-US" dirty="0" smtClean="0"/>
              <a:t>.</a:t>
            </a:r>
          </a:p>
          <a:p>
            <a:endParaRPr lang="en-IN" dirty="0"/>
          </a:p>
        </p:txBody>
      </p:sp>
    </p:spTree>
    <p:extLst>
      <p:ext uri="{BB962C8B-B14F-4D97-AF65-F5344CB8AC3E}">
        <p14:creationId xmlns:p14="http://schemas.microsoft.com/office/powerpoint/2010/main" val="414523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080" y="550719"/>
            <a:ext cx="10515600" cy="1325563"/>
          </a:xfrm>
        </p:spPr>
        <p:txBody>
          <a:bodyPr/>
          <a:lstStyle/>
          <a:p>
            <a:r>
              <a:rPr lang="en-US" u="sng" dirty="0" smtClean="0">
                <a:solidFill>
                  <a:srgbClr val="7030A0"/>
                </a:solidFill>
                <a:effectLst>
                  <a:outerShdw blurRad="38100" dist="38100" dir="2700000" algn="tl">
                    <a:srgbClr val="000000">
                      <a:alpha val="43137"/>
                    </a:srgbClr>
                  </a:outerShdw>
                </a:effectLst>
              </a:rPr>
              <a:t>Working of WWW</a:t>
            </a:r>
            <a:endParaRPr lang="en-IN" u="sng" dirty="0">
              <a:solidFill>
                <a:srgbClr val="7030A0"/>
              </a:solidFill>
              <a:effectLst>
                <a:outerShdw blurRad="38100" dist="38100" dir="2700000" algn="tl">
                  <a:srgbClr val="000000">
                    <a:alpha val="43137"/>
                  </a:srgbClr>
                </a:outerShdw>
              </a:effectLst>
            </a:endParaRPr>
          </a:p>
        </p:txBody>
      </p:sp>
      <p:pic>
        <p:nvPicPr>
          <p:cNvPr id="6" name="Content Placeholder 3"/>
          <p:cNvPicPr>
            <a:picLocks noGrp="1" noChangeAspect="1"/>
          </p:cNvPicPr>
          <p:nvPr>
            <p:ph idx="1"/>
          </p:nvPr>
        </p:nvPicPr>
        <p:blipFill>
          <a:blip r:embed="rId2"/>
          <a:stretch>
            <a:fillRect/>
          </a:stretch>
        </p:blipFill>
        <p:spPr>
          <a:xfrm>
            <a:off x="2380731" y="2848608"/>
            <a:ext cx="7430537" cy="2305372"/>
          </a:xfrm>
          <a:prstGeom prst="rect">
            <a:avLst/>
          </a:prstGeom>
        </p:spPr>
      </p:pic>
      <p:sp>
        <p:nvSpPr>
          <p:cNvPr id="7" name="TextBox 6"/>
          <p:cNvSpPr txBox="1"/>
          <p:nvPr/>
        </p:nvSpPr>
        <p:spPr>
          <a:xfrm>
            <a:off x="1094011" y="1777669"/>
            <a:ext cx="6559873"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a:t>WWW</a:t>
            </a:r>
            <a:r>
              <a:rPr lang="en-US" sz="2800" dirty="0"/>
              <a:t> works on client- server approach.</a:t>
            </a:r>
            <a:endParaRPr lang="en-IN" sz="2800" dirty="0"/>
          </a:p>
        </p:txBody>
      </p:sp>
    </p:spTree>
    <p:extLst>
      <p:ext uri="{BB962C8B-B14F-4D97-AF65-F5344CB8AC3E}">
        <p14:creationId xmlns:p14="http://schemas.microsoft.com/office/powerpoint/2010/main" val="51422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121" y="1587816"/>
            <a:ext cx="11260103" cy="5733618"/>
          </a:xfrm>
        </p:spPr>
        <p:txBody>
          <a:bodyPr/>
          <a:lstStyle/>
          <a:p>
            <a:r>
              <a:rPr lang="en-US" dirty="0" smtClean="0"/>
              <a:t>URI (Uniform Resource Identifier): A generic term for identifying a resource, either by location, name, or both. It can be a URL or a URN.</a:t>
            </a:r>
          </a:p>
          <a:p>
            <a:r>
              <a:rPr lang="en-US" dirty="0" smtClean="0"/>
              <a:t>URL (Uniform Resource Locator): A type of URI that specifies the location of a resource on the internet and the protocol used to access it.</a:t>
            </a:r>
          </a:p>
          <a:p>
            <a:pPr marL="0" indent="0">
              <a:buNone/>
            </a:pPr>
            <a:endParaRPr lang="en-US" b="1" dirty="0" smtClean="0"/>
          </a:p>
          <a:p>
            <a:r>
              <a:rPr lang="en-US" dirty="0" smtClean="0"/>
              <a:t>URN (Uniform Resource Name): A type of URI that identifies a resource by name in a namespace, but does not specify its location.</a:t>
            </a:r>
          </a:p>
          <a:p>
            <a:pPr marL="0" indent="0">
              <a:buNone/>
            </a:pPr>
            <a:r>
              <a:rPr lang="en-US" dirty="0" smtClean="0"/>
              <a:t>   Example: urn:isbn:0451450523</a:t>
            </a:r>
          </a:p>
          <a:p>
            <a:endParaRPr lang="en-IN" dirty="0"/>
          </a:p>
        </p:txBody>
      </p:sp>
      <p:sp>
        <p:nvSpPr>
          <p:cNvPr id="4" name="Rectangle 1"/>
          <p:cNvSpPr>
            <a:spLocks noChangeArrowheads="1"/>
          </p:cNvSpPr>
          <p:nvPr/>
        </p:nvSpPr>
        <p:spPr bwMode="auto">
          <a:xfrm>
            <a:off x="730792" y="3356526"/>
            <a:ext cx="6481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http://www.example.com/page.html</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063622" y="90734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urn:isbn:0451450523</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flipH="1">
            <a:off x="730792" y="537328"/>
            <a:ext cx="7212920" cy="707886"/>
          </a:xfrm>
          <a:prstGeom prst="rect">
            <a:avLst/>
          </a:prstGeom>
          <a:noFill/>
        </p:spPr>
        <p:txBody>
          <a:bodyPr wrap="square" rtlCol="0">
            <a:spAutoFit/>
          </a:bodyPr>
          <a:lstStyle/>
          <a:p>
            <a:r>
              <a:rPr lang="en-IN" sz="4000" u="sng" dirty="0">
                <a:solidFill>
                  <a:srgbClr val="7030A0"/>
                </a:solidFill>
                <a:effectLst>
                  <a:outerShdw blurRad="38100" dist="38100" dir="2700000" algn="tl">
                    <a:srgbClr val="000000">
                      <a:alpha val="43137"/>
                    </a:srgbClr>
                  </a:outerShdw>
                </a:effectLst>
              </a:rPr>
              <a:t>URI, URL, and URN</a:t>
            </a:r>
          </a:p>
        </p:txBody>
      </p:sp>
    </p:spTree>
    <p:extLst>
      <p:ext uri="{BB962C8B-B14F-4D97-AF65-F5344CB8AC3E}">
        <p14:creationId xmlns:p14="http://schemas.microsoft.com/office/powerpoint/2010/main" val="198450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u="sng" dirty="0">
                <a:solidFill>
                  <a:srgbClr val="7030A0"/>
                </a:solidFill>
                <a:effectLst>
                  <a:outerShdw blurRad="38100" dist="38100" dir="2700000" algn="tl">
                    <a:srgbClr val="000000">
                      <a:alpha val="43137"/>
                    </a:srgbClr>
                  </a:outerShdw>
                </a:effectLst>
              </a:rPr>
              <a:t>URL Types</a:t>
            </a:r>
          </a:p>
        </p:txBody>
      </p:sp>
      <p:sp>
        <p:nvSpPr>
          <p:cNvPr id="3" name="Content Placeholder 2"/>
          <p:cNvSpPr>
            <a:spLocks noGrp="1"/>
          </p:cNvSpPr>
          <p:nvPr>
            <p:ph idx="1"/>
          </p:nvPr>
        </p:nvSpPr>
        <p:spPr>
          <a:xfrm>
            <a:off x="838200" y="1025236"/>
            <a:ext cx="10661072" cy="5357091"/>
          </a:xfrm>
        </p:spPr>
        <p:txBody>
          <a:bodyPr>
            <a:normAutofit fontScale="92500"/>
          </a:bodyPr>
          <a:lstStyle/>
          <a:p>
            <a:pPr marL="514350" indent="-514350">
              <a:buAutoNum type="arabicPeriod"/>
            </a:pPr>
            <a:r>
              <a:rPr lang="en-US" sz="3000" dirty="0" smtClean="0"/>
              <a:t>Absolute </a:t>
            </a:r>
            <a:r>
              <a:rPr lang="en-US" sz="3000" dirty="0"/>
              <a:t>URL </a:t>
            </a:r>
            <a:endParaRPr lang="en-US" sz="3000" dirty="0" smtClean="0"/>
          </a:p>
          <a:p>
            <a:r>
              <a:rPr lang="en-US" dirty="0" smtClean="0"/>
              <a:t>It is </a:t>
            </a:r>
            <a:r>
              <a:rPr lang="en-US" dirty="0"/>
              <a:t>a complete address of a resource on the web. This completed address comprises of protocol used, server name, path name and file name</a:t>
            </a:r>
            <a:r>
              <a:rPr lang="en-US" dirty="0" smtClean="0"/>
              <a:t>.</a:t>
            </a:r>
            <a:endParaRPr lang="en-US" dirty="0"/>
          </a:p>
          <a:p>
            <a:r>
              <a:rPr lang="en-US" dirty="0"/>
              <a:t>For example http:// </a:t>
            </a:r>
            <a:r>
              <a:rPr lang="en-US" dirty="0" smtClean="0"/>
              <a:t>www.example.com </a:t>
            </a:r>
            <a:r>
              <a:rPr lang="en-US" dirty="0"/>
              <a:t>/ </a:t>
            </a:r>
            <a:r>
              <a:rPr lang="en-US" dirty="0" err="1"/>
              <a:t>internet_technology</a:t>
            </a:r>
            <a:r>
              <a:rPr lang="en-US" dirty="0"/>
              <a:t> /</a:t>
            </a:r>
            <a:r>
              <a:rPr lang="en-US" dirty="0" smtClean="0"/>
              <a:t>index.html. </a:t>
            </a:r>
          </a:p>
          <a:p>
            <a:pPr marL="0" indent="0">
              <a:buNone/>
            </a:pPr>
            <a:endParaRPr lang="en-US" dirty="0"/>
          </a:p>
          <a:p>
            <a:pPr marL="0" indent="0">
              <a:buNone/>
            </a:pPr>
            <a:r>
              <a:rPr lang="en-US" dirty="0" smtClean="0"/>
              <a:t>2. </a:t>
            </a:r>
            <a:r>
              <a:rPr lang="en-US" sz="3000" dirty="0"/>
              <a:t>Relative URL</a:t>
            </a:r>
          </a:p>
          <a:p>
            <a:r>
              <a:rPr lang="en-US" dirty="0">
                <a:solidFill>
                  <a:srgbClr val="000000"/>
                </a:solidFill>
              </a:rPr>
              <a:t>Relative URL is a partial address of a webpage. Unlike absolute URL, the protocol and server part are omitted from relative URL</a:t>
            </a:r>
            <a:r>
              <a:rPr lang="en-US" dirty="0" smtClean="0">
                <a:solidFill>
                  <a:srgbClr val="000000"/>
                </a:solidFill>
              </a:rPr>
              <a:t>.</a:t>
            </a:r>
          </a:p>
          <a:p>
            <a:r>
              <a:rPr lang="en-US" dirty="0"/>
              <a:t>For example, to link an image on http:// www.example.com / </a:t>
            </a:r>
            <a:r>
              <a:rPr lang="en-US" dirty="0" err="1" smtClean="0"/>
              <a:t>internet_technology</a:t>
            </a:r>
            <a:r>
              <a:rPr lang="en-US" dirty="0" smtClean="0"/>
              <a:t>/</a:t>
            </a:r>
            <a:r>
              <a:rPr lang="en-US" dirty="0" err="1" smtClean="0"/>
              <a:t>internet_reference_models</a:t>
            </a:r>
            <a:endParaRPr lang="en-US" dirty="0"/>
          </a:p>
          <a:p>
            <a:r>
              <a:rPr lang="en-US" dirty="0" smtClean="0"/>
              <a:t>Relative </a:t>
            </a:r>
            <a:r>
              <a:rPr lang="en-US" dirty="0"/>
              <a:t>URL </a:t>
            </a:r>
            <a:r>
              <a:rPr lang="en-US" dirty="0" smtClean="0"/>
              <a:t>- </a:t>
            </a:r>
            <a:r>
              <a:rPr lang="en-US" b="1" dirty="0" smtClean="0"/>
              <a:t>/</a:t>
            </a:r>
            <a:r>
              <a:rPr lang="en-US" b="1" dirty="0" err="1" smtClean="0"/>
              <a:t>internet_technologies</a:t>
            </a:r>
            <a:r>
              <a:rPr lang="en-US" b="1" dirty="0" smtClean="0"/>
              <a:t>/internet-osi_model.jpg</a:t>
            </a:r>
            <a:r>
              <a:rPr lang="en-US" b="1" dirty="0"/>
              <a:t>.</a:t>
            </a:r>
            <a:endParaRPr lang="en-US" dirty="0">
              <a:solidFill>
                <a:srgbClr val="000000"/>
              </a:solidFill>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329738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2801</Words>
  <Application>Microsoft Office PowerPoint</Application>
  <PresentationFormat>Widescreen</PresentationFormat>
  <Paragraphs>192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Unicode MS</vt:lpstr>
      <vt:lpstr>Arial</vt:lpstr>
      <vt:lpstr>Calibri</vt:lpstr>
      <vt:lpstr>Calibri Light</vt:lpstr>
      <vt:lpstr>Courier New</vt:lpstr>
      <vt:lpstr>Verdana</vt:lpstr>
      <vt:lpstr>Wingdings</vt:lpstr>
      <vt:lpstr>Office Theme</vt:lpstr>
      <vt:lpstr>WEB ENGINEERING</vt:lpstr>
      <vt:lpstr>Web Engineering</vt:lpstr>
      <vt:lpstr>Web Programming</vt:lpstr>
      <vt:lpstr>World Wide Web</vt:lpstr>
      <vt:lpstr>Web Browser</vt:lpstr>
      <vt:lpstr>Web server</vt:lpstr>
      <vt:lpstr>Working of WWW</vt:lpstr>
      <vt:lpstr>PowerPoint Presentation</vt:lpstr>
      <vt:lpstr>URL Types</vt:lpstr>
      <vt:lpstr>HTTP  </vt:lpstr>
      <vt:lpstr>HTTP Request-Response Cycle </vt:lpstr>
      <vt:lpstr>PowerPoint Presentation</vt:lpstr>
      <vt:lpstr>HTTP flow </vt:lpstr>
      <vt:lpstr>PowerPoint Presentation</vt:lpstr>
      <vt:lpstr>HTTP Request                          HTTP Response</vt:lpstr>
      <vt:lpstr>Simple Mail Transfer Protocol (SMTP) </vt:lpstr>
      <vt:lpstr>SMTP commands</vt:lpstr>
      <vt:lpstr>PowerPoint Presentation</vt:lpstr>
      <vt:lpstr>PowerPoint Presentation</vt:lpstr>
      <vt:lpstr>What is an SMTP server? </vt:lpstr>
      <vt:lpstr>What port does SMTP use?</vt:lpstr>
      <vt:lpstr>PowerPoint Presentation</vt:lpstr>
      <vt:lpstr>Internet Service Provider </vt:lpstr>
      <vt:lpstr>Hyperlink</vt:lpstr>
      <vt:lpstr>Domain Name System</vt:lpstr>
      <vt:lpstr>DNS cont’d…</vt:lpstr>
      <vt:lpstr>DNS Examples</vt:lpstr>
      <vt:lpstr>DNS Working</vt:lpstr>
      <vt:lpstr>Internet based services</vt:lpstr>
      <vt:lpstr>Communication Services</vt:lpstr>
      <vt:lpstr>Information Retrieval Services</vt:lpstr>
      <vt:lpstr>PowerPoint Presentation</vt:lpstr>
      <vt:lpstr>PowerPoint Presentation</vt:lpstr>
      <vt:lpstr>JavaScript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Balmik</dc:creator>
  <cp:lastModifiedBy>Archana Balmik</cp:lastModifiedBy>
  <cp:revision>131</cp:revision>
  <dcterms:created xsi:type="dcterms:W3CDTF">2025-01-06T04:48:25Z</dcterms:created>
  <dcterms:modified xsi:type="dcterms:W3CDTF">2025-02-17T07:57:31Z</dcterms:modified>
</cp:coreProperties>
</file>