
<file path=[Content_Types].xml><?xml version="1.0" encoding="utf-8"?>
<Types xmlns="http://schemas.openxmlformats.org/package/2006/content-types">
  <Default Extension="png" ContentType="image/png"/>
  <Default Extension="jfif" ContentType="image/jpe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67" r:id="rId2"/>
    <p:sldId id="263" r:id="rId3"/>
    <p:sldId id="258" r:id="rId4"/>
    <p:sldId id="265" r:id="rId5"/>
    <p:sldId id="264" r:id="rId6"/>
    <p:sldId id="260" r:id="rId7"/>
    <p:sldId id="261" r:id="rId8"/>
    <p:sldId id="266" r:id="rId9"/>
    <p:sldId id="268"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dirty="0"/>
              <a:t>9/2/2024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dirty="0"/>
              <a:t>9/2/2024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dirty="0"/>
              <a:t>9/2/2024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dirty="0"/>
              <a:t>9/2/2024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dirty="0"/>
              <a:t>9/2/2024</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dirty="0"/>
              <a:t>9/2/2024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dirty="0"/>
              <a:t>9/2/2024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dirty="0"/>
              <a:t>9/2/2024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dirty="0"/>
              <a:t>9/2/2024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A16AA21-1863-4931-97CB-99D0A168701B}" type="datetimeFigureOut">
              <a:rPr lang="en-US" dirty="0"/>
              <a:t>9/2/2024</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772C379-9A7C-4C87-A116-CBE9F58B04C5}" type="datetimeFigureOut">
              <a:rPr lang="en-US" dirty="0"/>
              <a:t>9/2/2024</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dirty="0"/>
              <a:t>9/2/2024</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hyperlink" Target="https://www.ibm.com/topics/unsupervised-learning" TargetMode="External"/><Relationship Id="rId2" Type="http://schemas.openxmlformats.org/officeDocument/2006/relationships/hyperlink" Target="https://www.ibm.com/topics/supervised-learning"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8.xml"/><Relationship Id="rId4" Type="http://schemas.openxmlformats.org/officeDocument/2006/relationships/image" Target="../media/image8.jfi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E47A5-DE0F-4F4B-807C-4B87EEA7BFE7}"/>
              </a:ext>
            </a:extLst>
          </p:cNvPr>
          <p:cNvSpPr>
            <a:spLocks noGrp="1"/>
          </p:cNvSpPr>
          <p:nvPr>
            <p:ph type="ctrTitle"/>
          </p:nvPr>
        </p:nvSpPr>
        <p:spPr/>
        <p:txBody>
          <a:bodyPr/>
          <a:lstStyle/>
          <a:p>
            <a:r>
              <a:rPr lang="en-US" dirty="0"/>
              <a:t>Introduction to machine learning</a:t>
            </a:r>
          </a:p>
        </p:txBody>
      </p:sp>
      <p:sp>
        <p:nvSpPr>
          <p:cNvPr id="3" name="Subtitle 2">
            <a:extLst>
              <a:ext uri="{FF2B5EF4-FFF2-40B4-BE49-F238E27FC236}">
                <a16:creationId xmlns:a16="http://schemas.microsoft.com/office/drawing/2014/main" id="{BE76F95D-A95F-4838-ABE9-554C5B7A1E06}"/>
              </a:ext>
            </a:extLst>
          </p:cNvPr>
          <p:cNvSpPr>
            <a:spLocks noGrp="1"/>
          </p:cNvSpPr>
          <p:nvPr>
            <p:ph type="subTitle" idx="1"/>
          </p:nvPr>
        </p:nvSpPr>
        <p:spPr/>
        <p:txBody>
          <a:bodyPr>
            <a:normAutofit fontScale="92500" lnSpcReduction="20000"/>
          </a:bodyPr>
          <a:lstStyle/>
          <a:p>
            <a:r>
              <a:rPr lang="en-US" dirty="0"/>
              <a:t>BY:</a:t>
            </a:r>
          </a:p>
          <a:p>
            <a:r>
              <a:rPr lang="en-US" dirty="0"/>
              <a:t>JHANNA SHAMMEL ADELAN</a:t>
            </a:r>
          </a:p>
          <a:p>
            <a:r>
              <a:rPr lang="en-US" dirty="0"/>
              <a:t>BSCS 3B</a:t>
            </a:r>
          </a:p>
        </p:txBody>
      </p:sp>
    </p:spTree>
    <p:extLst>
      <p:ext uri="{BB962C8B-B14F-4D97-AF65-F5344CB8AC3E}">
        <p14:creationId xmlns:p14="http://schemas.microsoft.com/office/powerpoint/2010/main" val="36447515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993BB-2F31-4519-96CA-958FE9B7D63D}"/>
              </a:ext>
            </a:extLst>
          </p:cNvPr>
          <p:cNvSpPr>
            <a:spLocks noGrp="1"/>
          </p:cNvSpPr>
          <p:nvPr>
            <p:ph type="title"/>
          </p:nvPr>
        </p:nvSpPr>
        <p:spPr/>
        <p:txBody>
          <a:bodyPr>
            <a:normAutofit fontScale="90000"/>
          </a:bodyPr>
          <a:lstStyle/>
          <a:p>
            <a:r>
              <a:rPr lang="en-US" dirty="0"/>
              <a:t>What is Machine Learning?</a:t>
            </a:r>
            <a:br>
              <a:rPr lang="en-US" dirty="0"/>
            </a:br>
            <a:endParaRPr lang="en-US" dirty="0"/>
          </a:p>
        </p:txBody>
      </p:sp>
      <p:pic>
        <p:nvPicPr>
          <p:cNvPr id="6" name="Content Placeholder 5">
            <a:extLst>
              <a:ext uri="{FF2B5EF4-FFF2-40B4-BE49-F238E27FC236}">
                <a16:creationId xmlns:a16="http://schemas.microsoft.com/office/drawing/2014/main" id="{35E3DA35-9ECB-4883-B593-0B61569ED95F}"/>
              </a:ext>
            </a:extLst>
          </p:cNvPr>
          <p:cNvPicPr>
            <a:picLocks noGrp="1" noChangeAspect="1"/>
          </p:cNvPicPr>
          <p:nvPr>
            <p:ph idx="1"/>
          </p:nvPr>
        </p:nvPicPr>
        <p:blipFill>
          <a:blip r:embed="rId2"/>
          <a:stretch>
            <a:fillRect/>
          </a:stretch>
        </p:blipFill>
        <p:spPr>
          <a:xfrm>
            <a:off x="1665607" y="685800"/>
            <a:ext cx="5057135" cy="5019675"/>
          </a:xfrm>
        </p:spPr>
      </p:pic>
      <p:sp>
        <p:nvSpPr>
          <p:cNvPr id="4" name="Text Placeholder 3">
            <a:extLst>
              <a:ext uri="{FF2B5EF4-FFF2-40B4-BE49-F238E27FC236}">
                <a16:creationId xmlns:a16="http://schemas.microsoft.com/office/drawing/2014/main" id="{2E401806-89CF-4B2F-8138-79E0EF133DB0}"/>
              </a:ext>
            </a:extLst>
          </p:cNvPr>
          <p:cNvSpPr>
            <a:spLocks noGrp="1"/>
          </p:cNvSpPr>
          <p:nvPr>
            <p:ph type="body" sz="half" idx="2"/>
          </p:nvPr>
        </p:nvSpPr>
        <p:spPr/>
        <p:txBody>
          <a:bodyPr>
            <a:normAutofit fontScale="92500" lnSpcReduction="10000"/>
          </a:bodyPr>
          <a:lstStyle/>
          <a:p>
            <a:r>
              <a:rPr lang="en-US" sz="2400" dirty="0"/>
              <a:t>Machine learning (ML) is a branch of artificial intelligence (AI) and computer science that focuses on the using data and algorithms to enable AI to imitate the way that humans learn, gradually improving its accuracy.</a:t>
            </a:r>
          </a:p>
          <a:p>
            <a:endParaRPr lang="en-US" dirty="0"/>
          </a:p>
        </p:txBody>
      </p:sp>
    </p:spTree>
    <p:extLst>
      <p:ext uri="{BB962C8B-B14F-4D97-AF65-F5344CB8AC3E}">
        <p14:creationId xmlns:p14="http://schemas.microsoft.com/office/powerpoint/2010/main" val="10062197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8D2C4-CFD4-4493-9362-BFD747CA3EDB}"/>
              </a:ext>
            </a:extLst>
          </p:cNvPr>
          <p:cNvSpPr>
            <a:spLocks noGrp="1"/>
          </p:cNvSpPr>
          <p:nvPr>
            <p:ph type="title"/>
          </p:nvPr>
        </p:nvSpPr>
        <p:spPr/>
        <p:txBody>
          <a:bodyPr>
            <a:normAutofit/>
          </a:bodyPr>
          <a:lstStyle/>
          <a:p>
            <a:pPr fontAlgn="base"/>
            <a:r>
              <a:rPr lang="en-US" dirty="0"/>
              <a:t>Machine learning methods</a:t>
            </a:r>
            <a:br>
              <a:rPr lang="en-US" dirty="0"/>
            </a:br>
            <a:r>
              <a:rPr lang="en-US" dirty="0"/>
              <a:t>- </a:t>
            </a:r>
            <a:r>
              <a:rPr lang="en-US" sz="3100" dirty="0"/>
              <a:t>Machine learning models fall into three primary categories.</a:t>
            </a:r>
            <a:endParaRPr lang="en-US" dirty="0"/>
          </a:p>
        </p:txBody>
      </p:sp>
      <p:sp>
        <p:nvSpPr>
          <p:cNvPr id="3" name="Content Placeholder 2">
            <a:extLst>
              <a:ext uri="{FF2B5EF4-FFF2-40B4-BE49-F238E27FC236}">
                <a16:creationId xmlns:a16="http://schemas.microsoft.com/office/drawing/2014/main" id="{C20CEE33-4687-46A0-94DC-41FD1C11ED04}"/>
              </a:ext>
            </a:extLst>
          </p:cNvPr>
          <p:cNvSpPr>
            <a:spLocks noGrp="1"/>
          </p:cNvSpPr>
          <p:nvPr>
            <p:ph idx="1"/>
          </p:nvPr>
        </p:nvSpPr>
        <p:spPr/>
        <p:txBody>
          <a:bodyPr/>
          <a:lstStyle/>
          <a:p>
            <a:r>
              <a:rPr lang="en-US" dirty="0">
                <a:hlinkClick r:id="rId2"/>
              </a:rPr>
              <a:t>Supervised learning</a:t>
            </a:r>
            <a:r>
              <a:rPr lang="en-US" dirty="0"/>
              <a:t>, also known as supervised machine learning, is defined by its use of labeled datasets to train algorithms to classify data or predict outcomes accurately. As input data is fed into the model, the model adjusts its weights until it has been fitted appropriately. </a:t>
            </a:r>
          </a:p>
          <a:p>
            <a:r>
              <a:rPr lang="en-US" u="sng" dirty="0">
                <a:hlinkClick r:id="rId3"/>
              </a:rPr>
              <a:t>Unsupervised learning</a:t>
            </a:r>
            <a:r>
              <a:rPr lang="en-US" dirty="0"/>
              <a:t>, also known as unsupervised machine learning, uses machine learning algorithms to analyze and cluster unlabeled datasets (subsets called clusters). </a:t>
            </a:r>
          </a:p>
          <a:p>
            <a:r>
              <a:rPr lang="en-US" u="sng" dirty="0">
                <a:solidFill>
                  <a:srgbClr val="FFC000"/>
                </a:solidFill>
              </a:rPr>
              <a:t>Reinforcement</a:t>
            </a:r>
            <a:r>
              <a:rPr lang="en-US" u="sng" dirty="0"/>
              <a:t> </a:t>
            </a:r>
            <a:r>
              <a:rPr lang="en-US" u="sng" dirty="0">
                <a:solidFill>
                  <a:srgbClr val="FFC000"/>
                </a:solidFill>
              </a:rPr>
              <a:t>machine learning</a:t>
            </a:r>
            <a:r>
              <a:rPr lang="en-US" dirty="0">
                <a:solidFill>
                  <a:srgbClr val="FFC000"/>
                </a:solidFill>
              </a:rPr>
              <a:t> </a:t>
            </a:r>
            <a:r>
              <a:rPr lang="en-US" dirty="0"/>
              <a:t>is a machine learning model that is similar to supervised learning, but the algorithm isn’t trained using sample data. This model learns as it goes by using trial and error. </a:t>
            </a:r>
          </a:p>
        </p:txBody>
      </p:sp>
    </p:spTree>
    <p:extLst>
      <p:ext uri="{BB962C8B-B14F-4D97-AF65-F5344CB8AC3E}">
        <p14:creationId xmlns:p14="http://schemas.microsoft.com/office/powerpoint/2010/main" val="30408710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3221D-956E-4BFF-BC7F-45F2795B6F9B}"/>
              </a:ext>
            </a:extLst>
          </p:cNvPr>
          <p:cNvSpPr>
            <a:spLocks noGrp="1"/>
          </p:cNvSpPr>
          <p:nvPr>
            <p:ph type="title"/>
          </p:nvPr>
        </p:nvSpPr>
        <p:spPr/>
        <p:txBody>
          <a:bodyPr>
            <a:noAutofit/>
          </a:bodyPr>
          <a:lstStyle/>
          <a:p>
            <a:r>
              <a:rPr lang="en-US" sz="2000" dirty="0"/>
              <a:t>APPLICATION OF MACHINE LEARNINGS IN:</a:t>
            </a:r>
            <a:br>
              <a:rPr lang="en-US" sz="2000" dirty="0"/>
            </a:br>
            <a:br>
              <a:rPr lang="en-US" sz="2000" dirty="0"/>
            </a:br>
            <a:r>
              <a:rPr lang="en-US" sz="1800" dirty="0"/>
              <a:t>HEALTH CARE, FINANCE,  AND MARKETING</a:t>
            </a:r>
            <a:endParaRPr lang="en-US" sz="2000" dirty="0"/>
          </a:p>
        </p:txBody>
      </p:sp>
      <p:pic>
        <p:nvPicPr>
          <p:cNvPr id="7" name="Content Placeholder 6">
            <a:extLst>
              <a:ext uri="{FF2B5EF4-FFF2-40B4-BE49-F238E27FC236}">
                <a16:creationId xmlns:a16="http://schemas.microsoft.com/office/drawing/2014/main" id="{B19ACB1D-D87C-4BF6-BACF-A1BCF73B8463}"/>
              </a:ext>
            </a:extLst>
          </p:cNvPr>
          <p:cNvPicPr>
            <a:picLocks noGrp="1" noChangeAspect="1"/>
          </p:cNvPicPr>
          <p:nvPr>
            <p:ph idx="1"/>
          </p:nvPr>
        </p:nvPicPr>
        <p:blipFill>
          <a:blip r:embed="rId2"/>
          <a:stretch>
            <a:fillRect/>
          </a:stretch>
        </p:blipFill>
        <p:spPr>
          <a:xfrm>
            <a:off x="369816" y="221408"/>
            <a:ext cx="5103332" cy="2965932"/>
          </a:xfrm>
        </p:spPr>
      </p:pic>
      <p:sp>
        <p:nvSpPr>
          <p:cNvPr id="4" name="Text Placeholder 3">
            <a:extLst>
              <a:ext uri="{FF2B5EF4-FFF2-40B4-BE49-F238E27FC236}">
                <a16:creationId xmlns:a16="http://schemas.microsoft.com/office/drawing/2014/main" id="{AA0FDDAF-3787-4962-A599-E7F4677E34A2}"/>
              </a:ext>
            </a:extLst>
          </p:cNvPr>
          <p:cNvSpPr>
            <a:spLocks noGrp="1"/>
          </p:cNvSpPr>
          <p:nvPr>
            <p:ph type="body" sz="half" idx="2"/>
          </p:nvPr>
        </p:nvSpPr>
        <p:spPr/>
        <p:txBody>
          <a:bodyPr/>
          <a:lstStyle/>
          <a:p>
            <a:pPr fontAlgn="base"/>
            <a:r>
              <a:rPr lang="en-US" sz="2400" dirty="0"/>
              <a:t>Healthcare: Electronic Health Record (EHR) Analysis</a:t>
            </a:r>
          </a:p>
          <a:p>
            <a:pPr fontAlgn="base"/>
            <a:r>
              <a:rPr lang="en-US" sz="2400" dirty="0"/>
              <a:t>Finance: Risk Management</a:t>
            </a:r>
          </a:p>
          <a:p>
            <a:pPr fontAlgn="base"/>
            <a:r>
              <a:rPr lang="en-US" sz="2400" dirty="0"/>
              <a:t>Marketing: Sentiment Analysis</a:t>
            </a:r>
          </a:p>
          <a:p>
            <a:endParaRPr lang="en-US" dirty="0"/>
          </a:p>
        </p:txBody>
      </p:sp>
      <p:pic>
        <p:nvPicPr>
          <p:cNvPr id="9" name="Picture 8">
            <a:extLst>
              <a:ext uri="{FF2B5EF4-FFF2-40B4-BE49-F238E27FC236}">
                <a16:creationId xmlns:a16="http://schemas.microsoft.com/office/drawing/2014/main" id="{288A91AA-A6BC-4124-AEB2-2C4DD69037CC}"/>
              </a:ext>
            </a:extLst>
          </p:cNvPr>
          <p:cNvPicPr>
            <a:picLocks noChangeAspect="1"/>
          </p:cNvPicPr>
          <p:nvPr/>
        </p:nvPicPr>
        <p:blipFill>
          <a:blip r:embed="rId3"/>
          <a:stretch>
            <a:fillRect/>
          </a:stretch>
        </p:blipFill>
        <p:spPr>
          <a:xfrm>
            <a:off x="3642361" y="2397093"/>
            <a:ext cx="4533295" cy="2547136"/>
          </a:xfrm>
          <a:prstGeom prst="rect">
            <a:avLst/>
          </a:prstGeom>
        </p:spPr>
      </p:pic>
      <p:pic>
        <p:nvPicPr>
          <p:cNvPr id="5" name="Picture 4">
            <a:extLst>
              <a:ext uri="{FF2B5EF4-FFF2-40B4-BE49-F238E27FC236}">
                <a16:creationId xmlns:a16="http://schemas.microsoft.com/office/drawing/2014/main" id="{3487206A-39C8-493D-BD33-7C1ECF3746DE}"/>
              </a:ext>
            </a:extLst>
          </p:cNvPr>
          <p:cNvPicPr>
            <a:picLocks noChangeAspect="1"/>
          </p:cNvPicPr>
          <p:nvPr/>
        </p:nvPicPr>
        <p:blipFill>
          <a:blip r:embed="rId4"/>
          <a:stretch>
            <a:fillRect/>
          </a:stretch>
        </p:blipFill>
        <p:spPr>
          <a:xfrm>
            <a:off x="441960" y="4089457"/>
            <a:ext cx="4540857" cy="2547136"/>
          </a:xfrm>
          <a:prstGeom prst="rect">
            <a:avLst/>
          </a:prstGeom>
        </p:spPr>
      </p:pic>
    </p:spTree>
    <p:extLst>
      <p:ext uri="{BB962C8B-B14F-4D97-AF65-F5344CB8AC3E}">
        <p14:creationId xmlns:p14="http://schemas.microsoft.com/office/powerpoint/2010/main" val="10673671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016E05E-8C0F-4A9B-972D-63A9482BF2C2}"/>
              </a:ext>
            </a:extLst>
          </p:cNvPr>
          <p:cNvSpPr>
            <a:spLocks noGrp="1"/>
          </p:cNvSpPr>
          <p:nvPr>
            <p:ph idx="1"/>
          </p:nvPr>
        </p:nvSpPr>
        <p:spPr>
          <a:xfrm>
            <a:off x="950579" y="659295"/>
            <a:ext cx="10058400" cy="5830957"/>
          </a:xfrm>
        </p:spPr>
        <p:txBody>
          <a:bodyPr>
            <a:normAutofit/>
          </a:bodyPr>
          <a:lstStyle/>
          <a:p>
            <a:pPr algn="just" fontAlgn="base"/>
            <a:r>
              <a:rPr lang="en-US" sz="2600" dirty="0"/>
              <a:t>Healthcare: Electronic Health Record (EHR) Analysis</a:t>
            </a:r>
          </a:p>
          <a:p>
            <a:pPr algn="just" fontAlgn="base"/>
            <a:r>
              <a:rPr lang="en-US" dirty="0"/>
              <a:t>Problem solve - can significantly enhance EHR systems by improving data accuracy, supporting clinician decision-making, optimizing training and usage, and continuously adapting to the needs of healthcare providers. By addressing the challenges identified in your study, machine learning can contribute to better healthcare quality and patient safety, and foster greater acceptance of EHR systems among clinicians.</a:t>
            </a:r>
          </a:p>
          <a:p>
            <a:pPr algn="just" fontAlgn="base"/>
            <a:r>
              <a:rPr lang="en-US" dirty="0"/>
              <a:t>The type of machine learning method used – </a:t>
            </a:r>
            <a:r>
              <a:rPr lang="en-US" b="1" dirty="0"/>
              <a:t>Supervised learning</a:t>
            </a:r>
            <a:r>
              <a:rPr lang="en-US" dirty="0"/>
              <a:t> is the most commonly applied method in EHR systems due to its ability to make predictions and classifications based on historical data.</a:t>
            </a:r>
          </a:p>
          <a:p>
            <a:pPr algn="just" fontAlgn="base"/>
            <a:r>
              <a:rPr lang="en-US" dirty="0"/>
              <a:t>Solution Impact -  EHR systems has the potential to transform healthcare by improving patient safety, enhancing clinician satisfaction, increasing EHR adoption, and optimizing healthcare delivery. The ripple effects of these improvements can lead to more efficient healthcare systems, better patient outcomes, and substantial economic benefits for healthcare organizations.</a:t>
            </a:r>
          </a:p>
          <a:p>
            <a:endParaRPr lang="en-US" dirty="0"/>
          </a:p>
        </p:txBody>
      </p:sp>
    </p:spTree>
    <p:extLst>
      <p:ext uri="{BB962C8B-B14F-4D97-AF65-F5344CB8AC3E}">
        <p14:creationId xmlns:p14="http://schemas.microsoft.com/office/powerpoint/2010/main" val="36379867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7FD9081-AB47-4C6D-8C01-7D490B239422}"/>
              </a:ext>
            </a:extLst>
          </p:cNvPr>
          <p:cNvSpPr>
            <a:spLocks noGrp="1"/>
          </p:cNvSpPr>
          <p:nvPr>
            <p:ph idx="1"/>
          </p:nvPr>
        </p:nvSpPr>
        <p:spPr>
          <a:xfrm>
            <a:off x="950579" y="596349"/>
            <a:ext cx="10058400" cy="5883964"/>
          </a:xfrm>
        </p:spPr>
        <p:txBody>
          <a:bodyPr>
            <a:normAutofit/>
          </a:bodyPr>
          <a:lstStyle/>
          <a:p>
            <a:pPr algn="just" fontAlgn="base"/>
            <a:r>
              <a:rPr lang="en-US" sz="2600" dirty="0"/>
              <a:t>Finance: Risk Management</a:t>
            </a:r>
          </a:p>
          <a:p>
            <a:pPr algn="just" fontAlgn="base"/>
            <a:r>
              <a:rPr lang="en-US" dirty="0"/>
              <a:t>Problem Solve - financial institutions can enhance their risk management processes by uncovering hidden risks, understanding complex correlations, and making data-driven decisions. This approach supports the holistic, enterprise-wide perspective emphasized in enterprise risk management, enabling organizations to navigate both negative and positive risks more effectively.</a:t>
            </a:r>
          </a:p>
          <a:p>
            <a:pPr algn="just" fontAlgn="base"/>
            <a:r>
              <a:rPr lang="en-US" dirty="0"/>
              <a:t>The type of machine learning method used –  Supervised learning models, such as decision trees, logistic regression, and neural networks, are highly effective at making predictions based on labeled historical data. This is crucial in risk management, where predicting the likelihood of events like credit defaults, fraud, or market downturns is a key objective.</a:t>
            </a:r>
          </a:p>
          <a:p>
            <a:pPr algn="just"/>
            <a:r>
              <a:rPr lang="en-US" dirty="0"/>
              <a:t>Solution Impact - The impact of a well-implemented risk management program is far-reaching, affecting nearly every aspect of an organization. It not only helps in mitigating threats but also in identifying opportunities, leading to better decision-making, financial stability, operational resilience, and long-term sustainability. By aligning risk management with strategy, organizations can navigate uncertainties more effectively and achieve their strategic goals.</a:t>
            </a:r>
          </a:p>
          <a:p>
            <a:endParaRPr lang="en-US" dirty="0"/>
          </a:p>
        </p:txBody>
      </p:sp>
    </p:spTree>
    <p:extLst>
      <p:ext uri="{BB962C8B-B14F-4D97-AF65-F5344CB8AC3E}">
        <p14:creationId xmlns:p14="http://schemas.microsoft.com/office/powerpoint/2010/main" val="3552830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3F41157-AA4B-4EA7-955F-7EC9860F4700}"/>
              </a:ext>
            </a:extLst>
          </p:cNvPr>
          <p:cNvSpPr>
            <a:spLocks noGrp="1"/>
          </p:cNvSpPr>
          <p:nvPr>
            <p:ph idx="1"/>
          </p:nvPr>
        </p:nvSpPr>
        <p:spPr>
          <a:xfrm>
            <a:off x="924074" y="755373"/>
            <a:ext cx="10058400" cy="5605669"/>
          </a:xfrm>
        </p:spPr>
        <p:txBody>
          <a:bodyPr>
            <a:normAutofit/>
          </a:bodyPr>
          <a:lstStyle/>
          <a:p>
            <a:pPr fontAlgn="base"/>
            <a:r>
              <a:rPr lang="en-US" sz="2600" dirty="0"/>
              <a:t>Marketing: Sentiment analysis</a:t>
            </a:r>
          </a:p>
          <a:p>
            <a:pPr algn="just" fontAlgn="base"/>
            <a:r>
              <a:rPr lang="en-US" dirty="0"/>
              <a:t>Problem Solve - sentiment analysis provides actionable insights that help businesses make informed decisions, enhance their offerings, and ultimately build stronger relationships with their customers.</a:t>
            </a:r>
          </a:p>
          <a:p>
            <a:pPr algn="just" fontAlgn="base"/>
            <a:r>
              <a:rPr lang="en-US" dirty="0"/>
              <a:t>The type of machine learning method used - </a:t>
            </a:r>
            <a:r>
              <a:rPr lang="en-US" b="1" dirty="0"/>
              <a:t>Supervised Learning</a:t>
            </a:r>
            <a:r>
              <a:rPr lang="en-US" dirty="0"/>
              <a:t>: In sentiment analysis, labeled datasets are used to train models. These datasets consist of text data annotated with sentiment labels (e.g., positive, negative, neutral). Supervised learning algorithms, such as logistic regression, support vector machines, or neural networks, are trained on this labeled data to learn patterns and relationships between text features and sentiment labels. Once trained, the model can predict sentiment in new, unseen text.</a:t>
            </a:r>
          </a:p>
          <a:p>
            <a:pPr algn="just" fontAlgn="base"/>
            <a:r>
              <a:rPr lang="en-US" dirty="0"/>
              <a:t>Solution Impact: sentiment analysis helps businesses build stronger customer relationships, optimize their marketing efforts, and make more informed strategic decisions, ultimately contributing to long-term success and growth.</a:t>
            </a:r>
          </a:p>
          <a:p>
            <a:endParaRPr lang="en-US" dirty="0"/>
          </a:p>
        </p:txBody>
      </p:sp>
    </p:spTree>
    <p:extLst>
      <p:ext uri="{BB962C8B-B14F-4D97-AF65-F5344CB8AC3E}">
        <p14:creationId xmlns:p14="http://schemas.microsoft.com/office/powerpoint/2010/main" val="6705288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23198-B7DE-4466-9F9C-584EECE317DD}"/>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2E5BB845-C36D-4DFE-B480-F62FA06E1379}"/>
              </a:ext>
            </a:extLst>
          </p:cNvPr>
          <p:cNvSpPr>
            <a:spLocks noGrp="1"/>
          </p:cNvSpPr>
          <p:nvPr>
            <p:ph idx="1"/>
          </p:nvPr>
        </p:nvSpPr>
        <p:spPr/>
        <p:txBody>
          <a:bodyPr>
            <a:normAutofit lnSpcReduction="10000"/>
          </a:bodyPr>
          <a:lstStyle/>
          <a:p>
            <a:r>
              <a:rPr lang="en-US" i="1" dirty="0"/>
              <a:t>What is machine learning (ML)?</a:t>
            </a:r>
            <a:r>
              <a:rPr lang="en-US" dirty="0"/>
              <a:t>. IBM. (2021, September 22). https://www.ibm.com/topics/machine-learning </a:t>
            </a:r>
          </a:p>
          <a:p>
            <a:r>
              <a:rPr lang="en-US" dirty="0"/>
              <a:t>Upadhyay, S., &amp; Hu, H.-F. (2022b, March 3). </a:t>
            </a:r>
            <a:r>
              <a:rPr lang="en-US" i="1" dirty="0"/>
              <a:t>A qualitative analysis of the impact of electronic health records (EHR) on Healthcare Quality and safety: Clinicians’ lived experiences</a:t>
            </a:r>
            <a:r>
              <a:rPr lang="en-US" dirty="0"/>
              <a:t>. Health services insights. https://www.ncbi.nlm.nih.gov/pmc/articles/PMC8902175/ </a:t>
            </a:r>
          </a:p>
          <a:p>
            <a:r>
              <a:rPr lang="en-US" dirty="0"/>
              <a:t>Tucci, L., &amp; Stedman, C. (2023, September 11). </a:t>
            </a:r>
            <a:r>
              <a:rPr lang="en-US" i="1" dirty="0"/>
              <a:t>What is risk management and why is it important?</a:t>
            </a:r>
            <a:r>
              <a:rPr lang="en-US" dirty="0"/>
              <a:t>. Security. https://www.techtarget.com/searchsecurity/definition/What-is-risk-management-and-why-is-it-important#:~:text=Risk%20management%20is%20the%20process,errors%2C%20accidents%20and%20natural%20disasters. </a:t>
            </a:r>
          </a:p>
          <a:p>
            <a:r>
              <a:rPr lang="en-US" dirty="0"/>
              <a:t>Kendall, M. (2024, June 21). </a:t>
            </a:r>
            <a:r>
              <a:rPr lang="en-US" i="1" dirty="0"/>
              <a:t>The role of sentiment analysis in marketing</a:t>
            </a:r>
            <a:r>
              <a:rPr lang="en-US" dirty="0"/>
              <a:t>. Sprout Social. https://sproutsocial.com/insights/sentiment-analysis-marketing/ </a:t>
            </a:r>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27231966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B43EB-1075-42C3-B7BC-353A7B198F57}"/>
              </a:ext>
            </a:extLst>
          </p:cNvPr>
          <p:cNvSpPr>
            <a:spLocks noGrp="1"/>
          </p:cNvSpPr>
          <p:nvPr>
            <p:ph type="ctrTitle"/>
          </p:nvPr>
        </p:nvSpPr>
        <p:spPr/>
        <p:txBody>
          <a:bodyPr/>
          <a:lstStyle/>
          <a:p>
            <a:pPr algn="ctr"/>
            <a:r>
              <a:rPr lang="en-US" sz="13800" dirty="0"/>
              <a:t>Thank you!</a:t>
            </a:r>
          </a:p>
        </p:txBody>
      </p:sp>
    </p:spTree>
    <p:extLst>
      <p:ext uri="{BB962C8B-B14F-4D97-AF65-F5344CB8AC3E}">
        <p14:creationId xmlns:p14="http://schemas.microsoft.com/office/powerpoint/2010/main" val="363885274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TM03090434[[fn=Wood Type]]</Template>
  <TotalTime>88</TotalTime>
  <Words>913</Words>
  <Application>Microsoft Office PowerPoint</Application>
  <PresentationFormat>Widescreen</PresentationFormat>
  <Paragraphs>33</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Rockwell</vt:lpstr>
      <vt:lpstr>Rockwell Condensed</vt:lpstr>
      <vt:lpstr>Wingdings</vt:lpstr>
      <vt:lpstr>Wood Type</vt:lpstr>
      <vt:lpstr>Introduction to machine learning</vt:lpstr>
      <vt:lpstr>What is Machine Learning? </vt:lpstr>
      <vt:lpstr>Machine learning methods - Machine learning models fall into three primary categories.</vt:lpstr>
      <vt:lpstr>APPLICATION OF MACHINE LEARNINGS IN:  HEALTH CARE, FINANCE,  AND MARKETING</vt:lpstr>
      <vt:lpstr>PowerPoint Presentation</vt:lpstr>
      <vt:lpstr>PowerPoint Presentation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machine learning</dc:title>
  <dc:creator>Administrator</dc:creator>
  <cp:lastModifiedBy>Administrator</cp:lastModifiedBy>
  <cp:revision>8</cp:revision>
  <dcterms:created xsi:type="dcterms:W3CDTF">2024-09-02T07:25:59Z</dcterms:created>
  <dcterms:modified xsi:type="dcterms:W3CDTF">2024-09-02T08:54:18Z</dcterms:modified>
</cp:coreProperties>
</file>