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5" r:id="rId7"/>
    <p:sldId id="260" r:id="rId8"/>
    <p:sldId id="267" r:id="rId9"/>
    <p:sldId id="262" r:id="rId10"/>
    <p:sldId id="261" r:id="rId11"/>
    <p:sldId id="264" r:id="rId12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Corleone" panose="00000400000000000000" pitchFamily="2" charset="0"/>
      <p:regular r:id="rId19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31B8-F925-494D-A287-CD55FF78366B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D7C7-4A28-4453-9F74-70BBC3A52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60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31B8-F925-494D-A287-CD55FF78366B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D7C7-4A28-4453-9F74-70BBC3A52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60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31B8-F925-494D-A287-CD55FF78366B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D7C7-4A28-4453-9F74-70BBC3A52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79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31B8-F925-494D-A287-CD55FF78366B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D7C7-4A28-4453-9F74-70BBC3A52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35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31B8-F925-494D-A287-CD55FF78366B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D7C7-4A28-4453-9F74-70BBC3A52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3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31B8-F925-494D-A287-CD55FF78366B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D7C7-4A28-4453-9F74-70BBC3A52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152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31B8-F925-494D-A287-CD55FF78366B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D7C7-4A28-4453-9F74-70BBC3A52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89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31B8-F925-494D-A287-CD55FF78366B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D7C7-4A28-4453-9F74-70BBC3A52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61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31B8-F925-494D-A287-CD55FF78366B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D7C7-4A28-4453-9F74-70BBC3A52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31B8-F925-494D-A287-CD55FF78366B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D7C7-4A28-4453-9F74-70BBC3A52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97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31B8-F925-494D-A287-CD55FF78366B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D7C7-4A28-4453-9F74-70BBC3A52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57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431B8-F925-494D-A287-CD55FF78366B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D7C7-4A28-4453-9F74-70BBC3A52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67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themoviedb.org/3/search/movie?query=batman&amp;api_key=949eded573b4f6b1ebc8cace380f1533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" y="0"/>
            <a:ext cx="12188389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209084" y="4765100"/>
            <a:ext cx="28340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A20000"/>
                </a:solidFill>
                <a:latin typeface="Corleone" panose="00000400000000000000" pitchFamily="2" charset="0"/>
              </a:rPr>
              <a:t>De </a:t>
            </a:r>
            <a:r>
              <a:rPr lang="fr-FR" sz="3200" dirty="0" err="1" smtClean="0">
                <a:solidFill>
                  <a:srgbClr val="A20000"/>
                </a:solidFill>
                <a:latin typeface="Corleone" panose="00000400000000000000" pitchFamily="2" charset="0"/>
              </a:rPr>
              <a:t>climmer</a:t>
            </a:r>
            <a:r>
              <a:rPr lang="fr-FR" sz="3200" dirty="0" smtClean="0">
                <a:solidFill>
                  <a:srgbClr val="A20000"/>
                </a:solidFill>
                <a:latin typeface="Corleone" panose="00000400000000000000" pitchFamily="2" charset="0"/>
              </a:rPr>
              <a:t> </a:t>
            </a:r>
            <a:r>
              <a:rPr lang="fr-FR" sz="3200" dirty="0" smtClean="0">
                <a:solidFill>
                  <a:srgbClr val="A20000"/>
                </a:solidFill>
                <a:latin typeface="Corleone" panose="00000400000000000000" pitchFamily="2" charset="0"/>
              </a:rPr>
              <a:t>Aurélien</a:t>
            </a:r>
          </a:p>
          <a:p>
            <a:pPr algn="ctr"/>
            <a:r>
              <a:rPr lang="fr-FR" sz="2800" dirty="0" smtClean="0">
                <a:solidFill>
                  <a:srgbClr val="A20000"/>
                </a:solidFill>
                <a:latin typeface="Corleone" panose="00000400000000000000" pitchFamily="2" charset="0"/>
              </a:rPr>
              <a:t>NSY 103</a:t>
            </a:r>
            <a:endParaRPr lang="fr-FR" sz="2800" dirty="0">
              <a:solidFill>
                <a:srgbClr val="A20000"/>
              </a:solidFill>
              <a:latin typeface="Corleon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790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" y="0"/>
            <a:ext cx="12188389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dirty="0" smtClean="0">
                <a:solidFill>
                  <a:srgbClr val="A20000"/>
                </a:solidFill>
                <a:latin typeface="Corleone" panose="00000400000000000000" pitchFamily="2" charset="0"/>
              </a:rPr>
              <a:t>Requête </a:t>
            </a:r>
            <a:r>
              <a:rPr lang="fr-FR" sz="6000" dirty="0" err="1" smtClean="0">
                <a:solidFill>
                  <a:srgbClr val="A20000"/>
                </a:solidFill>
                <a:latin typeface="Corleone" panose="00000400000000000000" pitchFamily="2" charset="0"/>
              </a:rPr>
              <a:t>Wget</a:t>
            </a:r>
            <a:r>
              <a:rPr lang="fr-FR" sz="6000" dirty="0" smtClean="0">
                <a:solidFill>
                  <a:srgbClr val="A20000"/>
                </a:solidFill>
                <a:latin typeface="Corleone" panose="00000400000000000000" pitchFamily="2" charset="0"/>
              </a:rPr>
              <a:t> </a:t>
            </a:r>
            <a:r>
              <a:rPr lang="fr-FR" sz="6000" dirty="0" smtClean="0">
                <a:solidFill>
                  <a:srgbClr val="A20000"/>
                </a:solidFill>
                <a:latin typeface="Corleone" panose="00000400000000000000" pitchFamily="2" charset="0"/>
              </a:rPr>
              <a:t>et traitement </a:t>
            </a:r>
            <a:r>
              <a:rPr lang="fr-FR" sz="6000" dirty="0" err="1" smtClean="0">
                <a:solidFill>
                  <a:srgbClr val="A20000"/>
                </a:solidFill>
                <a:latin typeface="Corleone" panose="00000400000000000000" pitchFamily="2" charset="0"/>
              </a:rPr>
              <a:t>Jq</a:t>
            </a:r>
            <a:endParaRPr lang="fr-FR" sz="6000" dirty="0">
              <a:solidFill>
                <a:srgbClr val="A20000"/>
              </a:solidFill>
              <a:latin typeface="Corleone" panose="00000400000000000000" pitchFamily="2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838200" y="2219908"/>
            <a:ext cx="10515600" cy="3962778"/>
          </a:xfrm>
        </p:spPr>
        <p:txBody>
          <a:bodyPr>
            <a:normAutofit/>
          </a:bodyPr>
          <a:lstStyle/>
          <a:p>
            <a:pPr>
              <a:buClr>
                <a:srgbClr val="A20000"/>
              </a:buClr>
            </a:pPr>
            <a:r>
              <a:rPr lang="fr-FR" sz="2000" dirty="0" err="1" smtClean="0">
                <a:solidFill>
                  <a:srgbClr val="A20000"/>
                </a:solidFill>
              </a:rPr>
              <a:t>Wget</a:t>
            </a:r>
            <a:r>
              <a:rPr lang="fr-FR" sz="2000" dirty="0" smtClean="0">
                <a:solidFill>
                  <a:srgbClr val="A20000"/>
                </a:solidFill>
              </a:rPr>
              <a:t>: </a:t>
            </a:r>
            <a:r>
              <a:rPr lang="fr-FR" sz="2000" dirty="0" smtClean="0"/>
              <a:t>est un programme en ligne de commande non interactif de téléchargement, il support les protocole HTTP, HTTPS et FTP.</a:t>
            </a:r>
          </a:p>
          <a:p>
            <a:pPr>
              <a:buClr>
                <a:srgbClr val="A20000"/>
              </a:buClr>
            </a:pPr>
            <a:r>
              <a:rPr lang="fr-FR" sz="2000" dirty="0" smtClean="0">
                <a:solidFill>
                  <a:srgbClr val="A20000"/>
                </a:solidFill>
              </a:rPr>
              <a:t>Exemple</a:t>
            </a:r>
            <a:r>
              <a:rPr lang="fr-FR" sz="2000" dirty="0">
                <a:solidFill>
                  <a:srgbClr val="A20000"/>
                </a:solidFill>
              </a:rPr>
              <a:t> </a:t>
            </a:r>
            <a:r>
              <a:rPr lang="fr-FR" sz="2000" dirty="0" smtClean="0">
                <a:solidFill>
                  <a:srgbClr val="A20000"/>
                </a:solidFill>
              </a:rPr>
              <a:t>de commande: </a:t>
            </a:r>
            <a:endParaRPr lang="fr-FR" sz="2000" dirty="0">
              <a:solidFill>
                <a:srgbClr val="A20000"/>
              </a:solidFill>
            </a:endParaRPr>
          </a:p>
          <a:p>
            <a:pPr marL="0" indent="0">
              <a:buClr>
                <a:srgbClr val="A20000"/>
              </a:buClr>
              <a:buNone/>
            </a:pPr>
            <a:r>
              <a:rPr lang="fr-FR" sz="2000" dirty="0">
                <a:solidFill>
                  <a:srgbClr val="A20000"/>
                </a:solidFill>
              </a:rPr>
              <a:t> </a:t>
            </a:r>
            <a:r>
              <a:rPr lang="fr-FR" sz="2000" dirty="0" smtClean="0">
                <a:solidFill>
                  <a:srgbClr val="A20000"/>
                </a:solidFill>
              </a:rPr>
              <a:t>   </a:t>
            </a:r>
            <a:r>
              <a:rPr lang="fr-FR" sz="2000" dirty="0" err="1" smtClean="0"/>
              <a:t>wget</a:t>
            </a:r>
            <a:r>
              <a:rPr lang="fr-FR" sz="2000" dirty="0" smtClean="0"/>
              <a:t> </a:t>
            </a:r>
            <a:r>
              <a:rPr lang="fr-FR" sz="2000" dirty="0"/>
              <a:t>-q "${url}</a:t>
            </a:r>
            <a:r>
              <a:rPr lang="fr-FR" sz="2000" dirty="0" err="1"/>
              <a:t>search</a:t>
            </a:r>
            <a:r>
              <a:rPr lang="fr-FR" sz="2000" dirty="0"/>
              <a:t>/</a:t>
            </a:r>
            <a:r>
              <a:rPr lang="fr-FR" sz="2000" dirty="0" err="1"/>
              <a:t>movie?query</a:t>
            </a:r>
            <a:r>
              <a:rPr lang="fr-FR" sz="2000" dirty="0"/>
              <a:t>=${</a:t>
            </a:r>
            <a:r>
              <a:rPr lang="fr-FR" sz="2000" dirty="0" err="1"/>
              <a:t>titre_film</a:t>
            </a:r>
            <a:r>
              <a:rPr lang="fr-FR" sz="2000" dirty="0"/>
              <a:t>}&amp;</a:t>
            </a:r>
            <a:r>
              <a:rPr lang="fr-FR" sz="2000" dirty="0" err="1"/>
              <a:t>language</a:t>
            </a:r>
            <a:r>
              <a:rPr lang="fr-FR" sz="2000" dirty="0"/>
              <a:t>=${</a:t>
            </a:r>
            <a:r>
              <a:rPr lang="fr-FR" sz="2000" dirty="0" err="1"/>
              <a:t>language</a:t>
            </a:r>
            <a:r>
              <a:rPr lang="fr-FR" sz="2000" dirty="0"/>
              <a:t>}&amp;</a:t>
            </a:r>
            <a:r>
              <a:rPr lang="fr-FR" sz="2000" dirty="0" err="1"/>
              <a:t>api_key</a:t>
            </a:r>
            <a:r>
              <a:rPr lang="fr-FR" sz="2000" dirty="0"/>
              <a:t>=${key}" -O </a:t>
            </a:r>
            <a:r>
              <a:rPr lang="fr-FR" sz="2000" dirty="0" smtClean="0"/>
              <a:t>  "</a:t>
            </a:r>
            <a:r>
              <a:rPr lang="fr-FR" sz="2000" dirty="0" err="1"/>
              <a:t>recherche_film</a:t>
            </a:r>
            <a:r>
              <a:rPr lang="fr-FR" sz="2000" dirty="0"/>
              <a:t>_${</a:t>
            </a:r>
            <a:r>
              <a:rPr lang="fr-FR" sz="2000" dirty="0" err="1"/>
              <a:t>titre_film</a:t>
            </a:r>
            <a:r>
              <a:rPr lang="fr-FR" sz="2000" dirty="0"/>
              <a:t>}.</a:t>
            </a:r>
            <a:r>
              <a:rPr lang="fr-FR" sz="2000" dirty="0" err="1" smtClean="0"/>
              <a:t>json</a:t>
            </a:r>
            <a:r>
              <a:rPr lang="fr-FR" sz="2000" dirty="0" smtClean="0"/>
              <a:t>« </a:t>
            </a:r>
            <a:br>
              <a:rPr lang="fr-FR" sz="2000" dirty="0" smtClean="0"/>
            </a:br>
            <a:endParaRPr lang="fr-FR" sz="2000" dirty="0" smtClean="0"/>
          </a:p>
          <a:p>
            <a:r>
              <a:rPr lang="fr-FR" sz="2000" dirty="0" err="1" smtClean="0">
                <a:solidFill>
                  <a:srgbClr val="A20000"/>
                </a:solidFill>
              </a:rPr>
              <a:t>Jq</a:t>
            </a:r>
            <a:r>
              <a:rPr lang="fr-FR" sz="2000" dirty="0" smtClean="0">
                <a:solidFill>
                  <a:srgbClr val="A20000"/>
                </a:solidFill>
              </a:rPr>
              <a:t>: </a:t>
            </a:r>
            <a:r>
              <a:rPr lang="fr-FR" sz="2000" dirty="0" smtClean="0"/>
              <a:t>permet d’extraire des informations d’un flux JSON. </a:t>
            </a:r>
          </a:p>
          <a:p>
            <a:r>
              <a:rPr lang="fr-FR" sz="2000" dirty="0" smtClean="0">
                <a:solidFill>
                  <a:srgbClr val="A20000"/>
                </a:solidFill>
              </a:rPr>
              <a:t>Exemple de commande:</a:t>
            </a:r>
          </a:p>
          <a:p>
            <a:pPr marL="0" indent="0">
              <a:buNone/>
            </a:pPr>
            <a:r>
              <a:rPr lang="fr-FR" sz="2000" dirty="0"/>
              <a:t> </a:t>
            </a:r>
            <a:r>
              <a:rPr lang="fr-FR" sz="2000" dirty="0" smtClean="0"/>
              <a:t>   cat </a:t>
            </a:r>
            <a:r>
              <a:rPr lang="fr-FR" sz="2000" dirty="0" err="1"/>
              <a:t>recherche_film</a:t>
            </a:r>
            <a:r>
              <a:rPr lang="fr-FR" sz="2000" dirty="0"/>
              <a:t>_${</a:t>
            </a:r>
            <a:r>
              <a:rPr lang="fr-FR" sz="2000" dirty="0" err="1"/>
              <a:t>titre_film</a:t>
            </a:r>
            <a:r>
              <a:rPr lang="fr-FR" sz="2000" dirty="0"/>
              <a:t>}.</a:t>
            </a:r>
            <a:r>
              <a:rPr lang="fr-FR" sz="2000" dirty="0" err="1"/>
              <a:t>json</a:t>
            </a:r>
            <a:r>
              <a:rPr lang="fr-FR" sz="2000" dirty="0"/>
              <a:t> | </a:t>
            </a:r>
            <a:r>
              <a:rPr lang="fr-FR" sz="2000" dirty="0" err="1"/>
              <a:t>jq</a:t>
            </a:r>
            <a:r>
              <a:rPr lang="fr-FR" sz="2000" dirty="0"/>
              <a:t> '.</a:t>
            </a:r>
            <a:r>
              <a:rPr lang="fr-FR" sz="2000" dirty="0" err="1"/>
              <a:t>results</a:t>
            </a:r>
            <a:r>
              <a:rPr lang="fr-FR" sz="2000" dirty="0"/>
              <a:t> | .[] | {"</a:t>
            </a:r>
            <a:r>
              <a:rPr lang="fr-FR" sz="2000" dirty="0" err="1"/>
              <a:t>original_title</a:t>
            </a:r>
            <a:r>
              <a:rPr lang="fr-FR" sz="2000" dirty="0"/>
              <a:t>", </a:t>
            </a:r>
            <a:r>
              <a:rPr lang="fr-FR" sz="2000" dirty="0" smtClean="0"/>
              <a:t> "</a:t>
            </a:r>
            <a:r>
              <a:rPr lang="fr-FR" sz="2000" dirty="0" err="1"/>
              <a:t>overview</a:t>
            </a:r>
            <a:r>
              <a:rPr lang="fr-FR" sz="2000" dirty="0" smtClean="0"/>
              <a:t>","</a:t>
            </a:r>
            <a:r>
              <a:rPr lang="fr-FR" sz="2000" dirty="0" err="1"/>
              <a:t>poster_path</a:t>
            </a:r>
            <a:r>
              <a:rPr lang="fr-FR" sz="2000" dirty="0"/>
              <a:t>"}'</a:t>
            </a:r>
          </a:p>
        </p:txBody>
      </p:sp>
    </p:spTree>
    <p:extLst>
      <p:ext uri="{BB962C8B-B14F-4D97-AF65-F5344CB8AC3E}">
        <p14:creationId xmlns:p14="http://schemas.microsoft.com/office/powerpoint/2010/main" val="59944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388" cy="6858000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148" y="1690688"/>
            <a:ext cx="2920156" cy="292015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975134" y="4555913"/>
            <a:ext cx="3246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solidFill>
                  <a:schemeClr val="bg1"/>
                </a:solidFill>
                <a:latin typeface="Corleone" panose="00000400000000000000" pitchFamily="2" charset="0"/>
              </a:rPr>
              <a:t>Bon film</a:t>
            </a:r>
            <a:endParaRPr lang="fr-FR" sz="6000" dirty="0">
              <a:solidFill>
                <a:schemeClr val="bg1"/>
              </a:solidFill>
              <a:latin typeface="Corleon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05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388" cy="6858000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dirty="0" err="1" smtClean="0">
                <a:solidFill>
                  <a:srgbClr val="A20000"/>
                </a:solidFill>
                <a:latin typeface="Corleone" panose="00000400000000000000" pitchFamily="2" charset="0"/>
              </a:rPr>
              <a:t>Presentation</a:t>
            </a:r>
            <a:r>
              <a:rPr lang="fr-FR" sz="6000" dirty="0" smtClean="0">
                <a:solidFill>
                  <a:srgbClr val="A20000"/>
                </a:solidFill>
                <a:latin typeface="Corleone" panose="00000400000000000000" pitchFamily="2" charset="0"/>
              </a:rPr>
              <a:t> projet</a:t>
            </a:r>
            <a:endParaRPr lang="fr-FR" sz="6000" dirty="0">
              <a:solidFill>
                <a:srgbClr val="A20000"/>
              </a:solidFill>
              <a:latin typeface="Corleone" panose="00000400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39567" y="2139193"/>
            <a:ext cx="10058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A20000"/>
              </a:buClr>
              <a:buFont typeface="Arial" panose="020B0604020202020204" pitchFamily="34" charset="0"/>
              <a:buChar char="•"/>
            </a:pPr>
            <a:r>
              <a:rPr lang="fr-FR" sz="2400" dirty="0" smtClean="0"/>
              <a:t>Script </a:t>
            </a:r>
            <a:r>
              <a:rPr lang="fr-FR" sz="2400" dirty="0" err="1" smtClean="0"/>
              <a:t>shell</a:t>
            </a:r>
            <a:r>
              <a:rPr lang="fr-FR" sz="2400" dirty="0" smtClean="0"/>
              <a:t> en relation avec une base de donnée de film et série tv.</a:t>
            </a:r>
          </a:p>
          <a:p>
            <a:pPr marL="285750" indent="-285750">
              <a:buClr>
                <a:srgbClr val="A20000"/>
              </a:buClr>
              <a:buFont typeface="Arial" panose="020B0604020202020204" pitchFamily="34" charset="0"/>
              <a:buChar char="•"/>
            </a:pPr>
            <a:r>
              <a:rPr lang="fr-FR" sz="2400" dirty="0" smtClean="0"/>
              <a:t>Recherche par </a:t>
            </a:r>
            <a:r>
              <a:rPr lang="fr-FR" sz="2400" dirty="0" smtClean="0"/>
              <a:t>titre ou </a:t>
            </a:r>
            <a:r>
              <a:rPr lang="fr-FR" sz="2400" dirty="0" smtClean="0"/>
              <a:t>encore par </a:t>
            </a:r>
            <a:r>
              <a:rPr lang="fr-FR" sz="2400" dirty="0" smtClean="0"/>
              <a:t>popularité.</a:t>
            </a:r>
            <a:endParaRPr lang="fr-FR" sz="2400" dirty="0" smtClean="0"/>
          </a:p>
          <a:p>
            <a:pPr marL="285750" indent="-285750">
              <a:buClr>
                <a:srgbClr val="A20000"/>
              </a:buClr>
              <a:buFont typeface="Arial" panose="020B0604020202020204" pitchFamily="34" charset="0"/>
              <a:buChar char="•"/>
            </a:pPr>
            <a:r>
              <a:rPr lang="fr-FR" sz="2400" dirty="0" smtClean="0"/>
              <a:t>Plus de 600 000 films et 100 000 </a:t>
            </a:r>
            <a:r>
              <a:rPr lang="fr-FR" sz="2400" dirty="0" smtClean="0"/>
              <a:t>séries.</a:t>
            </a:r>
            <a:endParaRPr lang="fr-FR" sz="2400" dirty="0" smtClean="0"/>
          </a:p>
          <a:p>
            <a:pPr marL="285750" indent="-285750">
              <a:buClr>
                <a:srgbClr val="A20000"/>
              </a:buClr>
              <a:buFont typeface="Arial" panose="020B0604020202020204" pitchFamily="34" charset="0"/>
              <a:buChar char="•"/>
            </a:pPr>
            <a:r>
              <a:rPr lang="fr-FR" sz="2400" dirty="0" smtClean="0"/>
              <a:t>Récupération </a:t>
            </a:r>
            <a:r>
              <a:rPr lang="fr-FR" sz="2400" dirty="0"/>
              <a:t>et affichage </a:t>
            </a:r>
            <a:r>
              <a:rPr lang="fr-FR" sz="2400" dirty="0" smtClean="0"/>
              <a:t>sur une page </a:t>
            </a:r>
            <a:r>
              <a:rPr lang="fr-FR" sz="2400" dirty="0" smtClean="0"/>
              <a:t>html.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5332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" y="0"/>
            <a:ext cx="12188389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dirty="0" smtClean="0">
                <a:solidFill>
                  <a:srgbClr val="A20000"/>
                </a:solidFill>
                <a:latin typeface="Corleone" panose="00000400000000000000" pitchFamily="2" charset="0"/>
              </a:rPr>
              <a:t>Explication api</a:t>
            </a:r>
            <a:endParaRPr lang="fr-FR" sz="6000" dirty="0">
              <a:solidFill>
                <a:srgbClr val="A20000"/>
              </a:solidFill>
              <a:latin typeface="Corleone" panose="0000040000000000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5403" y="2260985"/>
            <a:ext cx="5260596" cy="1342239"/>
          </a:xfrm>
        </p:spPr>
        <p:txBody>
          <a:bodyPr/>
          <a:lstStyle/>
          <a:p>
            <a:pPr marL="0" indent="0">
              <a:buClr>
                <a:srgbClr val="A20000"/>
              </a:buClr>
              <a:buNone/>
            </a:pPr>
            <a:r>
              <a:rPr lang="fr-FR" sz="2400" dirty="0" smtClean="0"/>
              <a:t>Une API (Application </a:t>
            </a:r>
            <a:r>
              <a:rPr lang="fr-FR" sz="2400" dirty="0" err="1" smtClean="0"/>
              <a:t>Programming</a:t>
            </a:r>
            <a:r>
              <a:rPr lang="fr-FR" sz="2400" dirty="0" smtClean="0"/>
              <a:t> Interface) permet la communication entre diffèrent service ou produit.  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Espace réservé du contenu 3" descr="api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974" y="1767838"/>
            <a:ext cx="4462943" cy="43141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58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" y="0"/>
            <a:ext cx="12188389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dirty="0" smtClean="0">
                <a:solidFill>
                  <a:srgbClr val="A20000"/>
                </a:solidFill>
                <a:latin typeface="Corleone" panose="00000400000000000000" pitchFamily="2" charset="0"/>
              </a:rPr>
              <a:t>Exemple </a:t>
            </a:r>
            <a:r>
              <a:rPr lang="fr-FR" sz="6000" dirty="0" err="1" smtClean="0">
                <a:solidFill>
                  <a:srgbClr val="A20000"/>
                </a:solidFill>
                <a:latin typeface="Corleone" panose="00000400000000000000" pitchFamily="2" charset="0"/>
              </a:rPr>
              <a:t>d’APi</a:t>
            </a:r>
            <a:endParaRPr lang="fr-FR" sz="6000" dirty="0">
              <a:solidFill>
                <a:srgbClr val="A20000"/>
              </a:solidFill>
              <a:latin typeface="Corleone" panose="0000040000000000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28965"/>
            <a:ext cx="7609514" cy="2402426"/>
          </a:xfrm>
        </p:spPr>
        <p:txBody>
          <a:bodyPr>
            <a:normAutofit/>
          </a:bodyPr>
          <a:lstStyle/>
          <a:p>
            <a:pPr>
              <a:buClr>
                <a:srgbClr val="A20000"/>
              </a:buClr>
            </a:pPr>
            <a:r>
              <a:rPr lang="fr-FR" sz="2400" dirty="0" smtClean="0"/>
              <a:t>Api </a:t>
            </a:r>
            <a:r>
              <a:rPr lang="fr-FR" sz="2400" dirty="0" err="1" smtClean="0"/>
              <a:t>pokemon</a:t>
            </a:r>
            <a:endParaRPr lang="fr-FR" sz="2400" dirty="0"/>
          </a:p>
          <a:p>
            <a:pPr>
              <a:buClr>
                <a:srgbClr val="A20000"/>
              </a:buClr>
            </a:pPr>
            <a:r>
              <a:rPr lang="fr-FR" sz="2400" dirty="0" smtClean="0"/>
              <a:t>Api </a:t>
            </a:r>
            <a:r>
              <a:rPr lang="fr-FR" sz="2400" dirty="0" err="1" smtClean="0"/>
              <a:t>chuck</a:t>
            </a:r>
            <a:r>
              <a:rPr lang="fr-FR" sz="2400" dirty="0" smtClean="0"/>
              <a:t> Norris</a:t>
            </a:r>
          </a:p>
          <a:p>
            <a:pPr>
              <a:buClr>
                <a:srgbClr val="A20000"/>
              </a:buClr>
            </a:pPr>
            <a:r>
              <a:rPr lang="fr-FR" sz="2400" dirty="0" smtClean="0"/>
              <a:t>Api International </a:t>
            </a:r>
            <a:r>
              <a:rPr lang="fr-FR" sz="2400" dirty="0" err="1" smtClean="0"/>
              <a:t>Space</a:t>
            </a:r>
            <a:r>
              <a:rPr lang="fr-FR" sz="2400" dirty="0" smtClean="0"/>
              <a:t> Station (</a:t>
            </a:r>
            <a:r>
              <a:rPr lang="fr-FR" sz="2400" dirty="0" err="1" smtClean="0"/>
              <a:t>Iss</a:t>
            </a:r>
            <a:r>
              <a:rPr lang="fr-FR" sz="2400" dirty="0" smtClean="0"/>
              <a:t> en temps </a:t>
            </a:r>
            <a:r>
              <a:rPr lang="fr-FR" sz="2400" dirty="0" err="1" smtClean="0"/>
              <a:t>reel</a:t>
            </a:r>
            <a:r>
              <a:rPr lang="fr-FR" sz="2400" dirty="0" smtClean="0"/>
              <a:t>)</a:t>
            </a:r>
          </a:p>
          <a:p>
            <a:pPr>
              <a:buClr>
                <a:srgbClr val="A20000"/>
              </a:buClr>
            </a:pPr>
            <a:r>
              <a:rPr lang="fr-FR" sz="2400" dirty="0" smtClean="0"/>
              <a:t>Api </a:t>
            </a:r>
            <a:r>
              <a:rPr lang="fr-FR" sz="2400" dirty="0" err="1" smtClean="0"/>
              <a:t>BreweryDB</a:t>
            </a:r>
            <a:r>
              <a:rPr lang="fr-FR" sz="2400" dirty="0" smtClean="0"/>
              <a:t> (de la </a:t>
            </a:r>
            <a:r>
              <a:rPr lang="fr-FR" sz="2400" dirty="0" err="1" smtClean="0"/>
              <a:t>biere</a:t>
            </a:r>
            <a:r>
              <a:rPr lang="fr-FR" sz="2400" dirty="0" smtClean="0"/>
              <a:t>)</a:t>
            </a: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7892">
            <a:off x="8910830" y="2437344"/>
            <a:ext cx="2783477" cy="16932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6127">
            <a:off x="6229698" y="4414479"/>
            <a:ext cx="3288803" cy="131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2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" y="0"/>
            <a:ext cx="12188389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dirty="0" err="1" smtClean="0">
                <a:solidFill>
                  <a:srgbClr val="A20000"/>
                </a:solidFill>
                <a:latin typeface="Corleone" panose="00000400000000000000" pitchFamily="2" charset="0"/>
              </a:rPr>
              <a:t>Presentation</a:t>
            </a:r>
            <a:r>
              <a:rPr lang="fr-FR" sz="6000" dirty="0" smtClean="0">
                <a:solidFill>
                  <a:srgbClr val="A20000"/>
                </a:solidFill>
                <a:latin typeface="Corleone" panose="00000400000000000000" pitchFamily="2" charset="0"/>
              </a:rPr>
              <a:t> the </a:t>
            </a:r>
            <a:r>
              <a:rPr lang="fr-FR" sz="6000" dirty="0" err="1" smtClean="0">
                <a:solidFill>
                  <a:srgbClr val="A20000"/>
                </a:solidFill>
                <a:latin typeface="Corleone" panose="00000400000000000000" pitchFamily="2" charset="0"/>
              </a:rPr>
              <a:t>movie</a:t>
            </a:r>
            <a:r>
              <a:rPr lang="fr-FR" sz="6000" dirty="0" smtClean="0">
                <a:solidFill>
                  <a:srgbClr val="A20000"/>
                </a:solidFill>
                <a:latin typeface="Corleone" panose="00000400000000000000" pitchFamily="2" charset="0"/>
              </a:rPr>
              <a:t> </a:t>
            </a:r>
            <a:r>
              <a:rPr lang="fr-FR" sz="6000" dirty="0" err="1" smtClean="0">
                <a:solidFill>
                  <a:srgbClr val="A20000"/>
                </a:solidFill>
                <a:latin typeface="Corleone" panose="00000400000000000000" pitchFamily="2" charset="0"/>
              </a:rPr>
              <a:t>db</a:t>
            </a:r>
            <a:endParaRPr lang="fr-FR" sz="6000" dirty="0">
              <a:solidFill>
                <a:srgbClr val="A20000"/>
              </a:solidFill>
              <a:latin typeface="Corleone" panose="0000040000000000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161185"/>
            <a:ext cx="10515600" cy="3421930"/>
          </a:xfrm>
        </p:spPr>
        <p:txBody>
          <a:bodyPr>
            <a:normAutofit/>
          </a:bodyPr>
          <a:lstStyle/>
          <a:p>
            <a:pPr marL="0" indent="0">
              <a:buClr>
                <a:srgbClr val="A20000"/>
              </a:buClr>
              <a:buNone/>
            </a:pPr>
            <a:r>
              <a:rPr lang="fr-FR" sz="2400" dirty="0" smtClean="0"/>
              <a:t>La </a:t>
            </a:r>
            <a:r>
              <a:rPr lang="fr-FR" sz="2400" dirty="0"/>
              <a:t>base de données de films (</a:t>
            </a:r>
            <a:r>
              <a:rPr lang="fr-FR" sz="2400" dirty="0" err="1"/>
              <a:t>TMDb</a:t>
            </a:r>
            <a:r>
              <a:rPr lang="fr-FR" sz="2400" dirty="0"/>
              <a:t>) est une base de données de films et de télévision créée par la communauté. </a:t>
            </a:r>
            <a:br>
              <a:rPr lang="fr-FR" sz="2400" dirty="0"/>
            </a:br>
            <a:r>
              <a:rPr lang="fr-FR" sz="2400" dirty="0" smtClean="0"/>
              <a:t>Chaque </a:t>
            </a:r>
            <a:r>
              <a:rPr lang="fr-FR" sz="2400" dirty="0"/>
              <a:t>élément de données a été ajouté par notre incroyable communauté datant de 2008. </a:t>
            </a:r>
            <a:r>
              <a:rPr lang="fr-FR" sz="2400" dirty="0" smtClean="0"/>
              <a:t>La </a:t>
            </a:r>
            <a:r>
              <a:rPr lang="fr-FR" sz="2400" dirty="0"/>
              <a:t>forte concentration internationale et l'étendue des données de </a:t>
            </a:r>
            <a:r>
              <a:rPr lang="fr-FR" sz="2400" dirty="0" err="1"/>
              <a:t>TMDb</a:t>
            </a:r>
            <a:r>
              <a:rPr lang="fr-FR" sz="2400" dirty="0"/>
              <a:t> sont largement inégalées et nous sommes incroyablement fiers. 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En </a:t>
            </a:r>
            <a:r>
              <a:rPr lang="fr-FR" sz="2400" dirty="0"/>
              <a:t>termes simples, nous vivons et respirons la communauté et c'est précisément ce qui nous différencie.</a:t>
            </a:r>
          </a:p>
        </p:txBody>
      </p:sp>
    </p:spTree>
    <p:extLst>
      <p:ext uri="{BB962C8B-B14F-4D97-AF65-F5344CB8AC3E}">
        <p14:creationId xmlns:p14="http://schemas.microsoft.com/office/powerpoint/2010/main" val="381672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" y="0"/>
            <a:ext cx="12188389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dirty="0" smtClean="0">
                <a:solidFill>
                  <a:srgbClr val="A20000"/>
                </a:solidFill>
                <a:latin typeface="Corleone" panose="00000400000000000000" pitchFamily="2" charset="0"/>
              </a:rPr>
              <a:t>Les avantages de </a:t>
            </a:r>
            <a:r>
              <a:rPr lang="fr-FR" sz="6000" dirty="0" err="1" smtClean="0">
                <a:solidFill>
                  <a:srgbClr val="A20000"/>
                </a:solidFill>
                <a:latin typeface="Corleone" panose="00000400000000000000" pitchFamily="2" charset="0"/>
              </a:rPr>
              <a:t>TMDb</a:t>
            </a:r>
            <a:endParaRPr lang="fr-FR" sz="6000" dirty="0">
              <a:solidFill>
                <a:srgbClr val="A20000"/>
              </a:solidFill>
              <a:latin typeface="Corleone" panose="0000040000000000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rgbClr val="A20000"/>
              </a:buClr>
              <a:buFont typeface="+mj-lt"/>
              <a:buAutoNum type="arabicPeriod"/>
            </a:pPr>
            <a:r>
              <a:rPr lang="fr-FR" sz="1800" dirty="0"/>
              <a:t>Chaque année depuis 2008, le nombre de contributions à notre base de données a augmenté. Avec plus de 200 000 développeurs et entreprises utilisant notre plateforme, </a:t>
            </a:r>
            <a:r>
              <a:rPr lang="fr-FR" sz="1800" dirty="0" err="1"/>
              <a:t>TMDb</a:t>
            </a:r>
            <a:r>
              <a:rPr lang="fr-FR" sz="1800" dirty="0"/>
              <a:t> est devenu une source de premier ordre pour les métadonnées</a:t>
            </a:r>
            <a:r>
              <a:rPr lang="fr-FR" sz="1800" dirty="0" smtClean="0"/>
              <a:t>.</a:t>
            </a:r>
          </a:p>
          <a:p>
            <a:pPr marL="514350" indent="-514350">
              <a:buClr>
                <a:srgbClr val="A20000"/>
              </a:buClr>
              <a:buFont typeface="+mj-lt"/>
              <a:buAutoNum type="arabicPeriod"/>
            </a:pPr>
            <a:r>
              <a:rPr lang="fr-FR" sz="1800" dirty="0"/>
              <a:t>Outre de nombreuses métadonnées pour les films, les émissions de télévision et les personnes, nous proposons également l'une des meilleures sélections d'affiches et de </a:t>
            </a:r>
            <a:r>
              <a:rPr lang="fr-FR" sz="1800" dirty="0" err="1"/>
              <a:t>fanarts</a:t>
            </a:r>
            <a:r>
              <a:rPr lang="fr-FR" sz="1800" dirty="0"/>
              <a:t> haute résolution. En moyenne, plus de 1 000 </a:t>
            </a:r>
            <a:r>
              <a:rPr lang="fr-FR" sz="1800" dirty="0" smtClean="0"/>
              <a:t>images </a:t>
            </a:r>
            <a:r>
              <a:rPr lang="fr-FR" sz="1800" dirty="0"/>
              <a:t>sont ajoutées chaque jour</a:t>
            </a:r>
            <a:r>
              <a:rPr lang="fr-FR" sz="1800" dirty="0" smtClean="0"/>
              <a:t>.</a:t>
            </a:r>
          </a:p>
          <a:p>
            <a:pPr marL="514350" indent="-514350">
              <a:buClr>
                <a:srgbClr val="A20000"/>
              </a:buClr>
              <a:buFont typeface="+mj-lt"/>
              <a:buAutoNum type="arabicPeriod"/>
            </a:pPr>
            <a:r>
              <a:rPr lang="fr-FR" sz="1800" dirty="0"/>
              <a:t>Nous sommes internationaux. Bien que nous prenions officiellement en charge 39 langues, nous disposons également de nombreuses données régionales. Chaque jour, </a:t>
            </a:r>
            <a:r>
              <a:rPr lang="fr-FR" sz="1800" dirty="0" err="1"/>
              <a:t>TMDb</a:t>
            </a:r>
            <a:r>
              <a:rPr lang="fr-FR" sz="1800" dirty="0"/>
              <a:t> est utilisé dans plus de 180 pays</a:t>
            </a:r>
            <a:r>
              <a:rPr lang="fr-FR" sz="1800" dirty="0" smtClean="0"/>
              <a:t>.</a:t>
            </a:r>
          </a:p>
          <a:p>
            <a:pPr marL="514350" indent="-514350">
              <a:buClr>
                <a:srgbClr val="A20000"/>
              </a:buClr>
              <a:buFont typeface="+mj-lt"/>
              <a:buAutoNum type="arabicPeriod"/>
            </a:pPr>
            <a:r>
              <a:rPr lang="fr-FR" sz="1800" dirty="0"/>
              <a:t>Notre communauté est incomparable. Entre notre personnel et les modérateurs de la communauté, nous sommes toujours là pour vous aider. Nous sommes passionnés par le fait que votre expérience sur </a:t>
            </a:r>
            <a:r>
              <a:rPr lang="fr-FR" sz="1800" dirty="0" err="1"/>
              <a:t>TMDb</a:t>
            </a:r>
            <a:r>
              <a:rPr lang="fr-FR" sz="1800" dirty="0"/>
              <a:t> soit tout simplement incroyable</a:t>
            </a:r>
            <a:r>
              <a:rPr lang="fr-FR" sz="1800" dirty="0" smtClean="0"/>
              <a:t>.</a:t>
            </a:r>
          </a:p>
          <a:p>
            <a:pPr marL="514350" indent="-514350">
              <a:buClr>
                <a:srgbClr val="A20000"/>
              </a:buClr>
              <a:buFont typeface="+mj-lt"/>
              <a:buAutoNum type="arabicPeriod"/>
            </a:pPr>
            <a:r>
              <a:rPr lang="fr-FR" sz="1800" dirty="0"/>
              <a:t>Plateforme de confiance. Chaque jour, notre service est utilisé par des millions de personnes tandis que nous traitons plus de 3 milliards de demandes. Nous prouvons depuis des années qu'il s'agit d'un service fiable et fiable.</a:t>
            </a:r>
          </a:p>
        </p:txBody>
      </p:sp>
    </p:spTree>
    <p:extLst>
      <p:ext uri="{BB962C8B-B14F-4D97-AF65-F5344CB8AC3E}">
        <p14:creationId xmlns:p14="http://schemas.microsoft.com/office/powerpoint/2010/main" val="197631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" y="0"/>
            <a:ext cx="12188389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dirty="0" smtClean="0">
                <a:solidFill>
                  <a:srgbClr val="A20000"/>
                </a:solidFill>
                <a:latin typeface="Corleone" panose="00000400000000000000" pitchFamily="2" charset="0"/>
              </a:rPr>
              <a:t>Statistique </a:t>
            </a:r>
            <a:r>
              <a:rPr lang="fr-FR" sz="6000" dirty="0" err="1" smtClean="0">
                <a:solidFill>
                  <a:srgbClr val="A20000"/>
                </a:solidFill>
                <a:latin typeface="Corleone" panose="00000400000000000000" pitchFamily="2" charset="0"/>
              </a:rPr>
              <a:t>TMDb</a:t>
            </a:r>
            <a:endParaRPr lang="fr-FR" sz="6000" dirty="0">
              <a:solidFill>
                <a:srgbClr val="A20000"/>
              </a:solidFill>
              <a:latin typeface="Corleone" panose="00000400000000000000" pitchFamily="2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934369"/>
            <a:ext cx="10172700" cy="4133850"/>
          </a:xfrm>
        </p:spPr>
      </p:pic>
    </p:spTree>
    <p:extLst>
      <p:ext uri="{BB962C8B-B14F-4D97-AF65-F5344CB8AC3E}">
        <p14:creationId xmlns:p14="http://schemas.microsoft.com/office/powerpoint/2010/main" val="245777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388" cy="6858000"/>
          </a:xfrm>
        </p:spPr>
      </p:pic>
      <p:sp>
        <p:nvSpPr>
          <p:cNvPr id="5" name="ZoneTexte 4"/>
          <p:cNvSpPr txBox="1"/>
          <p:nvPr/>
        </p:nvSpPr>
        <p:spPr>
          <a:xfrm>
            <a:off x="6161518" y="2667073"/>
            <a:ext cx="57769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solidFill>
                  <a:schemeClr val="bg1"/>
                </a:solidFill>
                <a:latin typeface="Corleone" panose="00000400000000000000" pitchFamily="2" charset="0"/>
              </a:rPr>
              <a:t>Requête </a:t>
            </a:r>
            <a:r>
              <a:rPr lang="fr-FR" sz="6000" dirty="0" smtClean="0">
                <a:solidFill>
                  <a:schemeClr val="bg1"/>
                </a:solidFill>
                <a:latin typeface="Corleone" panose="00000400000000000000" pitchFamily="2" charset="0"/>
              </a:rPr>
              <a:t>et traitement</a:t>
            </a:r>
            <a:endParaRPr lang="fr-FR" sz="6000" dirty="0">
              <a:solidFill>
                <a:schemeClr val="bg1"/>
              </a:solidFill>
              <a:latin typeface="Corleon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79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" y="0"/>
            <a:ext cx="12188389" cy="68580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api.themoviedb.org/3/search/movie?query=batman&amp;api_key=949eded573b4f6b1ebc8cace380f1533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"</a:t>
            </a:r>
            <a:r>
              <a:rPr lang="fr-FR" dirty="0" err="1"/>
              <a:t>results</a:t>
            </a:r>
            <a:r>
              <a:rPr lang="fr-FR" dirty="0"/>
              <a:t>": [</a:t>
            </a:r>
          </a:p>
          <a:p>
            <a:pPr marL="0" indent="0">
              <a:buNone/>
            </a:pPr>
            <a:r>
              <a:rPr lang="fr-FR" dirty="0"/>
              <a:t>    {</a:t>
            </a:r>
          </a:p>
          <a:p>
            <a:pPr marL="0" indent="0">
              <a:buNone/>
            </a:pPr>
            <a:r>
              <a:rPr lang="fr-FR" dirty="0" smtClean="0"/>
              <a:t>     "</a:t>
            </a:r>
            <a:r>
              <a:rPr lang="fr-FR" dirty="0"/>
              <a:t>id": 732450,</a:t>
            </a:r>
          </a:p>
          <a:p>
            <a:pPr marL="0" indent="0">
              <a:buNone/>
            </a:pPr>
            <a:r>
              <a:rPr lang="fr-FR" dirty="0"/>
              <a:t>      "</a:t>
            </a:r>
            <a:r>
              <a:rPr lang="fr-FR" dirty="0" err="1"/>
              <a:t>original_language</a:t>
            </a:r>
            <a:r>
              <a:rPr lang="fr-FR" dirty="0"/>
              <a:t>": "en",</a:t>
            </a:r>
          </a:p>
          <a:p>
            <a:pPr marL="0" indent="0">
              <a:buNone/>
            </a:pPr>
            <a:r>
              <a:rPr lang="fr-FR" dirty="0"/>
              <a:t>      "</a:t>
            </a:r>
            <a:r>
              <a:rPr lang="fr-FR" dirty="0" err="1"/>
              <a:t>original_title</a:t>
            </a:r>
            <a:r>
              <a:rPr lang="fr-FR" dirty="0"/>
              <a:t>": "Batman: Soul of the Dragon",</a:t>
            </a:r>
          </a:p>
          <a:p>
            <a:pPr marL="0" indent="0">
              <a:buNone/>
            </a:pPr>
            <a:r>
              <a:rPr lang="fr-FR" dirty="0"/>
              <a:t>      "</a:t>
            </a:r>
            <a:r>
              <a:rPr lang="fr-FR" dirty="0" err="1"/>
              <a:t>overview</a:t>
            </a:r>
            <a:r>
              <a:rPr lang="fr-FR" dirty="0"/>
              <a:t>": "Bruce Wayne faces a </a:t>
            </a:r>
            <a:r>
              <a:rPr lang="fr-FR" dirty="0" err="1"/>
              <a:t>deadly</a:t>
            </a:r>
            <a:r>
              <a:rPr lang="fr-FR" dirty="0"/>
              <a:t> menace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his</a:t>
            </a:r>
            <a:r>
              <a:rPr lang="fr-FR" dirty="0"/>
              <a:t> </a:t>
            </a:r>
            <a:r>
              <a:rPr lang="fr-FR" dirty="0" err="1"/>
              <a:t>past</a:t>
            </a:r>
            <a:r>
              <a:rPr lang="fr-FR" dirty="0"/>
              <a:t>, </a:t>
            </a:r>
            <a:r>
              <a:rPr lang="fr-FR" dirty="0" err="1"/>
              <a:t>with</a:t>
            </a:r>
            <a:r>
              <a:rPr lang="fr-FR" dirty="0"/>
              <a:t> the help of </a:t>
            </a:r>
            <a:r>
              <a:rPr lang="fr-FR" dirty="0" err="1"/>
              <a:t>three</a:t>
            </a:r>
            <a:r>
              <a:rPr lang="fr-FR" dirty="0"/>
              <a:t> former </a:t>
            </a:r>
            <a:r>
              <a:rPr lang="fr-FR" dirty="0" err="1"/>
              <a:t>classmates</a:t>
            </a:r>
            <a:r>
              <a:rPr lang="fr-FR" dirty="0"/>
              <a:t>: </a:t>
            </a:r>
            <a:r>
              <a:rPr lang="fr-FR" dirty="0" smtClean="0"/>
              <a:t>      	world-</a:t>
            </a:r>
            <a:r>
              <a:rPr lang="fr-FR" dirty="0" err="1" smtClean="0"/>
              <a:t>renowned</a:t>
            </a:r>
            <a:r>
              <a:rPr lang="fr-FR" dirty="0" smtClean="0"/>
              <a:t> </a:t>
            </a:r>
            <a:r>
              <a:rPr lang="fr-FR" dirty="0"/>
              <a:t>martial </a:t>
            </a:r>
            <a:r>
              <a:rPr lang="fr-FR" dirty="0" err="1"/>
              <a:t>artists</a:t>
            </a:r>
            <a:r>
              <a:rPr lang="fr-FR" dirty="0"/>
              <a:t> Richard Dragon, Ben Turner and Lady Shiva.",</a:t>
            </a:r>
          </a:p>
          <a:p>
            <a:pPr marL="0" indent="0">
              <a:buNone/>
            </a:pPr>
            <a:r>
              <a:rPr lang="fr-FR" dirty="0"/>
              <a:t>      "</a:t>
            </a:r>
            <a:r>
              <a:rPr lang="fr-FR" dirty="0" err="1"/>
              <a:t>popularity</a:t>
            </a:r>
            <a:r>
              <a:rPr lang="fr-FR" dirty="0"/>
              <a:t>": 894.401,</a:t>
            </a:r>
          </a:p>
          <a:p>
            <a:pPr marL="0" indent="0">
              <a:buNone/>
            </a:pPr>
            <a:r>
              <a:rPr lang="fr-FR" dirty="0"/>
              <a:t>      "</a:t>
            </a:r>
            <a:r>
              <a:rPr lang="fr-FR" dirty="0" err="1"/>
              <a:t>poster_path</a:t>
            </a:r>
            <a:r>
              <a:rPr lang="fr-FR" dirty="0"/>
              <a:t>": "/jzhbZZWHMOxVF9uz8lNilDEx8dl.jpg",</a:t>
            </a:r>
          </a:p>
          <a:p>
            <a:pPr marL="0" indent="0">
              <a:buNone/>
            </a:pPr>
            <a:r>
              <a:rPr lang="fr-FR" dirty="0"/>
              <a:t>      "</a:t>
            </a:r>
            <a:r>
              <a:rPr lang="fr-FR" dirty="0" err="1"/>
              <a:t>release_date</a:t>
            </a:r>
            <a:r>
              <a:rPr lang="fr-FR" dirty="0"/>
              <a:t>": "2021-01-12",</a:t>
            </a:r>
          </a:p>
          <a:p>
            <a:pPr marL="0" indent="0">
              <a:buNone/>
            </a:pPr>
            <a:r>
              <a:rPr lang="fr-FR" dirty="0"/>
              <a:t>      "</a:t>
            </a:r>
            <a:r>
              <a:rPr lang="fr-FR" dirty="0" err="1"/>
              <a:t>title</a:t>
            </a:r>
            <a:r>
              <a:rPr lang="fr-FR" dirty="0"/>
              <a:t>": "Batman: Soul of the Dragon",</a:t>
            </a:r>
          </a:p>
          <a:p>
            <a:pPr marL="0" indent="0">
              <a:buNone/>
            </a:pPr>
            <a:r>
              <a:rPr lang="fr-FR" dirty="0" smtClean="0"/>
              <a:t>},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6000" dirty="0">
                <a:solidFill>
                  <a:srgbClr val="A20000"/>
                </a:solidFill>
                <a:latin typeface="Corleone" panose="00000400000000000000" pitchFamily="2" charset="0"/>
              </a:rPr>
              <a:t>Exemple de </a:t>
            </a:r>
            <a:r>
              <a:rPr lang="fr-FR" sz="6000" dirty="0" smtClean="0">
                <a:solidFill>
                  <a:srgbClr val="A20000"/>
                </a:solidFill>
                <a:latin typeface="Corleone" panose="00000400000000000000" pitchFamily="2" charset="0"/>
              </a:rPr>
              <a:t>requête </a:t>
            </a:r>
            <a:r>
              <a:rPr lang="fr-FR" sz="6000" dirty="0">
                <a:solidFill>
                  <a:srgbClr val="A20000"/>
                </a:solidFill>
                <a:latin typeface="Corleone" panose="00000400000000000000" pitchFamily="2" charset="0"/>
              </a:rPr>
              <a:t>Api </a:t>
            </a:r>
            <a:r>
              <a:rPr lang="fr-FR" sz="6000" dirty="0" smtClean="0">
                <a:solidFill>
                  <a:srgbClr val="A20000"/>
                </a:solidFill>
                <a:latin typeface="Corleone" panose="00000400000000000000" pitchFamily="2" charset="0"/>
              </a:rPr>
              <a:t>HTTP et format JSON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50676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452</Words>
  <Application>Microsoft Office PowerPoint</Application>
  <PresentationFormat>Grand écran</PresentationFormat>
  <Paragraphs>48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Corleone</vt:lpstr>
      <vt:lpstr>Arial</vt:lpstr>
      <vt:lpstr>Thème Office</vt:lpstr>
      <vt:lpstr>Visuel</vt:lpstr>
      <vt:lpstr>Presentation projet</vt:lpstr>
      <vt:lpstr>Explication api</vt:lpstr>
      <vt:lpstr>Exemple d’APi</vt:lpstr>
      <vt:lpstr>Presentation the movie db</vt:lpstr>
      <vt:lpstr>Les avantages de TMDb</vt:lpstr>
      <vt:lpstr>Statistique TMDb</vt:lpstr>
      <vt:lpstr>Présentation PowerPoint</vt:lpstr>
      <vt:lpstr>Exemple de requête Api HTTP et format JSON </vt:lpstr>
      <vt:lpstr>Requête Wget et traitement Jq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Visuel</dc:title>
  <dc:creator>Coby</dc:creator>
  <cp:lastModifiedBy>Coby</cp:lastModifiedBy>
  <cp:revision>58</cp:revision>
  <dcterms:created xsi:type="dcterms:W3CDTF">2021-01-26T10:57:05Z</dcterms:created>
  <dcterms:modified xsi:type="dcterms:W3CDTF">2021-01-26T13:49:01Z</dcterms:modified>
</cp:coreProperties>
</file>