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NG"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NG"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NG"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NG"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NG"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NG"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NG"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NG"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NG"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NG"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NG"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NG"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NG"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NG"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NG"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NG"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NG"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NG"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NG"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NG"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NG"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NG"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NG"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NG"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NG"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NG"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NG"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NG"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NG"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NG" sz="1800" spc="-1" strike="noStrike">
                <a:latin typeface="Arial"/>
              </a:rPr>
              <a:t>Click to edit </a:t>
            </a:r>
            <a:r>
              <a:rPr b="0" lang="en-NG" sz="1800" spc="-1" strike="noStrike">
                <a:latin typeface="Arial"/>
              </a:rPr>
              <a:t>the title text </a:t>
            </a:r>
            <a:r>
              <a:rPr b="0" lang="en-NG" sz="1800" spc="-1" strike="noStrike">
                <a:latin typeface="Arial"/>
              </a:rPr>
              <a:t>format</a:t>
            </a:r>
            <a:endParaRPr b="0" lang="en-NG"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NG" sz="3200" spc="-1" strike="noStrike">
                <a:latin typeface="Arial"/>
              </a:rPr>
              <a:t>Click to edit the outline text format</a:t>
            </a:r>
            <a:endParaRPr b="0" lang="en-NG" sz="3200" spc="-1" strike="noStrike">
              <a:latin typeface="Arial"/>
            </a:endParaRPr>
          </a:p>
          <a:p>
            <a:pPr lvl="1" marL="864000" indent="-324000">
              <a:spcBef>
                <a:spcPts val="1134"/>
              </a:spcBef>
              <a:buClr>
                <a:srgbClr val="000000"/>
              </a:buClr>
              <a:buSzPct val="75000"/>
              <a:buFont typeface="Symbol" charset="2"/>
              <a:buChar char=""/>
            </a:pPr>
            <a:r>
              <a:rPr b="0" lang="en-NG" sz="2800" spc="-1" strike="noStrike">
                <a:latin typeface="Arial"/>
              </a:rPr>
              <a:t>Second Outline Level</a:t>
            </a:r>
            <a:endParaRPr b="0" lang="en-NG" sz="2800" spc="-1" strike="noStrike">
              <a:latin typeface="Arial"/>
            </a:endParaRPr>
          </a:p>
          <a:p>
            <a:pPr lvl="2" marL="1296000" indent="-288000">
              <a:spcBef>
                <a:spcPts val="850"/>
              </a:spcBef>
              <a:buClr>
                <a:srgbClr val="000000"/>
              </a:buClr>
              <a:buSzPct val="45000"/>
              <a:buFont typeface="Wingdings" charset="2"/>
              <a:buChar char=""/>
            </a:pPr>
            <a:r>
              <a:rPr b="0" lang="en-NG" sz="2400" spc="-1" strike="noStrike">
                <a:latin typeface="Arial"/>
              </a:rPr>
              <a:t>Third Outline Level</a:t>
            </a:r>
            <a:endParaRPr b="0" lang="en-NG" sz="2400" spc="-1" strike="noStrike">
              <a:latin typeface="Arial"/>
            </a:endParaRPr>
          </a:p>
          <a:p>
            <a:pPr lvl="3" marL="1728000" indent="-216000">
              <a:spcBef>
                <a:spcPts val="567"/>
              </a:spcBef>
              <a:buClr>
                <a:srgbClr val="000000"/>
              </a:buClr>
              <a:buSzPct val="75000"/>
              <a:buFont typeface="Symbol" charset="2"/>
              <a:buChar char=""/>
            </a:pPr>
            <a:r>
              <a:rPr b="0" lang="en-NG" sz="2000" spc="-1" strike="noStrike">
                <a:latin typeface="Arial"/>
              </a:rPr>
              <a:t>Fourth Outline Level</a:t>
            </a:r>
            <a:endParaRPr b="0" lang="en-NG" sz="2000" spc="-1" strike="noStrike">
              <a:latin typeface="Arial"/>
            </a:endParaRPr>
          </a:p>
          <a:p>
            <a:pPr lvl="4" marL="2160000" indent="-216000">
              <a:spcBef>
                <a:spcPts val="283"/>
              </a:spcBef>
              <a:buClr>
                <a:srgbClr val="000000"/>
              </a:buClr>
              <a:buSzPct val="45000"/>
              <a:buFont typeface="Wingdings" charset="2"/>
              <a:buChar char=""/>
            </a:pPr>
            <a:r>
              <a:rPr b="0" lang="en-NG" sz="2000" spc="-1" strike="noStrike">
                <a:latin typeface="Arial"/>
              </a:rPr>
              <a:t>Fifth Outline Level</a:t>
            </a:r>
            <a:endParaRPr b="0" lang="en-NG" sz="2000" spc="-1" strike="noStrike">
              <a:latin typeface="Arial"/>
            </a:endParaRPr>
          </a:p>
          <a:p>
            <a:pPr lvl="5" marL="2592000" indent="-216000">
              <a:spcBef>
                <a:spcPts val="283"/>
              </a:spcBef>
              <a:buClr>
                <a:srgbClr val="000000"/>
              </a:buClr>
              <a:buSzPct val="45000"/>
              <a:buFont typeface="Wingdings" charset="2"/>
              <a:buChar char=""/>
            </a:pPr>
            <a:r>
              <a:rPr b="0" lang="en-NG" sz="2000" spc="-1" strike="noStrike">
                <a:latin typeface="Arial"/>
              </a:rPr>
              <a:t>Sixth Outline Level</a:t>
            </a:r>
            <a:endParaRPr b="0" lang="en-NG" sz="2000" spc="-1" strike="noStrike">
              <a:latin typeface="Arial"/>
            </a:endParaRPr>
          </a:p>
          <a:p>
            <a:pPr lvl="6" marL="3024000" indent="-216000">
              <a:spcBef>
                <a:spcPts val="283"/>
              </a:spcBef>
              <a:buClr>
                <a:srgbClr val="000000"/>
              </a:buClr>
              <a:buSzPct val="45000"/>
              <a:buFont typeface="Wingdings" charset="2"/>
              <a:buChar char=""/>
            </a:pPr>
            <a:r>
              <a:rPr b="0" lang="en-NG" sz="2000" spc="-1" strike="noStrike">
                <a:latin typeface="Arial"/>
              </a:rPr>
              <a:t>Seventh Outline Level</a:t>
            </a:r>
            <a:endParaRPr b="0" lang="en-N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NG" sz="1800" spc="-1" strike="noStrike">
                <a:latin typeface="Arial"/>
              </a:rPr>
              <a:t>Click to edit the title text format</a:t>
            </a:r>
            <a:endParaRPr b="0" lang="en-NG"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NG" sz="1800" spc="-1" strike="noStrike">
                <a:latin typeface="Arial"/>
              </a:rPr>
              <a:t>Click to edit the outline text format</a:t>
            </a:r>
            <a:endParaRPr b="0" lang="en-NG" sz="1800" spc="-1" strike="noStrike">
              <a:latin typeface="Arial"/>
            </a:endParaRPr>
          </a:p>
          <a:p>
            <a:pPr lvl="1" marL="864000" indent="-324000" algn="ctr">
              <a:spcBef>
                <a:spcPts val="1134"/>
              </a:spcBef>
              <a:buClr>
                <a:srgbClr val="000000"/>
              </a:buClr>
              <a:buSzPct val="75000"/>
              <a:buFont typeface="Symbol" charset="2"/>
              <a:buChar char=""/>
            </a:pPr>
            <a:r>
              <a:rPr b="0" lang="en-NG" sz="1800" spc="-1" strike="noStrike">
                <a:latin typeface="Arial"/>
              </a:rPr>
              <a:t>Second Outline Level</a:t>
            </a:r>
            <a:endParaRPr b="0" lang="en-NG" sz="1800" spc="-1" strike="noStrike">
              <a:latin typeface="Arial"/>
            </a:endParaRPr>
          </a:p>
          <a:p>
            <a:pPr lvl="2" marL="1296000" indent="-288000" algn="ctr">
              <a:spcBef>
                <a:spcPts val="850"/>
              </a:spcBef>
              <a:buClr>
                <a:srgbClr val="000000"/>
              </a:buClr>
              <a:buSzPct val="45000"/>
              <a:buFont typeface="Wingdings" charset="2"/>
              <a:buChar char=""/>
            </a:pPr>
            <a:r>
              <a:rPr b="0" lang="en-NG" sz="1800" spc="-1" strike="noStrike">
                <a:latin typeface="Arial"/>
              </a:rPr>
              <a:t>Third Outline Level</a:t>
            </a:r>
            <a:endParaRPr b="0" lang="en-NG" sz="1800" spc="-1" strike="noStrike">
              <a:latin typeface="Arial"/>
            </a:endParaRPr>
          </a:p>
          <a:p>
            <a:pPr lvl="3" marL="1728000" indent="-216000" algn="ctr">
              <a:spcBef>
                <a:spcPts val="567"/>
              </a:spcBef>
              <a:buClr>
                <a:srgbClr val="000000"/>
              </a:buClr>
              <a:buSzPct val="75000"/>
              <a:buFont typeface="Symbol" charset="2"/>
              <a:buChar char=""/>
            </a:pPr>
            <a:r>
              <a:rPr b="0" lang="en-NG" sz="1800" spc="-1" strike="noStrike">
                <a:latin typeface="Arial"/>
              </a:rPr>
              <a:t>Fourth Outline Level</a:t>
            </a:r>
            <a:endParaRPr b="0" lang="en-NG" sz="1800" spc="-1" strike="noStrike">
              <a:latin typeface="Arial"/>
            </a:endParaRPr>
          </a:p>
          <a:p>
            <a:pPr lvl="4" marL="2160000" indent="-216000" algn="ctr">
              <a:spcBef>
                <a:spcPts val="283"/>
              </a:spcBef>
              <a:buClr>
                <a:srgbClr val="000000"/>
              </a:buClr>
              <a:buSzPct val="45000"/>
              <a:buFont typeface="Wingdings" charset="2"/>
              <a:buChar char=""/>
            </a:pPr>
            <a:r>
              <a:rPr b="0" lang="en-NG" sz="1800" spc="-1" strike="noStrike">
                <a:latin typeface="Arial"/>
              </a:rPr>
              <a:t>Fifth Outline Level</a:t>
            </a:r>
            <a:endParaRPr b="0" lang="en-NG" sz="1800" spc="-1" strike="noStrike">
              <a:latin typeface="Arial"/>
            </a:endParaRPr>
          </a:p>
          <a:p>
            <a:pPr lvl="5" marL="2592000" indent="-216000" algn="ctr">
              <a:spcBef>
                <a:spcPts val="283"/>
              </a:spcBef>
              <a:buClr>
                <a:srgbClr val="000000"/>
              </a:buClr>
              <a:buSzPct val="45000"/>
              <a:buFont typeface="Wingdings" charset="2"/>
              <a:buChar char=""/>
            </a:pPr>
            <a:r>
              <a:rPr b="0" lang="en-NG" sz="1800" spc="-1" strike="noStrike">
                <a:latin typeface="Arial"/>
              </a:rPr>
              <a:t>Sixth Outline Level</a:t>
            </a:r>
            <a:endParaRPr b="0" lang="en-NG" sz="1800" spc="-1" strike="noStrike">
              <a:latin typeface="Arial"/>
            </a:endParaRPr>
          </a:p>
          <a:p>
            <a:pPr lvl="6" marL="3024000" indent="-216000" algn="ctr">
              <a:spcBef>
                <a:spcPts val="283"/>
              </a:spcBef>
              <a:buClr>
                <a:srgbClr val="000000"/>
              </a:buClr>
              <a:buSzPct val="45000"/>
              <a:buFont typeface="Wingdings" charset="2"/>
              <a:buChar char=""/>
            </a:pPr>
            <a:r>
              <a:rPr b="0" lang="en-NG" sz="1800" spc="-1" strike="noStrike">
                <a:latin typeface="Arial"/>
              </a:rPr>
              <a:t>Seventh Outline Level</a:t>
            </a:r>
            <a:endParaRPr b="0" lang="en-NG"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0" y="0"/>
            <a:ext cx="10079640" cy="3671640"/>
          </a:xfrm>
          <a:prstGeom prst="rect">
            <a:avLst/>
          </a:prstGeom>
          <a:solidFill>
            <a:srgbClr val="1e90ff"/>
          </a:solidFill>
          <a:ln>
            <a:solidFill>
              <a:srgbClr val="3465a4"/>
            </a:solidFill>
          </a:ln>
        </p:spPr>
        <p:style>
          <a:lnRef idx="0"/>
          <a:fillRef idx="0"/>
          <a:effectRef idx="0"/>
          <a:fontRef idx="minor"/>
        </p:style>
      </p:sp>
      <p:sp>
        <p:nvSpPr>
          <p:cNvPr id="77" name="CustomShape 2"/>
          <p:cNvSpPr/>
          <p:nvPr/>
        </p:nvSpPr>
        <p:spPr>
          <a:xfrm>
            <a:off x="144360" y="2304000"/>
            <a:ext cx="9071280" cy="1512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NG" sz="5400" spc="-1" strike="noStrike">
                <a:solidFill>
                  <a:srgbClr val="ffffff"/>
                </a:solidFill>
                <a:latin typeface="Nakula"/>
              </a:rPr>
              <a:t>Covid-19 Infection Tracker</a:t>
            </a:r>
            <a:endParaRPr b="0" lang="en-NG" sz="5400" spc="-1" strike="noStrike">
              <a:latin typeface="Arial"/>
            </a:endParaRPr>
          </a:p>
        </p:txBody>
      </p:sp>
      <p:sp>
        <p:nvSpPr>
          <p:cNvPr id="78" name="CustomShape 3"/>
          <p:cNvSpPr/>
          <p:nvPr/>
        </p:nvSpPr>
        <p:spPr>
          <a:xfrm>
            <a:off x="864000" y="3672000"/>
            <a:ext cx="8135640" cy="8636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2800" spc="-1" strike="noStrike">
                <a:latin typeface="Nakula"/>
              </a:rPr>
              <a:t>Adeoye Oluwatobi &amp; Oguntuberu Nathan O.</a:t>
            </a:r>
            <a:endParaRPr b="0" lang="en-NG"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09"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Possible Cases</a:t>
            </a:r>
            <a:endParaRPr b="0" lang="en-NG" sz="4000" spc="-1" strike="noStrike">
              <a:latin typeface="Arial"/>
            </a:endParaRPr>
          </a:p>
        </p:txBody>
      </p:sp>
      <p:sp>
        <p:nvSpPr>
          <p:cNvPr id="110" name="CustomShape 3"/>
          <p:cNvSpPr/>
          <p:nvPr/>
        </p:nvSpPr>
        <p:spPr>
          <a:xfrm>
            <a:off x="288360" y="1254600"/>
            <a:ext cx="9071280" cy="3569040"/>
          </a:xfrm>
          <a:prstGeom prst="rect">
            <a:avLst/>
          </a:prstGeom>
          <a:noFill/>
          <a:ln>
            <a:noFill/>
          </a:ln>
        </p:spPr>
        <p:style>
          <a:lnRef idx="0"/>
          <a:fillRef idx="0"/>
          <a:effectRef idx="0"/>
          <a:fontRef idx="minor"/>
        </p:style>
        <p:txBody>
          <a:bodyPr lIns="0" rIns="0" tIns="0" bIns="0">
            <a:normAutofit fontScale="75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Any user that joined the cluster after or at the time an infected user or other possible case joined the cluster.</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Any user joined the cluster before an infected user or possible case but leaves after an infected user or possible case joins.</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12"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Possible Cases</a:t>
            </a:r>
            <a:endParaRPr b="0" lang="en-NG" sz="4000" spc="-1" strike="noStrike">
              <a:latin typeface="Arial"/>
            </a:endParaRPr>
          </a:p>
        </p:txBody>
      </p:sp>
      <p:sp>
        <p:nvSpPr>
          <p:cNvPr id="113" name="CustomShape 3"/>
          <p:cNvSpPr/>
          <p:nvPr/>
        </p:nvSpPr>
        <p:spPr>
          <a:xfrm>
            <a:off x="648000" y="1692000"/>
            <a:ext cx="8783640" cy="2123640"/>
          </a:xfrm>
          <a:prstGeom prst="rect">
            <a:avLst/>
          </a:prstGeom>
          <a:solidFill>
            <a:srgbClr val="ffffff"/>
          </a:solidFill>
          <a:ln w="12600">
            <a:solidFill>
              <a:srgbClr val="c0c0c0"/>
            </a:solidFill>
            <a:round/>
          </a:ln>
        </p:spPr>
        <p:style>
          <a:lnRef idx="0"/>
          <a:fillRef idx="0"/>
          <a:effectRef idx="0"/>
          <a:fontRef idx="minor"/>
        </p:style>
      </p:sp>
      <p:sp>
        <p:nvSpPr>
          <p:cNvPr id="114" name="CustomShape 4"/>
          <p:cNvSpPr/>
          <p:nvPr/>
        </p:nvSpPr>
        <p:spPr>
          <a:xfrm>
            <a:off x="936000" y="1872000"/>
            <a:ext cx="3455640" cy="503640"/>
          </a:xfrm>
          <a:custGeom>
            <a:avLst/>
            <a:gdLst/>
            <a:ahLst/>
            <a:rect l="l" t="t" r="r" b="b"/>
            <a:pathLst>
              <a:path w="9602" h="1402">
                <a:moveTo>
                  <a:pt x="233" y="0"/>
                </a:moveTo>
                <a:lnTo>
                  <a:pt x="234" y="0"/>
                </a:lnTo>
                <a:cubicBezTo>
                  <a:pt x="193" y="0"/>
                  <a:pt x="152" y="11"/>
                  <a:pt x="117" y="31"/>
                </a:cubicBezTo>
                <a:cubicBezTo>
                  <a:pt x="81" y="52"/>
                  <a:pt x="52" y="81"/>
                  <a:pt x="31" y="117"/>
                </a:cubicBezTo>
                <a:cubicBezTo>
                  <a:pt x="11" y="152"/>
                  <a:pt x="0" y="193"/>
                  <a:pt x="0" y="234"/>
                </a:cubicBezTo>
                <a:lnTo>
                  <a:pt x="0" y="1167"/>
                </a:lnTo>
                <a:lnTo>
                  <a:pt x="0" y="1168"/>
                </a:lnTo>
                <a:cubicBezTo>
                  <a:pt x="0" y="1208"/>
                  <a:pt x="11" y="1249"/>
                  <a:pt x="31" y="1284"/>
                </a:cubicBezTo>
                <a:cubicBezTo>
                  <a:pt x="52" y="1320"/>
                  <a:pt x="81" y="1349"/>
                  <a:pt x="117" y="1370"/>
                </a:cubicBezTo>
                <a:cubicBezTo>
                  <a:pt x="152" y="1390"/>
                  <a:pt x="193" y="1401"/>
                  <a:pt x="234" y="1401"/>
                </a:cubicBezTo>
                <a:lnTo>
                  <a:pt x="9367" y="1400"/>
                </a:lnTo>
                <a:lnTo>
                  <a:pt x="9368" y="1401"/>
                </a:lnTo>
                <a:cubicBezTo>
                  <a:pt x="9408" y="1401"/>
                  <a:pt x="9449" y="1390"/>
                  <a:pt x="9484" y="1370"/>
                </a:cubicBezTo>
                <a:cubicBezTo>
                  <a:pt x="9520" y="1349"/>
                  <a:pt x="9549" y="1320"/>
                  <a:pt x="9570" y="1284"/>
                </a:cubicBezTo>
                <a:cubicBezTo>
                  <a:pt x="9590" y="1249"/>
                  <a:pt x="9601" y="1208"/>
                  <a:pt x="9601" y="1168"/>
                </a:cubicBezTo>
                <a:lnTo>
                  <a:pt x="9601" y="233"/>
                </a:lnTo>
                <a:lnTo>
                  <a:pt x="9601" y="234"/>
                </a:lnTo>
                <a:lnTo>
                  <a:pt x="9601" y="234"/>
                </a:lnTo>
                <a:cubicBezTo>
                  <a:pt x="9601" y="193"/>
                  <a:pt x="9590" y="152"/>
                  <a:pt x="9570" y="117"/>
                </a:cubicBezTo>
                <a:cubicBezTo>
                  <a:pt x="9549" y="81"/>
                  <a:pt x="9520" y="52"/>
                  <a:pt x="9484" y="31"/>
                </a:cubicBezTo>
                <a:cubicBezTo>
                  <a:pt x="9449" y="11"/>
                  <a:pt x="9408" y="0"/>
                  <a:pt x="9368" y="0"/>
                </a:cubicBezTo>
                <a:lnTo>
                  <a:pt x="233" y="0"/>
                </a:lnTo>
              </a:path>
            </a:pathLst>
          </a:custGeom>
          <a:solidFill>
            <a:srgbClr val="ffc0cb"/>
          </a:solidFill>
          <a:ln>
            <a:solidFill>
              <a:srgbClr val="dc143c"/>
            </a:solidFill>
          </a:ln>
        </p:spPr>
        <p:style>
          <a:lnRef idx="0"/>
          <a:fillRef idx="0"/>
          <a:effectRef idx="0"/>
          <a:fontRef idx="minor"/>
        </p:style>
        <p:txBody>
          <a:bodyPr wrap="none" lIns="90000" rIns="90000" tIns="45000" bIns="45000" anchor="ctr">
            <a:noAutofit/>
          </a:bodyPr>
          <a:p>
            <a:pPr algn="ctr">
              <a:lnSpc>
                <a:spcPct val="100000"/>
              </a:lnSpc>
            </a:pPr>
            <a:r>
              <a:rPr b="0" lang="en-NG" sz="1200" spc="-1" strike="noStrike">
                <a:solidFill>
                  <a:srgbClr val="000000"/>
                </a:solidFill>
                <a:latin typeface="Nakula"/>
                <a:ea typeface="DejaVu Sans"/>
              </a:rPr>
              <a:t>A : time_joined: 10:00AM, time_left: 10:30AM</a:t>
            </a:r>
            <a:endParaRPr b="0" lang="en-NG" sz="1200" spc="-1" strike="noStrike">
              <a:latin typeface="Arial"/>
            </a:endParaRPr>
          </a:p>
        </p:txBody>
      </p:sp>
      <p:sp>
        <p:nvSpPr>
          <p:cNvPr id="115" name="CustomShape 5"/>
          <p:cNvSpPr/>
          <p:nvPr/>
        </p:nvSpPr>
        <p:spPr>
          <a:xfrm>
            <a:off x="936000" y="2520000"/>
            <a:ext cx="3455640" cy="503640"/>
          </a:xfrm>
          <a:custGeom>
            <a:avLst/>
            <a:gdLst/>
            <a:ahLst/>
            <a:rect l="l" t="t" r="r" b="b"/>
            <a:pathLst>
              <a:path w="9602" h="1402">
                <a:moveTo>
                  <a:pt x="233" y="0"/>
                </a:moveTo>
                <a:lnTo>
                  <a:pt x="234" y="0"/>
                </a:lnTo>
                <a:cubicBezTo>
                  <a:pt x="193" y="0"/>
                  <a:pt x="152" y="11"/>
                  <a:pt x="117" y="31"/>
                </a:cubicBezTo>
                <a:cubicBezTo>
                  <a:pt x="81" y="52"/>
                  <a:pt x="52" y="81"/>
                  <a:pt x="31" y="117"/>
                </a:cubicBezTo>
                <a:cubicBezTo>
                  <a:pt x="11" y="152"/>
                  <a:pt x="0" y="193"/>
                  <a:pt x="0" y="234"/>
                </a:cubicBezTo>
                <a:lnTo>
                  <a:pt x="0" y="1167"/>
                </a:lnTo>
                <a:lnTo>
                  <a:pt x="0" y="1168"/>
                </a:lnTo>
                <a:cubicBezTo>
                  <a:pt x="0" y="1208"/>
                  <a:pt x="11" y="1249"/>
                  <a:pt x="31" y="1284"/>
                </a:cubicBezTo>
                <a:cubicBezTo>
                  <a:pt x="52" y="1320"/>
                  <a:pt x="81" y="1349"/>
                  <a:pt x="117" y="1370"/>
                </a:cubicBezTo>
                <a:cubicBezTo>
                  <a:pt x="152" y="1390"/>
                  <a:pt x="193" y="1401"/>
                  <a:pt x="234" y="1401"/>
                </a:cubicBezTo>
                <a:lnTo>
                  <a:pt x="9367" y="1400"/>
                </a:lnTo>
                <a:lnTo>
                  <a:pt x="9368" y="1401"/>
                </a:lnTo>
                <a:cubicBezTo>
                  <a:pt x="9408" y="1401"/>
                  <a:pt x="9449" y="1390"/>
                  <a:pt x="9484" y="1370"/>
                </a:cubicBezTo>
                <a:cubicBezTo>
                  <a:pt x="9520" y="1349"/>
                  <a:pt x="9549" y="1320"/>
                  <a:pt x="9570" y="1284"/>
                </a:cubicBezTo>
                <a:cubicBezTo>
                  <a:pt x="9590" y="1249"/>
                  <a:pt x="9601" y="1208"/>
                  <a:pt x="9601" y="1168"/>
                </a:cubicBezTo>
                <a:lnTo>
                  <a:pt x="9601" y="233"/>
                </a:lnTo>
                <a:lnTo>
                  <a:pt x="9601" y="234"/>
                </a:lnTo>
                <a:lnTo>
                  <a:pt x="9601" y="234"/>
                </a:lnTo>
                <a:cubicBezTo>
                  <a:pt x="9601" y="193"/>
                  <a:pt x="9590" y="152"/>
                  <a:pt x="9570" y="117"/>
                </a:cubicBezTo>
                <a:cubicBezTo>
                  <a:pt x="9549" y="81"/>
                  <a:pt x="9520" y="52"/>
                  <a:pt x="9484" y="31"/>
                </a:cubicBezTo>
                <a:cubicBezTo>
                  <a:pt x="9449" y="11"/>
                  <a:pt x="9408" y="0"/>
                  <a:pt x="9368" y="0"/>
                </a:cubicBezTo>
                <a:lnTo>
                  <a:pt x="233" y="0"/>
                </a:lnTo>
              </a:path>
            </a:pathLst>
          </a:custGeom>
          <a:solidFill>
            <a:srgbClr val="e0ffff"/>
          </a:solidFill>
          <a:ln>
            <a:solidFill>
              <a:srgbClr val="006400"/>
            </a:solidFill>
          </a:ln>
        </p:spPr>
        <p:style>
          <a:lnRef idx="0"/>
          <a:fillRef idx="0"/>
          <a:effectRef idx="0"/>
          <a:fontRef idx="minor"/>
        </p:style>
        <p:txBody>
          <a:bodyPr wrap="none" lIns="90000" rIns="90000" tIns="45000" bIns="45000" anchor="ctr">
            <a:noAutofit/>
          </a:bodyPr>
          <a:p>
            <a:pPr algn="ctr">
              <a:lnSpc>
                <a:spcPct val="100000"/>
              </a:lnSpc>
            </a:pPr>
            <a:r>
              <a:rPr b="0" lang="en-NG" sz="1200" spc="-1" strike="noStrike">
                <a:solidFill>
                  <a:srgbClr val="000000"/>
                </a:solidFill>
                <a:latin typeface="Nakula"/>
                <a:ea typeface="DejaVu Sans"/>
              </a:rPr>
              <a:t>B : time_joined: 06:00AM, time_left: 08:00AM</a:t>
            </a:r>
            <a:endParaRPr b="0" lang="en-NG" sz="1200" spc="-1" strike="noStrike">
              <a:latin typeface="Arial"/>
            </a:endParaRPr>
          </a:p>
        </p:txBody>
      </p:sp>
      <p:sp>
        <p:nvSpPr>
          <p:cNvPr id="116" name="CustomShape 6"/>
          <p:cNvSpPr/>
          <p:nvPr/>
        </p:nvSpPr>
        <p:spPr>
          <a:xfrm>
            <a:off x="5040000" y="1872000"/>
            <a:ext cx="3455640" cy="503640"/>
          </a:xfrm>
          <a:custGeom>
            <a:avLst/>
            <a:gdLst/>
            <a:ahLst/>
            <a:rect l="l" t="t" r="r" b="b"/>
            <a:pathLst>
              <a:path w="9602" h="1402">
                <a:moveTo>
                  <a:pt x="233" y="0"/>
                </a:moveTo>
                <a:lnTo>
                  <a:pt x="234" y="0"/>
                </a:lnTo>
                <a:cubicBezTo>
                  <a:pt x="193" y="0"/>
                  <a:pt x="152" y="11"/>
                  <a:pt x="117" y="31"/>
                </a:cubicBezTo>
                <a:cubicBezTo>
                  <a:pt x="81" y="52"/>
                  <a:pt x="52" y="81"/>
                  <a:pt x="31" y="117"/>
                </a:cubicBezTo>
                <a:cubicBezTo>
                  <a:pt x="11" y="152"/>
                  <a:pt x="0" y="193"/>
                  <a:pt x="0" y="234"/>
                </a:cubicBezTo>
                <a:lnTo>
                  <a:pt x="0" y="1167"/>
                </a:lnTo>
                <a:lnTo>
                  <a:pt x="0" y="1168"/>
                </a:lnTo>
                <a:cubicBezTo>
                  <a:pt x="0" y="1208"/>
                  <a:pt x="11" y="1249"/>
                  <a:pt x="31" y="1284"/>
                </a:cubicBezTo>
                <a:cubicBezTo>
                  <a:pt x="52" y="1320"/>
                  <a:pt x="81" y="1349"/>
                  <a:pt x="117" y="1370"/>
                </a:cubicBezTo>
                <a:cubicBezTo>
                  <a:pt x="152" y="1390"/>
                  <a:pt x="193" y="1401"/>
                  <a:pt x="234" y="1401"/>
                </a:cubicBezTo>
                <a:lnTo>
                  <a:pt x="9367" y="1400"/>
                </a:lnTo>
                <a:lnTo>
                  <a:pt x="9368" y="1401"/>
                </a:lnTo>
                <a:cubicBezTo>
                  <a:pt x="9408" y="1401"/>
                  <a:pt x="9449" y="1390"/>
                  <a:pt x="9484" y="1370"/>
                </a:cubicBezTo>
                <a:cubicBezTo>
                  <a:pt x="9520" y="1349"/>
                  <a:pt x="9549" y="1320"/>
                  <a:pt x="9570" y="1284"/>
                </a:cubicBezTo>
                <a:cubicBezTo>
                  <a:pt x="9590" y="1249"/>
                  <a:pt x="9601" y="1208"/>
                  <a:pt x="9601" y="1168"/>
                </a:cubicBezTo>
                <a:lnTo>
                  <a:pt x="9601" y="233"/>
                </a:lnTo>
                <a:lnTo>
                  <a:pt x="9601" y="234"/>
                </a:lnTo>
                <a:lnTo>
                  <a:pt x="9601" y="234"/>
                </a:lnTo>
                <a:cubicBezTo>
                  <a:pt x="9601" y="193"/>
                  <a:pt x="9590" y="152"/>
                  <a:pt x="9570" y="117"/>
                </a:cubicBezTo>
                <a:cubicBezTo>
                  <a:pt x="9549" y="81"/>
                  <a:pt x="9520" y="52"/>
                  <a:pt x="9484" y="31"/>
                </a:cubicBezTo>
                <a:cubicBezTo>
                  <a:pt x="9449" y="11"/>
                  <a:pt x="9408" y="0"/>
                  <a:pt x="9368" y="0"/>
                </a:cubicBezTo>
                <a:lnTo>
                  <a:pt x="233" y="0"/>
                </a:lnTo>
              </a:path>
            </a:pathLst>
          </a:custGeom>
          <a:solidFill>
            <a:srgbClr val="f5f5f5"/>
          </a:solidFill>
          <a:ln>
            <a:solidFill>
              <a:srgbClr val="ff8c00"/>
            </a:solidFill>
          </a:ln>
        </p:spPr>
        <p:style>
          <a:lnRef idx="0"/>
          <a:fillRef idx="0"/>
          <a:effectRef idx="0"/>
          <a:fontRef idx="minor"/>
        </p:style>
        <p:txBody>
          <a:bodyPr wrap="none" lIns="90000" rIns="90000" tIns="45000" bIns="45000" anchor="ctr">
            <a:noAutofit/>
          </a:bodyPr>
          <a:p>
            <a:pPr algn="ctr">
              <a:lnSpc>
                <a:spcPct val="100000"/>
              </a:lnSpc>
            </a:pPr>
            <a:r>
              <a:rPr b="0" lang="en-NG" sz="1200" spc="-1" strike="noStrike">
                <a:solidFill>
                  <a:srgbClr val="000000"/>
                </a:solidFill>
                <a:latin typeface="Nakula"/>
                <a:ea typeface="DejaVu Sans"/>
              </a:rPr>
              <a:t>E : time_joined: 10:20AM, time_left: 3:30PM</a:t>
            </a:r>
            <a:endParaRPr b="0" lang="en-NG" sz="1200" spc="-1" strike="noStrike">
              <a:latin typeface="Arial"/>
            </a:endParaRPr>
          </a:p>
        </p:txBody>
      </p:sp>
      <p:sp>
        <p:nvSpPr>
          <p:cNvPr id="117" name="CustomShape 7"/>
          <p:cNvSpPr/>
          <p:nvPr/>
        </p:nvSpPr>
        <p:spPr>
          <a:xfrm>
            <a:off x="3024000" y="3132000"/>
            <a:ext cx="3455640" cy="503640"/>
          </a:xfrm>
          <a:custGeom>
            <a:avLst/>
            <a:gdLst/>
            <a:ahLst/>
            <a:rect l="l" t="t" r="r" b="b"/>
            <a:pathLst>
              <a:path w="9602" h="1402">
                <a:moveTo>
                  <a:pt x="233" y="0"/>
                </a:moveTo>
                <a:lnTo>
                  <a:pt x="234" y="0"/>
                </a:lnTo>
                <a:cubicBezTo>
                  <a:pt x="193" y="0"/>
                  <a:pt x="152" y="11"/>
                  <a:pt x="117" y="31"/>
                </a:cubicBezTo>
                <a:cubicBezTo>
                  <a:pt x="81" y="52"/>
                  <a:pt x="52" y="81"/>
                  <a:pt x="31" y="117"/>
                </a:cubicBezTo>
                <a:cubicBezTo>
                  <a:pt x="11" y="152"/>
                  <a:pt x="0" y="193"/>
                  <a:pt x="0" y="234"/>
                </a:cubicBezTo>
                <a:lnTo>
                  <a:pt x="0" y="1167"/>
                </a:lnTo>
                <a:lnTo>
                  <a:pt x="0" y="1168"/>
                </a:lnTo>
                <a:cubicBezTo>
                  <a:pt x="0" y="1208"/>
                  <a:pt x="11" y="1249"/>
                  <a:pt x="31" y="1284"/>
                </a:cubicBezTo>
                <a:cubicBezTo>
                  <a:pt x="52" y="1320"/>
                  <a:pt x="81" y="1349"/>
                  <a:pt x="117" y="1370"/>
                </a:cubicBezTo>
                <a:cubicBezTo>
                  <a:pt x="152" y="1390"/>
                  <a:pt x="193" y="1401"/>
                  <a:pt x="234" y="1401"/>
                </a:cubicBezTo>
                <a:lnTo>
                  <a:pt x="9367" y="1400"/>
                </a:lnTo>
                <a:lnTo>
                  <a:pt x="9368" y="1401"/>
                </a:lnTo>
                <a:cubicBezTo>
                  <a:pt x="9408" y="1401"/>
                  <a:pt x="9449" y="1390"/>
                  <a:pt x="9484" y="1370"/>
                </a:cubicBezTo>
                <a:cubicBezTo>
                  <a:pt x="9520" y="1349"/>
                  <a:pt x="9549" y="1320"/>
                  <a:pt x="9570" y="1284"/>
                </a:cubicBezTo>
                <a:cubicBezTo>
                  <a:pt x="9590" y="1249"/>
                  <a:pt x="9601" y="1208"/>
                  <a:pt x="9601" y="1168"/>
                </a:cubicBezTo>
                <a:lnTo>
                  <a:pt x="9601" y="233"/>
                </a:lnTo>
                <a:lnTo>
                  <a:pt x="9601" y="234"/>
                </a:lnTo>
                <a:lnTo>
                  <a:pt x="9601" y="234"/>
                </a:lnTo>
                <a:cubicBezTo>
                  <a:pt x="9601" y="193"/>
                  <a:pt x="9590" y="152"/>
                  <a:pt x="9570" y="117"/>
                </a:cubicBezTo>
                <a:cubicBezTo>
                  <a:pt x="9549" y="81"/>
                  <a:pt x="9520" y="52"/>
                  <a:pt x="9484" y="31"/>
                </a:cubicBezTo>
                <a:cubicBezTo>
                  <a:pt x="9449" y="11"/>
                  <a:pt x="9408" y="0"/>
                  <a:pt x="9368" y="0"/>
                </a:cubicBezTo>
                <a:lnTo>
                  <a:pt x="233" y="0"/>
                </a:lnTo>
              </a:path>
            </a:pathLst>
          </a:custGeom>
          <a:solidFill>
            <a:srgbClr val="f5f5f5"/>
          </a:solidFill>
          <a:ln>
            <a:solidFill>
              <a:srgbClr val="ff8c00"/>
            </a:solidFill>
          </a:ln>
        </p:spPr>
        <p:style>
          <a:lnRef idx="0"/>
          <a:fillRef idx="0"/>
          <a:effectRef idx="0"/>
          <a:fontRef idx="minor"/>
        </p:style>
        <p:txBody>
          <a:bodyPr wrap="none" lIns="90000" rIns="90000" tIns="45000" bIns="45000" anchor="ctr">
            <a:noAutofit/>
          </a:bodyPr>
          <a:p>
            <a:pPr algn="ctr">
              <a:lnSpc>
                <a:spcPct val="100000"/>
              </a:lnSpc>
            </a:pPr>
            <a:r>
              <a:rPr b="0" lang="en-NG" sz="1200" spc="-1" strike="noStrike">
                <a:solidFill>
                  <a:srgbClr val="000000"/>
                </a:solidFill>
                <a:latin typeface="Nakula"/>
                <a:ea typeface="DejaVu Sans"/>
              </a:rPr>
              <a:t>D : time_joined: 09:00AM, time_left: 10:30AM</a:t>
            </a:r>
            <a:endParaRPr b="0" lang="en-NG" sz="1200" spc="-1" strike="noStrike">
              <a:latin typeface="Arial"/>
            </a:endParaRPr>
          </a:p>
        </p:txBody>
      </p:sp>
      <p:sp>
        <p:nvSpPr>
          <p:cNvPr id="118" name="CustomShape 8"/>
          <p:cNvSpPr/>
          <p:nvPr/>
        </p:nvSpPr>
        <p:spPr>
          <a:xfrm>
            <a:off x="5040000" y="2520000"/>
            <a:ext cx="3455640" cy="503640"/>
          </a:xfrm>
          <a:custGeom>
            <a:avLst/>
            <a:gdLst/>
            <a:ahLst/>
            <a:rect l="l" t="t" r="r" b="b"/>
            <a:pathLst>
              <a:path w="9602" h="1402">
                <a:moveTo>
                  <a:pt x="233" y="0"/>
                </a:moveTo>
                <a:lnTo>
                  <a:pt x="234" y="0"/>
                </a:lnTo>
                <a:cubicBezTo>
                  <a:pt x="193" y="0"/>
                  <a:pt x="152" y="11"/>
                  <a:pt x="117" y="31"/>
                </a:cubicBezTo>
                <a:cubicBezTo>
                  <a:pt x="81" y="52"/>
                  <a:pt x="52" y="81"/>
                  <a:pt x="31" y="117"/>
                </a:cubicBezTo>
                <a:cubicBezTo>
                  <a:pt x="11" y="152"/>
                  <a:pt x="0" y="193"/>
                  <a:pt x="0" y="234"/>
                </a:cubicBezTo>
                <a:lnTo>
                  <a:pt x="0" y="1167"/>
                </a:lnTo>
                <a:lnTo>
                  <a:pt x="0" y="1168"/>
                </a:lnTo>
                <a:cubicBezTo>
                  <a:pt x="0" y="1208"/>
                  <a:pt x="11" y="1249"/>
                  <a:pt x="31" y="1284"/>
                </a:cubicBezTo>
                <a:cubicBezTo>
                  <a:pt x="52" y="1320"/>
                  <a:pt x="81" y="1349"/>
                  <a:pt x="117" y="1370"/>
                </a:cubicBezTo>
                <a:cubicBezTo>
                  <a:pt x="152" y="1390"/>
                  <a:pt x="193" y="1401"/>
                  <a:pt x="234" y="1401"/>
                </a:cubicBezTo>
                <a:lnTo>
                  <a:pt x="9367" y="1400"/>
                </a:lnTo>
                <a:lnTo>
                  <a:pt x="9368" y="1401"/>
                </a:lnTo>
                <a:cubicBezTo>
                  <a:pt x="9408" y="1401"/>
                  <a:pt x="9449" y="1390"/>
                  <a:pt x="9484" y="1370"/>
                </a:cubicBezTo>
                <a:cubicBezTo>
                  <a:pt x="9520" y="1349"/>
                  <a:pt x="9549" y="1320"/>
                  <a:pt x="9570" y="1284"/>
                </a:cubicBezTo>
                <a:cubicBezTo>
                  <a:pt x="9590" y="1249"/>
                  <a:pt x="9601" y="1208"/>
                  <a:pt x="9601" y="1168"/>
                </a:cubicBezTo>
                <a:lnTo>
                  <a:pt x="9601" y="233"/>
                </a:lnTo>
                <a:lnTo>
                  <a:pt x="9601" y="234"/>
                </a:lnTo>
                <a:lnTo>
                  <a:pt x="9601" y="234"/>
                </a:lnTo>
                <a:cubicBezTo>
                  <a:pt x="9601" y="193"/>
                  <a:pt x="9590" y="152"/>
                  <a:pt x="9570" y="117"/>
                </a:cubicBezTo>
                <a:cubicBezTo>
                  <a:pt x="9549" y="81"/>
                  <a:pt x="9520" y="52"/>
                  <a:pt x="9484" y="31"/>
                </a:cubicBezTo>
                <a:cubicBezTo>
                  <a:pt x="9449" y="11"/>
                  <a:pt x="9408" y="0"/>
                  <a:pt x="9368" y="0"/>
                </a:cubicBezTo>
                <a:lnTo>
                  <a:pt x="233" y="0"/>
                </a:lnTo>
              </a:path>
            </a:pathLst>
          </a:custGeom>
          <a:solidFill>
            <a:srgbClr val="e0ffff"/>
          </a:solidFill>
          <a:ln>
            <a:solidFill>
              <a:srgbClr val="006400"/>
            </a:solidFill>
          </a:ln>
        </p:spPr>
        <p:style>
          <a:lnRef idx="0"/>
          <a:fillRef idx="0"/>
          <a:effectRef idx="0"/>
          <a:fontRef idx="minor"/>
        </p:style>
        <p:txBody>
          <a:bodyPr wrap="none" lIns="90000" rIns="90000" tIns="45000" bIns="45000" anchor="ctr">
            <a:noAutofit/>
          </a:bodyPr>
          <a:p>
            <a:pPr algn="ctr">
              <a:lnSpc>
                <a:spcPct val="100000"/>
              </a:lnSpc>
            </a:pPr>
            <a:r>
              <a:rPr b="0" lang="en-NG" sz="1200" spc="-1" strike="noStrike">
                <a:solidFill>
                  <a:srgbClr val="000000"/>
                </a:solidFill>
                <a:latin typeface="Nakula"/>
                <a:ea typeface="DejaVu Sans"/>
              </a:rPr>
              <a:t>C : time_joined: 07:00AM, time_left: 07:33AM</a:t>
            </a:r>
            <a:endParaRPr b="0" lang="en-NG" sz="1200" spc="-1" strike="noStrike">
              <a:latin typeface="Arial"/>
            </a:endParaRPr>
          </a:p>
        </p:txBody>
      </p:sp>
      <p:sp>
        <p:nvSpPr>
          <p:cNvPr id="119" name="CustomShape 9"/>
          <p:cNvSpPr/>
          <p:nvPr/>
        </p:nvSpPr>
        <p:spPr>
          <a:xfrm>
            <a:off x="648000" y="4032000"/>
            <a:ext cx="215640" cy="215640"/>
          </a:xfrm>
          <a:prstGeom prst="rect">
            <a:avLst/>
          </a:prstGeom>
          <a:solidFill>
            <a:srgbClr val="ffc0cb"/>
          </a:solidFill>
          <a:ln>
            <a:solidFill>
              <a:srgbClr val="dc143c"/>
            </a:solidFill>
          </a:ln>
        </p:spPr>
        <p:style>
          <a:lnRef idx="0"/>
          <a:fillRef idx="0"/>
          <a:effectRef idx="0"/>
          <a:fontRef idx="minor"/>
        </p:style>
      </p:sp>
      <p:sp>
        <p:nvSpPr>
          <p:cNvPr id="120" name="CustomShape 10"/>
          <p:cNvSpPr/>
          <p:nvPr/>
        </p:nvSpPr>
        <p:spPr>
          <a:xfrm>
            <a:off x="864000" y="3973680"/>
            <a:ext cx="1511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NG" sz="1200" spc="-1" strike="noStrike">
                <a:latin typeface="Nakula"/>
              </a:rPr>
              <a:t>Infected User</a:t>
            </a:r>
            <a:endParaRPr b="0" lang="en-NG" sz="1200" spc="-1" strike="noStrike">
              <a:latin typeface="Arial"/>
            </a:endParaRPr>
          </a:p>
        </p:txBody>
      </p:sp>
      <p:sp>
        <p:nvSpPr>
          <p:cNvPr id="121" name="CustomShape 11"/>
          <p:cNvSpPr/>
          <p:nvPr/>
        </p:nvSpPr>
        <p:spPr>
          <a:xfrm>
            <a:off x="648000" y="4392000"/>
            <a:ext cx="215640" cy="215640"/>
          </a:xfrm>
          <a:prstGeom prst="rect">
            <a:avLst/>
          </a:prstGeom>
          <a:solidFill>
            <a:srgbClr val="f5f5f5"/>
          </a:solidFill>
          <a:ln>
            <a:solidFill>
              <a:srgbClr val="ff8c00"/>
            </a:solidFill>
          </a:ln>
        </p:spPr>
        <p:style>
          <a:lnRef idx="0"/>
          <a:fillRef idx="0"/>
          <a:effectRef idx="0"/>
          <a:fontRef idx="minor"/>
        </p:style>
      </p:sp>
      <p:sp>
        <p:nvSpPr>
          <p:cNvPr id="122" name="CustomShape 12"/>
          <p:cNvSpPr/>
          <p:nvPr/>
        </p:nvSpPr>
        <p:spPr>
          <a:xfrm>
            <a:off x="864000" y="4333680"/>
            <a:ext cx="1511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NG" sz="1200" spc="-1" strike="noStrike">
                <a:latin typeface="Nakula"/>
              </a:rPr>
              <a:t>Possible Case</a:t>
            </a:r>
            <a:endParaRPr b="0" lang="en-NG" sz="1200" spc="-1" strike="noStrike">
              <a:latin typeface="Arial"/>
            </a:endParaRPr>
          </a:p>
        </p:txBody>
      </p:sp>
      <p:sp>
        <p:nvSpPr>
          <p:cNvPr id="123" name="CustomShape 13"/>
          <p:cNvSpPr/>
          <p:nvPr/>
        </p:nvSpPr>
        <p:spPr>
          <a:xfrm>
            <a:off x="648000" y="4752000"/>
            <a:ext cx="215640" cy="215640"/>
          </a:xfrm>
          <a:prstGeom prst="rect">
            <a:avLst/>
          </a:prstGeom>
          <a:solidFill>
            <a:srgbClr val="e0ffff"/>
          </a:solidFill>
          <a:ln>
            <a:solidFill>
              <a:srgbClr val="006400"/>
            </a:solidFill>
          </a:ln>
        </p:spPr>
        <p:style>
          <a:lnRef idx="0"/>
          <a:fillRef idx="0"/>
          <a:effectRef idx="0"/>
          <a:fontRef idx="minor"/>
        </p:style>
      </p:sp>
      <p:sp>
        <p:nvSpPr>
          <p:cNvPr id="124" name="CustomShape 14"/>
          <p:cNvSpPr/>
          <p:nvPr/>
        </p:nvSpPr>
        <p:spPr>
          <a:xfrm>
            <a:off x="864000" y="4693680"/>
            <a:ext cx="15116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NG" sz="1200" spc="-1" strike="noStrike">
                <a:latin typeface="Nakula"/>
              </a:rPr>
              <a:t>Not infected user</a:t>
            </a:r>
            <a:endParaRPr b="0" lang="en-NG"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26" name="CustomShape 2"/>
          <p:cNvSpPr/>
          <p:nvPr/>
        </p:nvSpPr>
        <p:spPr>
          <a:xfrm>
            <a:off x="432000" y="2568960"/>
            <a:ext cx="9071280" cy="1280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NG" sz="6000" spc="-1" strike="noStrike">
                <a:latin typeface="Nakula"/>
              </a:rPr>
              <a:t>Thank You</a:t>
            </a:r>
            <a:endParaRPr b="0" lang="en-NG"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80"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Introduction</a:t>
            </a:r>
            <a:endParaRPr b="0" lang="en-NG" sz="4000" spc="-1" strike="noStrike">
              <a:latin typeface="Arial"/>
            </a:endParaRPr>
          </a:p>
        </p:txBody>
      </p:sp>
      <p:sp>
        <p:nvSpPr>
          <p:cNvPr id="81" name="CustomShape 3"/>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70000"/>
          </a:bodyPr>
          <a:p>
            <a:pPr marL="432000" indent="-323640">
              <a:lnSpc>
                <a:spcPct val="100000"/>
              </a:lnSpc>
              <a:spcBef>
                <a:spcPts val="1417"/>
              </a:spcBef>
              <a:buClr>
                <a:srgbClr val="000000"/>
              </a:buClr>
              <a:buSzPct val="45000"/>
              <a:buFont typeface="Wingdings" charset="2"/>
              <a:buChar char=""/>
            </a:pPr>
            <a:r>
              <a:rPr b="0" lang="en-NG" sz="2400" spc="-1" strike="noStrike">
                <a:latin typeface="Arial"/>
              </a:rPr>
              <a:t>Coronavirus disease (COVID-19) is an infectious disease caused by a newly discovered coronavirus.</a:t>
            </a:r>
            <a:endParaRPr b="0" lang="en-NG"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2400" spc="-1" strike="noStrike">
                <a:latin typeface="Arial"/>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b="0" lang="en-NG"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2400" spc="-1" strike="noStrike">
                <a:latin typeface="Arial"/>
              </a:rPr>
              <a:t>The COVID-19 virus spreads primarily through droplets of saliva or discharge from the nose when an infected person coughs or sneezes.</a:t>
            </a:r>
            <a:endParaRPr b="0" lang="en-NG" sz="2400" spc="-1" strike="noStrike">
              <a:latin typeface="Arial"/>
            </a:endParaRPr>
          </a:p>
        </p:txBody>
      </p:sp>
      <p:sp>
        <p:nvSpPr>
          <p:cNvPr id="82" name="CustomShape 4"/>
          <p:cNvSpPr/>
          <p:nvPr/>
        </p:nvSpPr>
        <p:spPr>
          <a:xfrm>
            <a:off x="6192000" y="4716000"/>
            <a:ext cx="3311640" cy="4741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NG" sz="1800" spc="-1" strike="noStrike">
                <a:solidFill>
                  <a:srgbClr val="3465a4"/>
                </a:solidFill>
                <a:latin typeface="Nakula"/>
              </a:rPr>
              <a:t>Source: WHO</a:t>
            </a:r>
            <a:endParaRPr b="0" lang="en-NG"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84"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Aim &amp; Objectives</a:t>
            </a:r>
            <a:endParaRPr b="0" lang="en-NG" sz="4000" spc="-1" strike="noStrike">
              <a:latin typeface="Arial"/>
            </a:endParaRPr>
          </a:p>
        </p:txBody>
      </p:sp>
      <p:sp>
        <p:nvSpPr>
          <p:cNvPr id="85" name="CustomShape 3"/>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To develop a software application that tracks and subsequently lead to the effective containment or the COVID-19 virus.</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To protect the anonymity of the users. </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87"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(user application)</a:t>
            </a:r>
            <a:endParaRPr b="0" lang="en-NG" sz="4000" spc="-1" strike="noStrike">
              <a:latin typeface="Arial"/>
            </a:endParaRPr>
          </a:p>
        </p:txBody>
      </p:sp>
      <p:sp>
        <p:nvSpPr>
          <p:cNvPr id="88" name="CustomShape 3"/>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24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solution is based on GPS location sharing capability of mobile devices. </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It consists of a mobile application which gathers  location data of the installed device and sends this to a cloud based server.</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Each user is assigned a unique ID.</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data sent to the server consists of the: User’s Unique ID, GPS coordinates, and the exact time the data was collected.</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Anonymity is maintained by the use of the user’s Unique ID.</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90"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(web-based application)</a:t>
            </a:r>
            <a:endParaRPr b="0" lang="en-NG" sz="4000" spc="-1" strike="noStrike">
              <a:latin typeface="Arial"/>
            </a:endParaRPr>
          </a:p>
        </p:txBody>
      </p:sp>
      <p:sp>
        <p:nvSpPr>
          <p:cNvPr id="91" name="CustomShape 3"/>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66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A web-based application will be provided to healthcare facilities charged with combating the virus.</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application collects the time a user is admitted for testing and the result of that test and sends it to the server for processing. </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93"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(server)</a:t>
            </a:r>
            <a:endParaRPr b="0" lang="en-NG" sz="4000" spc="-1" strike="noStrike">
              <a:latin typeface="Arial"/>
            </a:endParaRPr>
          </a:p>
        </p:txBody>
      </p:sp>
      <p:sp>
        <p:nvSpPr>
          <p:cNvPr id="94" name="CustomShape 3"/>
          <p:cNvSpPr/>
          <p:nvPr/>
        </p:nvSpPr>
        <p:spPr>
          <a:xfrm>
            <a:off x="504000" y="1326600"/>
            <a:ext cx="9071280" cy="2345040"/>
          </a:xfrm>
          <a:prstGeom prst="rect">
            <a:avLst/>
          </a:prstGeom>
          <a:noFill/>
          <a:ln>
            <a:noFill/>
          </a:ln>
        </p:spPr>
        <p:style>
          <a:lnRef idx="0"/>
          <a:fillRef idx="0"/>
          <a:effectRef idx="0"/>
          <a:fontRef idx="minor"/>
        </p:style>
        <p:txBody>
          <a:bodyPr lIns="0" rIns="0" tIns="0" bIns="0">
            <a:normAutofit fontScale="44000"/>
          </a:bodyPr>
          <a:p>
            <a:pPr marL="432000" indent="-323640">
              <a:lnSpc>
                <a:spcPct val="100000"/>
              </a:lnSpc>
              <a:spcBef>
                <a:spcPts val="1417"/>
              </a:spcBef>
              <a:buClr>
                <a:srgbClr val="000000"/>
              </a:buClr>
              <a:buSzPct val="45000"/>
              <a:buFont typeface="Wingdings" charset="2"/>
              <a:buChar char=""/>
            </a:pPr>
            <a:r>
              <a:rPr b="0" lang="en-NG" sz="3200" spc="-1" strike="noStrike">
                <a:latin typeface="Arial"/>
              </a:rPr>
              <a:t>The server builds clusters from data collected from the user application.</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Arial"/>
              </a:rPr>
              <a:t>Each cluster represents GPS coordinates within a three metre (3m) radius.</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Arial"/>
              </a:rPr>
              <a:t>Clusters retain tranisitivity. i.e if A is 3m away from B and B is 3m away from C yet C is more than 3m away from A, two clusters are created such that:</a:t>
            </a:r>
            <a:endParaRPr b="0" lang="en-NG" sz="3200" spc="-1" strike="noStrike">
              <a:latin typeface="Arial"/>
            </a:endParaRPr>
          </a:p>
        </p:txBody>
      </p:sp>
      <p:sp>
        <p:nvSpPr>
          <p:cNvPr id="95" name="CustomShape 4"/>
          <p:cNvSpPr/>
          <p:nvPr/>
        </p:nvSpPr>
        <p:spPr>
          <a:xfrm>
            <a:off x="2448000" y="3744000"/>
            <a:ext cx="1223640" cy="1223640"/>
          </a:xfrm>
          <a:prstGeom prst="ellipse">
            <a:avLst/>
          </a:prstGeom>
          <a:solidFill>
            <a:srgbClr val="ffffff"/>
          </a:solidFill>
          <a:ln w="12600">
            <a:solidFill>
              <a:srgbClr val="b22222"/>
            </a:solidFill>
            <a:round/>
          </a:ln>
        </p:spPr>
        <p:style>
          <a:lnRef idx="0"/>
          <a:fillRef idx="0"/>
          <a:effectRef idx="0"/>
          <a:fontRef idx="minor"/>
        </p:style>
        <p:txBody>
          <a:bodyPr wrap="none" lIns="96120" rIns="96120" tIns="51120" bIns="51120" anchor="ctr">
            <a:noAutofit/>
          </a:bodyPr>
          <a:p>
            <a:pPr algn="ctr">
              <a:lnSpc>
                <a:spcPct val="100000"/>
              </a:lnSpc>
            </a:pPr>
            <a:r>
              <a:rPr b="0" lang="en-NG" sz="1800" spc="-1" strike="noStrike">
                <a:solidFill>
                  <a:srgbClr val="000000"/>
                </a:solidFill>
                <a:latin typeface="Arial"/>
                <a:ea typeface="DejaVu Sans"/>
              </a:rPr>
              <a:t>A, B</a:t>
            </a:r>
            <a:endParaRPr b="0" lang="en-NG" sz="1800" spc="-1" strike="noStrike">
              <a:latin typeface="Arial"/>
            </a:endParaRPr>
          </a:p>
        </p:txBody>
      </p:sp>
      <p:sp>
        <p:nvSpPr>
          <p:cNvPr id="96" name="CustomShape 5"/>
          <p:cNvSpPr/>
          <p:nvPr/>
        </p:nvSpPr>
        <p:spPr>
          <a:xfrm>
            <a:off x="4752000" y="3744000"/>
            <a:ext cx="1223640" cy="1223640"/>
          </a:xfrm>
          <a:prstGeom prst="ellipse">
            <a:avLst/>
          </a:prstGeom>
          <a:solidFill>
            <a:srgbClr val="ffffff"/>
          </a:solidFill>
          <a:ln w="12600">
            <a:solidFill>
              <a:srgbClr val="b22222"/>
            </a:solidFill>
            <a:round/>
          </a:ln>
        </p:spPr>
        <p:style>
          <a:lnRef idx="0"/>
          <a:fillRef idx="0"/>
          <a:effectRef idx="0"/>
          <a:fontRef idx="minor"/>
        </p:style>
        <p:txBody>
          <a:bodyPr wrap="none" lIns="96120" rIns="96120" tIns="51120" bIns="51120" anchor="ctr">
            <a:noAutofit/>
          </a:bodyPr>
          <a:p>
            <a:pPr algn="ctr">
              <a:lnSpc>
                <a:spcPct val="100000"/>
              </a:lnSpc>
            </a:pPr>
            <a:r>
              <a:rPr b="0" lang="en-NG" sz="1800" spc="-1" strike="noStrike">
                <a:solidFill>
                  <a:srgbClr val="000000"/>
                </a:solidFill>
                <a:latin typeface="Arial"/>
                <a:ea typeface="DejaVu Sans"/>
              </a:rPr>
              <a:t>B, C</a:t>
            </a:r>
            <a:endParaRPr b="0" lang="en-NG" sz="1800" spc="-1" strike="noStrike">
              <a:latin typeface="Arial"/>
            </a:endParaRPr>
          </a:p>
        </p:txBody>
      </p:sp>
      <p:sp>
        <p:nvSpPr>
          <p:cNvPr id="97" name="CustomShape 6"/>
          <p:cNvSpPr/>
          <p:nvPr/>
        </p:nvSpPr>
        <p:spPr>
          <a:xfrm>
            <a:off x="2340000" y="4896000"/>
            <a:ext cx="1511640" cy="474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NG" sz="1800" spc="-1" strike="noStrike">
                <a:latin typeface="Nakula"/>
              </a:rPr>
              <a:t>Cluster 1</a:t>
            </a:r>
            <a:endParaRPr b="0" lang="en-NG" sz="1800" spc="-1" strike="noStrike">
              <a:latin typeface="Arial"/>
            </a:endParaRPr>
          </a:p>
        </p:txBody>
      </p:sp>
      <p:sp>
        <p:nvSpPr>
          <p:cNvPr id="98" name="CustomShape 7"/>
          <p:cNvSpPr/>
          <p:nvPr/>
        </p:nvSpPr>
        <p:spPr>
          <a:xfrm>
            <a:off x="4608000" y="4925520"/>
            <a:ext cx="1511640" cy="474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NG" sz="1800" spc="-1" strike="noStrike">
                <a:latin typeface="Nakula"/>
              </a:rPr>
              <a:t>Cluster 2</a:t>
            </a:r>
            <a:endParaRPr b="0" lang="en-NG"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00"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(server)</a:t>
            </a:r>
            <a:endParaRPr b="0" lang="en-NG" sz="4000" spc="-1" strike="noStrike">
              <a:latin typeface="Arial"/>
            </a:endParaRPr>
          </a:p>
        </p:txBody>
      </p:sp>
      <p:sp>
        <p:nvSpPr>
          <p:cNvPr id="101" name="CustomShape 3"/>
          <p:cNvSpPr/>
          <p:nvPr/>
        </p:nvSpPr>
        <p:spPr>
          <a:xfrm>
            <a:off x="288360" y="1254600"/>
            <a:ext cx="9071280" cy="3569040"/>
          </a:xfrm>
          <a:prstGeom prst="rect">
            <a:avLst/>
          </a:prstGeom>
          <a:noFill/>
          <a:ln>
            <a:noFill/>
          </a:ln>
        </p:spPr>
        <p:style>
          <a:lnRef idx="0"/>
          <a:fillRef idx="0"/>
          <a:effectRef idx="0"/>
          <a:fontRef idx="minor"/>
        </p:style>
        <p:txBody>
          <a:bodyPr lIns="0" rIns="0" tIns="0" bIns="0">
            <a:normAutofit fontScale="60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In every cluster, each user is assigned “time_joined” and “time_left” properties which represent the times a user is added to the cluster and the last time the user’s presence was recorded in the cluster.</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These times are used in tracking users who have come in contact with a confirmed case. </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03"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(Tracking)</a:t>
            </a:r>
            <a:endParaRPr b="0" lang="en-NG" sz="4000" spc="-1" strike="noStrike">
              <a:latin typeface="Arial"/>
            </a:endParaRPr>
          </a:p>
        </p:txBody>
      </p:sp>
      <p:sp>
        <p:nvSpPr>
          <p:cNvPr id="104" name="CustomShape 3"/>
          <p:cNvSpPr/>
          <p:nvPr/>
        </p:nvSpPr>
        <p:spPr>
          <a:xfrm>
            <a:off x="288360" y="1254600"/>
            <a:ext cx="9071280" cy="3569040"/>
          </a:xfrm>
          <a:prstGeom prst="rect">
            <a:avLst/>
          </a:prstGeom>
          <a:noFill/>
          <a:ln>
            <a:noFill/>
          </a:ln>
        </p:spPr>
        <p:style>
          <a:lnRef idx="0"/>
          <a:fillRef idx="0"/>
          <a:effectRef idx="0"/>
          <a:fontRef idx="minor"/>
        </p:style>
        <p:txBody>
          <a:bodyPr lIns="0" rIns="0" tIns="0" bIns="0">
            <a:normAutofit fontScale="38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solution employs a time-based recursive search to track possibly infected users.</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When a healthcare facility logs a user as positive, the user’s time of admittance for testing  is sent along.</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This time is used to establish a base time for tracing cases. </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base time is calculated as 14 days prior to the time the user was admitted.</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0" y="0"/>
            <a:ext cx="10079640" cy="1151640"/>
          </a:xfrm>
          <a:prstGeom prst="rect">
            <a:avLst/>
          </a:prstGeom>
          <a:solidFill>
            <a:srgbClr val="1e90ff"/>
          </a:solidFill>
          <a:ln>
            <a:solidFill>
              <a:srgbClr val="3465a4"/>
            </a:solidFill>
          </a:ln>
        </p:spPr>
        <p:style>
          <a:lnRef idx="0"/>
          <a:fillRef idx="0"/>
          <a:effectRef idx="0"/>
          <a:fontRef idx="minor"/>
        </p:style>
      </p:sp>
      <p:sp>
        <p:nvSpPr>
          <p:cNvPr id="106"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NG" sz="4000" spc="-1" strike="noStrike">
                <a:solidFill>
                  <a:srgbClr val="ffffff"/>
                </a:solidFill>
                <a:latin typeface="Nakula"/>
              </a:rPr>
              <a:t>Solution (Tracking)</a:t>
            </a:r>
            <a:endParaRPr b="0" lang="en-NG" sz="4000" spc="-1" strike="noStrike">
              <a:latin typeface="Arial"/>
            </a:endParaRPr>
          </a:p>
        </p:txBody>
      </p:sp>
      <p:sp>
        <p:nvSpPr>
          <p:cNvPr id="107" name="CustomShape 3"/>
          <p:cNvSpPr/>
          <p:nvPr/>
        </p:nvSpPr>
        <p:spPr>
          <a:xfrm>
            <a:off x="288360" y="1254600"/>
            <a:ext cx="9071280" cy="3569040"/>
          </a:xfrm>
          <a:prstGeom prst="rect">
            <a:avLst/>
          </a:prstGeom>
          <a:noFill/>
          <a:ln>
            <a:noFill/>
          </a:ln>
        </p:spPr>
        <p:style>
          <a:lnRef idx="0"/>
          <a:fillRef idx="0"/>
          <a:effectRef idx="0"/>
          <a:fontRef idx="minor"/>
        </p:style>
        <p:txBody>
          <a:bodyPr lIns="0" rIns="0" tIns="0" bIns="0">
            <a:normAutofit fontScale="56000"/>
          </a:bodyPr>
          <a:p>
            <a:pPr marL="432000" indent="-323640">
              <a:lnSpc>
                <a:spcPct val="100000"/>
              </a:lnSpc>
              <a:spcBef>
                <a:spcPts val="1417"/>
              </a:spcBef>
              <a:buClr>
                <a:srgbClr val="000000"/>
              </a:buClr>
              <a:buSzPct val="45000"/>
              <a:buFont typeface="Wingdings" charset="2"/>
              <a:buChar char=""/>
            </a:pPr>
            <a:r>
              <a:rPr b="0" lang="en-NG" sz="3200" spc="-1" strike="noStrike">
                <a:latin typeface="Nakula"/>
              </a:rPr>
              <a:t>All clusters to which the user was added since the calculated base time are retrieved.</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The users in this clusters are then scanned for likelihood of contagion.</a:t>
            </a:r>
            <a:endParaRPr b="0" lang="en-NG"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NG" sz="3200" spc="-1" strike="noStrike">
                <a:latin typeface="Nakula"/>
              </a:rPr>
              <a:t>Possibly infected users are then added to a list and this process is repeated for each one them using the times they joined and left the cluster.</a:t>
            </a:r>
            <a:endParaRPr b="0" lang="en-NG"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2020-07-18T01:57:33Z</dcterms:created>
  <dc:creator/>
  <dc:description/>
  <dc:language>en-NG</dc:language>
  <cp:lastModifiedBy/>
  <dcterms:modified xsi:type="dcterms:W3CDTF">2020-07-18T10:06:38Z</dcterms:modified>
  <cp:revision>2</cp:revision>
  <dc:subject/>
  <dc:title/>
</cp:coreProperties>
</file>