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
      <p:font typeface="Proxima Nova"/>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ProximaNova-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roximaNova-italic.fntdata"/><Relationship Id="rId25" Type="http://schemas.openxmlformats.org/officeDocument/2006/relationships/font" Target="fonts/ProximaNova-bold.fntdata"/><Relationship Id="rId27" Type="http://schemas.openxmlformats.org/officeDocument/2006/relationships/font" Target="fonts/ProximaNova-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Slab-bold.fntdata"/><Relationship Id="rId18" Type="http://schemas.openxmlformats.org/officeDocument/2006/relationships/font" Target="fonts/RobotoSlab-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Chris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Davie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Davie</a:t>
            </a:r>
          </a:p>
          <a:p>
            <a:pPr lvl="0">
              <a:spcBef>
                <a:spcPts val="0"/>
              </a:spcBef>
              <a:buNone/>
            </a:pPr>
            <a:r>
              <a:rPr lang="en"/>
              <a:t>1: Wasted time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David (Best for last)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Home - Create - Save to Library - show home - show sandwich - go to library - download - detail from home of sandwich download - edit - details  - delete -home - end with our traditionals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Chris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Chris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Database: (David) This was a challenge since we first had to correctly set up google App engine and understand how Web2py works. When we started developing code for the database, the code was very sensitive and we would often encounter internal server errors even just by making very small changes that we thought would not break the code. We also worked without having any debugging tools since we had problems setting up a local webserver on our computers, so overall backend development was very time consuming.</a:t>
            </a:r>
          </a:p>
          <a:p>
            <a:pPr lvl="0">
              <a:spcBef>
                <a:spcPts val="0"/>
              </a:spcBef>
              <a:buNone/>
            </a:pPr>
            <a:r>
              <a:t/>
            </a:r>
            <a:endParaRPr/>
          </a:p>
          <a:p>
            <a:pPr lvl="0">
              <a:spcBef>
                <a:spcPts val="0"/>
              </a:spcBef>
              <a:buNone/>
            </a:pPr>
            <a:r>
              <a:rPr lang="en"/>
              <a:t>Images:(Davie) is just gonna wing it.. </a:t>
            </a:r>
          </a:p>
          <a:p>
            <a:pPr lvl="0">
              <a:spcBef>
                <a:spcPts val="0"/>
              </a:spcBef>
              <a:buNone/>
            </a:pPr>
            <a:r>
              <a:t/>
            </a:r>
            <a:endParaRPr/>
          </a:p>
          <a:p>
            <a:pPr lvl="0">
              <a:spcBef>
                <a:spcPts val="0"/>
              </a:spcBef>
              <a:buNone/>
            </a:pPr>
            <a:r>
              <a:rPr lang="en"/>
              <a:t>Saving data(Matthew) - Understanding the frontend/backend relationship…. sending information from front-end to backend was challenging since we </a:t>
            </a:r>
            <a:r>
              <a:rPr lang="en"/>
              <a:t>continually</a:t>
            </a:r>
            <a:r>
              <a:rPr lang="en"/>
              <a:t> had database problems</a:t>
            </a:r>
          </a:p>
          <a:p>
            <a:pPr lvl="0">
              <a:spcBef>
                <a:spcPts val="0"/>
              </a:spcBef>
              <a:buNone/>
            </a:pPr>
            <a:r>
              <a:t/>
            </a:r>
            <a:endParaRPr/>
          </a:p>
          <a:p>
            <a:pPr lvl="0">
              <a:spcBef>
                <a:spcPts val="0"/>
              </a:spcBef>
              <a:buNone/>
            </a:pPr>
            <a:r>
              <a:rPr lang="en"/>
              <a:t>Development Process:</a:t>
            </a:r>
          </a:p>
          <a:p>
            <a:pPr lvl="0">
              <a:spcBef>
                <a:spcPts val="0"/>
              </a:spcBef>
              <a:buNone/>
            </a:pPr>
            <a:r>
              <a:rPr lang="en"/>
              <a:t>Communication: We did not communicate well in the beginning. As a consequence, we had some inconsistencies in variable naming which created bugs that were difficult to detect. Also, lack of communication made it difficult to know exactly how each other were implementing features.</a:t>
            </a:r>
          </a:p>
          <a:p>
            <a:pPr lvl="0">
              <a:spcBef>
                <a:spcPts val="0"/>
              </a:spcBef>
              <a:buNone/>
            </a:pPr>
            <a:r>
              <a:t/>
            </a:r>
            <a:endParaRPr/>
          </a:p>
          <a:p>
            <a:pPr lvl="0">
              <a:spcBef>
                <a:spcPts val="0"/>
              </a:spcBef>
              <a:buNone/>
            </a:pPr>
            <a:r>
              <a:rPr lang="en"/>
              <a:t>Lack of planning: We did not have a very detailed plan from the start. We had general ideas of what we wanted but did not sit together and plan how exactly each feature would be implemented.</a:t>
            </a:r>
          </a:p>
          <a:p>
            <a:pPr lvl="0">
              <a:spcBef>
                <a:spcPts val="0"/>
              </a:spcBef>
              <a:buNone/>
            </a:pPr>
            <a:r>
              <a:t/>
            </a:r>
            <a:endParaRPr/>
          </a:p>
          <a:p>
            <a:pPr lvl="0">
              <a:spcBef>
                <a:spcPts val="0"/>
              </a:spcBef>
              <a:buNone/>
            </a:pPr>
            <a:r>
              <a:rPr lang="en"/>
              <a:t>Working with new technology: 3/6 of the team had never used Android Studio. This meant that we had to spend a good portion of our first sprint learning how to use the software. </a:t>
            </a:r>
          </a:p>
          <a:p>
            <a:pPr lvl="0">
              <a:spcBef>
                <a:spcPts val="0"/>
              </a:spcBef>
              <a:buNone/>
            </a:pPr>
            <a:r>
              <a:t/>
            </a:r>
            <a:endParaRPr/>
          </a:p>
          <a:p>
            <a:pPr lvl="0">
              <a:spcBef>
                <a:spcPts val="0"/>
              </a:spcBef>
              <a:buNone/>
            </a:pPr>
            <a:r>
              <a:rPr lang="en"/>
              <a:t>Learning scrum too late: We were only able to properly implement the full scrum process toward the end of our sprints.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Alex</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Alex brushes over it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Celine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Celine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Matthew</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5"/>
            <a:ext cx="1081625" cy="1124949"/>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sp>
        <p:nvSpPr>
          <p:cNvPr id="11" name="Shape 11"/>
          <p:cNvSpPr/>
          <p:nvPr/>
        </p:nvSpPr>
        <p:spPr>
          <a:xfrm rot="10800000">
            <a:off x="6537562"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cxnSp>
        <p:nvCxnSpPr>
          <p:cNvPr id="12" name="Shape 12"/>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1" y="1188925"/>
            <a:ext cx="5783400" cy="1457399"/>
          </a:xfrm>
          <a:prstGeom prst="rect">
            <a:avLst/>
          </a:prstGeom>
        </p:spPr>
        <p:txBody>
          <a:bodyPr anchorCtr="0" anchor="b" bIns="91425" lIns="91425" rIns="91425" tIns="91425"/>
          <a:lstStyle>
            <a:lvl1pPr lvl="0" rtl="0" algn="ctr">
              <a:spcBef>
                <a:spcPts val="0"/>
              </a:spcBef>
              <a:buSzPct val="100000"/>
              <a:defRPr sz="4000"/>
            </a:lvl1pPr>
            <a:lvl2pPr lvl="1" rtl="0" algn="ctr">
              <a:spcBef>
                <a:spcPts val="0"/>
              </a:spcBef>
              <a:buSzPct val="100000"/>
              <a:defRPr sz="4000"/>
            </a:lvl2pPr>
            <a:lvl3pPr lvl="2" rtl="0" algn="ctr">
              <a:spcBef>
                <a:spcPts val="0"/>
              </a:spcBef>
              <a:buSzPct val="100000"/>
              <a:defRPr sz="4000"/>
            </a:lvl3pPr>
            <a:lvl4pPr lvl="3" rtl="0" algn="ctr">
              <a:spcBef>
                <a:spcPts val="0"/>
              </a:spcBef>
              <a:buSzPct val="100000"/>
              <a:defRPr sz="4000"/>
            </a:lvl4pPr>
            <a:lvl5pPr lvl="4" rtl="0" algn="ctr">
              <a:spcBef>
                <a:spcPts val="0"/>
              </a:spcBef>
              <a:buSzPct val="100000"/>
              <a:defRPr sz="4000"/>
            </a:lvl5pPr>
            <a:lvl6pPr lvl="5" rtl="0" algn="ctr">
              <a:spcBef>
                <a:spcPts val="0"/>
              </a:spcBef>
              <a:buSzPct val="100000"/>
              <a:defRPr sz="4000"/>
            </a:lvl6pPr>
            <a:lvl7pPr lvl="6" rtl="0" algn="ctr">
              <a:spcBef>
                <a:spcPts val="0"/>
              </a:spcBef>
              <a:buSzPct val="100000"/>
              <a:defRPr sz="4000"/>
            </a:lvl7pPr>
            <a:lvl8pPr lvl="7" rtl="0" algn="ctr">
              <a:spcBef>
                <a:spcPts val="0"/>
              </a:spcBef>
              <a:buSzPct val="100000"/>
              <a:defRPr sz="4000"/>
            </a:lvl8pPr>
            <a:lvl9pPr lvl="8" rtl="0" algn="ctr">
              <a:spcBef>
                <a:spcPts val="0"/>
              </a:spcBef>
              <a:buSzPct val="100000"/>
              <a:defRPr sz="4000"/>
            </a:lvl9pPr>
          </a:lstStyle>
          <a:p/>
        </p:txBody>
      </p:sp>
      <p:sp>
        <p:nvSpPr>
          <p:cNvPr id="14" name="Shape 14"/>
          <p:cNvSpPr txBox="1"/>
          <p:nvPr>
            <p:ph idx="1" type="subTitle"/>
          </p:nvPr>
        </p:nvSpPr>
        <p:spPr>
          <a:xfrm>
            <a:off x="1680301" y="3049450"/>
            <a:ext cx="5783400" cy="909000"/>
          </a:xfrm>
          <a:prstGeom prst="rect">
            <a:avLst/>
          </a:prstGeom>
        </p:spPr>
        <p:txBody>
          <a:bodyPr anchorCtr="0" anchor="t" bIns="91425" lIns="91425" rIns="91425" tIns="91425"/>
          <a:lstStyle>
            <a:lvl1pPr lvl="0"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rIns="91425" tIns="91425"/>
          <a:lstStyle>
            <a:lvl1pPr lvl="0" rtl="0" algn="ctr">
              <a:spcBef>
                <a:spcPts val="0"/>
              </a:spcBef>
              <a:buClr>
                <a:schemeClr val="accent5"/>
              </a:buClr>
              <a:buSzPct val="100000"/>
              <a:defRPr sz="13000">
                <a:solidFill>
                  <a:schemeClr val="accent5"/>
                </a:solidFill>
              </a:defRPr>
            </a:lvl1pPr>
            <a:lvl2pPr lvl="1" rtl="0" algn="ctr">
              <a:spcBef>
                <a:spcPts val="0"/>
              </a:spcBef>
              <a:buClr>
                <a:schemeClr val="accent5"/>
              </a:buClr>
              <a:buSzPct val="100000"/>
              <a:defRPr sz="13000">
                <a:solidFill>
                  <a:schemeClr val="accent5"/>
                </a:solidFill>
              </a:defRPr>
            </a:lvl2pPr>
            <a:lvl3pPr lvl="2" rtl="0" algn="ctr">
              <a:spcBef>
                <a:spcPts val="0"/>
              </a:spcBef>
              <a:buClr>
                <a:schemeClr val="accent5"/>
              </a:buClr>
              <a:buSzPct val="100000"/>
              <a:defRPr sz="13000">
                <a:solidFill>
                  <a:schemeClr val="accent5"/>
                </a:solidFill>
              </a:defRPr>
            </a:lvl3pPr>
            <a:lvl4pPr lvl="3" rtl="0" algn="ctr">
              <a:spcBef>
                <a:spcPts val="0"/>
              </a:spcBef>
              <a:buClr>
                <a:schemeClr val="accent5"/>
              </a:buClr>
              <a:buSzPct val="100000"/>
              <a:defRPr sz="13000">
                <a:solidFill>
                  <a:schemeClr val="accent5"/>
                </a:solidFill>
              </a:defRPr>
            </a:lvl4pPr>
            <a:lvl5pPr lvl="4" rtl="0" algn="ctr">
              <a:spcBef>
                <a:spcPts val="0"/>
              </a:spcBef>
              <a:buClr>
                <a:schemeClr val="accent5"/>
              </a:buClr>
              <a:buSzPct val="100000"/>
              <a:defRPr sz="13000">
                <a:solidFill>
                  <a:schemeClr val="accent5"/>
                </a:solidFill>
              </a:defRPr>
            </a:lvl5pPr>
            <a:lvl6pPr lvl="5" rtl="0" algn="ctr">
              <a:spcBef>
                <a:spcPts val="0"/>
              </a:spcBef>
              <a:buClr>
                <a:schemeClr val="accent5"/>
              </a:buClr>
              <a:buSzPct val="100000"/>
              <a:defRPr sz="13000">
                <a:solidFill>
                  <a:schemeClr val="accent5"/>
                </a:solidFill>
              </a:defRPr>
            </a:lvl6pPr>
            <a:lvl7pPr lvl="6" rtl="0" algn="ctr">
              <a:spcBef>
                <a:spcPts val="0"/>
              </a:spcBef>
              <a:buClr>
                <a:schemeClr val="accent5"/>
              </a:buClr>
              <a:buSzPct val="100000"/>
              <a:defRPr sz="13000">
                <a:solidFill>
                  <a:schemeClr val="accent5"/>
                </a:solidFill>
              </a:defRPr>
            </a:lvl7pPr>
            <a:lvl8pPr lvl="7" rtl="0" algn="ctr">
              <a:spcBef>
                <a:spcPts val="0"/>
              </a:spcBef>
              <a:buClr>
                <a:schemeClr val="accent5"/>
              </a:buClr>
              <a:buSzPct val="100000"/>
              <a:defRPr sz="13000">
                <a:solidFill>
                  <a:schemeClr val="accent5"/>
                </a:solidFill>
              </a:defRPr>
            </a:lvl8pPr>
            <a:lvl9pPr lvl="8" rtl="0"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rIns="91425" tIns="91425"/>
          <a:lstStyle>
            <a:lvl1pPr lvl="0" rtl="0" algn="ctr">
              <a:spcBef>
                <a:spcPts val="0"/>
              </a:spcBef>
              <a:buChar char="●"/>
              <a:defRPr/>
            </a:lvl1pPr>
            <a:lvl2pPr lvl="1" rtl="0" algn="ctr">
              <a:spcBef>
                <a:spcPts val="0"/>
              </a:spcBef>
              <a:buChar char="○"/>
              <a:defRPr/>
            </a:lvl2pPr>
            <a:lvl3pPr lvl="2" rtl="0" algn="ctr">
              <a:spcBef>
                <a:spcPts val="0"/>
              </a:spcBef>
              <a:buChar char="■"/>
              <a:defRPr/>
            </a:lvl3pPr>
            <a:lvl4pPr lvl="3" rtl="0" algn="ctr">
              <a:spcBef>
                <a:spcPts val="0"/>
              </a:spcBef>
              <a:buChar char="●"/>
              <a:defRPr/>
            </a:lvl4pPr>
            <a:lvl5pPr lvl="4" rtl="0" algn="ctr">
              <a:spcBef>
                <a:spcPts val="0"/>
              </a:spcBef>
              <a:buChar char="○"/>
              <a:defRPr/>
            </a:lvl5pPr>
            <a:lvl6pPr lvl="5" rtl="0" algn="ctr">
              <a:spcBef>
                <a:spcPts val="0"/>
              </a:spcBef>
              <a:buChar char="■"/>
              <a:defRPr/>
            </a:lvl6pPr>
            <a:lvl7pPr lvl="6" rtl="0" algn="ctr">
              <a:spcBef>
                <a:spcPts val="0"/>
              </a:spcBef>
              <a:buChar char="●"/>
              <a:defRPr/>
            </a:lvl7pPr>
            <a:lvl8pPr lvl="7" rtl="0" algn="ctr">
              <a:spcBef>
                <a:spcPts val="0"/>
              </a:spcBef>
              <a:buChar char="○"/>
              <a:defRPr/>
            </a:lvl8pPr>
            <a:lvl9pPr lvl="8" rtl="0" algn="ctr">
              <a:spcBef>
                <a:spcPts val="0"/>
              </a:spcBef>
              <a:buChar char="■"/>
              <a:defRPr/>
            </a:lvl9pPr>
          </a:lstStyle>
          <a:p/>
        </p:txBody>
      </p:sp>
      <p:sp>
        <p:nvSpPr>
          <p:cNvPr id="56" name="Shape 5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tIns="91425"/>
          <a:lstStyle>
            <a:lvl1pPr lvl="0" rtl="0" algn="ctr">
              <a:spcBef>
                <a:spcPts val="0"/>
              </a:spcBef>
              <a:buSzPct val="100000"/>
              <a:defRPr sz="4800"/>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1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rIns="91425" tIns="91425"/>
          <a:lstStyle>
            <a:lvl1pPr lvl="0" rtl="0">
              <a:spcBef>
                <a:spcPts val="0"/>
              </a:spcBef>
              <a:buChar char="●"/>
              <a:defRPr/>
            </a:lvl1pPr>
            <a:lvl2pPr lvl="1" rtl="0">
              <a:spcBef>
                <a:spcPts val="0"/>
              </a:spcBef>
              <a:buChar char="○"/>
              <a:defRPr/>
            </a:lvl2pPr>
            <a:lvl3pPr lvl="2" rtl="0">
              <a:spcBef>
                <a:spcPts val="0"/>
              </a:spcBef>
              <a:buChar char="■"/>
              <a:defRPr/>
            </a:lvl3pPr>
            <a:lvl4pPr lvl="3" rtl="0">
              <a:spcBef>
                <a:spcPts val="0"/>
              </a:spcBef>
              <a:buChar char="●"/>
              <a:defRPr/>
            </a:lvl4pPr>
            <a:lvl5pPr lvl="4" rtl="0">
              <a:spcBef>
                <a:spcPts val="0"/>
              </a:spcBef>
              <a:buChar char="○"/>
              <a:defRPr/>
            </a:lvl5pPr>
            <a:lvl6pPr lvl="5" rtl="0">
              <a:spcBef>
                <a:spcPts val="0"/>
              </a:spcBef>
              <a:buChar char="■"/>
              <a:defRPr/>
            </a:lvl6pPr>
            <a:lvl7pPr lvl="6" rtl="0">
              <a:spcBef>
                <a:spcPts val="0"/>
              </a:spcBef>
              <a:buChar char="●"/>
              <a:defRPr/>
            </a:lvl7pPr>
            <a:lvl8pPr lvl="7" rtl="0">
              <a:spcBef>
                <a:spcPts val="0"/>
              </a:spcBef>
              <a:buChar char="○"/>
              <a:defRPr/>
            </a:lvl8pPr>
            <a:lvl9pPr lvl="8" rtl="0">
              <a:spcBef>
                <a:spcPts val="0"/>
              </a:spcBef>
              <a:buChar char="■"/>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1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rIns="91425" tIns="91425"/>
          <a:lstStyle>
            <a:lvl1pPr lvl="0" rtl="0">
              <a:spcBef>
                <a:spcPts val="0"/>
              </a:spcBef>
              <a:buSzPct val="100000"/>
              <a:buChar char="●"/>
              <a:defRPr sz="1400"/>
            </a:lvl1pPr>
            <a:lvl2pPr lvl="1" rtl="0">
              <a:spcBef>
                <a:spcPts val="0"/>
              </a:spcBef>
              <a:buSzPct val="100000"/>
              <a:buChar char="○"/>
              <a:defRPr sz="1200"/>
            </a:lvl2pPr>
            <a:lvl3pPr lvl="2" rtl="0">
              <a:spcBef>
                <a:spcPts val="0"/>
              </a:spcBef>
              <a:buSzPct val="100000"/>
              <a:buChar char="■"/>
              <a:defRPr sz="1200"/>
            </a:lvl3pPr>
            <a:lvl4pPr lvl="3" rtl="0">
              <a:spcBef>
                <a:spcPts val="0"/>
              </a:spcBef>
              <a:buSzPct val="100000"/>
              <a:buChar char="●"/>
              <a:defRPr sz="1200"/>
            </a:lvl4pPr>
            <a:lvl5pPr lvl="4" rtl="0">
              <a:spcBef>
                <a:spcPts val="0"/>
              </a:spcBef>
              <a:buSzPct val="100000"/>
              <a:buChar char="○"/>
              <a:defRPr sz="1200"/>
            </a:lvl5pPr>
            <a:lvl6pPr lvl="5" rtl="0">
              <a:spcBef>
                <a:spcPts val="0"/>
              </a:spcBef>
              <a:buSzPct val="100000"/>
              <a:buChar char="■"/>
              <a:defRPr sz="1200"/>
            </a:lvl6pPr>
            <a:lvl7pPr lvl="6" rtl="0">
              <a:spcBef>
                <a:spcPts val="0"/>
              </a:spcBef>
              <a:buSzPct val="100000"/>
              <a:buChar char="●"/>
              <a:defRPr sz="1200"/>
            </a:lvl7pPr>
            <a:lvl8pPr lvl="7" rtl="0">
              <a:spcBef>
                <a:spcPts val="0"/>
              </a:spcBef>
              <a:buSzPct val="100000"/>
              <a:buChar char="○"/>
              <a:defRPr sz="1200"/>
            </a:lvl8pPr>
            <a:lvl9pPr lvl="8" rtl="0">
              <a:spcBef>
                <a:spcPts val="0"/>
              </a:spcBef>
              <a:buSzPct val="100000"/>
              <a:buChar char="■"/>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rIns="91425" tIns="91425"/>
          <a:lstStyle>
            <a:lvl1pPr lvl="0" rtl="0">
              <a:spcBef>
                <a:spcPts val="0"/>
              </a:spcBef>
              <a:buSzPct val="100000"/>
              <a:buChar char="●"/>
              <a:defRPr sz="1400"/>
            </a:lvl1pPr>
            <a:lvl2pPr lvl="1" rtl="0">
              <a:spcBef>
                <a:spcPts val="0"/>
              </a:spcBef>
              <a:buSzPct val="100000"/>
              <a:buChar char="○"/>
              <a:defRPr sz="1200"/>
            </a:lvl2pPr>
            <a:lvl3pPr lvl="2" rtl="0">
              <a:spcBef>
                <a:spcPts val="0"/>
              </a:spcBef>
              <a:buSzPct val="100000"/>
              <a:buChar char="■"/>
              <a:defRPr sz="1200"/>
            </a:lvl3pPr>
            <a:lvl4pPr lvl="3" rtl="0">
              <a:spcBef>
                <a:spcPts val="0"/>
              </a:spcBef>
              <a:buSzPct val="100000"/>
              <a:buChar char="●"/>
              <a:defRPr sz="1200"/>
            </a:lvl4pPr>
            <a:lvl5pPr lvl="4" rtl="0">
              <a:spcBef>
                <a:spcPts val="0"/>
              </a:spcBef>
              <a:buSzPct val="100000"/>
              <a:buChar char="○"/>
              <a:defRPr sz="1200"/>
            </a:lvl5pPr>
            <a:lvl6pPr lvl="5" rtl="0">
              <a:spcBef>
                <a:spcPts val="0"/>
              </a:spcBef>
              <a:buSzPct val="100000"/>
              <a:buChar char="■"/>
              <a:defRPr sz="1200"/>
            </a:lvl6pPr>
            <a:lvl7pPr lvl="6" rtl="0">
              <a:spcBef>
                <a:spcPts val="0"/>
              </a:spcBef>
              <a:buSzPct val="100000"/>
              <a:buChar char="●"/>
              <a:defRPr sz="1200"/>
            </a:lvl7pPr>
            <a:lvl8pPr lvl="7" rtl="0">
              <a:spcBef>
                <a:spcPts val="0"/>
              </a:spcBef>
              <a:buSzPct val="100000"/>
              <a:buChar char="○"/>
              <a:defRPr sz="1200"/>
            </a:lvl8pPr>
            <a:lvl9pPr lvl="8" rtl="0">
              <a:spcBef>
                <a:spcPts val="0"/>
              </a:spcBef>
              <a:buSzPct val="100000"/>
              <a:buChar char="■"/>
              <a:defRPr sz="1200"/>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3" name="Shape 3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rIns="91425" tIns="91425"/>
          <a:lstStyle>
            <a:lvl1pPr lvl="0" rtl="0">
              <a:spcBef>
                <a:spcPts val="0"/>
              </a:spcBef>
              <a:buSzPct val="100000"/>
              <a:buChar char="●"/>
              <a:defRPr sz="1200"/>
            </a:lvl1pPr>
            <a:lvl2pPr lvl="1" rtl="0">
              <a:spcBef>
                <a:spcPts val="0"/>
              </a:spcBef>
              <a:buSzPct val="100000"/>
              <a:buChar char="○"/>
              <a:defRPr sz="1200"/>
            </a:lvl2pPr>
            <a:lvl3pPr lvl="2" rtl="0">
              <a:spcBef>
                <a:spcPts val="0"/>
              </a:spcBef>
              <a:buSzPct val="100000"/>
              <a:buChar char="■"/>
              <a:defRPr sz="1200"/>
            </a:lvl3pPr>
            <a:lvl4pPr lvl="3" rtl="0">
              <a:spcBef>
                <a:spcPts val="0"/>
              </a:spcBef>
              <a:buSzPct val="100000"/>
              <a:buChar char="●"/>
              <a:defRPr sz="1200"/>
            </a:lvl4pPr>
            <a:lvl5pPr lvl="4" rtl="0">
              <a:spcBef>
                <a:spcPts val="0"/>
              </a:spcBef>
              <a:buSzPct val="100000"/>
              <a:buChar char="○"/>
              <a:defRPr sz="1200"/>
            </a:lvl5pPr>
            <a:lvl6pPr lvl="5" rtl="0">
              <a:spcBef>
                <a:spcPts val="0"/>
              </a:spcBef>
              <a:buSzPct val="100000"/>
              <a:buChar char="■"/>
              <a:defRPr sz="1200"/>
            </a:lvl6pPr>
            <a:lvl7pPr lvl="6" rtl="0">
              <a:spcBef>
                <a:spcPts val="0"/>
              </a:spcBef>
              <a:buSzPct val="100000"/>
              <a:buChar char="●"/>
              <a:defRPr sz="1200"/>
            </a:lvl7pPr>
            <a:lvl8pPr lvl="7" rtl="0">
              <a:spcBef>
                <a:spcPts val="0"/>
              </a:spcBef>
              <a:buSzPct val="100000"/>
              <a:buChar char="○"/>
              <a:defRPr sz="1200"/>
            </a:lvl8pPr>
            <a:lvl9pPr lvl="8" rtl="0">
              <a:spcBef>
                <a:spcPts val="0"/>
              </a:spcBef>
              <a:buSzPct val="100000"/>
              <a:buChar char="■"/>
              <a:defRPr sz="1200"/>
            </a:lvl9pPr>
          </a:lstStyle>
          <a:p/>
        </p:txBody>
      </p:sp>
      <p:sp>
        <p:nvSpPr>
          <p:cNvPr id="38" name="Shape 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200" cy="1506300"/>
          </a:xfrm>
          <a:prstGeom prst="rect">
            <a:avLst/>
          </a:prstGeom>
        </p:spPr>
        <p:txBody>
          <a:bodyPr anchorCtr="0" anchor="b" bIns="91425" lIns="91425" rIns="91425" tIns="91425"/>
          <a:lstStyle>
            <a:lvl1pPr lvl="0" rtl="0" algn="ctr">
              <a:spcBef>
                <a:spcPts val="0"/>
              </a:spcBef>
              <a:buSzPct val="100000"/>
              <a:defRPr sz="3800"/>
            </a:lvl1pPr>
            <a:lvl2pPr lvl="1" rtl="0" algn="ctr">
              <a:spcBef>
                <a:spcPts val="0"/>
              </a:spcBef>
              <a:buSzPct val="100000"/>
              <a:defRPr sz="3800"/>
            </a:lvl2pPr>
            <a:lvl3pPr lvl="2" rtl="0" algn="ctr">
              <a:spcBef>
                <a:spcPts val="0"/>
              </a:spcBef>
              <a:buSzPct val="100000"/>
              <a:defRPr sz="3800"/>
            </a:lvl3pPr>
            <a:lvl4pPr lvl="3" rtl="0" algn="ctr">
              <a:spcBef>
                <a:spcPts val="0"/>
              </a:spcBef>
              <a:buSzPct val="100000"/>
              <a:defRPr sz="3800"/>
            </a:lvl4pPr>
            <a:lvl5pPr lvl="4" rtl="0" algn="ctr">
              <a:spcBef>
                <a:spcPts val="0"/>
              </a:spcBef>
              <a:buSzPct val="100000"/>
              <a:defRPr sz="3800"/>
            </a:lvl5pPr>
            <a:lvl6pPr lvl="5" rtl="0" algn="ctr">
              <a:spcBef>
                <a:spcPts val="0"/>
              </a:spcBef>
              <a:buSzPct val="100000"/>
              <a:defRPr sz="3800"/>
            </a:lvl6pPr>
            <a:lvl7pPr lvl="6" rtl="0" algn="ctr">
              <a:spcBef>
                <a:spcPts val="0"/>
              </a:spcBef>
              <a:buSzPct val="100000"/>
              <a:defRPr sz="3800"/>
            </a:lvl7pPr>
            <a:lvl8pPr lvl="7" rtl="0" algn="ctr">
              <a:spcBef>
                <a:spcPts val="0"/>
              </a:spcBef>
              <a:buSzPct val="100000"/>
              <a:defRPr sz="3800"/>
            </a:lvl8pPr>
            <a:lvl9pPr lvl="8" rtl="0" algn="ctr">
              <a:spcBef>
                <a:spcPts val="0"/>
              </a:spcBef>
              <a:buSzPct val="100000"/>
              <a:defRPr sz="3800"/>
            </a:lvl9pPr>
          </a:lstStyle>
          <a:p/>
        </p:txBody>
      </p:sp>
      <p:sp>
        <p:nvSpPr>
          <p:cNvPr id="46" name="Shape 46"/>
          <p:cNvSpPr txBox="1"/>
          <p:nvPr>
            <p:ph idx="1" type="subTitle"/>
          </p:nvPr>
        </p:nvSpPr>
        <p:spPr>
          <a:xfrm>
            <a:off x="265500" y="2769000"/>
            <a:ext cx="4045200" cy="1345500"/>
          </a:xfrm>
          <a:prstGeom prst="rect">
            <a:avLst/>
          </a:prstGeom>
        </p:spPr>
        <p:txBody>
          <a:bodyPr anchorCtr="0" anchor="t" bIns="91425" lIns="91425" rIns="91425" tIns="91425"/>
          <a:lstStyle>
            <a:lvl1pPr lvl="0" rtl="0" algn="ctr">
              <a:lnSpc>
                <a:spcPct val="100000"/>
              </a:lnSpc>
              <a:spcBef>
                <a:spcPts val="0"/>
              </a:spcBef>
              <a:spcAft>
                <a:spcPts val="0"/>
              </a:spcAft>
              <a:buClr>
                <a:schemeClr val="accent5"/>
              </a:buClr>
              <a:buSzPct val="100000"/>
              <a:buNone/>
              <a:defRPr sz="2100">
                <a:solidFill>
                  <a:schemeClr val="accent5"/>
                </a:solidFill>
              </a:defRPr>
            </a:lvl1pPr>
            <a:lvl2pPr lvl="1" rtl="0" algn="ctr">
              <a:lnSpc>
                <a:spcPct val="100000"/>
              </a:lnSpc>
              <a:spcBef>
                <a:spcPts val="0"/>
              </a:spcBef>
              <a:spcAft>
                <a:spcPts val="0"/>
              </a:spcAft>
              <a:buClr>
                <a:schemeClr val="accent5"/>
              </a:buClr>
              <a:buSzPct val="100000"/>
              <a:buNone/>
              <a:defRPr sz="2100">
                <a:solidFill>
                  <a:schemeClr val="accent5"/>
                </a:solidFill>
              </a:defRPr>
            </a:lvl2pPr>
            <a:lvl3pPr lvl="2" rtl="0" algn="ctr">
              <a:lnSpc>
                <a:spcPct val="100000"/>
              </a:lnSpc>
              <a:spcBef>
                <a:spcPts val="0"/>
              </a:spcBef>
              <a:spcAft>
                <a:spcPts val="0"/>
              </a:spcAft>
              <a:buClr>
                <a:schemeClr val="accent5"/>
              </a:buClr>
              <a:buSzPct val="100000"/>
              <a:buNone/>
              <a:defRPr sz="2100">
                <a:solidFill>
                  <a:schemeClr val="accent5"/>
                </a:solidFill>
              </a:defRPr>
            </a:lvl3pPr>
            <a:lvl4pPr lvl="3" rtl="0" algn="ctr">
              <a:lnSpc>
                <a:spcPct val="100000"/>
              </a:lnSpc>
              <a:spcBef>
                <a:spcPts val="0"/>
              </a:spcBef>
              <a:spcAft>
                <a:spcPts val="0"/>
              </a:spcAft>
              <a:buClr>
                <a:schemeClr val="accent5"/>
              </a:buClr>
              <a:buSzPct val="100000"/>
              <a:buNone/>
              <a:defRPr sz="2100">
                <a:solidFill>
                  <a:schemeClr val="accent5"/>
                </a:solidFill>
              </a:defRPr>
            </a:lvl4pPr>
            <a:lvl5pPr lvl="4" rtl="0" algn="ctr">
              <a:lnSpc>
                <a:spcPct val="100000"/>
              </a:lnSpc>
              <a:spcBef>
                <a:spcPts val="0"/>
              </a:spcBef>
              <a:spcAft>
                <a:spcPts val="0"/>
              </a:spcAft>
              <a:buClr>
                <a:schemeClr val="accent5"/>
              </a:buClr>
              <a:buSzPct val="100000"/>
              <a:buNone/>
              <a:defRPr sz="2100">
                <a:solidFill>
                  <a:schemeClr val="accent5"/>
                </a:solidFill>
              </a:defRPr>
            </a:lvl5pPr>
            <a:lvl6pPr lvl="5" rtl="0" algn="ctr">
              <a:lnSpc>
                <a:spcPct val="100000"/>
              </a:lnSpc>
              <a:spcBef>
                <a:spcPts val="0"/>
              </a:spcBef>
              <a:spcAft>
                <a:spcPts val="0"/>
              </a:spcAft>
              <a:buClr>
                <a:schemeClr val="accent5"/>
              </a:buClr>
              <a:buSzPct val="100000"/>
              <a:buNone/>
              <a:defRPr sz="2100">
                <a:solidFill>
                  <a:schemeClr val="accent5"/>
                </a:solidFill>
              </a:defRPr>
            </a:lvl6pPr>
            <a:lvl7pPr lvl="6" rtl="0" algn="ctr">
              <a:lnSpc>
                <a:spcPct val="100000"/>
              </a:lnSpc>
              <a:spcBef>
                <a:spcPts val="0"/>
              </a:spcBef>
              <a:spcAft>
                <a:spcPts val="0"/>
              </a:spcAft>
              <a:buClr>
                <a:schemeClr val="accent5"/>
              </a:buClr>
              <a:buSzPct val="100000"/>
              <a:buNone/>
              <a:defRPr sz="2100">
                <a:solidFill>
                  <a:schemeClr val="accent5"/>
                </a:solidFill>
              </a:defRPr>
            </a:lvl7pPr>
            <a:lvl8pPr lvl="7" rtl="0" algn="ctr">
              <a:lnSpc>
                <a:spcPct val="100000"/>
              </a:lnSpc>
              <a:spcBef>
                <a:spcPts val="0"/>
              </a:spcBef>
              <a:spcAft>
                <a:spcPts val="0"/>
              </a:spcAft>
              <a:buClr>
                <a:schemeClr val="accent5"/>
              </a:buClr>
              <a:buSzPct val="100000"/>
              <a:buNone/>
              <a:defRPr sz="2100">
                <a:solidFill>
                  <a:schemeClr val="accent5"/>
                </a:solidFill>
              </a:defRPr>
            </a:lvl8pPr>
            <a:lvl9pPr lvl="8" rtl="0"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har char="●"/>
              <a:defRPr/>
            </a:lvl1pPr>
            <a:lvl2pPr lvl="1" rtl="0">
              <a:spcBef>
                <a:spcPts val="0"/>
              </a:spcBef>
              <a:buChar char="○"/>
              <a:defRPr/>
            </a:lvl2pPr>
            <a:lvl3pPr lvl="2" rtl="0">
              <a:spcBef>
                <a:spcPts val="0"/>
              </a:spcBef>
              <a:buChar char="■"/>
              <a:defRPr/>
            </a:lvl3pPr>
            <a:lvl4pPr lvl="3" rtl="0">
              <a:spcBef>
                <a:spcPts val="0"/>
              </a:spcBef>
              <a:buChar char="●"/>
              <a:defRPr/>
            </a:lvl4pPr>
            <a:lvl5pPr lvl="4" rtl="0">
              <a:spcBef>
                <a:spcPts val="0"/>
              </a:spcBef>
              <a:buChar char="○"/>
              <a:defRPr/>
            </a:lvl5pPr>
            <a:lvl6pPr lvl="5" rtl="0">
              <a:spcBef>
                <a:spcPts val="0"/>
              </a:spcBef>
              <a:buChar char="■"/>
              <a:defRPr/>
            </a:lvl6pPr>
            <a:lvl7pPr lvl="6" rtl="0">
              <a:spcBef>
                <a:spcPts val="0"/>
              </a:spcBef>
              <a:buChar char="●"/>
              <a:defRPr/>
            </a:lvl7pPr>
            <a:lvl8pPr lvl="7" rtl="0">
              <a:spcBef>
                <a:spcPts val="0"/>
              </a:spcBef>
              <a:buChar char="○"/>
              <a:defRPr/>
            </a:lvl8pPr>
            <a:lvl9pPr lvl="8" rtl="0">
              <a:spcBef>
                <a:spcPts val="0"/>
              </a:spcBef>
              <a:buChar char="■"/>
              <a:defRPr/>
            </a:lvl9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rIns="91425" tIns="91425"/>
          <a:lstStyle>
            <a:lvl1pPr lvl="0" rtl="0">
              <a:lnSpc>
                <a:spcPct val="100000"/>
              </a:lnSpc>
              <a:spcBef>
                <a:spcPts val="0"/>
              </a:spcBef>
              <a:spcAft>
                <a:spcPts val="0"/>
              </a:spcAft>
              <a:buFont typeface="Roboto Slab"/>
              <a:buChar char="●"/>
              <a:defRPr>
                <a:latin typeface="Roboto Slab"/>
                <a:ea typeface="Roboto Slab"/>
                <a:cs typeface="Roboto Slab"/>
                <a:sym typeface="Roboto Slab"/>
              </a:defRPr>
            </a:lvl1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rIns="91425" tIns="91425"/>
          <a:lstStyle>
            <a:lvl1pPr lvl="0"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1"/>
              </a:buClr>
              <a:buSzPct val="100000"/>
              <a:buFont typeface="Roboto"/>
              <a:buChar char="●"/>
              <a:defRPr sz="1800">
                <a:solidFill>
                  <a:schemeClr val="dk1"/>
                </a:solidFill>
                <a:latin typeface="Roboto"/>
                <a:ea typeface="Roboto"/>
                <a:cs typeface="Roboto"/>
                <a:sym typeface="Roboto"/>
              </a:defRPr>
            </a:lvl1pPr>
            <a:lvl2pPr lvl="1" rtl="0">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2pPr>
            <a:lvl3pPr lvl="2" rtl="0">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3pPr>
            <a:lvl4pPr lvl="3" rtl="0">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4pPr>
            <a:lvl5pPr lvl="4" rtl="0">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5pPr>
            <a:lvl6pPr lvl="5" rtl="0">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6pPr>
            <a:lvl7pPr lvl="6" rtl="0">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7pPr>
            <a:lvl8pPr lvl="7" rtl="0">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8pPr>
            <a:lvl9pPr lvl="8" rtl="0">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rive.google.com/file/d/0B380t_ld3Eb9MkNPcDNpdGpfRWM/view" TargetMode="Externa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ctrTitle"/>
          </p:nvPr>
        </p:nvSpPr>
        <p:spPr>
          <a:xfrm>
            <a:off x="2465250" y="772650"/>
            <a:ext cx="4213500" cy="926400"/>
          </a:xfrm>
          <a:prstGeom prst="rect">
            <a:avLst/>
          </a:prstGeom>
          <a:ln>
            <a:noFill/>
          </a:ln>
        </p:spPr>
        <p:txBody>
          <a:bodyPr anchorCtr="0" anchor="b" bIns="91425" lIns="91425" rIns="91425" tIns="91425">
            <a:noAutofit/>
          </a:bodyPr>
          <a:lstStyle/>
          <a:p>
            <a:pPr lvl="0">
              <a:spcBef>
                <a:spcPts val="0"/>
              </a:spcBef>
              <a:buNone/>
            </a:pPr>
            <a:r>
              <a:rPr lang="en">
                <a:solidFill>
                  <a:srgbClr val="000000"/>
                </a:solidFill>
              </a:rPr>
              <a:t>SandwichStory</a:t>
            </a:r>
          </a:p>
        </p:txBody>
      </p:sp>
      <p:sp>
        <p:nvSpPr>
          <p:cNvPr id="64" name="Shape 64"/>
          <p:cNvSpPr txBox="1"/>
          <p:nvPr>
            <p:ph idx="1" type="subTitle"/>
          </p:nvPr>
        </p:nvSpPr>
        <p:spPr>
          <a:xfrm>
            <a:off x="1203925" y="2588275"/>
            <a:ext cx="5783400" cy="1960500"/>
          </a:xfrm>
          <a:prstGeom prst="rect">
            <a:avLst/>
          </a:prstGeom>
          <a:ln>
            <a:noFill/>
          </a:ln>
        </p:spPr>
        <p:txBody>
          <a:bodyPr anchorCtr="0" anchor="t" bIns="91425" lIns="91425" rIns="91425" tIns="91425">
            <a:noAutofit/>
          </a:bodyPr>
          <a:lstStyle/>
          <a:p>
            <a:pPr lvl="0" rtl="0" algn="l">
              <a:lnSpc>
                <a:spcPct val="115000"/>
              </a:lnSpc>
              <a:spcBef>
                <a:spcPts val="0"/>
              </a:spcBef>
              <a:buNone/>
            </a:pPr>
            <a:r>
              <a:rPr lang="en" sz="1600">
                <a:solidFill>
                  <a:srgbClr val="000000"/>
                </a:solidFill>
                <a:latin typeface="Proxima Nova"/>
                <a:ea typeface="Proxima Nova"/>
                <a:cs typeface="Proxima Nova"/>
                <a:sym typeface="Proxima Nova"/>
              </a:rPr>
              <a:t>Alex Williamson - Product Owner</a:t>
            </a:r>
          </a:p>
          <a:p>
            <a:pPr lvl="0" rtl="0" algn="l">
              <a:lnSpc>
                <a:spcPct val="115000"/>
              </a:lnSpc>
              <a:spcBef>
                <a:spcPts val="0"/>
              </a:spcBef>
              <a:buNone/>
            </a:pPr>
            <a:r>
              <a:rPr lang="en" sz="1600">
                <a:solidFill>
                  <a:srgbClr val="000000"/>
                </a:solidFill>
                <a:latin typeface="Proxima Nova"/>
                <a:ea typeface="Proxima Nova"/>
                <a:cs typeface="Proxima Nova"/>
                <a:sym typeface="Proxima Nova"/>
              </a:rPr>
              <a:t>Christopher Hahn </a:t>
            </a:r>
          </a:p>
          <a:p>
            <a:pPr lvl="0" rtl="0" algn="l">
              <a:lnSpc>
                <a:spcPct val="115000"/>
              </a:lnSpc>
              <a:spcBef>
                <a:spcPts val="0"/>
              </a:spcBef>
              <a:buClr>
                <a:srgbClr val="4285F4"/>
              </a:buClr>
              <a:buSzPct val="68750"/>
              <a:buFont typeface="Arial"/>
              <a:buNone/>
            </a:pPr>
            <a:r>
              <a:rPr lang="en" sz="1600">
                <a:solidFill>
                  <a:srgbClr val="000000"/>
                </a:solidFill>
                <a:latin typeface="Proxima Nova"/>
                <a:ea typeface="Proxima Nova"/>
                <a:cs typeface="Proxima Nova"/>
                <a:sym typeface="Proxima Nova"/>
              </a:rPr>
              <a:t>David Stewart </a:t>
            </a:r>
          </a:p>
          <a:p>
            <a:pPr lvl="0" rtl="0" algn="l">
              <a:lnSpc>
                <a:spcPct val="115000"/>
              </a:lnSpc>
              <a:spcBef>
                <a:spcPts val="0"/>
              </a:spcBef>
              <a:buClr>
                <a:srgbClr val="4285F4"/>
              </a:buClr>
              <a:buSzPct val="68750"/>
              <a:buFont typeface="Arial"/>
              <a:buNone/>
            </a:pPr>
            <a:r>
              <a:rPr lang="en" sz="1600">
                <a:solidFill>
                  <a:srgbClr val="000000"/>
                </a:solidFill>
                <a:latin typeface="Proxima Nova"/>
                <a:ea typeface="Proxima Nova"/>
                <a:cs typeface="Proxima Nova"/>
                <a:sym typeface="Proxima Nova"/>
              </a:rPr>
              <a:t>Celine Peña </a:t>
            </a:r>
          </a:p>
          <a:p>
            <a:pPr lvl="0" rtl="0" algn="l">
              <a:lnSpc>
                <a:spcPct val="115000"/>
              </a:lnSpc>
              <a:spcBef>
                <a:spcPts val="0"/>
              </a:spcBef>
              <a:buClr>
                <a:srgbClr val="4285F4"/>
              </a:buClr>
              <a:buSzPct val="68750"/>
              <a:buFont typeface="Arial"/>
              <a:buNone/>
            </a:pPr>
            <a:r>
              <a:rPr lang="en" sz="1600">
                <a:solidFill>
                  <a:srgbClr val="000000"/>
                </a:solidFill>
                <a:latin typeface="Proxima Nova"/>
                <a:ea typeface="Proxima Nova"/>
                <a:cs typeface="Proxima Nova"/>
                <a:sym typeface="Proxima Nova"/>
              </a:rPr>
              <a:t>Davie Truong </a:t>
            </a:r>
          </a:p>
          <a:p>
            <a:pPr lvl="0" rtl="0" algn="l">
              <a:lnSpc>
                <a:spcPct val="115000"/>
              </a:lnSpc>
              <a:spcBef>
                <a:spcPts val="0"/>
              </a:spcBef>
              <a:buClr>
                <a:srgbClr val="4285F4"/>
              </a:buClr>
              <a:buSzPct val="68750"/>
              <a:buFont typeface="Arial"/>
              <a:buNone/>
            </a:pPr>
            <a:r>
              <a:rPr lang="en" sz="1600">
                <a:solidFill>
                  <a:srgbClr val="000000"/>
                </a:solidFill>
                <a:latin typeface="Proxima Nova"/>
                <a:ea typeface="Proxima Nova"/>
                <a:cs typeface="Proxima Nova"/>
                <a:sym typeface="Proxima Nova"/>
              </a:rPr>
              <a:t>Matthew Diep  </a:t>
            </a:r>
          </a:p>
          <a:p>
            <a:pPr lvl="0">
              <a:spcBef>
                <a:spcPts val="0"/>
              </a:spcBef>
              <a:buNone/>
            </a:pPr>
            <a:r>
              <a:t/>
            </a:r>
            <a:endParaRPr sz="1600">
              <a:solidFill>
                <a:srgbClr val="000000"/>
              </a:solidFill>
            </a:endParaRPr>
          </a:p>
        </p:txBody>
      </p:sp>
      <p:sp>
        <p:nvSpPr>
          <p:cNvPr id="65" name="Shape 65"/>
          <p:cNvSpPr txBox="1"/>
          <p:nvPr/>
        </p:nvSpPr>
        <p:spPr>
          <a:xfrm>
            <a:off x="2623050" y="1419125"/>
            <a:ext cx="3897900" cy="723000"/>
          </a:xfrm>
          <a:prstGeom prst="rect">
            <a:avLst/>
          </a:prstGeom>
          <a:noFill/>
          <a:ln>
            <a:noFill/>
          </a:ln>
        </p:spPr>
        <p:txBody>
          <a:bodyPr anchorCtr="0" anchor="t" bIns="91425" lIns="91425" rIns="91425" tIns="91425">
            <a:noAutofit/>
          </a:bodyPr>
          <a:lstStyle/>
          <a:p>
            <a:pPr lvl="0" rtl="0" algn="ctr">
              <a:spcBef>
                <a:spcPts val="0"/>
              </a:spcBef>
              <a:buNone/>
            </a:pPr>
            <a:r>
              <a:rPr lang="en" sz="2400">
                <a:latin typeface="Proxima Nova"/>
                <a:ea typeface="Proxima Nova"/>
                <a:cs typeface="Proxima Nova"/>
                <a:sym typeface="Proxima Nova"/>
              </a:rPr>
              <a:t>The Sandwich Guys</a:t>
            </a:r>
          </a:p>
          <a:p>
            <a:pPr lvl="0" rtl="0" algn="ctr">
              <a:spcBef>
                <a:spcPts val="0"/>
              </a:spcBef>
              <a:buNone/>
            </a:pPr>
            <a:r>
              <a:rPr lang="en" sz="1800">
                <a:latin typeface="Proxima Nova"/>
                <a:ea typeface="Proxima Nova"/>
                <a:cs typeface="Proxima Nova"/>
                <a:sym typeface="Proxima Nova"/>
              </a:rPr>
              <a:t>July 2017</a:t>
            </a:r>
          </a:p>
          <a:p>
            <a:pPr lvl="0">
              <a:spcBef>
                <a:spcPts val="0"/>
              </a:spcBef>
              <a:buNone/>
            </a:pPr>
            <a:r>
              <a:t/>
            </a:r>
            <a:endParaRPr/>
          </a:p>
        </p:txBody>
      </p:sp>
      <p:pic>
        <p:nvPicPr>
          <p:cNvPr descr="sandwich.jpg" id="66" name="Shape 66"/>
          <p:cNvPicPr preferRelativeResize="0"/>
          <p:nvPr/>
        </p:nvPicPr>
        <p:blipFill>
          <a:blip r:embed="rId3">
            <a:alphaModFix/>
          </a:blip>
          <a:stretch>
            <a:fillRect/>
          </a:stretch>
        </p:blipFill>
        <p:spPr>
          <a:xfrm>
            <a:off x="5808000" y="2636112"/>
            <a:ext cx="1485900" cy="1576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779400" y="501075"/>
            <a:ext cx="7585200" cy="686100"/>
          </a:xfrm>
          <a:prstGeom prst="rect">
            <a:avLst/>
          </a:prstGeom>
        </p:spPr>
        <p:txBody>
          <a:bodyPr anchorCtr="0" anchor="b" bIns="91425" lIns="91425" rIns="91425" tIns="91425">
            <a:noAutofit/>
          </a:bodyPr>
          <a:lstStyle/>
          <a:p>
            <a:pPr lvl="0" algn="ctr">
              <a:spcBef>
                <a:spcPts val="0"/>
              </a:spcBef>
              <a:buNone/>
            </a:pPr>
            <a:r>
              <a:rPr lang="en">
                <a:solidFill>
                  <a:srgbClr val="000000"/>
                </a:solidFill>
              </a:rPr>
              <a:t>Lessons Learned </a:t>
            </a:r>
          </a:p>
        </p:txBody>
      </p:sp>
      <p:sp>
        <p:nvSpPr>
          <p:cNvPr id="121" name="Shape 121"/>
          <p:cNvSpPr txBox="1"/>
          <p:nvPr>
            <p:ph idx="1" type="body"/>
          </p:nvPr>
        </p:nvSpPr>
        <p:spPr>
          <a:xfrm>
            <a:off x="775800" y="1382225"/>
            <a:ext cx="7499100" cy="3216900"/>
          </a:xfrm>
          <a:prstGeom prst="rect">
            <a:avLst/>
          </a:prstGeom>
        </p:spPr>
        <p:txBody>
          <a:bodyPr anchorCtr="0" anchor="t" bIns="91425" lIns="91425" rIns="91425" tIns="91425">
            <a:noAutofit/>
          </a:bodyPr>
          <a:lstStyle/>
          <a:p>
            <a:pPr lvl="0">
              <a:spcBef>
                <a:spcPts val="0"/>
              </a:spcBef>
              <a:buNone/>
            </a:pPr>
            <a:r>
              <a:rPr b="1" lang="en">
                <a:solidFill>
                  <a:srgbClr val="000000"/>
                </a:solidFill>
                <a:latin typeface="Proxima Nova"/>
                <a:ea typeface="Proxima Nova"/>
                <a:cs typeface="Proxima Nova"/>
                <a:sym typeface="Proxima Nova"/>
              </a:rPr>
              <a:t>What worked:</a:t>
            </a:r>
          </a:p>
          <a:p>
            <a:pPr indent="-228600" lvl="0" marL="457200" rtl="0">
              <a:spcBef>
                <a:spcPts val="0"/>
              </a:spcBef>
              <a:buClr>
                <a:srgbClr val="000000"/>
              </a:buClr>
              <a:buFont typeface="Proxima Nova"/>
              <a:buChar char="-"/>
            </a:pPr>
            <a:r>
              <a:rPr lang="en">
                <a:solidFill>
                  <a:srgbClr val="000000"/>
                </a:solidFill>
                <a:latin typeface="Proxima Nova"/>
                <a:ea typeface="Proxima Nova"/>
                <a:cs typeface="Proxima Nova"/>
                <a:sym typeface="Proxima Nova"/>
              </a:rPr>
              <a:t>Pair programming</a:t>
            </a:r>
          </a:p>
          <a:p>
            <a:pPr indent="-228600" lvl="0" marL="457200" rtl="0">
              <a:spcBef>
                <a:spcPts val="0"/>
              </a:spcBef>
              <a:buClr>
                <a:srgbClr val="000000"/>
              </a:buClr>
              <a:buFont typeface="Proxima Nova"/>
              <a:buChar char="-"/>
            </a:pPr>
            <a:r>
              <a:rPr lang="en">
                <a:solidFill>
                  <a:srgbClr val="000000"/>
                </a:solidFill>
                <a:latin typeface="Proxima Nova"/>
                <a:ea typeface="Proxima Nova"/>
                <a:cs typeface="Proxima Nova"/>
                <a:sym typeface="Proxima Nova"/>
              </a:rPr>
              <a:t>Stand up meetings</a:t>
            </a:r>
          </a:p>
          <a:p>
            <a:pPr indent="-228600" lvl="0" marL="457200" rtl="0">
              <a:spcBef>
                <a:spcPts val="0"/>
              </a:spcBef>
              <a:buClr>
                <a:srgbClr val="000000"/>
              </a:buClr>
              <a:buFont typeface="Proxima Nova"/>
              <a:buChar char="-"/>
            </a:pPr>
            <a:r>
              <a:rPr lang="en">
                <a:solidFill>
                  <a:srgbClr val="000000"/>
                </a:solidFill>
                <a:latin typeface="Proxima Nova"/>
                <a:ea typeface="Proxima Nova"/>
                <a:cs typeface="Proxima Nova"/>
                <a:sym typeface="Proxima Nova"/>
              </a:rPr>
              <a:t>Frequent meetings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87900" y="458025"/>
            <a:ext cx="8368200" cy="686100"/>
          </a:xfrm>
          <a:prstGeom prst="rect">
            <a:avLst/>
          </a:prstGeom>
        </p:spPr>
        <p:txBody>
          <a:bodyPr anchorCtr="0" anchor="b" bIns="91425" lIns="91425" rIns="91425" tIns="91425">
            <a:noAutofit/>
          </a:bodyPr>
          <a:lstStyle/>
          <a:p>
            <a:pPr lvl="0" rtl="0" algn="ctr">
              <a:spcBef>
                <a:spcPts val="0"/>
              </a:spcBef>
              <a:buNone/>
            </a:pPr>
            <a:r>
              <a:rPr lang="en">
                <a:solidFill>
                  <a:srgbClr val="000000"/>
                </a:solidFill>
              </a:rPr>
              <a:t>Lessons Learned </a:t>
            </a:r>
          </a:p>
        </p:txBody>
      </p:sp>
      <p:sp>
        <p:nvSpPr>
          <p:cNvPr id="127" name="Shape 127"/>
          <p:cNvSpPr txBox="1"/>
          <p:nvPr>
            <p:ph idx="1" type="body"/>
          </p:nvPr>
        </p:nvSpPr>
        <p:spPr>
          <a:xfrm>
            <a:off x="839400" y="1436025"/>
            <a:ext cx="7392300" cy="3078900"/>
          </a:xfrm>
          <a:prstGeom prst="rect">
            <a:avLst/>
          </a:prstGeom>
        </p:spPr>
        <p:txBody>
          <a:bodyPr anchorCtr="0" anchor="t" bIns="91425" lIns="91425" rIns="91425" tIns="91425">
            <a:noAutofit/>
          </a:bodyPr>
          <a:lstStyle/>
          <a:p>
            <a:pPr lvl="0" rtl="0">
              <a:spcBef>
                <a:spcPts val="0"/>
              </a:spcBef>
              <a:buNone/>
            </a:pPr>
            <a:r>
              <a:rPr b="1" lang="en">
                <a:solidFill>
                  <a:srgbClr val="000000"/>
                </a:solidFill>
                <a:latin typeface="Proxima Nova"/>
                <a:ea typeface="Proxima Nova"/>
                <a:cs typeface="Proxima Nova"/>
                <a:sym typeface="Proxima Nova"/>
              </a:rPr>
              <a:t>What didn’t work:</a:t>
            </a:r>
          </a:p>
          <a:p>
            <a:pPr indent="-228600" lvl="0" marL="457200" rtl="0">
              <a:spcBef>
                <a:spcPts val="0"/>
              </a:spcBef>
              <a:buClr>
                <a:srgbClr val="000000"/>
              </a:buClr>
              <a:buFont typeface="Proxima Nova"/>
              <a:buChar char="-"/>
            </a:pPr>
            <a:r>
              <a:rPr lang="en">
                <a:solidFill>
                  <a:srgbClr val="000000"/>
                </a:solidFill>
                <a:latin typeface="Proxima Nova"/>
                <a:ea typeface="Proxima Nova"/>
                <a:cs typeface="Proxima Nova"/>
                <a:sym typeface="Proxima Nova"/>
              </a:rPr>
              <a:t>Being overly ambitious</a:t>
            </a:r>
          </a:p>
          <a:p>
            <a:pPr indent="-228600" lvl="0" marL="457200" rtl="0">
              <a:spcBef>
                <a:spcPts val="0"/>
              </a:spcBef>
              <a:buClr>
                <a:srgbClr val="000000"/>
              </a:buClr>
              <a:buFont typeface="Proxima Nova"/>
              <a:buChar char="-"/>
            </a:pPr>
            <a:r>
              <a:rPr lang="en">
                <a:solidFill>
                  <a:srgbClr val="000000"/>
                </a:solidFill>
                <a:latin typeface="Proxima Nova"/>
                <a:ea typeface="Proxima Nova"/>
                <a:cs typeface="Proxima Nova"/>
                <a:sym typeface="Proxima Nova"/>
              </a:rPr>
              <a:t>Segregated frontend and backend teams</a:t>
            </a:r>
          </a:p>
          <a:p>
            <a:pPr lvl="0" rtl="0">
              <a:spcBef>
                <a:spcPts val="0"/>
              </a:spcBef>
              <a:buNone/>
            </a:pPr>
            <a:r>
              <a:t/>
            </a:r>
            <a:endParaRPr>
              <a:solidFill>
                <a:srgbClr val="000000"/>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87900" y="458025"/>
            <a:ext cx="8368200" cy="686100"/>
          </a:xfrm>
          <a:prstGeom prst="rect">
            <a:avLst/>
          </a:prstGeom>
        </p:spPr>
        <p:txBody>
          <a:bodyPr anchorCtr="0" anchor="b" bIns="91425" lIns="91425" rIns="91425" tIns="91425">
            <a:noAutofit/>
          </a:bodyPr>
          <a:lstStyle/>
          <a:p>
            <a:pPr lvl="0" rtl="0" algn="ctr">
              <a:spcBef>
                <a:spcPts val="0"/>
              </a:spcBef>
              <a:buNone/>
            </a:pPr>
            <a:r>
              <a:rPr lang="en">
                <a:solidFill>
                  <a:srgbClr val="000000"/>
                </a:solidFill>
              </a:rPr>
              <a:t>Lessons Learned </a:t>
            </a:r>
          </a:p>
        </p:txBody>
      </p:sp>
      <p:sp>
        <p:nvSpPr>
          <p:cNvPr id="133" name="Shape 133"/>
          <p:cNvSpPr txBox="1"/>
          <p:nvPr>
            <p:ph idx="1" type="body"/>
          </p:nvPr>
        </p:nvSpPr>
        <p:spPr>
          <a:xfrm>
            <a:off x="765700" y="1403150"/>
            <a:ext cx="7446300" cy="3078900"/>
          </a:xfrm>
          <a:prstGeom prst="rect">
            <a:avLst/>
          </a:prstGeom>
        </p:spPr>
        <p:txBody>
          <a:bodyPr anchorCtr="0" anchor="t" bIns="91425" lIns="91425" rIns="91425" tIns="91425">
            <a:noAutofit/>
          </a:bodyPr>
          <a:lstStyle/>
          <a:p>
            <a:pPr lvl="0">
              <a:spcBef>
                <a:spcPts val="0"/>
              </a:spcBef>
              <a:buNone/>
            </a:pPr>
            <a:r>
              <a:rPr b="1" lang="en">
                <a:solidFill>
                  <a:srgbClr val="000000"/>
                </a:solidFill>
                <a:latin typeface="Proxima Nova"/>
                <a:ea typeface="Proxima Nova"/>
                <a:cs typeface="Proxima Nova"/>
                <a:sym typeface="Proxima Nova"/>
              </a:rPr>
              <a:t>Things we wish we had done:</a:t>
            </a:r>
          </a:p>
          <a:p>
            <a:pPr indent="-228600" lvl="0" marL="457200" rtl="0">
              <a:spcBef>
                <a:spcPts val="0"/>
              </a:spcBef>
              <a:buClr>
                <a:srgbClr val="000000"/>
              </a:buClr>
              <a:buFont typeface="Proxima Nova"/>
              <a:buChar char="-"/>
            </a:pPr>
            <a:r>
              <a:rPr lang="en">
                <a:solidFill>
                  <a:srgbClr val="000000"/>
                </a:solidFill>
                <a:latin typeface="Proxima Nova"/>
                <a:ea typeface="Proxima Nova"/>
                <a:cs typeface="Proxima Nova"/>
                <a:sym typeface="Proxima Nova"/>
              </a:rPr>
              <a:t>Used localhost for the database</a:t>
            </a:r>
          </a:p>
          <a:p>
            <a:pPr indent="-228600" lvl="0" marL="457200" rtl="0">
              <a:spcBef>
                <a:spcPts val="0"/>
              </a:spcBef>
              <a:buClr>
                <a:srgbClr val="000000"/>
              </a:buClr>
              <a:buFont typeface="Proxima Nova"/>
              <a:buChar char="-"/>
            </a:pPr>
            <a:r>
              <a:rPr lang="en">
                <a:solidFill>
                  <a:srgbClr val="000000"/>
                </a:solidFill>
                <a:latin typeface="Proxima Nova"/>
                <a:ea typeface="Proxima Nova"/>
                <a:cs typeface="Proxima Nova"/>
                <a:sym typeface="Proxima Nova"/>
              </a:rPr>
              <a:t>Got outside help more</a:t>
            </a:r>
          </a:p>
          <a:p>
            <a:pPr indent="-228600" lvl="0" marL="457200" rtl="0">
              <a:spcBef>
                <a:spcPts val="0"/>
              </a:spcBef>
              <a:buClr>
                <a:srgbClr val="000000"/>
              </a:buClr>
              <a:buFont typeface="Proxima Nova"/>
              <a:buChar char="-"/>
            </a:pPr>
            <a:r>
              <a:rPr lang="en">
                <a:solidFill>
                  <a:srgbClr val="000000"/>
                </a:solidFill>
                <a:latin typeface="Proxima Nova"/>
                <a:ea typeface="Proxima Nova"/>
                <a:cs typeface="Proxima Nova"/>
                <a:sym typeface="Proxima Nova"/>
              </a:rPr>
              <a:t>Had a faster pace at the start</a:t>
            </a:r>
          </a:p>
          <a:p>
            <a:pPr indent="-228600" lvl="0" marL="457200" rtl="0">
              <a:spcBef>
                <a:spcPts val="0"/>
              </a:spcBef>
              <a:buClr>
                <a:srgbClr val="000000"/>
              </a:buClr>
              <a:buFont typeface="Proxima Nova"/>
              <a:buChar char="-"/>
            </a:pPr>
            <a:r>
              <a:rPr lang="en">
                <a:solidFill>
                  <a:srgbClr val="000000"/>
                </a:solidFill>
                <a:latin typeface="Proxima Nova"/>
                <a:ea typeface="Proxima Nova"/>
                <a:cs typeface="Proxima Nova"/>
                <a:sym typeface="Proxima Nova"/>
              </a:rPr>
              <a:t>Started with a coding style guide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title="115_demo.mp4">
            <a:hlinkClick r:id="rId3"/>
          </p:cNvPr>
          <p:cNvSpPr/>
          <p:nvPr/>
        </p:nvSpPr>
        <p:spPr>
          <a:xfrm>
            <a:off x="991062" y="67075"/>
            <a:ext cx="6679125" cy="5009325"/>
          </a:xfrm>
          <a:prstGeom prst="rect">
            <a:avLst/>
          </a:prstGeom>
          <a:blipFill>
            <a:blip r:embed="rId4">
              <a:alphaModFix/>
            </a:blip>
            <a:stretch>
              <a:fillRect/>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838500" y="539375"/>
            <a:ext cx="7467000" cy="604800"/>
          </a:xfrm>
          <a:prstGeom prst="rect">
            <a:avLst/>
          </a:prstGeom>
        </p:spPr>
        <p:txBody>
          <a:bodyPr anchorCtr="0" anchor="b" bIns="91425" lIns="91425" rIns="91425" tIns="91425">
            <a:noAutofit/>
          </a:bodyPr>
          <a:lstStyle/>
          <a:p>
            <a:pPr lvl="0" algn="ctr">
              <a:spcBef>
                <a:spcPts val="0"/>
              </a:spcBef>
              <a:buNone/>
            </a:pPr>
            <a:r>
              <a:rPr lang="en">
                <a:solidFill>
                  <a:srgbClr val="000000"/>
                </a:solidFill>
              </a:rPr>
              <a:t>Problem/Application Domain</a:t>
            </a:r>
          </a:p>
        </p:txBody>
      </p:sp>
      <p:sp>
        <p:nvSpPr>
          <p:cNvPr id="72" name="Shape 72"/>
          <p:cNvSpPr txBox="1"/>
          <p:nvPr>
            <p:ph idx="1" type="body"/>
          </p:nvPr>
        </p:nvSpPr>
        <p:spPr>
          <a:xfrm>
            <a:off x="509425" y="1489200"/>
            <a:ext cx="7276200" cy="2522400"/>
          </a:xfrm>
          <a:prstGeom prst="rect">
            <a:avLst/>
          </a:prstGeom>
        </p:spPr>
        <p:txBody>
          <a:bodyPr anchorCtr="0" anchor="t" bIns="91425" lIns="91425" rIns="91425" tIns="91425">
            <a:noAutofit/>
          </a:bodyPr>
          <a:lstStyle/>
          <a:p>
            <a:pPr lvl="0">
              <a:spcBef>
                <a:spcPts val="0"/>
              </a:spcBef>
              <a:buNone/>
            </a:pPr>
            <a:r>
              <a:rPr b="1" lang="en">
                <a:solidFill>
                  <a:srgbClr val="000000"/>
                </a:solidFill>
                <a:latin typeface="Proxima Nova"/>
                <a:ea typeface="Proxima Nova"/>
                <a:cs typeface="Proxima Nova"/>
                <a:sym typeface="Proxima Nova"/>
              </a:rPr>
              <a:t>What motivated our choice of project?</a:t>
            </a:r>
          </a:p>
          <a:p>
            <a:pPr indent="-228600" lvl="0" marL="457200" rtl="0">
              <a:spcBef>
                <a:spcPts val="0"/>
              </a:spcBef>
              <a:buClr>
                <a:srgbClr val="000000"/>
              </a:buClr>
              <a:buFont typeface="Proxima Nova"/>
              <a:buChar char="-"/>
            </a:pPr>
            <a:r>
              <a:rPr lang="en">
                <a:solidFill>
                  <a:srgbClr val="000000"/>
                </a:solidFill>
                <a:latin typeface="Proxima Nova"/>
                <a:ea typeface="Proxima Nova"/>
                <a:cs typeface="Proxima Nova"/>
                <a:sym typeface="Proxima Nova"/>
              </a:rPr>
              <a:t>Create something that’s simple but useful</a:t>
            </a:r>
          </a:p>
          <a:p>
            <a:pPr indent="-228600" lvl="0" marL="457200" rtl="0">
              <a:spcBef>
                <a:spcPts val="0"/>
              </a:spcBef>
              <a:buClr>
                <a:srgbClr val="000000"/>
              </a:buClr>
              <a:buFont typeface="Proxima Nova"/>
              <a:buChar char="-"/>
            </a:pPr>
            <a:r>
              <a:rPr lang="en">
                <a:solidFill>
                  <a:srgbClr val="000000"/>
                </a:solidFill>
                <a:latin typeface="Proxima Nova"/>
                <a:ea typeface="Proxima Nova"/>
                <a:cs typeface="Proxima Nova"/>
                <a:sym typeface="Proxima Nova"/>
              </a:rPr>
              <a:t>Gain experience manipulating data being uploaded/downloaded from database</a:t>
            </a:r>
          </a:p>
          <a:p>
            <a:pPr indent="-228600" lvl="0" marL="457200" rtl="0">
              <a:spcBef>
                <a:spcPts val="0"/>
              </a:spcBef>
              <a:buClr>
                <a:srgbClr val="000000"/>
              </a:buClr>
              <a:buFont typeface="Proxima Nova"/>
              <a:buChar char="-"/>
            </a:pPr>
            <a:r>
              <a:rPr lang="en">
                <a:solidFill>
                  <a:srgbClr val="000000"/>
                </a:solidFill>
                <a:latin typeface="Proxima Nova"/>
                <a:ea typeface="Proxima Nova"/>
                <a:cs typeface="Proxima Nova"/>
                <a:sym typeface="Proxima Nova"/>
              </a:rPr>
              <a:t>Work with data stored locally on device</a:t>
            </a:r>
          </a:p>
          <a:p>
            <a:pPr indent="-228600" lvl="0" marL="457200" rtl="0">
              <a:spcBef>
                <a:spcPts val="0"/>
              </a:spcBef>
              <a:buClr>
                <a:srgbClr val="000000"/>
              </a:buClr>
              <a:buFont typeface="Proxima Nova"/>
              <a:buChar char="-"/>
            </a:pPr>
            <a:r>
              <a:rPr lang="en">
                <a:solidFill>
                  <a:srgbClr val="000000"/>
                </a:solidFill>
                <a:latin typeface="Proxima Nova"/>
                <a:ea typeface="Proxima Nova"/>
                <a:cs typeface="Proxima Nova"/>
                <a:sym typeface="Proxima Nova"/>
              </a:rPr>
              <a:t>Work with Android Studio</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889500" y="547250"/>
            <a:ext cx="7365000" cy="604800"/>
          </a:xfrm>
          <a:prstGeom prst="rect">
            <a:avLst/>
          </a:prstGeom>
        </p:spPr>
        <p:txBody>
          <a:bodyPr anchorCtr="0" anchor="b" bIns="91425" lIns="91425" rIns="91425" tIns="91425">
            <a:noAutofit/>
          </a:bodyPr>
          <a:lstStyle/>
          <a:p>
            <a:pPr lvl="0" algn="ctr">
              <a:spcBef>
                <a:spcPts val="0"/>
              </a:spcBef>
              <a:buNone/>
            </a:pPr>
            <a:r>
              <a:rPr lang="en">
                <a:solidFill>
                  <a:srgbClr val="000000"/>
                </a:solidFill>
              </a:rPr>
              <a:t>Goals</a:t>
            </a:r>
          </a:p>
        </p:txBody>
      </p:sp>
      <p:sp>
        <p:nvSpPr>
          <p:cNvPr id="78" name="Shape 78"/>
          <p:cNvSpPr txBox="1"/>
          <p:nvPr>
            <p:ph idx="1" type="body"/>
          </p:nvPr>
        </p:nvSpPr>
        <p:spPr>
          <a:xfrm>
            <a:off x="448500" y="1431525"/>
            <a:ext cx="8265600" cy="3404100"/>
          </a:xfrm>
          <a:prstGeom prst="rect">
            <a:avLst/>
          </a:prstGeom>
        </p:spPr>
        <p:txBody>
          <a:bodyPr anchorCtr="0" anchor="t" bIns="91425" lIns="91425" rIns="91425" tIns="91425">
            <a:noAutofit/>
          </a:bodyPr>
          <a:lstStyle/>
          <a:p>
            <a:pPr lvl="0" rtl="0">
              <a:lnSpc>
                <a:spcPct val="100000"/>
              </a:lnSpc>
              <a:spcBef>
                <a:spcPts val="0"/>
              </a:spcBef>
              <a:buNone/>
            </a:pPr>
            <a:r>
              <a:rPr b="1" lang="en">
                <a:solidFill>
                  <a:srgbClr val="000000"/>
                </a:solidFill>
                <a:latin typeface="Proxima Nova"/>
                <a:ea typeface="Proxima Nova"/>
                <a:cs typeface="Proxima Nova"/>
                <a:sym typeface="Proxima Nova"/>
              </a:rPr>
              <a:t>Goals set out to achieve:</a:t>
            </a:r>
          </a:p>
          <a:p>
            <a:pPr indent="-228600" lvl="0" marL="457200" rtl="0">
              <a:lnSpc>
                <a:spcPct val="100000"/>
              </a:lnSpc>
              <a:spcBef>
                <a:spcPts val="0"/>
              </a:spcBef>
              <a:buClr>
                <a:srgbClr val="000000"/>
              </a:buClr>
              <a:buFont typeface="Proxima Nova"/>
              <a:buChar char="-"/>
            </a:pPr>
            <a:r>
              <a:rPr lang="en">
                <a:solidFill>
                  <a:srgbClr val="000000"/>
                </a:solidFill>
                <a:latin typeface="Proxima Nova"/>
                <a:ea typeface="Proxima Nova"/>
                <a:cs typeface="Proxima Nova"/>
                <a:sym typeface="Proxima Nova"/>
              </a:rPr>
              <a:t>Working app that stores data locally and in database </a:t>
            </a:r>
            <a:r>
              <a:rPr lang="en" sz="3000">
                <a:solidFill>
                  <a:srgbClr val="222222"/>
                </a:solidFill>
                <a:highlight>
                  <a:srgbClr val="FFFFFF"/>
                </a:highlight>
                <a:latin typeface="Arial"/>
                <a:ea typeface="Arial"/>
                <a:cs typeface="Arial"/>
                <a:sym typeface="Arial"/>
              </a:rPr>
              <a:t>✓</a:t>
            </a:r>
            <a:r>
              <a:rPr lang="en">
                <a:solidFill>
                  <a:srgbClr val="000000"/>
                </a:solidFill>
                <a:latin typeface="Proxima Nova"/>
                <a:ea typeface="Proxima Nova"/>
                <a:cs typeface="Proxima Nova"/>
                <a:sym typeface="Proxima Nova"/>
              </a:rPr>
              <a:t> </a:t>
            </a:r>
          </a:p>
          <a:p>
            <a:pPr indent="-228600" lvl="0" marL="457200" rtl="0">
              <a:lnSpc>
                <a:spcPct val="100000"/>
              </a:lnSpc>
              <a:spcBef>
                <a:spcPts val="0"/>
              </a:spcBef>
              <a:buClr>
                <a:srgbClr val="000000"/>
              </a:buClr>
              <a:buFont typeface="Proxima Nova"/>
              <a:buChar char="-"/>
            </a:pPr>
            <a:r>
              <a:rPr lang="en">
                <a:solidFill>
                  <a:srgbClr val="000000"/>
                </a:solidFill>
                <a:latin typeface="Proxima Nova"/>
                <a:ea typeface="Proxima Nova"/>
                <a:cs typeface="Proxima Nova"/>
                <a:sym typeface="Proxima Nova"/>
              </a:rPr>
              <a:t>App that allows you to create/save your own recipes and view other’s recipes </a:t>
            </a:r>
            <a:r>
              <a:rPr lang="en" sz="3000">
                <a:solidFill>
                  <a:srgbClr val="222222"/>
                </a:solidFill>
                <a:highlight>
                  <a:srgbClr val="FFFFFF"/>
                </a:highlight>
                <a:latin typeface="Arial"/>
                <a:ea typeface="Arial"/>
                <a:cs typeface="Arial"/>
                <a:sym typeface="Arial"/>
              </a:rPr>
              <a:t>✓</a:t>
            </a:r>
          </a:p>
          <a:p>
            <a:pPr indent="-228600" lvl="0" marL="457200" rtl="0">
              <a:lnSpc>
                <a:spcPct val="100000"/>
              </a:lnSpc>
              <a:spcBef>
                <a:spcPts val="0"/>
              </a:spcBef>
              <a:buClr>
                <a:srgbClr val="000000"/>
              </a:buClr>
              <a:buFont typeface="Proxima Nova"/>
              <a:buChar char="-"/>
            </a:pPr>
            <a:r>
              <a:rPr lang="en">
                <a:solidFill>
                  <a:srgbClr val="000000"/>
                </a:solidFill>
                <a:latin typeface="Proxima Nova"/>
                <a:ea typeface="Proxima Nova"/>
                <a:cs typeface="Proxima Nova"/>
                <a:sym typeface="Proxima Nova"/>
              </a:rPr>
              <a:t>Learn Scrum practices to work effectively as a team </a:t>
            </a:r>
            <a:r>
              <a:rPr lang="en" sz="3000">
                <a:solidFill>
                  <a:srgbClr val="222222"/>
                </a:solidFill>
                <a:highlight>
                  <a:srgbClr val="FFFFFF"/>
                </a:highlight>
                <a:latin typeface="Arial"/>
                <a:ea typeface="Arial"/>
                <a:cs typeface="Arial"/>
                <a:sym typeface="Arial"/>
              </a:rPr>
              <a:t>✓</a:t>
            </a:r>
          </a:p>
          <a:p>
            <a:pPr indent="-228600" lvl="0" marL="457200" rtl="0">
              <a:lnSpc>
                <a:spcPct val="100000"/>
              </a:lnSpc>
              <a:spcBef>
                <a:spcPts val="0"/>
              </a:spcBef>
              <a:buClr>
                <a:srgbClr val="000000"/>
              </a:buClr>
              <a:buFont typeface="Proxima Nova"/>
              <a:buChar char="-"/>
            </a:pPr>
            <a:r>
              <a:rPr lang="en">
                <a:solidFill>
                  <a:srgbClr val="000000"/>
                </a:solidFill>
                <a:latin typeface="Proxima Nova"/>
                <a:ea typeface="Proxima Nova"/>
                <a:cs typeface="Proxima Nova"/>
                <a:sym typeface="Proxima Nova"/>
              </a:rPr>
              <a:t>App that provides the user with nutritional information</a:t>
            </a:r>
          </a:p>
          <a:p>
            <a:pPr indent="-228600" lvl="0" marL="457200" rtl="0">
              <a:lnSpc>
                <a:spcPct val="100000"/>
              </a:lnSpc>
              <a:spcBef>
                <a:spcPts val="0"/>
              </a:spcBef>
              <a:buClr>
                <a:srgbClr val="000000"/>
              </a:buClr>
              <a:buFont typeface="Proxima Nova"/>
              <a:buChar char="-"/>
            </a:pPr>
            <a:r>
              <a:rPr lang="en">
                <a:solidFill>
                  <a:srgbClr val="000000"/>
                </a:solidFill>
                <a:latin typeface="Proxima Nova"/>
                <a:ea typeface="Proxima Nova"/>
                <a:cs typeface="Proxima Nova"/>
                <a:sym typeface="Proxima Nova"/>
              </a:rPr>
              <a:t>App that allows the user to filter through recipes based on dietary restrictions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818850" y="568300"/>
            <a:ext cx="7506300" cy="569700"/>
          </a:xfrm>
          <a:prstGeom prst="rect">
            <a:avLst/>
          </a:prstGeom>
        </p:spPr>
        <p:txBody>
          <a:bodyPr anchorCtr="0" anchor="b" bIns="91425" lIns="91425" rIns="91425" tIns="91425">
            <a:noAutofit/>
          </a:bodyPr>
          <a:lstStyle/>
          <a:p>
            <a:pPr lvl="0" algn="ctr">
              <a:spcBef>
                <a:spcPts val="0"/>
              </a:spcBef>
              <a:buNone/>
            </a:pPr>
            <a:r>
              <a:rPr lang="en">
                <a:solidFill>
                  <a:srgbClr val="000000"/>
                </a:solidFill>
              </a:rPr>
              <a:t>Greatest</a:t>
            </a:r>
            <a:r>
              <a:rPr lang="en">
                <a:solidFill>
                  <a:srgbClr val="000000"/>
                </a:solidFill>
              </a:rPr>
              <a:t> Challenges	&amp; </a:t>
            </a:r>
            <a:r>
              <a:rPr lang="en">
                <a:solidFill>
                  <a:srgbClr val="000000"/>
                </a:solidFill>
              </a:rPr>
              <a:t>Accomplishments</a:t>
            </a:r>
          </a:p>
        </p:txBody>
      </p:sp>
      <p:sp>
        <p:nvSpPr>
          <p:cNvPr id="84" name="Shape 84"/>
          <p:cNvSpPr txBox="1"/>
          <p:nvPr>
            <p:ph idx="1" type="body"/>
          </p:nvPr>
        </p:nvSpPr>
        <p:spPr>
          <a:xfrm>
            <a:off x="1155100" y="1453175"/>
            <a:ext cx="3342600" cy="3299100"/>
          </a:xfrm>
          <a:prstGeom prst="rect">
            <a:avLst/>
          </a:prstGeom>
        </p:spPr>
        <p:txBody>
          <a:bodyPr anchorCtr="0" anchor="t" bIns="91425" lIns="91425" rIns="91425" tIns="91425">
            <a:noAutofit/>
          </a:bodyPr>
          <a:lstStyle/>
          <a:p>
            <a:pPr lvl="0">
              <a:spcBef>
                <a:spcPts val="0"/>
              </a:spcBef>
              <a:buNone/>
            </a:pPr>
            <a:r>
              <a:rPr b="1" lang="en">
                <a:solidFill>
                  <a:srgbClr val="000000"/>
                </a:solidFill>
                <a:latin typeface="Proxima Nova"/>
                <a:ea typeface="Proxima Nova"/>
                <a:cs typeface="Proxima Nova"/>
                <a:sym typeface="Proxima Nova"/>
              </a:rPr>
              <a:t>Development Product:</a:t>
            </a:r>
          </a:p>
          <a:p>
            <a:pPr indent="-228600" lvl="0" marL="457200">
              <a:spcBef>
                <a:spcPts val="0"/>
              </a:spcBef>
              <a:buClr>
                <a:srgbClr val="000000"/>
              </a:buClr>
              <a:buFont typeface="Proxima Nova"/>
              <a:buChar char="-"/>
            </a:pPr>
            <a:r>
              <a:rPr lang="en">
                <a:solidFill>
                  <a:srgbClr val="000000"/>
                </a:solidFill>
                <a:latin typeface="Proxima Nova"/>
                <a:ea typeface="Proxima Nova"/>
                <a:cs typeface="Proxima Nova"/>
                <a:sym typeface="Proxima Nova"/>
              </a:rPr>
              <a:t>Database</a:t>
            </a:r>
          </a:p>
          <a:p>
            <a:pPr indent="-228600" lvl="0" marL="457200">
              <a:spcBef>
                <a:spcPts val="0"/>
              </a:spcBef>
              <a:buClr>
                <a:srgbClr val="000000"/>
              </a:buClr>
              <a:buFont typeface="Proxima Nova"/>
              <a:buChar char="-"/>
            </a:pPr>
            <a:r>
              <a:rPr lang="en">
                <a:solidFill>
                  <a:srgbClr val="000000"/>
                </a:solidFill>
                <a:latin typeface="Proxima Nova"/>
                <a:ea typeface="Proxima Nova"/>
                <a:cs typeface="Proxima Nova"/>
                <a:sym typeface="Proxima Nova"/>
              </a:rPr>
              <a:t>Images/Permissions</a:t>
            </a:r>
          </a:p>
          <a:p>
            <a:pPr indent="-228600" lvl="0" marL="457200" rtl="0">
              <a:spcBef>
                <a:spcPts val="0"/>
              </a:spcBef>
              <a:buClr>
                <a:srgbClr val="000000"/>
              </a:buClr>
              <a:buFont typeface="Proxima Nova"/>
              <a:buChar char="-"/>
            </a:pPr>
            <a:r>
              <a:rPr lang="en">
                <a:solidFill>
                  <a:srgbClr val="000000"/>
                </a:solidFill>
                <a:latin typeface="Proxima Nova"/>
                <a:ea typeface="Proxima Nova"/>
                <a:cs typeface="Proxima Nova"/>
                <a:sym typeface="Proxima Nova"/>
              </a:rPr>
              <a:t>Saving data locally</a:t>
            </a:r>
          </a:p>
          <a:p>
            <a:pPr lvl="0" rtl="0">
              <a:spcBef>
                <a:spcPts val="0"/>
              </a:spcBef>
              <a:buNone/>
            </a:pPr>
            <a:r>
              <a:t/>
            </a:r>
            <a:endParaRPr>
              <a:solidFill>
                <a:srgbClr val="000000"/>
              </a:solidFill>
            </a:endParaRPr>
          </a:p>
          <a:p>
            <a:pPr lvl="0">
              <a:spcBef>
                <a:spcPts val="0"/>
              </a:spcBef>
              <a:buNone/>
            </a:pPr>
            <a:r>
              <a:t/>
            </a:r>
            <a:endParaRPr>
              <a:solidFill>
                <a:srgbClr val="000000"/>
              </a:solidFill>
            </a:endParaRPr>
          </a:p>
          <a:p>
            <a:pPr lvl="0" rtl="0">
              <a:spcBef>
                <a:spcPts val="0"/>
              </a:spcBef>
              <a:buNone/>
            </a:pPr>
            <a:r>
              <a:t/>
            </a:r>
            <a:endParaRPr>
              <a:solidFill>
                <a:srgbClr val="000000"/>
              </a:solidFill>
            </a:endParaRPr>
          </a:p>
        </p:txBody>
      </p:sp>
      <p:sp>
        <p:nvSpPr>
          <p:cNvPr id="85" name="Shape 85"/>
          <p:cNvSpPr txBox="1"/>
          <p:nvPr>
            <p:ph idx="1" type="body"/>
          </p:nvPr>
        </p:nvSpPr>
        <p:spPr>
          <a:xfrm>
            <a:off x="4497700" y="1453175"/>
            <a:ext cx="3749400" cy="3078900"/>
          </a:xfrm>
          <a:prstGeom prst="rect">
            <a:avLst/>
          </a:prstGeom>
        </p:spPr>
        <p:txBody>
          <a:bodyPr anchorCtr="0" anchor="t" bIns="91425" lIns="91425" rIns="91425" tIns="91425">
            <a:noAutofit/>
          </a:bodyPr>
          <a:lstStyle/>
          <a:p>
            <a:pPr lvl="0" rtl="0">
              <a:spcBef>
                <a:spcPts val="0"/>
              </a:spcBef>
              <a:buNone/>
            </a:pPr>
            <a:r>
              <a:rPr b="1" lang="en">
                <a:solidFill>
                  <a:srgbClr val="000000"/>
                </a:solidFill>
                <a:latin typeface="Proxima Nova"/>
                <a:ea typeface="Proxima Nova"/>
                <a:cs typeface="Proxima Nova"/>
                <a:sym typeface="Proxima Nova"/>
              </a:rPr>
              <a:t>Development Process:</a:t>
            </a:r>
          </a:p>
          <a:p>
            <a:pPr indent="-228600" lvl="0" marL="457200" rtl="0">
              <a:spcBef>
                <a:spcPts val="0"/>
              </a:spcBef>
              <a:buClr>
                <a:srgbClr val="000000"/>
              </a:buClr>
              <a:buFont typeface="Proxima Nova"/>
              <a:buChar char="-"/>
            </a:pPr>
            <a:r>
              <a:rPr lang="en">
                <a:solidFill>
                  <a:srgbClr val="000000"/>
                </a:solidFill>
                <a:latin typeface="Proxima Nova"/>
                <a:ea typeface="Proxima Nova"/>
                <a:cs typeface="Proxima Nova"/>
                <a:sym typeface="Proxima Nova"/>
              </a:rPr>
              <a:t>Communication</a:t>
            </a:r>
          </a:p>
          <a:p>
            <a:pPr indent="-228600" lvl="0" marL="457200" rtl="0">
              <a:spcBef>
                <a:spcPts val="0"/>
              </a:spcBef>
              <a:buClr>
                <a:srgbClr val="000000"/>
              </a:buClr>
              <a:buFont typeface="Proxima Nova"/>
              <a:buChar char="-"/>
            </a:pPr>
            <a:r>
              <a:rPr lang="en">
                <a:solidFill>
                  <a:srgbClr val="000000"/>
                </a:solidFill>
                <a:latin typeface="Proxima Nova"/>
                <a:ea typeface="Proxima Nova"/>
                <a:cs typeface="Proxima Nova"/>
                <a:sym typeface="Proxima Nova"/>
              </a:rPr>
              <a:t>Lack of planning</a:t>
            </a:r>
          </a:p>
          <a:p>
            <a:pPr indent="-228600" lvl="0" marL="457200" rtl="0">
              <a:spcBef>
                <a:spcPts val="0"/>
              </a:spcBef>
              <a:buClr>
                <a:srgbClr val="000000"/>
              </a:buClr>
              <a:buFont typeface="Proxima Nova"/>
              <a:buChar char="-"/>
            </a:pPr>
            <a:r>
              <a:rPr lang="en">
                <a:solidFill>
                  <a:srgbClr val="000000"/>
                </a:solidFill>
                <a:latin typeface="Proxima Nova"/>
                <a:ea typeface="Proxima Nova"/>
                <a:cs typeface="Proxima Nova"/>
                <a:sym typeface="Proxima Nova"/>
              </a:rPr>
              <a:t>Working with new technology</a:t>
            </a:r>
          </a:p>
          <a:p>
            <a:pPr indent="-228600" lvl="0" marL="457200" rtl="0">
              <a:spcBef>
                <a:spcPts val="0"/>
              </a:spcBef>
              <a:buClr>
                <a:srgbClr val="000000"/>
              </a:buClr>
              <a:buFont typeface="Proxima Nova"/>
              <a:buChar char="-"/>
            </a:pPr>
            <a:r>
              <a:rPr lang="en">
                <a:solidFill>
                  <a:srgbClr val="000000"/>
                </a:solidFill>
                <a:latin typeface="Proxima Nova"/>
                <a:ea typeface="Proxima Nova"/>
                <a:cs typeface="Proxima Nova"/>
                <a:sym typeface="Proxima Nova"/>
              </a:rPr>
              <a:t>Scrum techniques </a:t>
            </a:r>
          </a:p>
          <a:p>
            <a:pPr lvl="0" rtl="0">
              <a:spcBef>
                <a:spcPts val="0"/>
              </a:spcBef>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id="90" name="Shape 90"/>
          <p:cNvPicPr preferRelativeResize="0"/>
          <p:nvPr/>
        </p:nvPicPr>
        <p:blipFill>
          <a:blip r:embed="rId3">
            <a:alphaModFix/>
          </a:blip>
          <a:stretch>
            <a:fillRect/>
          </a:stretch>
        </p:blipFill>
        <p:spPr>
          <a:xfrm>
            <a:off x="0" y="460818"/>
            <a:ext cx="9143997" cy="4598912"/>
          </a:xfrm>
          <a:prstGeom prst="rect">
            <a:avLst/>
          </a:prstGeom>
          <a:noFill/>
          <a:ln>
            <a:noFill/>
          </a:ln>
        </p:spPr>
      </p:pic>
      <p:sp>
        <p:nvSpPr>
          <p:cNvPr id="91" name="Shape 91"/>
          <p:cNvSpPr txBox="1"/>
          <p:nvPr>
            <p:ph type="title"/>
          </p:nvPr>
        </p:nvSpPr>
        <p:spPr>
          <a:xfrm>
            <a:off x="1764300" y="0"/>
            <a:ext cx="5615400" cy="582300"/>
          </a:xfrm>
          <a:prstGeom prst="rect">
            <a:avLst/>
          </a:prstGeom>
        </p:spPr>
        <p:txBody>
          <a:bodyPr anchorCtr="0" anchor="b" bIns="91425" lIns="91425" rIns="91425" tIns="91425">
            <a:noAutofit/>
          </a:bodyPr>
          <a:lstStyle/>
          <a:p>
            <a:pPr lvl="0" algn="ctr">
              <a:spcBef>
                <a:spcPts val="0"/>
              </a:spcBef>
              <a:buNone/>
            </a:pPr>
            <a:r>
              <a:rPr lang="en">
                <a:solidFill>
                  <a:srgbClr val="000000"/>
                </a:solidFill>
              </a:rPr>
              <a:t>System Overview/Diagram</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1841100" y="515750"/>
            <a:ext cx="5461800" cy="649500"/>
          </a:xfrm>
          <a:prstGeom prst="rect">
            <a:avLst/>
          </a:prstGeom>
        </p:spPr>
        <p:txBody>
          <a:bodyPr anchorCtr="0" anchor="b" bIns="91425" lIns="91425" rIns="91425" tIns="91425">
            <a:noAutofit/>
          </a:bodyPr>
          <a:lstStyle/>
          <a:p>
            <a:pPr lvl="0" algn="ctr">
              <a:spcBef>
                <a:spcPts val="0"/>
              </a:spcBef>
              <a:buNone/>
            </a:pPr>
            <a:r>
              <a:rPr lang="en">
                <a:solidFill>
                  <a:srgbClr val="000000"/>
                </a:solidFill>
              </a:rPr>
              <a:t>Technologies We Used</a:t>
            </a:r>
          </a:p>
        </p:txBody>
      </p:sp>
      <p:sp>
        <p:nvSpPr>
          <p:cNvPr id="97" name="Shape 97"/>
          <p:cNvSpPr txBox="1"/>
          <p:nvPr>
            <p:ph idx="1" type="body"/>
          </p:nvPr>
        </p:nvSpPr>
        <p:spPr>
          <a:xfrm>
            <a:off x="882250" y="1665750"/>
            <a:ext cx="7380600" cy="2749200"/>
          </a:xfrm>
          <a:prstGeom prst="rect">
            <a:avLst/>
          </a:prstGeom>
        </p:spPr>
        <p:txBody>
          <a:bodyPr anchorCtr="0" anchor="t" bIns="91425" lIns="91425" rIns="91425" tIns="91425">
            <a:noAutofit/>
          </a:bodyPr>
          <a:lstStyle/>
          <a:p>
            <a:pPr indent="-228600" lvl="0" marL="457200" rtl="0">
              <a:spcBef>
                <a:spcPts val="0"/>
              </a:spcBef>
              <a:buClr>
                <a:srgbClr val="000000"/>
              </a:buClr>
              <a:buFont typeface="Proxima Nova"/>
              <a:buChar char="-"/>
            </a:pPr>
            <a:r>
              <a:rPr lang="en">
                <a:solidFill>
                  <a:srgbClr val="000000"/>
                </a:solidFill>
                <a:latin typeface="Proxima Nova"/>
                <a:ea typeface="Proxima Nova"/>
                <a:cs typeface="Proxima Nova"/>
                <a:sym typeface="Proxima Nova"/>
              </a:rPr>
              <a:t>Android Studio:</a:t>
            </a:r>
            <a:r>
              <a:rPr lang="en">
                <a:solidFill>
                  <a:srgbClr val="000000"/>
                </a:solidFill>
                <a:latin typeface="Proxima Nova"/>
                <a:ea typeface="Proxima Nova"/>
                <a:cs typeface="Proxima Nova"/>
                <a:sym typeface="Proxima Nova"/>
              </a:rPr>
              <a:t> IDE used to create app</a:t>
            </a:r>
          </a:p>
          <a:p>
            <a:pPr indent="-228600" lvl="0" marL="457200" rtl="0">
              <a:spcBef>
                <a:spcPts val="0"/>
              </a:spcBef>
              <a:buClr>
                <a:srgbClr val="000000"/>
              </a:buClr>
              <a:buFont typeface="Proxima Nova"/>
              <a:buChar char="-"/>
            </a:pPr>
            <a:r>
              <a:rPr lang="en">
                <a:solidFill>
                  <a:srgbClr val="000000"/>
                </a:solidFill>
                <a:latin typeface="Proxima Nova"/>
                <a:ea typeface="Proxima Nova"/>
                <a:cs typeface="Proxima Nova"/>
                <a:sym typeface="Proxima Nova"/>
              </a:rPr>
              <a:t>Web2py: Where backend code is written</a:t>
            </a:r>
          </a:p>
          <a:p>
            <a:pPr indent="-228600" lvl="0" marL="457200" rtl="0">
              <a:spcBef>
                <a:spcPts val="0"/>
              </a:spcBef>
              <a:buClr>
                <a:srgbClr val="000000"/>
              </a:buClr>
              <a:buFont typeface="Proxima Nova"/>
              <a:buChar char="-"/>
            </a:pPr>
            <a:r>
              <a:rPr lang="en">
                <a:solidFill>
                  <a:srgbClr val="000000"/>
                </a:solidFill>
                <a:latin typeface="Proxima Nova"/>
                <a:ea typeface="Proxima Nova"/>
                <a:cs typeface="Proxima Nova"/>
                <a:sym typeface="Proxima Nova"/>
              </a:rPr>
              <a:t>Google App Engine: Hosts the web2py database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818700" y="458025"/>
            <a:ext cx="7506600" cy="686100"/>
          </a:xfrm>
          <a:prstGeom prst="rect">
            <a:avLst/>
          </a:prstGeom>
        </p:spPr>
        <p:txBody>
          <a:bodyPr anchorCtr="0" anchor="b" bIns="91425" lIns="91425" rIns="91425" tIns="91425">
            <a:noAutofit/>
          </a:bodyPr>
          <a:lstStyle/>
          <a:p>
            <a:pPr lvl="0" algn="ctr">
              <a:spcBef>
                <a:spcPts val="0"/>
              </a:spcBef>
              <a:buNone/>
            </a:pPr>
            <a:r>
              <a:rPr lang="en">
                <a:solidFill>
                  <a:srgbClr val="000000"/>
                </a:solidFill>
              </a:rPr>
              <a:t>Project  Management Techniques Used</a:t>
            </a:r>
          </a:p>
        </p:txBody>
      </p:sp>
      <p:sp>
        <p:nvSpPr>
          <p:cNvPr id="103" name="Shape 103"/>
          <p:cNvSpPr txBox="1"/>
          <p:nvPr>
            <p:ph idx="1" type="body"/>
          </p:nvPr>
        </p:nvSpPr>
        <p:spPr>
          <a:xfrm>
            <a:off x="898025" y="1397950"/>
            <a:ext cx="7388400" cy="3000900"/>
          </a:xfrm>
          <a:prstGeom prst="rect">
            <a:avLst/>
          </a:prstGeom>
        </p:spPr>
        <p:txBody>
          <a:bodyPr anchorCtr="0" anchor="t" bIns="91425" lIns="91425" rIns="91425" tIns="91425">
            <a:noAutofit/>
          </a:bodyPr>
          <a:lstStyle/>
          <a:p>
            <a:pPr indent="-228600" lvl="0" marL="457200">
              <a:spcBef>
                <a:spcPts val="0"/>
              </a:spcBef>
              <a:buClr>
                <a:srgbClr val="000000"/>
              </a:buClr>
              <a:buFont typeface="Proxima Nova"/>
              <a:buChar char="-"/>
            </a:pPr>
            <a:r>
              <a:rPr lang="en">
                <a:solidFill>
                  <a:srgbClr val="000000"/>
                </a:solidFill>
                <a:latin typeface="Proxima Nova"/>
                <a:ea typeface="Proxima Nova"/>
                <a:cs typeface="Proxima Nova"/>
                <a:sym typeface="Proxima Nova"/>
              </a:rPr>
              <a:t>Democracy/Unanimous agreement</a:t>
            </a:r>
          </a:p>
          <a:p>
            <a:pPr indent="-228600" lvl="0" marL="457200" rtl="0">
              <a:spcBef>
                <a:spcPts val="0"/>
              </a:spcBef>
              <a:buClr>
                <a:srgbClr val="000000"/>
              </a:buClr>
              <a:buFont typeface="Proxima Nova"/>
              <a:buChar char="-"/>
            </a:pPr>
            <a:r>
              <a:rPr lang="en">
                <a:solidFill>
                  <a:srgbClr val="000000"/>
                </a:solidFill>
                <a:latin typeface="Proxima Nova"/>
                <a:ea typeface="Proxima Nova"/>
                <a:cs typeface="Proxima Nova"/>
                <a:sym typeface="Proxima Nova"/>
              </a:rPr>
              <a:t>Planning Poker </a:t>
            </a:r>
          </a:p>
          <a:p>
            <a:pPr indent="-228600" lvl="0" marL="457200" rtl="0">
              <a:spcBef>
                <a:spcPts val="0"/>
              </a:spcBef>
              <a:buClr>
                <a:srgbClr val="000000"/>
              </a:buClr>
              <a:buFont typeface="Proxima Nova"/>
              <a:buChar char="-"/>
            </a:pPr>
            <a:r>
              <a:rPr lang="en">
                <a:solidFill>
                  <a:srgbClr val="000000"/>
                </a:solidFill>
                <a:latin typeface="Proxima Nova"/>
                <a:ea typeface="Proxima Nova"/>
                <a:cs typeface="Proxima Nova"/>
                <a:sym typeface="Proxima Nova"/>
              </a:rPr>
              <a:t>Burn up chart</a:t>
            </a:r>
          </a:p>
          <a:p>
            <a:pPr indent="-228600" lvl="0" marL="457200" rtl="0">
              <a:spcBef>
                <a:spcPts val="0"/>
              </a:spcBef>
              <a:buClr>
                <a:srgbClr val="000000"/>
              </a:buClr>
              <a:buFont typeface="Proxima Nova"/>
              <a:buChar char="-"/>
            </a:pPr>
            <a:r>
              <a:rPr lang="en">
                <a:solidFill>
                  <a:srgbClr val="000000"/>
                </a:solidFill>
                <a:latin typeface="Proxima Nova"/>
                <a:ea typeface="Proxima Nova"/>
                <a:cs typeface="Proxima Nova"/>
                <a:sym typeface="Proxima Nova"/>
              </a:rPr>
              <a:t>Scrum board </a:t>
            </a:r>
          </a:p>
          <a:p>
            <a:pPr indent="-228600" lvl="0" marL="457200" rtl="0">
              <a:spcBef>
                <a:spcPts val="0"/>
              </a:spcBef>
              <a:buClr>
                <a:srgbClr val="000000"/>
              </a:buClr>
              <a:buFont typeface="Proxima Nova"/>
              <a:buChar char="-"/>
            </a:pPr>
            <a:r>
              <a:rPr lang="en">
                <a:solidFill>
                  <a:srgbClr val="000000"/>
                </a:solidFill>
                <a:latin typeface="Proxima Nova"/>
                <a:ea typeface="Proxima Nova"/>
                <a:cs typeface="Proxima Nova"/>
                <a:sym typeface="Proxima Nova"/>
              </a:rPr>
              <a:t>Daily scrum meetings</a:t>
            </a:r>
          </a:p>
          <a:p>
            <a:pPr lvl="0">
              <a:spcBef>
                <a:spcPts val="0"/>
              </a:spcBef>
              <a:buNone/>
            </a:pPr>
            <a:r>
              <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826650" y="458025"/>
            <a:ext cx="7490700" cy="686100"/>
          </a:xfrm>
          <a:prstGeom prst="rect">
            <a:avLst/>
          </a:prstGeom>
        </p:spPr>
        <p:txBody>
          <a:bodyPr anchorCtr="0" anchor="b" bIns="91425" lIns="91425" rIns="91425" tIns="91425">
            <a:noAutofit/>
          </a:bodyPr>
          <a:lstStyle/>
          <a:p>
            <a:pPr lvl="0" algn="ctr">
              <a:spcBef>
                <a:spcPts val="0"/>
              </a:spcBef>
              <a:buNone/>
            </a:pPr>
            <a:r>
              <a:rPr lang="en">
                <a:solidFill>
                  <a:srgbClr val="000000"/>
                </a:solidFill>
              </a:rPr>
              <a:t>Things We Enjoyed</a:t>
            </a:r>
          </a:p>
        </p:txBody>
      </p:sp>
      <p:sp>
        <p:nvSpPr>
          <p:cNvPr id="109" name="Shape 109"/>
          <p:cNvSpPr txBox="1"/>
          <p:nvPr>
            <p:ph idx="1" type="body"/>
          </p:nvPr>
        </p:nvSpPr>
        <p:spPr>
          <a:xfrm>
            <a:off x="882275" y="1489825"/>
            <a:ext cx="7364700" cy="2909100"/>
          </a:xfrm>
          <a:prstGeom prst="rect">
            <a:avLst/>
          </a:prstGeom>
        </p:spPr>
        <p:txBody>
          <a:bodyPr anchorCtr="0" anchor="t" bIns="91425" lIns="91425" rIns="91425" tIns="91425">
            <a:noAutofit/>
          </a:bodyPr>
          <a:lstStyle/>
          <a:p>
            <a:pPr indent="-228600" lvl="0" marL="457200" rtl="0">
              <a:spcBef>
                <a:spcPts val="0"/>
              </a:spcBef>
              <a:buClr>
                <a:srgbClr val="000000"/>
              </a:buClr>
              <a:buFont typeface="Proxima Nova"/>
              <a:buChar char="-"/>
            </a:pPr>
            <a:r>
              <a:rPr lang="en">
                <a:solidFill>
                  <a:srgbClr val="000000"/>
                </a:solidFill>
                <a:latin typeface="Proxima Nova"/>
                <a:ea typeface="Proxima Nova"/>
                <a:cs typeface="Proxima Nova"/>
                <a:sym typeface="Proxima Nova"/>
              </a:rPr>
              <a:t>Learning to use Android Studio</a:t>
            </a:r>
          </a:p>
          <a:p>
            <a:pPr indent="-228600" lvl="0" marL="457200" rtl="0">
              <a:spcBef>
                <a:spcPts val="0"/>
              </a:spcBef>
              <a:buClr>
                <a:srgbClr val="000000"/>
              </a:buClr>
              <a:buFont typeface="Proxima Nova"/>
              <a:buChar char="-"/>
            </a:pPr>
            <a:r>
              <a:rPr lang="en">
                <a:solidFill>
                  <a:srgbClr val="000000"/>
                </a:solidFill>
                <a:latin typeface="Proxima Nova"/>
                <a:ea typeface="Proxima Nova"/>
                <a:cs typeface="Proxima Nova"/>
                <a:sym typeface="Proxima Nova"/>
              </a:rPr>
              <a:t>Working in a self-motivated team</a:t>
            </a:r>
          </a:p>
          <a:p>
            <a:pPr indent="-228600" lvl="0" marL="457200" rtl="0">
              <a:spcBef>
                <a:spcPts val="0"/>
              </a:spcBef>
              <a:buClr>
                <a:srgbClr val="000000"/>
              </a:buClr>
              <a:buFont typeface="Proxima Nova"/>
              <a:buChar char="-"/>
            </a:pPr>
            <a:r>
              <a:rPr lang="en">
                <a:solidFill>
                  <a:srgbClr val="000000"/>
                </a:solidFill>
                <a:latin typeface="Proxima Nova"/>
                <a:ea typeface="Proxima Nova"/>
                <a:cs typeface="Proxima Nova"/>
                <a:sym typeface="Proxima Nova"/>
              </a:rPr>
              <a:t>Implementing pair programming</a:t>
            </a:r>
          </a:p>
          <a:p>
            <a:pPr indent="-228600" lvl="0" marL="457200" rtl="0">
              <a:spcBef>
                <a:spcPts val="0"/>
              </a:spcBef>
              <a:buClr>
                <a:srgbClr val="000000"/>
              </a:buClr>
              <a:buFont typeface="Proxima Nova"/>
              <a:buChar char="-"/>
            </a:pPr>
            <a:r>
              <a:rPr lang="en">
                <a:solidFill>
                  <a:srgbClr val="000000"/>
                </a:solidFill>
                <a:latin typeface="Proxima Nova"/>
                <a:ea typeface="Proxima Nova"/>
                <a:cs typeface="Proxima Nova"/>
                <a:sym typeface="Proxima Nova"/>
              </a:rPr>
              <a:t>Scrum Meetings</a:t>
            </a:r>
          </a:p>
          <a:p>
            <a:pPr lvl="0">
              <a:spcBef>
                <a:spcPts val="0"/>
              </a:spcBef>
              <a:buNone/>
            </a:pPr>
            <a:r>
              <a:t/>
            </a:r>
            <a:endParaRPr>
              <a:solidFill>
                <a:srgbClr val="000000"/>
              </a:solidFill>
            </a:endParaRPr>
          </a:p>
          <a:p>
            <a:pPr lvl="0">
              <a:spcBef>
                <a:spcPts val="0"/>
              </a:spcBef>
              <a:buNone/>
            </a:pPr>
            <a:r>
              <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87900" y="458025"/>
            <a:ext cx="8368200" cy="686100"/>
          </a:xfrm>
          <a:prstGeom prst="rect">
            <a:avLst/>
          </a:prstGeom>
        </p:spPr>
        <p:txBody>
          <a:bodyPr anchorCtr="0" anchor="b" bIns="91425" lIns="91425" rIns="91425" tIns="91425">
            <a:noAutofit/>
          </a:bodyPr>
          <a:lstStyle/>
          <a:p>
            <a:pPr lvl="0" rtl="0" algn="ctr">
              <a:spcBef>
                <a:spcPts val="0"/>
              </a:spcBef>
              <a:buNone/>
            </a:pPr>
            <a:r>
              <a:rPr lang="en">
                <a:solidFill>
                  <a:srgbClr val="000000"/>
                </a:solidFill>
              </a:rPr>
              <a:t>Things We Didn’t Enjoy	</a:t>
            </a:r>
          </a:p>
        </p:txBody>
      </p:sp>
      <p:sp>
        <p:nvSpPr>
          <p:cNvPr id="115" name="Shape 115"/>
          <p:cNvSpPr txBox="1"/>
          <p:nvPr>
            <p:ph idx="1" type="body"/>
          </p:nvPr>
        </p:nvSpPr>
        <p:spPr>
          <a:xfrm>
            <a:off x="903875" y="1489825"/>
            <a:ext cx="7338600" cy="3078900"/>
          </a:xfrm>
          <a:prstGeom prst="rect">
            <a:avLst/>
          </a:prstGeom>
        </p:spPr>
        <p:txBody>
          <a:bodyPr anchorCtr="0" anchor="t" bIns="91425" lIns="91425" rIns="91425" tIns="91425">
            <a:noAutofit/>
          </a:bodyPr>
          <a:lstStyle/>
          <a:p>
            <a:pPr indent="-228600" lvl="0" marL="457200" rtl="0">
              <a:spcBef>
                <a:spcPts val="0"/>
              </a:spcBef>
              <a:buClr>
                <a:srgbClr val="000000"/>
              </a:buClr>
              <a:buFont typeface="Proxima Nova"/>
              <a:buChar char="-"/>
            </a:pPr>
            <a:r>
              <a:rPr lang="en">
                <a:solidFill>
                  <a:srgbClr val="000000"/>
                </a:solidFill>
                <a:latin typeface="Proxima Nova"/>
                <a:ea typeface="Proxima Nova"/>
                <a:cs typeface="Proxima Nova"/>
                <a:sym typeface="Proxima Nova"/>
              </a:rPr>
              <a:t>Having to do extensive documentation</a:t>
            </a:r>
          </a:p>
          <a:p>
            <a:pPr indent="-228600" lvl="0" marL="457200" rtl="0">
              <a:spcBef>
                <a:spcPts val="0"/>
              </a:spcBef>
              <a:buClr>
                <a:srgbClr val="000000"/>
              </a:buClr>
              <a:buFont typeface="Proxima Nova"/>
              <a:buChar char="-"/>
            </a:pPr>
            <a:r>
              <a:rPr lang="en">
                <a:solidFill>
                  <a:srgbClr val="000000"/>
                </a:solidFill>
                <a:latin typeface="Proxima Nova"/>
                <a:ea typeface="Proxima Nova"/>
                <a:cs typeface="Proxima Nova"/>
                <a:sym typeface="Proxima Nova"/>
              </a:rPr>
              <a:t>Rushed timeframe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