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61" r:id="rId2"/>
    <p:sldId id="347" r:id="rId3"/>
    <p:sldId id="314" r:id="rId4"/>
    <p:sldId id="319" r:id="rId5"/>
    <p:sldId id="320" r:id="rId6"/>
    <p:sldId id="321" r:id="rId7"/>
    <p:sldId id="322" r:id="rId8"/>
    <p:sldId id="324" r:id="rId9"/>
    <p:sldId id="326" r:id="rId10"/>
    <p:sldId id="328" r:id="rId11"/>
    <p:sldId id="348" r:id="rId12"/>
    <p:sldId id="334" r:id="rId13"/>
    <p:sldId id="349" r:id="rId14"/>
    <p:sldId id="352" r:id="rId15"/>
    <p:sldId id="350" r:id="rId16"/>
    <p:sldId id="356" r:id="rId17"/>
    <p:sldId id="351" r:id="rId18"/>
    <p:sldId id="353" r:id="rId19"/>
    <p:sldId id="354" r:id="rId20"/>
    <p:sldId id="35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751" y="-4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BF1D3-C2D8-41FF-A281-CB1C2FDE63CB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2EE0-1246-484E-9FA1-0648156942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D5EFAF-72A9-4054-BC0E-B17613318DA5}" type="datetimeFigureOut">
              <a:rPr lang="en-US"/>
              <a:pPr>
                <a:defRPr/>
              </a:pPr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E66995-0F37-417C-8A2F-59D1DB4FC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801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7515C6-E0CD-4C7C-AE78-4EFBAB9ECABD}" type="slidenum">
              <a:rPr lang="en-CA" altLang="en-US" smtClean="0"/>
              <a:pPr/>
              <a:t>3</a:t>
            </a:fld>
            <a:endParaRPr lang="en-CA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F4823C-5E70-40D8-9DFB-BEC15D77106B}" type="slidenum">
              <a:rPr lang="en-CA" altLang="en-US" smtClean="0"/>
              <a:pPr/>
              <a:t>4</a:t>
            </a:fld>
            <a:endParaRPr lang="en-CA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2D3AF1-271C-4FD1-9B03-866AE61A075A}" type="slidenum">
              <a:rPr lang="en-CA" altLang="en-US" smtClean="0"/>
              <a:pPr/>
              <a:t>5</a:t>
            </a:fld>
            <a:endParaRPr lang="en-CA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C81F7B-FFDA-4831-8545-F22E8E0E1708}" type="slidenum">
              <a:rPr lang="en-CA" altLang="en-US" smtClean="0"/>
              <a:pPr/>
              <a:t>12</a:t>
            </a:fld>
            <a:endParaRPr lang="en-CA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35B306-A1EC-407B-87BA-A4C70756C85C}" type="slidenum">
              <a:rPr lang="en-CA" altLang="en-US" smtClean="0"/>
              <a:pPr/>
              <a:t>15</a:t>
            </a:fld>
            <a:endParaRPr lang="en-CA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4D636B-0EAA-4721-A624-459DE655827B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35B306-A1EC-407B-87BA-A4C70756C85C}" type="slidenum">
              <a:rPr lang="en-CA" altLang="en-US" smtClean="0"/>
              <a:pPr/>
              <a:t>19</a:t>
            </a:fld>
            <a:endParaRPr lang="en-CA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7BEFB-E22B-436D-96E9-D8CB8ED6E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50FE7-3FAE-4F07-B4C7-9EF627D82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112D-E604-4508-BE1F-ACA42A893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4A6CA-1E2E-4C7D-86FA-CC21897D5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9E2B9-2B02-4B6D-8FC2-C04D27DF8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7F5D3-F468-4C01-8E1C-001159D68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0D937-876C-49DA-9480-3B4E2DEC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0E927-E9A1-4B3F-9147-56073CCC3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DC8D-CF68-436A-B38E-DDC1D9DBA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E354-FBF6-46CC-8C80-B6955D46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6B4F1-9DAC-4819-A145-C792DB050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044867-4D94-4DCE-8D6A-03D9C3A67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smtClean="0">
                <a:latin typeface="Times New Roman" pitchFamily="18" charset="0"/>
              </a:rPr>
              <a:t>Copyright © 2012 Pearson Education, Inc.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276600" y="1447800"/>
            <a:ext cx="312420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/>
              <a:t>Chapter 7:</a:t>
            </a:r>
          </a:p>
          <a:p>
            <a:pPr algn="ctr">
              <a:spcBef>
                <a:spcPct val="50000"/>
              </a:spcBef>
            </a:pPr>
            <a:endParaRPr lang="en-US" altLang="en-US" sz="4000" dirty="0"/>
          </a:p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3300"/>
                </a:solidFill>
              </a:rPr>
              <a:t>2D Arrays</a:t>
            </a:r>
          </a:p>
          <a:p>
            <a:pPr algn="ctr">
              <a:spcBef>
                <a:spcPct val="50000"/>
              </a:spcBef>
            </a:pPr>
            <a:endParaRPr lang="en-US" altLang="en-US" sz="2800" b="1" dirty="0">
              <a:solidFill>
                <a:srgbClr val="FF3300"/>
              </a:solidFill>
            </a:endParaRPr>
          </a:p>
        </p:txBody>
      </p:sp>
      <p:pic>
        <p:nvPicPr>
          <p:cNvPr id="3075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6019800"/>
            <a:ext cx="430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Tony Gaddis</a:t>
            </a:r>
          </a:p>
          <a:p>
            <a:r>
              <a:rPr lang="en-US" sz="1400" dirty="0" smtClean="0"/>
              <a:t>Slides </a:t>
            </a:r>
            <a:r>
              <a:rPr lang="en-US" sz="1400" dirty="0" smtClean="0"/>
              <a:t>modified and supplemented by Clare Nguyen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Example: Summing the Columns of a 2D Array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80010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Courier New" pitchFamily="-16" charset="0"/>
              </a:rPr>
              <a:t>// Print the class average for each score</a:t>
            </a:r>
          </a:p>
          <a:p>
            <a:r>
              <a:rPr lang="en-US" altLang="en-US" sz="2000" b="1">
                <a:latin typeface="Courier New" pitchFamily="-16" charset="0"/>
              </a:rPr>
              <a:t>for (int col = 0; col &lt; NUM_SCORES; col++)</a:t>
            </a:r>
          </a:p>
          <a:p>
            <a:r>
              <a:rPr lang="en-US" altLang="en-US" sz="2000" b="1">
                <a:latin typeface="Courier New" pitchFamily="-16" charset="0"/>
              </a:rPr>
              <a:t>{</a:t>
            </a:r>
          </a:p>
          <a:p>
            <a:r>
              <a:rPr lang="en-US" altLang="en-US" sz="2000" b="1">
                <a:latin typeface="Courier New" pitchFamily="-16" charset="0"/>
              </a:rPr>
              <a:t>   // Set the accumulator</a:t>
            </a:r>
          </a:p>
          <a:p>
            <a:r>
              <a:rPr lang="en-US" altLang="en-US" sz="2000" b="1">
                <a:latin typeface="Courier New" pitchFamily="-16" charset="0"/>
              </a:rPr>
              <a:t>   total = 0;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Sum 1 column</a:t>
            </a:r>
          </a:p>
          <a:p>
            <a:r>
              <a:rPr lang="en-US" altLang="en-US" sz="2000" b="1">
                <a:latin typeface="Courier New" pitchFamily="-16" charset="0"/>
              </a:rPr>
              <a:t>   for (int row = 0; row &lt; NUM_STUDENTS; row++)</a:t>
            </a:r>
          </a:p>
          <a:p>
            <a:r>
              <a:rPr lang="en-US" altLang="en-US" sz="2000" b="1">
                <a:latin typeface="Courier New" pitchFamily="-16" charset="0"/>
              </a:rPr>
              <a:t>      total += scores[row][col];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Get the average</a:t>
            </a:r>
          </a:p>
          <a:p>
            <a:r>
              <a:rPr lang="en-US" altLang="en-US" sz="2000" b="1">
                <a:latin typeface="Courier New" pitchFamily="-16" charset="0"/>
              </a:rPr>
              <a:t>   average = total / NUM_STUDENTS;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Print the class average</a:t>
            </a:r>
          </a:p>
          <a:p>
            <a:r>
              <a:rPr lang="en-US" altLang="en-US" sz="2000" b="1">
                <a:latin typeface="Courier New" pitchFamily="-16" charset="0"/>
              </a:rPr>
              <a:t>   cout &lt;&lt; "Class average for test " &lt;&lt; (col + 1)</a:t>
            </a:r>
          </a:p>
          <a:p>
            <a:r>
              <a:rPr lang="en-US" altLang="en-US" sz="2000" b="1">
                <a:latin typeface="Courier New" pitchFamily="-16" charset="0"/>
              </a:rPr>
              <a:t>        &lt;&lt; " is " &lt;&lt; average &lt;&lt; endl;</a:t>
            </a:r>
          </a:p>
          <a:p>
            <a:r>
              <a:rPr lang="en-US" altLang="en-US" sz="2000" b="1">
                <a:latin typeface="Courier New" pitchFamily="-16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7.9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Arrays with Three or More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Arrays with Three or More Dimensions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088313" cy="5181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Can define arrays with any number of dimensions: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err="1" smtClean="0">
                <a:latin typeface="Courier New" pitchFamily="-16" charset="0"/>
              </a:rPr>
              <a:t>rectSolid</a:t>
            </a:r>
            <a:r>
              <a:rPr lang="en-US" altLang="en-US" sz="2000" b="1" dirty="0" smtClean="0">
                <a:latin typeface="Courier New" pitchFamily="-16" charset="0"/>
              </a:rPr>
              <a:t>[2][3][5];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	double </a:t>
            </a:r>
            <a:r>
              <a:rPr lang="en-US" altLang="en-US" sz="2000" b="1" dirty="0" err="1" smtClean="0">
                <a:latin typeface="Courier New" pitchFamily="-16" charset="0"/>
              </a:rPr>
              <a:t>timeGrid</a:t>
            </a:r>
            <a:r>
              <a:rPr lang="en-US" altLang="en-US" sz="2000" b="1" dirty="0" smtClean="0">
                <a:latin typeface="Courier New" pitchFamily="-16" charset="0"/>
              </a:rPr>
              <a:t>[3][4][3][4];</a:t>
            </a:r>
          </a:p>
          <a:p>
            <a:pPr eaLnBrk="1" hangingPunct="1"/>
            <a:r>
              <a:rPr lang="en-US" altLang="en-US" sz="2000" dirty="0" smtClean="0"/>
              <a:t>When used as parameter, specify all but 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dimension in function prototype and function header: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// prototype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void </a:t>
            </a:r>
            <a:r>
              <a:rPr lang="en-US" altLang="en-US" sz="2000" b="1" dirty="0" err="1" smtClean="0">
                <a:latin typeface="Courier New" pitchFamily="-16" charset="0"/>
              </a:rPr>
              <a:t>getRectSolid</a:t>
            </a:r>
            <a:r>
              <a:rPr lang="en-US" altLang="en-US" sz="2000" b="1" dirty="0" smtClean="0">
                <a:latin typeface="Courier New" pitchFamily="-16" charset="0"/>
              </a:rPr>
              <a:t>(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[][3][5],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);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double </a:t>
            </a:r>
            <a:r>
              <a:rPr lang="en-US" altLang="en-US" sz="2000" b="1" dirty="0" err="1" smtClean="0">
                <a:latin typeface="Courier New" pitchFamily="-16" charset="0"/>
              </a:rPr>
              <a:t>getTimeGrid</a:t>
            </a:r>
            <a:r>
              <a:rPr lang="en-US" altLang="en-US" sz="2000" b="1" dirty="0" smtClean="0">
                <a:latin typeface="Courier New" pitchFamily="-16" charset="0"/>
              </a:rPr>
              <a:t> (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[][4][3][4],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);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// header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void </a:t>
            </a:r>
            <a:r>
              <a:rPr lang="en-US" altLang="en-US" sz="2000" b="1" dirty="0" err="1" smtClean="0">
                <a:latin typeface="Courier New" pitchFamily="-16" charset="0"/>
              </a:rPr>
              <a:t>getRectSolid</a:t>
            </a:r>
            <a:r>
              <a:rPr lang="en-US" altLang="en-US" sz="2000" b="1" dirty="0" smtClean="0">
                <a:latin typeface="Courier New" pitchFamily="-16" charset="0"/>
              </a:rPr>
              <a:t>(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err="1" smtClean="0">
                <a:latin typeface="Courier New" pitchFamily="-16" charset="0"/>
              </a:rPr>
              <a:t>rectSolid</a:t>
            </a:r>
            <a:r>
              <a:rPr lang="en-US" altLang="en-US" sz="2000" b="1" dirty="0" smtClean="0">
                <a:latin typeface="Courier New" pitchFamily="-16" charset="0"/>
              </a:rPr>
              <a:t> [][3][5], 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                 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err="1" smtClean="0">
                <a:latin typeface="Courier New" pitchFamily="-16" charset="0"/>
              </a:rPr>
              <a:t>firstD</a:t>
            </a:r>
            <a:r>
              <a:rPr lang="en-US" altLang="en-US" sz="2000" b="1" dirty="0" smtClean="0">
                <a:latin typeface="Courier New" pitchFamily="-16" charset="0"/>
              </a:rPr>
              <a:t>);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double </a:t>
            </a:r>
            <a:r>
              <a:rPr lang="en-US" altLang="en-US" sz="2000" b="1" dirty="0" err="1" smtClean="0">
                <a:latin typeface="Courier New" pitchFamily="-16" charset="0"/>
              </a:rPr>
              <a:t>getTimeGrid</a:t>
            </a:r>
            <a:r>
              <a:rPr lang="en-US" altLang="en-US" sz="2000" b="1" dirty="0" smtClean="0">
                <a:latin typeface="Courier New" pitchFamily="-16" charset="0"/>
              </a:rPr>
              <a:t> (double </a:t>
            </a:r>
            <a:r>
              <a:rPr lang="en-US" altLang="en-US" sz="2000" b="1" dirty="0" err="1" smtClean="0">
                <a:latin typeface="Courier New" pitchFamily="-16" charset="0"/>
              </a:rPr>
              <a:t>timeGrid</a:t>
            </a:r>
            <a:r>
              <a:rPr lang="en-US" altLang="en-US" sz="2000" b="1" dirty="0" smtClean="0">
                <a:latin typeface="Courier New" pitchFamily="-16" charset="0"/>
              </a:rPr>
              <a:t> [][4][3][4], </a:t>
            </a:r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>
                <a:latin typeface="Courier New" pitchFamily="-16" charset="0"/>
              </a:rPr>
              <a:t>                   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err="1" smtClean="0">
                <a:latin typeface="Courier New" pitchFamily="-16" charset="0"/>
              </a:rPr>
              <a:t>firstD</a:t>
            </a:r>
            <a:r>
              <a:rPr lang="en-US" altLang="en-US" sz="2000" b="1" dirty="0" smtClean="0">
                <a:latin typeface="Courier New" pitchFamily="-16" charset="0"/>
              </a:rPr>
              <a:t>);</a:t>
            </a:r>
            <a:endParaRPr lang="en-US" altLang="en-US" sz="2000" b="1" dirty="0" smtClean="0"/>
          </a:p>
          <a:p>
            <a:pPr lvl="1" eaLnBrk="1" hangingPunct="1">
              <a:buClr>
                <a:srgbClr val="3333CC"/>
              </a:buClr>
              <a:buFontTx/>
              <a:buNone/>
            </a:pPr>
            <a:r>
              <a:rPr lang="en-US" altLang="en-US" sz="2000" b="1" dirty="0" smtClean="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276600" y="2057400"/>
            <a:ext cx="31242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/>
              <a:t>Chapter 8:</a:t>
            </a:r>
          </a:p>
          <a:p>
            <a:pPr algn="ctr">
              <a:spcBef>
                <a:spcPct val="50000"/>
              </a:spcBef>
            </a:pPr>
            <a:endParaRPr lang="en-US" altLang="en-US" sz="4000" dirty="0"/>
          </a:p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FF3300"/>
                </a:solidFill>
              </a:rPr>
              <a:t>Binary Search</a:t>
            </a:r>
          </a:p>
        </p:txBody>
      </p:sp>
      <p:pic>
        <p:nvPicPr>
          <p:cNvPr id="15363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8.2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Requires array elements to be in order first, so sorting the array may be needed before the binary search can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Runs with a loop, starting with the full size of the array as the search 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With each pass of the loop, the search area is half the size of the previous search area: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Find the middle element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If the middle element == the target:  found, search is done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If the middle element &lt; the target, the new search area is in the half of the array where data are greater than the middle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If the middle element &gt; target, the new search area is in the half of the array where data are less than the middle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If the new search area has at least 1 element, loop back to step1</a:t>
            </a:r>
          </a:p>
          <a:p>
            <a:pPr eaLnBrk="1" hangingPunct="1"/>
            <a:r>
              <a:rPr lang="en-US" altLang="en-US" sz="2000" dirty="0" smtClean="0"/>
              <a:t>Advantage of binary search compared to sequential search:</a:t>
            </a: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en-US" sz="2000" dirty="0" smtClean="0"/>
              <a:t>More efficient for large arrays because we cut the search area in half with each pass of the search loop</a:t>
            </a:r>
          </a:p>
          <a:p>
            <a:pPr eaLnBrk="1" hangingPunct="1"/>
            <a:r>
              <a:rPr lang="en-US" altLang="en-US" sz="2000" dirty="0" smtClean="0"/>
              <a:t>Disadvantages:</a:t>
            </a:r>
          </a:p>
          <a:p>
            <a:pPr marL="857250" lvl="1" indent="-457200" eaLnBrk="1" hangingPunct="1">
              <a:spcBef>
                <a:spcPct val="0"/>
              </a:spcBef>
            </a:pPr>
            <a:r>
              <a:rPr lang="en-US" altLang="en-US" sz="2000" dirty="0" smtClean="0"/>
              <a:t>Requires the array elements to be sorted first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Binary Search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142288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Array </a:t>
            </a:r>
            <a:r>
              <a:rPr lang="en-US" sz="2000" b="1" dirty="0" err="1" smtClean="0">
                <a:latin typeface="Courier New" pitchFamily="-16" charset="0"/>
              </a:rPr>
              <a:t>numlist</a:t>
            </a:r>
            <a:r>
              <a:rPr lang="en-US" sz="2000" dirty="0" smtClean="0"/>
              <a:t> contains:</a:t>
            </a:r>
          </a:p>
          <a:p>
            <a:pPr eaLnBrk="1" hangingPunct="1">
              <a:lnSpc>
                <a:spcPct val="90000"/>
              </a:lnSpc>
              <a:buFont typeface="Times" pitchFamily="112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Times" pitchFamily="112" charset="0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Searching for the value </a:t>
            </a:r>
            <a:r>
              <a:rPr lang="en-US" sz="2000" b="1" dirty="0" smtClean="0">
                <a:latin typeface="Courier New" pitchFamily="-16" charset="0"/>
              </a:rPr>
              <a:t>3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Search area is from index 0 to 6, the middle value is at index 3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Compare the target 3 with the middle value 11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Since 3 &lt; 11, new search area is from index 0 to 2 (first half), and the middle value is at index 1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Compare the target 3 with the middle value 3: </a:t>
            </a:r>
            <a:r>
              <a:rPr lang="en-US" sz="2000" i="1" dirty="0" smtClean="0"/>
              <a:t>found</a:t>
            </a:r>
            <a:endParaRPr lang="en-US" sz="2000" b="1" i="1" dirty="0" smtClean="0">
              <a:latin typeface="Courier New" pitchFamily="-16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Searching for the value </a:t>
            </a:r>
            <a:r>
              <a:rPr lang="en-US" sz="2000" b="1" dirty="0" smtClean="0">
                <a:latin typeface="Courier New" pitchFamily="-16" charset="0"/>
              </a:rPr>
              <a:t>20: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Search area is from index 0 to 6, the middle value is at index 3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Compare the target 20 with the middle value 11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Since 20 &gt; 11, new search area is from index 4 to 6, and the middle value is at index 5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Compare the target 20 with middle value 23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Since 20 &lt; 23, search area is from index 4 to index 4, and the middle value is at index 4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Compare the target 20 with the middle value 19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2000" dirty="0" smtClean="0"/>
              <a:t>Since 20 &gt; 19, new search area is from index 4 to index 3, which is not possible: </a:t>
            </a:r>
            <a:r>
              <a:rPr lang="en-US" sz="2000" i="1" dirty="0" smtClean="0"/>
              <a:t>not found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1600200" y="990600"/>
          <a:ext cx="6096000" cy="48768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988"/>
            <a:ext cx="7743825" cy="735012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Binary Search Function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12738" y="609600"/>
            <a:ext cx="85820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err="1">
                <a:latin typeface="Courier New" pitchFamily="-16" charset="0"/>
              </a:rPr>
              <a:t>binarySearch</a:t>
            </a:r>
            <a:r>
              <a:rPr lang="en-US" altLang="en-US" b="1" dirty="0">
                <a:latin typeface="Courier New" pitchFamily="-16" charset="0"/>
              </a:rPr>
              <a:t>(</a:t>
            </a: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array[], </a:t>
            </a: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size, </a:t>
            </a: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smtClean="0">
                <a:latin typeface="Courier New" pitchFamily="-16" charset="0"/>
              </a:rPr>
              <a:t>target)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{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</a:t>
            </a: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first = 0,             // first index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last = size - 1,       // last index       	</a:t>
            </a:r>
          </a:p>
          <a:p>
            <a:r>
              <a:rPr lang="en-US" altLang="en-US" b="1" dirty="0">
                <a:latin typeface="Courier New" pitchFamily="-16" charset="0"/>
              </a:rPr>
              <a:t>       mid,                   // middle index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position = -1;         // index of found target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</a:t>
            </a:r>
            <a:r>
              <a:rPr lang="en-US" altLang="en-US" b="1" dirty="0" err="1">
                <a:latin typeface="Courier New" pitchFamily="-16" charset="0"/>
              </a:rPr>
              <a:t>bool</a:t>
            </a:r>
            <a:r>
              <a:rPr lang="en-US" altLang="en-US" b="1" dirty="0">
                <a:latin typeface="Courier New" pitchFamily="-16" charset="0"/>
              </a:rPr>
              <a:t> found = false;        // not found yet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while (!found &amp;&amp; first &lt;= last)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{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</a:t>
            </a:r>
            <a:r>
              <a:rPr lang="en-US" altLang="en-US" b="1" dirty="0" smtClean="0">
                <a:latin typeface="Courier New" pitchFamily="-16" charset="0"/>
              </a:rPr>
              <a:t>mid </a:t>
            </a:r>
            <a:r>
              <a:rPr lang="en-US" altLang="en-US" b="1" dirty="0">
                <a:latin typeface="Courier New" pitchFamily="-16" charset="0"/>
              </a:rPr>
              <a:t>= (first + last) / 2;     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if (array[mid] == target)  // match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{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  found = true;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  position = mid;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}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else if (array[mid] &gt; target)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  last = mid - 1;        // search area = first half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else   // array[mid] &lt; target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   first = mid + 1;       // search area = last half   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}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return position;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Insertion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Insertion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534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Uses a loop to walk the array from beginning to end and examines each element.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With each element, insert it at the correct location in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Start at the second element as the current element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Compare the current element with each element in front of it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If the element in front is larger, move it over by 1 place to the right in the array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Stop </a:t>
            </a:r>
            <a:r>
              <a:rPr lang="en-US" altLang="en-US" sz="2000" dirty="0" smtClean="0"/>
              <a:t>comparing </a:t>
            </a:r>
            <a:r>
              <a:rPr lang="en-US" altLang="en-US" sz="2000" dirty="0" smtClean="0"/>
              <a:t>when the element in front is smaller or equal to the current element, or when reaching the begin of the array</a:t>
            </a:r>
          </a:p>
          <a:p>
            <a:pPr marL="857250" lvl="1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000" dirty="0" smtClean="0"/>
              <a:t>When the comparison stops, move the current element to the location in the array where the comparison stops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sz="2000" dirty="0" smtClean="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600200" y="5553395"/>
            <a:ext cx="1838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comparing temp</a:t>
            </a:r>
          </a:p>
        </p:txBody>
      </p:sp>
      <p:grpSp>
        <p:nvGrpSpPr>
          <p:cNvPr id="33" name="Group 16"/>
          <p:cNvGrpSpPr>
            <a:grpSpLocks/>
          </p:cNvGrpSpPr>
          <p:nvPr/>
        </p:nvGrpSpPr>
        <p:grpSpPr bwMode="auto">
          <a:xfrm>
            <a:off x="2680909" y="4644518"/>
            <a:ext cx="4052659" cy="504932"/>
            <a:chOff x="1584" y="3408"/>
            <a:chExt cx="2160" cy="240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06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230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54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78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02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326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504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4301973" y="5149450"/>
            <a:ext cx="270177" cy="403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4482091" y="5452409"/>
            <a:ext cx="17876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current element</a:t>
            </a:r>
          </a:p>
        </p:txBody>
      </p:sp>
      <p:grpSp>
        <p:nvGrpSpPr>
          <p:cNvPr id="37" name="Group 34"/>
          <p:cNvGrpSpPr>
            <a:grpSpLocks/>
          </p:cNvGrpSpPr>
          <p:nvPr/>
        </p:nvGrpSpPr>
        <p:grpSpPr bwMode="auto">
          <a:xfrm>
            <a:off x="3851677" y="5957331"/>
            <a:ext cx="1399668" cy="504932"/>
            <a:chOff x="2304" y="3744"/>
            <a:chExt cx="746" cy="24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2304" y="374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>
              <a:off x="2544" y="38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678" y="3799"/>
              <a:ext cx="37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38" name="Line 28"/>
          <p:cNvSpPr>
            <a:spLocks noChangeShapeType="1"/>
          </p:cNvSpPr>
          <p:nvPr/>
        </p:nvSpPr>
        <p:spPr bwMode="auto">
          <a:xfrm flipH="1" flipV="1">
            <a:off x="3761618" y="5149450"/>
            <a:ext cx="270177" cy="80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 flipV="1">
            <a:off x="3401382" y="5149450"/>
            <a:ext cx="450295" cy="908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31"/>
          <p:cNvSpPr>
            <a:spLocks/>
          </p:cNvSpPr>
          <p:nvPr/>
        </p:nvSpPr>
        <p:spPr bwMode="auto">
          <a:xfrm>
            <a:off x="3851677" y="4442546"/>
            <a:ext cx="360236" cy="201973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0 h 96"/>
              <a:gd name="T4" fmla="*/ 2147483647 w 192"/>
              <a:gd name="T5" fmla="*/ 2147483647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76" y="80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32"/>
          <p:cNvSpPr>
            <a:spLocks/>
          </p:cNvSpPr>
          <p:nvPr/>
        </p:nvSpPr>
        <p:spPr bwMode="auto">
          <a:xfrm>
            <a:off x="3401382" y="4442546"/>
            <a:ext cx="360236" cy="201973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0 h 96"/>
              <a:gd name="T4" fmla="*/ 2147483647 w 192"/>
              <a:gd name="T5" fmla="*/ 2147483647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76" y="80"/>
                  <a:pt x="1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2951086" y="5149450"/>
            <a:ext cx="900591" cy="111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35"/>
          <p:cNvSpPr>
            <a:spLocks/>
          </p:cNvSpPr>
          <p:nvPr/>
        </p:nvSpPr>
        <p:spPr bwMode="auto">
          <a:xfrm>
            <a:off x="3131204" y="5048464"/>
            <a:ext cx="810532" cy="1329653"/>
          </a:xfrm>
          <a:custGeom>
            <a:avLst/>
            <a:gdLst>
              <a:gd name="T0" fmla="*/ 2147483647 w 432"/>
              <a:gd name="T1" fmla="*/ 2147483647 h 632"/>
              <a:gd name="T2" fmla="*/ 2147483647 w 432"/>
              <a:gd name="T3" fmla="*/ 2147483647 h 632"/>
              <a:gd name="T4" fmla="*/ 2147483647 w 432"/>
              <a:gd name="T5" fmla="*/ 0 h 632"/>
              <a:gd name="T6" fmla="*/ 0 60000 65536"/>
              <a:gd name="T7" fmla="*/ 0 60000 65536"/>
              <a:gd name="T8" fmla="*/ 0 60000 65536"/>
              <a:gd name="T9" fmla="*/ 0 w 432"/>
              <a:gd name="T10" fmla="*/ 0 h 632"/>
              <a:gd name="T11" fmla="*/ 432 w 432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632">
                <a:moveTo>
                  <a:pt x="432" y="624"/>
                </a:moveTo>
                <a:cubicBezTo>
                  <a:pt x="264" y="628"/>
                  <a:pt x="96" y="632"/>
                  <a:pt x="48" y="528"/>
                </a:cubicBezTo>
                <a:cubicBezTo>
                  <a:pt x="0" y="424"/>
                  <a:pt x="72" y="212"/>
                  <a:pt x="144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7.8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988"/>
            <a:ext cx="7743825" cy="506412"/>
          </a:xfrm>
        </p:spPr>
        <p:txBody>
          <a:bodyPr/>
          <a:lstStyle/>
          <a:p>
            <a:pPr algn="ctr" eaLnBrk="1" hangingPunct="1"/>
            <a:r>
              <a:rPr lang="en-US" altLang="en-US" sz="2800" dirty="0" smtClean="0"/>
              <a:t>Insertion Sort Function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12738" y="533401"/>
            <a:ext cx="858202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75000"/>
              </a:spcBef>
            </a:pPr>
            <a:r>
              <a:rPr lang="en-US" altLang="en-US" b="1" dirty="0">
                <a:latin typeface="Courier New" pitchFamily="-16" charset="0"/>
              </a:rPr>
              <a:t>v</a:t>
            </a:r>
            <a:r>
              <a:rPr lang="en-US" altLang="en-US" b="1" dirty="0" smtClean="0">
                <a:latin typeface="Courier New" pitchFamily="-16" charset="0"/>
              </a:rPr>
              <a:t>oid </a:t>
            </a:r>
            <a:r>
              <a:rPr lang="en-US" altLang="en-US" b="1" dirty="0" err="1" smtClean="0">
                <a:latin typeface="Courier New" pitchFamily="-16" charset="0"/>
              </a:rPr>
              <a:t>insertionSort</a:t>
            </a:r>
            <a:r>
              <a:rPr lang="en-US" altLang="en-US" b="1" dirty="0" smtClean="0">
                <a:latin typeface="Courier New" pitchFamily="-16" charset="0"/>
              </a:rPr>
              <a:t> (</a:t>
            </a:r>
            <a:r>
              <a:rPr lang="en-US" altLang="en-US" b="1" dirty="0" err="1" smtClean="0">
                <a:latin typeface="Courier New" pitchFamily="-16" charset="0"/>
              </a:rPr>
              <a:t>arr</a:t>
            </a:r>
            <a:r>
              <a:rPr lang="en-US" altLang="en-US" b="1" dirty="0" smtClean="0">
                <a:latin typeface="Courier New" pitchFamily="-16" charset="0"/>
              </a:rPr>
              <a:t>[], </a:t>
            </a:r>
            <a:r>
              <a:rPr lang="en-US" altLang="en-US" b="1" dirty="0" err="1">
                <a:latin typeface="Courier New" pitchFamily="-16" charset="0"/>
              </a:rPr>
              <a:t>int</a:t>
            </a:r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smtClean="0">
                <a:latin typeface="Courier New" pitchFamily="-16" charset="0"/>
              </a:rPr>
              <a:t>size)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 smtClean="0">
                <a:latin typeface="Courier New" pitchFamily="-16" charset="0"/>
              </a:rPr>
              <a:t>{</a:t>
            </a:r>
            <a:r>
              <a:rPr lang="en-US" b="1" dirty="0" smtClean="0">
                <a:latin typeface="Courier New" pitchFamily="-16" charset="0"/>
              </a:rPr>
              <a:t>				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err="1" smtClean="0">
                <a:latin typeface="Courier New" pitchFamily="-16" charset="0"/>
              </a:rPr>
              <a:t>int</a:t>
            </a:r>
            <a:r>
              <a:rPr lang="en-US" altLang="en-US" b="1" dirty="0" smtClean="0">
                <a:latin typeface="Courier New" pitchFamily="-16" charset="0"/>
              </a:rPr>
              <a:t> current = 1,       // start at index 1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</a:t>
            </a:r>
            <a:r>
              <a:rPr lang="en-US" altLang="en-US" b="1" dirty="0" smtClean="0">
                <a:latin typeface="Courier New" pitchFamily="-16" charset="0"/>
              </a:rPr>
              <a:t>   </a:t>
            </a:r>
            <a:r>
              <a:rPr lang="en-US" altLang="en-US" b="1" dirty="0">
                <a:latin typeface="Courier New" pitchFamily="-16" charset="0"/>
              </a:rPr>
              <a:t>last = size - 1,   </a:t>
            </a:r>
            <a:r>
              <a:rPr lang="en-US" altLang="en-US" b="1" dirty="0" smtClean="0">
                <a:latin typeface="Courier New" pitchFamily="-16" charset="0"/>
              </a:rPr>
              <a:t>// </a:t>
            </a:r>
            <a:r>
              <a:rPr lang="en-US" altLang="en-US" b="1" dirty="0">
                <a:latin typeface="Courier New" pitchFamily="-16" charset="0"/>
              </a:rPr>
              <a:t>last index       	</a:t>
            </a:r>
          </a:p>
          <a:p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 temp,              // storage for current element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 </a:t>
            </a:r>
            <a:r>
              <a:rPr lang="en-US" altLang="en-US" b="1" dirty="0" smtClean="0">
                <a:latin typeface="Courier New" pitchFamily="-16" charset="0"/>
              </a:rPr>
              <a:t>walker;            // </a:t>
            </a:r>
            <a:r>
              <a:rPr lang="en-US" altLang="en-US" b="1" dirty="0">
                <a:latin typeface="Courier New" pitchFamily="-16" charset="0"/>
              </a:rPr>
              <a:t>index </a:t>
            </a:r>
            <a:r>
              <a:rPr lang="en-US" altLang="en-US" b="1" dirty="0" smtClean="0">
                <a:latin typeface="Courier New" pitchFamily="-16" charset="0"/>
              </a:rPr>
              <a:t>to walk and compare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smtClean="0">
                <a:latin typeface="Courier New" pitchFamily="-16" charset="0"/>
              </a:rPr>
              <a:t>while (current &lt;= </a:t>
            </a:r>
            <a:r>
              <a:rPr lang="en-US" altLang="en-US" b="1" dirty="0">
                <a:latin typeface="Courier New" pitchFamily="-16" charset="0"/>
              </a:rPr>
              <a:t>last)</a:t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smtClean="0">
                <a:latin typeface="Courier New" pitchFamily="-16" charset="0"/>
              </a:rPr>
              <a:t>{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smtClean="0">
                <a:latin typeface="Courier New" pitchFamily="-16" charset="0"/>
              </a:rPr>
              <a:t>   </a:t>
            </a:r>
            <a:r>
              <a:rPr lang="en-US" b="1" dirty="0" smtClean="0">
                <a:latin typeface="Courier New" pitchFamily="-16" charset="0"/>
              </a:rPr>
              <a:t>temp = </a:t>
            </a:r>
            <a:r>
              <a:rPr lang="en-US" b="1" dirty="0" err="1" smtClean="0">
                <a:latin typeface="Courier New" pitchFamily="-16" charset="0"/>
              </a:rPr>
              <a:t>arr</a:t>
            </a:r>
            <a:r>
              <a:rPr lang="en-US" b="1" dirty="0" smtClean="0">
                <a:latin typeface="Courier New" pitchFamily="-16" charset="0"/>
              </a:rPr>
              <a:t>[current];     // copy current element to temp 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walker = current – 1;    // walker at element in front</a:t>
            </a:r>
          </a:p>
          <a:p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while (walker &gt;= 0          // walk until front of array</a:t>
            </a:r>
          </a:p>
          <a:p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smtClean="0">
                <a:latin typeface="Courier New" pitchFamily="-16" charset="0"/>
              </a:rPr>
              <a:t>        &amp;&amp; temp &lt; </a:t>
            </a:r>
            <a:r>
              <a:rPr lang="en-US" altLang="en-US" b="1" dirty="0" err="1" smtClean="0">
                <a:latin typeface="Courier New" pitchFamily="-16" charset="0"/>
              </a:rPr>
              <a:t>arr</a:t>
            </a:r>
            <a:r>
              <a:rPr lang="en-US" altLang="en-US" b="1" dirty="0" smtClean="0">
                <a:latin typeface="Courier New" pitchFamily="-16" charset="0"/>
              </a:rPr>
              <a:t>[walker])  // or until current &gt; front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{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smtClean="0">
                <a:latin typeface="Courier New" pitchFamily="-16" charset="0"/>
              </a:rPr>
              <a:t>      </a:t>
            </a:r>
            <a:r>
              <a:rPr lang="en-US" altLang="en-US" b="1" dirty="0" err="1" smtClean="0">
                <a:latin typeface="Courier New" pitchFamily="-16" charset="0"/>
              </a:rPr>
              <a:t>arr</a:t>
            </a:r>
            <a:r>
              <a:rPr lang="en-US" b="1" dirty="0" smtClean="0">
                <a:latin typeface="Courier New" pitchFamily="-16" charset="0"/>
              </a:rPr>
              <a:t>[walker+1] = </a:t>
            </a:r>
            <a:r>
              <a:rPr lang="en-US" b="1" dirty="0" err="1" smtClean="0">
                <a:latin typeface="Courier New" pitchFamily="-16" charset="0"/>
              </a:rPr>
              <a:t>arr</a:t>
            </a:r>
            <a:r>
              <a:rPr lang="en-US" b="1" dirty="0" smtClean="0">
                <a:latin typeface="Courier New" pitchFamily="-16" charset="0"/>
              </a:rPr>
              <a:t>[walker];  // shift front to right</a:t>
            </a:r>
          </a:p>
          <a:p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smtClean="0">
                <a:latin typeface="Courier New" pitchFamily="-16" charset="0"/>
              </a:rPr>
              <a:t>       walker = walker – 1;     // go to next front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}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</a:t>
            </a:r>
            <a:r>
              <a:rPr lang="en-US" altLang="en-US" b="1" dirty="0" smtClean="0">
                <a:latin typeface="Courier New" pitchFamily="-16" charset="0"/>
              </a:rPr>
              <a:t>    </a:t>
            </a:r>
            <a:r>
              <a:rPr lang="en-US" altLang="en-US" b="1" dirty="0" err="1" smtClean="0">
                <a:latin typeface="Courier New" pitchFamily="-16" charset="0"/>
              </a:rPr>
              <a:t>arr</a:t>
            </a:r>
            <a:r>
              <a:rPr lang="en-US" b="1" dirty="0" smtClean="0">
                <a:latin typeface="Courier New" pitchFamily="-16" charset="0"/>
              </a:rPr>
              <a:t>[walker+1] = temp     // insert current to the proper              </a:t>
            </a:r>
          </a:p>
          <a:p>
            <a:r>
              <a:rPr lang="en-US" b="1" dirty="0">
                <a:latin typeface="Courier New" pitchFamily="-16" charset="0"/>
              </a:rPr>
              <a:t> </a:t>
            </a:r>
            <a:r>
              <a:rPr lang="en-US" b="1" dirty="0" smtClean="0">
                <a:latin typeface="Courier New" pitchFamily="-16" charset="0"/>
              </a:rPr>
              <a:t>                             // location in the array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   </a:t>
            </a:r>
            <a:r>
              <a:rPr lang="en-US" altLang="en-US" b="1" dirty="0" smtClean="0">
                <a:latin typeface="Courier New" pitchFamily="-16" charset="0"/>
              </a:rPr>
              <a:t>current = current + 1</a:t>
            </a:r>
            <a:r>
              <a:rPr lang="en-US" altLang="en-US" b="1" dirty="0">
                <a:latin typeface="Courier New" pitchFamily="-16" charset="0"/>
              </a:rPr>
              <a:t>;   </a:t>
            </a:r>
            <a:r>
              <a:rPr lang="en-US" altLang="en-US" b="1" dirty="0" smtClean="0">
                <a:latin typeface="Courier New" pitchFamily="-16" charset="0"/>
              </a:rPr>
              <a:t>// next element for current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  </a:t>
            </a:r>
            <a:r>
              <a:rPr lang="en-US" altLang="en-US" b="1" dirty="0" smtClean="0">
                <a:latin typeface="Courier New" pitchFamily="-16" charset="0"/>
              </a:rPr>
              <a:t>}</a:t>
            </a:r>
            <a:r>
              <a:rPr lang="en-US" altLang="en-US" b="1" dirty="0">
                <a:latin typeface="Courier New" pitchFamily="-16" charset="0"/>
              </a:rPr>
              <a:t/>
            </a:r>
            <a:br>
              <a:rPr lang="en-US" altLang="en-US" b="1" dirty="0">
                <a:latin typeface="Courier New" pitchFamily="-16" charset="0"/>
              </a:rPr>
            </a:br>
            <a:r>
              <a:rPr lang="en-US" altLang="en-US" b="1" dirty="0">
                <a:latin typeface="Courier New" pitchFamily="-16" charset="0"/>
              </a:rPr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Two-Dimensional 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153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2D array is like a matrix or a table in a </a:t>
            </a:r>
            <a:r>
              <a:rPr lang="en-US" altLang="en-US" sz="2000" dirty="0" smtClean="0"/>
              <a:t>spreadsheet: it is made of a number of </a:t>
            </a:r>
            <a:r>
              <a:rPr lang="en-US" altLang="en-US" sz="2000" dirty="0" smtClean="0"/>
              <a:t>rows </a:t>
            </a:r>
            <a:r>
              <a:rPr lang="en-US" altLang="en-US" sz="2000" dirty="0" smtClean="0"/>
              <a:t>and columns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Requires 2 size declarations and 2 indexes: number of rows and number of columns 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 smtClean="0">
                <a:latin typeface="Courier New" pitchFamily="-16" charset="0"/>
              </a:rPr>
              <a:t>	</a:t>
            </a:r>
            <a:r>
              <a:rPr lang="en-US" altLang="en-US" sz="2000" b="1" dirty="0" smtClean="0">
                <a:latin typeface="Courier New" pitchFamily="-16" charset="0"/>
              </a:rPr>
              <a:t>const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ROWS = 4, COLS = 3;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exams[ROWS][COLS];</a:t>
            </a:r>
            <a:endParaRPr lang="en-US" altLang="en-US" sz="2000" dirty="0" smtClean="0">
              <a:latin typeface="Courier New" pitchFamily="-1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First index is number of rows, second index is number of columns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Use two subscripts to access an element:     </a:t>
            </a:r>
            <a:r>
              <a:rPr lang="en-US" altLang="en-US" sz="2000" b="1" dirty="0" smtClean="0">
                <a:latin typeface="Courier New" pitchFamily="-16" charset="0"/>
              </a:rPr>
              <a:t>exams[2][2] = 86;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371600" y="3276600"/>
          <a:ext cx="5715000" cy="1758964"/>
        </p:xfrm>
        <a:graphic>
          <a:graphicData uri="http://schemas.openxmlformats.org/drawingml/2006/table">
            <a:tbl>
              <a:tblPr/>
              <a:tblGrid>
                <a:gridCol w="1905000"/>
                <a:gridCol w="1828800"/>
                <a:gridCol w="1981200"/>
              </a:tblGrid>
              <a:tr h="471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966788" y="3657600"/>
            <a:ext cx="3683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/>
              <a:t>r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o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w</a:t>
            </a:r>
          </a:p>
          <a:p>
            <a:pPr algn="ctr">
              <a:lnSpc>
                <a:spcPct val="80000"/>
              </a:lnSpc>
            </a:pPr>
            <a:r>
              <a:rPr lang="en-US" altLang="en-US" sz="2000"/>
              <a:t>s</a:t>
            </a:r>
          </a:p>
        </p:txBody>
      </p:sp>
      <p:sp>
        <p:nvSpPr>
          <p:cNvPr id="5147" name="Text Box 26"/>
          <p:cNvSpPr txBox="1">
            <a:spLocks noChangeArrowheads="1"/>
          </p:cNvSpPr>
          <p:nvPr/>
        </p:nvSpPr>
        <p:spPr bwMode="auto">
          <a:xfrm>
            <a:off x="3505200" y="2908300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/>
              <a:t>columns</a:t>
            </a:r>
          </a:p>
        </p:txBody>
      </p:sp>
      <p:sp>
        <p:nvSpPr>
          <p:cNvPr id="5148" name="TextBox 1"/>
          <p:cNvSpPr txBox="1">
            <a:spLocks noChangeArrowheads="1"/>
          </p:cNvSpPr>
          <p:nvPr/>
        </p:nvSpPr>
        <p:spPr bwMode="auto">
          <a:xfrm>
            <a:off x="7924800" y="4389438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86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0" y="4532313"/>
            <a:ext cx="990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2D Array Initialization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79248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/>
              <a:t>2D arrays are initialized row-by-row:</a:t>
            </a:r>
            <a:br>
              <a:rPr lang="en-US" altLang="en-US" sz="2000" dirty="0" smtClean="0"/>
            </a:br>
            <a:r>
              <a:rPr lang="en-US" altLang="en-US" sz="2000" b="1" dirty="0" err="1" smtClean="0">
                <a:latin typeface="Courier New" pitchFamily="-16" charset="0"/>
              </a:rPr>
              <a:t>const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ROWS = 2, COLS = 2;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exams[ROWS][COLS] = { {84,78}, {92,97} };</a:t>
            </a:r>
            <a:r>
              <a:rPr lang="en-US" altLang="en-US" sz="2000" dirty="0" smtClean="0">
                <a:latin typeface="Courier New" pitchFamily="-16" charset="0"/>
              </a:rPr>
              <a:t/>
            </a:r>
            <a:br>
              <a:rPr lang="en-US" altLang="en-US" sz="2000" dirty="0" smtClean="0">
                <a:latin typeface="Courier New" pitchFamily="-16" charset="0"/>
              </a:rPr>
            </a:br>
            <a:r>
              <a:rPr lang="en-US" altLang="en-US" sz="2000" dirty="0" smtClean="0">
                <a:latin typeface="Courier New" pitchFamily="-16" charset="0"/>
              </a:rPr>
              <a:t/>
            </a:r>
            <a:br>
              <a:rPr lang="en-US" altLang="en-US" sz="2000" dirty="0" smtClean="0">
                <a:latin typeface="Courier New" pitchFamily="-16" charset="0"/>
              </a:rPr>
            </a:br>
            <a:endParaRPr lang="en-US" altLang="en-US" sz="2000" dirty="0" smtClean="0"/>
          </a:p>
          <a:p>
            <a:pPr lvl="1" eaLnBrk="1" hangingPunct="1">
              <a:buClr>
                <a:srgbClr val="3333CC"/>
              </a:buClr>
              <a:buFontTx/>
              <a:buNone/>
              <a:defRPr/>
            </a:pPr>
            <a:endParaRPr lang="en-US" altLang="en-US" sz="2000" dirty="0" smtClean="0"/>
          </a:p>
          <a:p>
            <a:pPr eaLnBrk="1" hangingPunct="1">
              <a:defRPr/>
            </a:pPr>
            <a:r>
              <a:rPr lang="en-US" altLang="en-US" sz="2000" dirty="0" smtClean="0"/>
              <a:t>Can omit inner </a:t>
            </a:r>
            <a:r>
              <a:rPr lang="en-US" altLang="en-US" sz="2000" b="1" dirty="0" smtClean="0">
                <a:latin typeface="Courier New" pitchFamily="-16" charset="0"/>
              </a:rPr>
              <a:t>{}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b="1" dirty="0" smtClean="0">
                <a:latin typeface="Courier New" pitchFamily="-16" charset="0"/>
              </a:rPr>
              <a:t>   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exams[ROWS][COLS] = {84,78,92,97};</a:t>
            </a:r>
          </a:p>
          <a:p>
            <a:pPr eaLnBrk="1" hangingPunct="1">
              <a:defRPr/>
            </a:pPr>
            <a:r>
              <a:rPr lang="en-US" altLang="en-US" sz="2000" dirty="0" smtClean="0"/>
              <a:t>If the first elements in a row are initialized, the rest of the elements will be set to </a:t>
            </a:r>
            <a:r>
              <a:rPr lang="en-US" altLang="en-US" sz="2000" b="1" dirty="0" smtClean="0">
                <a:latin typeface="Courier New" pitchFamily="-16" charset="0"/>
              </a:rPr>
              <a:t>0</a:t>
            </a:r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/>
        </p:nvGraphicFramePr>
        <p:xfrm>
          <a:off x="3505200" y="17526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010400" cy="685800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2D Arrays and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7924800" cy="5334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Function call: Use array name as an argument in the function call: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Courier New" pitchFamily="-16" charset="0"/>
              </a:rPr>
              <a:t>	</a:t>
            </a:r>
            <a:r>
              <a:rPr lang="en-US" altLang="en-US" sz="2000" b="1" dirty="0" err="1" smtClean="0">
                <a:latin typeface="Courier New" pitchFamily="-16" charset="0"/>
              </a:rPr>
              <a:t>getExams</a:t>
            </a:r>
            <a:r>
              <a:rPr lang="en-US" altLang="en-US" sz="2000" b="1" dirty="0" smtClean="0">
                <a:latin typeface="Courier New" pitchFamily="-16" charset="0"/>
              </a:rPr>
              <a:t>(exams, 2);</a:t>
            </a:r>
          </a:p>
          <a:p>
            <a:pPr lvl="1" eaLnBrk="1" hangingPunct="1"/>
            <a:r>
              <a:rPr lang="en-US" altLang="en-US" sz="2000" dirty="0" smtClean="0"/>
              <a:t> Just like with 1D arrays, </a:t>
            </a:r>
            <a:r>
              <a:rPr lang="en-US" altLang="en-US" sz="2000" b="1" dirty="0" err="1" smtClean="0">
                <a:latin typeface="Courier New" pitchFamily="-16" charset="0"/>
              </a:rPr>
              <a:t>getExams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dirty="0" smtClean="0"/>
              <a:t>gets passed the address of the </a:t>
            </a:r>
            <a:r>
              <a:rPr lang="en-US" altLang="en-US" sz="2000" b="1" dirty="0" smtClean="0">
                <a:latin typeface="Courier New" pitchFamily="-16" charset="0"/>
              </a:rPr>
              <a:t>exams </a:t>
            </a:r>
            <a:r>
              <a:rPr lang="en-US" altLang="en-US" sz="2000" dirty="0" smtClean="0"/>
              <a:t>array and it can modify the array</a:t>
            </a:r>
          </a:p>
          <a:p>
            <a:pPr lvl="1" eaLnBrk="1" hangingPunct="1"/>
            <a:r>
              <a:rPr lang="en-US" altLang="en-US" sz="2000" dirty="0" smtClean="0"/>
              <a:t>Pass the number of rows as a separate argument</a:t>
            </a:r>
          </a:p>
          <a:p>
            <a:pPr eaLnBrk="1" hangingPunct="1"/>
            <a:r>
              <a:rPr lang="en-US" altLang="en-US" sz="2000" dirty="0" smtClean="0"/>
              <a:t>Function prototype and function header: </a:t>
            </a:r>
          </a:p>
          <a:p>
            <a:pPr lvl="1" eaLnBrk="1" hangingPunct="1"/>
            <a:r>
              <a:rPr lang="en-US" altLang="en-US" sz="2000" dirty="0" smtClean="0"/>
              <a:t>For the array parameter, use empty </a:t>
            </a:r>
            <a:r>
              <a:rPr lang="en-US" altLang="en-US" sz="2000" b="1" dirty="0" smtClean="0">
                <a:latin typeface="Courier New" pitchFamily="-16" charset="0"/>
              </a:rPr>
              <a:t>[]</a:t>
            </a:r>
            <a:r>
              <a:rPr lang="en-US" altLang="en-US" sz="2000" dirty="0" smtClean="0"/>
              <a:t> for row but fill in the size of the column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000" dirty="0" smtClean="0"/>
              <a:t>Need a second parameter for the number of rows</a:t>
            </a: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>       </a:t>
            </a:r>
            <a:r>
              <a:rPr lang="en-US" altLang="en-US" sz="2000" b="1" dirty="0" smtClean="0">
                <a:latin typeface="Courier New" pitchFamily="-16" charset="0"/>
              </a:rPr>
              <a:t>const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COLS = 2;</a:t>
            </a:r>
            <a:br>
              <a:rPr lang="en-US" altLang="en-US" sz="2000" b="1" dirty="0" smtClean="0">
                <a:latin typeface="Courier New" pitchFamily="-16" charset="0"/>
              </a:rPr>
            </a:br>
            <a:r>
              <a:rPr lang="en-US" altLang="en-US" sz="2000" b="1" dirty="0" smtClean="0">
                <a:latin typeface="Courier New" pitchFamily="-16" charset="0"/>
              </a:rPr>
              <a:t>  // Prototype</a:t>
            </a:r>
            <a:br>
              <a:rPr lang="en-US" altLang="en-US" sz="2000" b="1" dirty="0" smtClean="0">
                <a:latin typeface="Courier New" pitchFamily="-16" charset="0"/>
              </a:rPr>
            </a:br>
            <a:r>
              <a:rPr lang="en-US" altLang="en-US" sz="2000" b="1" dirty="0" smtClean="0">
                <a:latin typeface="Courier New" pitchFamily="-16" charset="0"/>
              </a:rPr>
              <a:t>  void </a:t>
            </a:r>
            <a:r>
              <a:rPr lang="en-US" altLang="en-US" sz="2000" b="1" dirty="0" err="1" smtClean="0">
                <a:latin typeface="Courier New" pitchFamily="-16" charset="0"/>
              </a:rPr>
              <a:t>getExams</a:t>
            </a:r>
            <a:r>
              <a:rPr lang="en-US" altLang="en-US" sz="2000" b="1" dirty="0" smtClean="0">
                <a:latin typeface="Courier New" pitchFamily="-16" charset="0"/>
              </a:rPr>
              <a:t>(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</a:t>
            </a:r>
            <a:r>
              <a:rPr lang="en-US" altLang="en-US" sz="2000" b="1" dirty="0" smtClean="0">
                <a:latin typeface="Courier New" pitchFamily="-16" charset="0"/>
              </a:rPr>
              <a:t>exams[][</a:t>
            </a:r>
            <a:r>
              <a:rPr lang="en-US" altLang="en-US" sz="2000" b="1" dirty="0" smtClean="0">
                <a:latin typeface="Courier New" pitchFamily="-16" charset="0"/>
              </a:rPr>
              <a:t>COLS],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rows);</a:t>
            </a:r>
            <a:r>
              <a:rPr lang="en-US" altLang="en-US" sz="2000" b="1" dirty="0" smtClean="0">
                <a:latin typeface="Courier New" pitchFamily="-16" charset="0"/>
              </a:rPr>
              <a:t/>
            </a:r>
            <a:br>
              <a:rPr lang="en-US" altLang="en-US" sz="2000" b="1" dirty="0" smtClean="0">
                <a:latin typeface="Courier New" pitchFamily="-16" charset="0"/>
              </a:rPr>
            </a:br>
            <a:r>
              <a:rPr lang="en-US" altLang="en-US" sz="2000" b="1" dirty="0" smtClean="0">
                <a:latin typeface="Courier New" pitchFamily="-16" charset="0"/>
              </a:rPr>
              <a:t/>
            </a:r>
            <a:br>
              <a:rPr lang="en-US" altLang="en-US" sz="2000" b="1" dirty="0" smtClean="0">
                <a:latin typeface="Courier New" pitchFamily="-16" charset="0"/>
              </a:rPr>
            </a:br>
            <a:r>
              <a:rPr lang="en-US" altLang="en-US" sz="2000" b="1" dirty="0" smtClean="0">
                <a:latin typeface="Courier New" pitchFamily="-16" charset="0"/>
              </a:rPr>
              <a:t>  // Header</a:t>
            </a:r>
            <a:br>
              <a:rPr lang="en-US" altLang="en-US" sz="2000" b="1" dirty="0" smtClean="0">
                <a:latin typeface="Courier New" pitchFamily="-16" charset="0"/>
              </a:rPr>
            </a:br>
            <a:r>
              <a:rPr lang="en-US" altLang="en-US" sz="2000" b="1" dirty="0" smtClean="0">
                <a:latin typeface="Courier New" pitchFamily="-16" charset="0"/>
              </a:rPr>
              <a:t>  void </a:t>
            </a:r>
            <a:r>
              <a:rPr lang="en-US" altLang="en-US" sz="2000" b="1" dirty="0" err="1" smtClean="0">
                <a:latin typeface="Courier New" pitchFamily="-16" charset="0"/>
              </a:rPr>
              <a:t>getExams</a:t>
            </a:r>
            <a:r>
              <a:rPr lang="en-US" altLang="en-US" sz="2000" b="1" dirty="0" smtClean="0">
                <a:latin typeface="Courier New" pitchFamily="-16" charset="0"/>
              </a:rPr>
              <a:t>(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exams[][COLS], </a:t>
            </a:r>
            <a:r>
              <a:rPr lang="en-US" altLang="en-US" sz="2000" b="1" dirty="0" err="1" smtClean="0">
                <a:latin typeface="Courier New" pitchFamily="-16" charset="0"/>
              </a:rPr>
              <a:t>int</a:t>
            </a:r>
            <a:r>
              <a:rPr lang="en-US" altLang="en-US" sz="2000" b="1" dirty="0" smtClean="0">
                <a:latin typeface="Courier New" pitchFamily="-16" charset="0"/>
              </a:rPr>
              <a:t> rows);</a:t>
            </a:r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800" dirty="0" smtClean="0"/>
              <a:t>Example of 2D Array in the Called Function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05800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3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800" kern="0" dirty="0" smtClean="0"/>
              <a:t>Example of 2D Array in Function 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7315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Courier New" pitchFamily="-16" charset="0"/>
              </a:rPr>
              <a:t>// Sum the array elements</a:t>
            </a:r>
          </a:p>
          <a:p>
            <a:r>
              <a:rPr lang="en-US" altLang="en-US" sz="2000" b="1">
                <a:latin typeface="Courier New" pitchFamily="-16" charset="0"/>
              </a:rPr>
              <a:t>for (int row = 0; row &lt; NUM_ROWS; row++)</a:t>
            </a:r>
          </a:p>
          <a:p>
            <a:r>
              <a:rPr lang="en-US" altLang="en-US" sz="2000" b="1">
                <a:latin typeface="Courier New" pitchFamily="-16" charset="0"/>
              </a:rPr>
              <a:t>{</a:t>
            </a:r>
          </a:p>
          <a:p>
            <a:r>
              <a:rPr lang="en-US" altLang="en-US" sz="2000" b="1">
                <a:latin typeface="Courier New" pitchFamily="-16" charset="0"/>
              </a:rPr>
              <a:t>   for (int col = 0; col &lt; NUM_COLS; col++)</a:t>
            </a:r>
          </a:p>
          <a:p>
            <a:r>
              <a:rPr lang="en-US" altLang="en-US" sz="2000" b="1">
                <a:latin typeface="Courier New" pitchFamily="-16" charset="0"/>
              </a:rPr>
              <a:t>      total += numbers[row][col];</a:t>
            </a:r>
          </a:p>
          <a:p>
            <a:r>
              <a:rPr lang="en-US" altLang="en-US" sz="2000" b="1">
                <a:latin typeface="Courier New" pitchFamily="-16" charset="0"/>
              </a:rPr>
              <a:t>}</a:t>
            </a:r>
            <a:br>
              <a:rPr lang="en-US" altLang="en-US" sz="2000" b="1">
                <a:latin typeface="Courier New" pitchFamily="-16" charset="0"/>
              </a:rPr>
            </a:br>
            <a:endParaRPr lang="en-US" altLang="en-US" sz="2000" b="1">
              <a:latin typeface="Courier New" pitchFamily="-16" charset="0"/>
            </a:endParaRPr>
          </a:p>
          <a:p>
            <a:r>
              <a:rPr lang="en-US" altLang="en-US" sz="2000" b="1">
                <a:latin typeface="Courier New" pitchFamily="-16" charset="0"/>
              </a:rPr>
              <a:t>// Display the sum.</a:t>
            </a:r>
          </a:p>
          <a:p>
            <a:r>
              <a:rPr lang="en-US" altLang="en-US" sz="2000" b="1">
                <a:latin typeface="Courier New" pitchFamily="-16" charset="0"/>
              </a:rPr>
              <a:t>cout &lt;&lt; "The total is " &lt;&lt; total &lt;&lt; endl;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2800" kern="0" dirty="0" smtClean="0"/>
              <a:t>Example: Summing All Elements of a 2D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 eaLnBrk="1" hangingPunct="1"/>
            <a:r>
              <a:rPr lang="en-US" altLang="en-US" sz="2800" smtClean="0"/>
              <a:t>Example: Summing the Rows of a 2D Array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219200"/>
            <a:ext cx="80772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Courier New" pitchFamily="-16" charset="0"/>
              </a:rPr>
              <a:t>// Print each student's average score</a:t>
            </a:r>
          </a:p>
          <a:p>
            <a:r>
              <a:rPr lang="en-US" altLang="en-US" sz="2000" b="1">
                <a:latin typeface="Courier New" pitchFamily="-16" charset="0"/>
              </a:rPr>
              <a:t>for (int row = 0; row &lt; NUM_STUDENTS; row++)</a:t>
            </a:r>
          </a:p>
          <a:p>
            <a:r>
              <a:rPr lang="en-US" altLang="en-US" sz="2000" b="1">
                <a:latin typeface="Courier New" pitchFamily="-16" charset="0"/>
              </a:rPr>
              <a:t>{</a:t>
            </a:r>
          </a:p>
          <a:p>
            <a:r>
              <a:rPr lang="en-US" altLang="en-US" sz="2000" b="1">
                <a:latin typeface="Courier New" pitchFamily="-16" charset="0"/>
              </a:rPr>
              <a:t>   // Set the accumulator</a:t>
            </a:r>
          </a:p>
          <a:p>
            <a:r>
              <a:rPr lang="en-US" altLang="en-US" sz="2000" b="1">
                <a:latin typeface="Courier New" pitchFamily="-16" charset="0"/>
              </a:rPr>
              <a:t>   total = 0;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Sum 1 row</a:t>
            </a:r>
          </a:p>
          <a:p>
            <a:r>
              <a:rPr lang="en-US" altLang="en-US" sz="2000" b="1">
                <a:latin typeface="Courier New" pitchFamily="-16" charset="0"/>
              </a:rPr>
              <a:t>   for (int col = 0; col &lt; NUM_SCORES; col++)</a:t>
            </a:r>
          </a:p>
          <a:p>
            <a:r>
              <a:rPr lang="en-US" altLang="en-US" sz="2000" b="1">
                <a:latin typeface="Courier New" pitchFamily="-16" charset="0"/>
              </a:rPr>
              <a:t>      total += scores[row][col];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Calculate the average</a:t>
            </a:r>
          </a:p>
          <a:p>
            <a:r>
              <a:rPr lang="en-US" altLang="en-US" sz="2000" b="1">
                <a:latin typeface="Courier New" pitchFamily="-16" charset="0"/>
              </a:rPr>
              <a:t>   average = total / NUM_SCORES;</a:t>
            </a:r>
          </a:p>
          <a:p>
            <a:pPr>
              <a:spcBef>
                <a:spcPts val="600"/>
              </a:spcBef>
            </a:pPr>
            <a:r>
              <a:rPr lang="en-US" altLang="en-US" sz="2000" b="1">
                <a:latin typeface="Courier New" pitchFamily="-16" charset="0"/>
              </a:rPr>
              <a:t>   // Print the average</a:t>
            </a:r>
          </a:p>
          <a:p>
            <a:r>
              <a:rPr lang="en-US" altLang="en-US" sz="2000" b="1">
                <a:latin typeface="Courier New" pitchFamily="-16" charset="0"/>
              </a:rPr>
              <a:t>   cout &lt;&lt; "Score average for student "</a:t>
            </a:r>
          </a:p>
          <a:p>
            <a:r>
              <a:rPr lang="en-US" altLang="en-US" sz="2000" b="1">
                <a:latin typeface="Courier New" pitchFamily="-16" charset="0"/>
              </a:rPr>
              <a:t>        &lt;&lt; (row + 1) &lt;&lt; " is " &lt;&lt; average &lt;&lt; endl;</a:t>
            </a:r>
          </a:p>
          <a:p>
            <a:r>
              <a:rPr lang="en-US" altLang="en-US" sz="2000" b="1">
                <a:latin typeface="Courier New" pitchFamily="-16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538</TotalTime>
  <Words>1002</Words>
  <Application>Microsoft Office PowerPoint</Application>
  <PresentationFormat>On-screen Show (4:3)</PresentationFormat>
  <Paragraphs>194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</vt:lpstr>
      <vt:lpstr>Slide 1</vt:lpstr>
      <vt:lpstr>7.8</vt:lpstr>
      <vt:lpstr>Two-Dimensional Arrays</vt:lpstr>
      <vt:lpstr>2D Array Initialization</vt:lpstr>
      <vt:lpstr>2D Arrays and Functions</vt:lpstr>
      <vt:lpstr>Example of 2D Array in the Called Function</vt:lpstr>
      <vt:lpstr>Slide 7</vt:lpstr>
      <vt:lpstr>Slide 8</vt:lpstr>
      <vt:lpstr>Example: Summing the Rows of a 2D Array</vt:lpstr>
      <vt:lpstr>Example: Summing the Columns of a 2D Array</vt:lpstr>
      <vt:lpstr>7.9</vt:lpstr>
      <vt:lpstr>Arrays with Three or More Dimensions</vt:lpstr>
      <vt:lpstr>Slide 13</vt:lpstr>
      <vt:lpstr>8.2</vt:lpstr>
      <vt:lpstr>Binary Search</vt:lpstr>
      <vt:lpstr>Binary Search Example</vt:lpstr>
      <vt:lpstr>Binary Search Function</vt:lpstr>
      <vt:lpstr>Slide 18</vt:lpstr>
      <vt:lpstr>Insertion Sort</vt:lpstr>
      <vt:lpstr>Insertion Sort Function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Arrays</dc:subject>
  <dc:creator>Tony Gaddis</dc:creator>
  <cp:lastModifiedBy>Clare</cp:lastModifiedBy>
  <cp:revision>50</cp:revision>
  <dcterms:created xsi:type="dcterms:W3CDTF">2011-02-16T20:47:20Z</dcterms:created>
  <dcterms:modified xsi:type="dcterms:W3CDTF">2015-01-04T23:18:46Z</dcterms:modified>
</cp:coreProperties>
</file>