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1"/>
  </p:notesMasterIdLst>
  <p:sldIdLst>
    <p:sldId id="261" r:id="rId2"/>
    <p:sldId id="259" r:id="rId3"/>
    <p:sldId id="329" r:id="rId4"/>
    <p:sldId id="328" r:id="rId5"/>
    <p:sldId id="264" r:id="rId6"/>
    <p:sldId id="325" r:id="rId7"/>
    <p:sldId id="270" r:id="rId8"/>
    <p:sldId id="271" r:id="rId9"/>
    <p:sldId id="276" r:id="rId10"/>
    <p:sldId id="318" r:id="rId11"/>
    <p:sldId id="279" r:id="rId12"/>
    <p:sldId id="283" r:id="rId13"/>
    <p:sldId id="319" r:id="rId14"/>
    <p:sldId id="287" r:id="rId15"/>
    <p:sldId id="326" r:id="rId16"/>
    <p:sldId id="327" r:id="rId17"/>
    <p:sldId id="321" r:id="rId18"/>
    <p:sldId id="292" r:id="rId19"/>
    <p:sldId id="322" r:id="rId20"/>
    <p:sldId id="294" r:id="rId21"/>
    <p:sldId id="295" r:id="rId22"/>
    <p:sldId id="298" r:id="rId23"/>
    <p:sldId id="330" r:id="rId24"/>
    <p:sldId id="302" r:id="rId25"/>
    <p:sldId id="323" r:id="rId26"/>
    <p:sldId id="307" r:id="rId27"/>
    <p:sldId id="309" r:id="rId28"/>
    <p:sldId id="324" r:id="rId29"/>
    <p:sldId id="315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CFE"/>
    <a:srgbClr val="DAFBFE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60"/>
  </p:normalViewPr>
  <p:slideViewPr>
    <p:cSldViewPr>
      <p:cViewPr>
        <p:scale>
          <a:sx n="100" d="100"/>
          <a:sy n="100" d="100"/>
        </p:scale>
        <p:origin x="-684" y="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88DBA6F-B7F1-4FC8-8B0B-AF7B36B59148}" type="datetimeFigureOut">
              <a:rPr lang="en-US"/>
              <a:pPr>
                <a:defRPr/>
              </a:pPr>
              <a:t>1/8/2015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FE94ED8-7FC0-4F19-8ECD-08F15F1CA6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C12BDC6-A952-46E4-B660-2EF33B936304}" type="slidenum">
              <a:rPr lang="en-CA" smtClean="0"/>
              <a:pPr/>
              <a:t>5</a:t>
            </a:fld>
            <a:endParaRPr lang="en-CA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5982116-0204-4115-926B-CFCF651D3912}" type="slidenum">
              <a:rPr lang="en-CA" smtClean="0"/>
              <a:pPr/>
              <a:t>26</a:t>
            </a:fld>
            <a:endParaRPr lang="en-CA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CA6336-6A84-4BBE-ADFE-9E4EB52F3247}" type="slidenum">
              <a:rPr lang="en-CA" smtClean="0"/>
              <a:pPr/>
              <a:t>27</a:t>
            </a:fld>
            <a:endParaRPr lang="en-CA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Courier New" pitchFamily="112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F21C4E5-993B-4D84-8FA1-E80D36F4D796}" type="slidenum">
              <a:rPr lang="en-CA" smtClean="0"/>
              <a:pPr/>
              <a:t>29</a:t>
            </a:fld>
            <a:endParaRPr lang="en-CA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A564A5-7EFF-4EA6-8944-89E057C2F179}" type="slidenum">
              <a:rPr lang="en-CA" smtClean="0"/>
              <a:pPr/>
              <a:t>8</a:t>
            </a:fld>
            <a:endParaRPr lang="en-CA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786FC39-D555-40E4-B8AB-78053760984E}" type="slidenum">
              <a:rPr lang="en-CA" smtClean="0"/>
              <a:pPr/>
              <a:t>11</a:t>
            </a:fld>
            <a:endParaRPr lang="en-CA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28813EB-772A-40E2-AA57-275C16ABB04A}" type="slidenum">
              <a:rPr lang="en-CA" smtClean="0"/>
              <a:pPr/>
              <a:t>12</a:t>
            </a:fld>
            <a:endParaRPr lang="en-CA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D0D282-7CE6-47C2-B043-2D8D0F23C0A1}" type="slidenum">
              <a:rPr lang="en-CA" smtClean="0"/>
              <a:pPr/>
              <a:t>14</a:t>
            </a:fld>
            <a:endParaRPr lang="en-CA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F38A4B8-53DE-4DC4-BF48-7CA2265A4BA4}" type="slidenum">
              <a:rPr lang="en-CA" smtClean="0"/>
              <a:pPr/>
              <a:t>16</a:t>
            </a:fld>
            <a:endParaRPr lang="en-CA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3C17914-1892-4816-A93F-0C1EF68CD987}" type="slidenum">
              <a:rPr lang="en-CA" smtClean="0"/>
              <a:pPr/>
              <a:t>18</a:t>
            </a:fld>
            <a:endParaRPr lang="en-CA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783C8A-07EF-4606-82C3-7D4EECC5F975}" type="slidenum">
              <a:rPr lang="en-CA" smtClean="0"/>
              <a:pPr/>
              <a:t>20</a:t>
            </a:fld>
            <a:endParaRPr lang="en-CA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6C390C9-9021-41AF-AE6E-10363350F3DC}" type="slidenum">
              <a:rPr lang="en-CA" smtClean="0"/>
              <a:pPr/>
              <a:t>21</a:t>
            </a:fld>
            <a:endParaRPr lang="en-CA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6513513"/>
            <a:ext cx="29718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>
                <a:latin typeface="Times New Roman" pitchFamily="18" charset="0"/>
              </a:rPr>
              <a:t>Copyright © 2012 Pearson Education, Inc.</a:t>
            </a:r>
          </a:p>
          <a:p>
            <a:pPr algn="ctr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6513513"/>
            <a:ext cx="29718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>
                <a:latin typeface="Times New Roman" pitchFamily="18" charset="0"/>
              </a:rPr>
              <a:t>Copyright © 2012 Pearson Education, Inc.</a:t>
            </a:r>
          </a:p>
          <a:p>
            <a:pPr algn="ctr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97C2C-C8B6-4D00-9288-FF70242C2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168F6-C8F1-4021-87DB-898F59AA3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262E8-68B8-4EE6-BD45-B6E3740510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45238-B6B7-414B-BDE9-AECF4753A1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15ECC-4EF5-4445-A24B-964F00BDE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737E2-DB52-44C4-A19F-E3FDCBACAB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AEB04-01A6-45C4-9E50-35A2967A93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1436D-E7DF-4306-B5FB-AA1F83AA5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E1344-8B97-4236-95BB-2C00C72D8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C2854-C1CD-4688-A50A-FC3FC5975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68E99-F35C-47D1-B117-30B75D5B0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EEA54CE-918B-4CAC-92F9-99930327DC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990600" y="6513513"/>
            <a:ext cx="29718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>
                <a:latin typeface="Times New Roman" pitchFamily="18" charset="0"/>
              </a:rPr>
              <a:t>Copyright © 2012 Pearson Education, Inc.</a:t>
            </a:r>
          </a:p>
          <a:p>
            <a:pPr algn="ctr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990600" y="6513513"/>
            <a:ext cx="29718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>
                <a:latin typeface="Times New Roman" pitchFamily="18" charset="0"/>
              </a:rPr>
              <a:t>Copyright © 2012 Pearson Education, Inc.</a:t>
            </a:r>
          </a:p>
          <a:p>
            <a:pPr algn="ctr"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3048000" y="2057400"/>
            <a:ext cx="312420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 dirty="0"/>
              <a:t>Chapter 9:</a:t>
            </a:r>
          </a:p>
          <a:p>
            <a:pPr algn="ctr">
              <a:spcBef>
                <a:spcPct val="50000"/>
              </a:spcBef>
            </a:pPr>
            <a:endParaRPr lang="en-US" sz="4000" dirty="0"/>
          </a:p>
          <a:p>
            <a:pPr algn="ctr">
              <a:spcBef>
                <a:spcPct val="50000"/>
              </a:spcBef>
            </a:pPr>
            <a:r>
              <a:rPr lang="en-US" altLang="en-US" sz="2800" b="1" dirty="0">
                <a:solidFill>
                  <a:srgbClr val="FF3300"/>
                </a:solidFill>
              </a:rPr>
              <a:t>Pointers</a:t>
            </a:r>
          </a:p>
        </p:txBody>
      </p:sp>
      <p:pic>
        <p:nvPicPr>
          <p:cNvPr id="3075" name="Picture 6" descr="AW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64250"/>
            <a:ext cx="10604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4572000" y="6096000"/>
            <a:ext cx="43043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By Tony Gaddis</a:t>
            </a:r>
          </a:p>
          <a:p>
            <a:r>
              <a:rPr lang="en-US" sz="1400" dirty="0" smtClean="0"/>
              <a:t>Slides </a:t>
            </a:r>
            <a:r>
              <a:rPr lang="en-US" sz="1400" dirty="0"/>
              <a:t>modified and supplemented by Clare Nguyen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9.3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Relationship Between Arrays and Pointers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algn="ctr" eaLnBrk="1" hangingPunct="1"/>
            <a:r>
              <a:rPr lang="en-US" sz="2800" smtClean="0"/>
              <a:t>The Relationship Between Arrays and Pointers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382000" cy="56388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The array name is the address of the </a:t>
            </a:r>
            <a:r>
              <a:rPr lang="en-US" sz="2000" i="1" dirty="0" smtClean="0"/>
              <a:t>first</a:t>
            </a:r>
            <a:r>
              <a:rPr lang="en-US" sz="2000" dirty="0" smtClean="0"/>
              <a:t> element of the array, or the pointer to the first element of the array</a:t>
            </a:r>
          </a:p>
          <a:p>
            <a:pPr lvl="1" eaLnBrk="1" hangingPunct="1">
              <a:buFontTx/>
              <a:buNone/>
            </a:pP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b="1" dirty="0" err="1" smtClean="0">
                <a:latin typeface="Courier New" pitchFamily="112" charset="0"/>
              </a:rPr>
              <a:t>vals</a:t>
            </a:r>
            <a:r>
              <a:rPr lang="en-US" sz="2000" b="1" dirty="0" smtClean="0">
                <a:latin typeface="Courier New" pitchFamily="112" charset="0"/>
              </a:rPr>
              <a:t>[] = {4, 7, 11};  </a:t>
            </a:r>
            <a:endParaRPr lang="en-US" sz="2000" dirty="0" smtClean="0">
              <a:latin typeface="Courier New" pitchFamily="112" charset="0"/>
            </a:endParaRPr>
          </a:p>
          <a:p>
            <a:pPr lvl="1" eaLnBrk="1" hangingPunct="1">
              <a:buFontTx/>
              <a:buNone/>
            </a:pPr>
            <a:endParaRPr lang="en-US" sz="2000" dirty="0" smtClean="0">
              <a:latin typeface="Courier New" pitchFamily="112" charset="0"/>
            </a:endParaRP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The array name can be used to access the data:</a:t>
            </a:r>
            <a:endParaRPr lang="en-US" sz="2000" dirty="0" smtClean="0">
              <a:latin typeface="Courier New" pitchFamily="112" charset="0"/>
            </a:endParaRPr>
          </a:p>
          <a:p>
            <a:pPr lvl="1" eaLnBrk="1" hangingPunct="1">
              <a:buFontTx/>
              <a:buNone/>
            </a:pPr>
            <a:r>
              <a:rPr lang="en-US" sz="2000" b="1" dirty="0" err="1" smtClean="0">
                <a:latin typeface="Courier New" pitchFamily="112" charset="0"/>
              </a:rPr>
              <a:t>cout</a:t>
            </a:r>
            <a:r>
              <a:rPr lang="en-US" sz="2000" b="1" dirty="0" smtClean="0">
                <a:latin typeface="Courier New" pitchFamily="112" charset="0"/>
              </a:rPr>
              <a:t> &lt;&lt; </a:t>
            </a:r>
            <a:r>
              <a:rPr lang="en-US" sz="2000" b="1" dirty="0" err="1" smtClean="0">
                <a:latin typeface="Courier New" pitchFamily="112" charset="0"/>
              </a:rPr>
              <a:t>vals</a:t>
            </a:r>
            <a:r>
              <a:rPr lang="en-US" sz="2000" b="1" dirty="0" smtClean="0">
                <a:latin typeface="Courier New" pitchFamily="112" charset="0"/>
              </a:rPr>
              <a:t>;		  // displays address 0x4a00</a:t>
            </a:r>
          </a:p>
          <a:p>
            <a:pPr lvl="1" eaLnBrk="1" hangingPunct="1">
              <a:buFontTx/>
              <a:buNone/>
            </a:pPr>
            <a:r>
              <a:rPr lang="en-US" sz="2000" b="1" dirty="0" err="1" smtClean="0">
                <a:latin typeface="Courier New" pitchFamily="112" charset="0"/>
              </a:rPr>
              <a:t>cout</a:t>
            </a:r>
            <a:r>
              <a:rPr lang="en-US" sz="2000" b="1" dirty="0" smtClean="0">
                <a:latin typeface="Courier New" pitchFamily="112" charset="0"/>
              </a:rPr>
              <a:t> &lt;&lt; </a:t>
            </a:r>
            <a:r>
              <a:rPr lang="en-US" sz="2000" b="1" dirty="0" err="1" smtClean="0">
                <a:latin typeface="Courier New" pitchFamily="112" charset="0"/>
              </a:rPr>
              <a:t>vals</a:t>
            </a:r>
            <a:r>
              <a:rPr lang="en-US" sz="2000" b="1" dirty="0" smtClean="0">
                <a:latin typeface="Courier New" pitchFamily="112" charset="0"/>
              </a:rPr>
              <a:t>[0];       // displays 4</a:t>
            </a:r>
          </a:p>
          <a:p>
            <a:pPr eaLnBrk="1" hangingPunct="1"/>
            <a:r>
              <a:rPr lang="en-US" sz="2000" dirty="0" smtClean="0"/>
              <a:t>The array name can be used as a pointer to access the data:</a:t>
            </a:r>
            <a:endParaRPr lang="en-US" sz="2000" dirty="0" smtClean="0">
              <a:latin typeface="Courier New" pitchFamily="112" charset="0"/>
            </a:endParaRPr>
          </a:p>
          <a:p>
            <a:pPr lvl="1" eaLnBrk="1" hangingPunct="1">
              <a:buClr>
                <a:srgbClr val="3333CC"/>
              </a:buClr>
              <a:buFontTx/>
              <a:buNone/>
            </a:pPr>
            <a:r>
              <a:rPr lang="en-US" sz="2000" b="1" dirty="0" err="1" smtClean="0">
                <a:latin typeface="Courier New" pitchFamily="112" charset="0"/>
              </a:rPr>
              <a:t>cout</a:t>
            </a:r>
            <a:r>
              <a:rPr lang="en-US" sz="2000" b="1" dirty="0" smtClean="0">
                <a:latin typeface="Courier New" pitchFamily="112" charset="0"/>
              </a:rPr>
              <a:t> &lt;&lt; *</a:t>
            </a:r>
            <a:r>
              <a:rPr lang="en-US" sz="2000" b="1" dirty="0" err="1" smtClean="0">
                <a:latin typeface="Courier New" pitchFamily="112" charset="0"/>
              </a:rPr>
              <a:t>vals</a:t>
            </a:r>
            <a:r>
              <a:rPr lang="en-US" sz="2000" b="1" dirty="0" smtClean="0">
                <a:latin typeface="Courier New" pitchFamily="112" charset="0"/>
              </a:rPr>
              <a:t>;         // displays 4</a:t>
            </a:r>
            <a:endParaRPr lang="en-US" sz="2000" b="1" dirty="0" smtClean="0"/>
          </a:p>
          <a:p>
            <a:pPr eaLnBrk="1" hangingPunct="1"/>
            <a:r>
              <a:rPr lang="en-US" sz="2000" dirty="0" smtClean="0"/>
              <a:t>A pointer can be used as an array name:</a:t>
            </a:r>
          </a:p>
          <a:p>
            <a:pPr lvl="1" eaLnBrk="1" hangingPunct="1">
              <a:buClr>
                <a:srgbClr val="3333CC"/>
              </a:buClr>
              <a:buFontTx/>
              <a:buNone/>
            </a:pP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* </a:t>
            </a:r>
            <a:r>
              <a:rPr lang="en-US" sz="2000" b="1" dirty="0" err="1" smtClean="0">
                <a:latin typeface="Courier New" pitchFamily="112" charset="0"/>
              </a:rPr>
              <a:t>valptr</a:t>
            </a:r>
            <a:r>
              <a:rPr lang="en-US" sz="2000" b="1" dirty="0" smtClean="0">
                <a:latin typeface="Courier New" pitchFamily="112" charset="0"/>
              </a:rPr>
              <a:t> = </a:t>
            </a:r>
            <a:r>
              <a:rPr lang="en-US" sz="2000" b="1" dirty="0" err="1" smtClean="0">
                <a:latin typeface="Courier New" pitchFamily="112" charset="0"/>
              </a:rPr>
              <a:t>vals</a:t>
            </a:r>
            <a:r>
              <a:rPr lang="en-US" sz="2000" b="1" dirty="0" smtClean="0">
                <a:latin typeface="Courier New" pitchFamily="112" charset="0"/>
              </a:rPr>
              <a:t>; // </a:t>
            </a:r>
            <a:r>
              <a:rPr lang="en-US" sz="2000" b="1" dirty="0" err="1" smtClean="0">
                <a:latin typeface="Courier New" pitchFamily="112" charset="0"/>
              </a:rPr>
              <a:t>valptr</a:t>
            </a:r>
            <a:r>
              <a:rPr lang="en-US" sz="2000" b="1" dirty="0" smtClean="0">
                <a:latin typeface="Courier New" pitchFamily="112" charset="0"/>
              </a:rPr>
              <a:t> is the same as </a:t>
            </a:r>
            <a:r>
              <a:rPr lang="en-US" sz="2000" b="1" dirty="0" err="1" smtClean="0">
                <a:latin typeface="Courier New" pitchFamily="112" charset="0"/>
              </a:rPr>
              <a:t>vals</a:t>
            </a:r>
            <a:endParaRPr lang="en-US" sz="2000" b="1" dirty="0" smtClean="0">
              <a:latin typeface="Courier New" pitchFamily="112" charset="0"/>
            </a:endParaRPr>
          </a:p>
          <a:p>
            <a:pPr lvl="1" eaLnBrk="1" hangingPunct="1">
              <a:buClr>
                <a:srgbClr val="3333CC"/>
              </a:buClr>
              <a:buFontTx/>
              <a:buNone/>
            </a:pPr>
            <a:r>
              <a:rPr lang="en-US" sz="2000" b="1" dirty="0" err="1" smtClean="0">
                <a:latin typeface="Courier New" pitchFamily="112" charset="0"/>
              </a:rPr>
              <a:t>cout</a:t>
            </a:r>
            <a:r>
              <a:rPr lang="en-US" sz="2000" b="1" dirty="0" smtClean="0">
                <a:latin typeface="Courier New" pitchFamily="112" charset="0"/>
              </a:rPr>
              <a:t> &lt;&lt; </a:t>
            </a:r>
            <a:r>
              <a:rPr lang="en-US" sz="2000" b="1" dirty="0" err="1" smtClean="0">
                <a:latin typeface="Courier New" pitchFamily="112" charset="0"/>
              </a:rPr>
              <a:t>valptr</a:t>
            </a:r>
            <a:r>
              <a:rPr lang="en-US" sz="2000" b="1" dirty="0" smtClean="0">
                <a:latin typeface="Courier New" pitchFamily="112" charset="0"/>
              </a:rPr>
              <a:t>[1];     // displays 7</a:t>
            </a:r>
          </a:p>
          <a:p>
            <a:pPr lvl="1" eaLnBrk="1" hangingPunct="1">
              <a:buClr>
                <a:schemeClr val="tx1"/>
              </a:buClr>
              <a:buFontTx/>
              <a:buNone/>
            </a:pPr>
            <a:r>
              <a:rPr lang="en-US" sz="2000" b="1" dirty="0" err="1" smtClean="0">
                <a:latin typeface="Courier New" pitchFamily="112" charset="0"/>
              </a:rPr>
              <a:t>cout</a:t>
            </a:r>
            <a:r>
              <a:rPr lang="en-US" sz="2000" b="1" dirty="0" smtClean="0">
                <a:latin typeface="Courier New" pitchFamily="112" charset="0"/>
              </a:rPr>
              <a:t> &lt;&lt; *(valptr+1);   // displays 7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b="1" dirty="0" err="1" smtClean="0">
                <a:latin typeface="Courier New" pitchFamily="112" charset="0"/>
              </a:rPr>
              <a:t>cout</a:t>
            </a:r>
            <a:r>
              <a:rPr lang="en-US" sz="2000" b="1" dirty="0" smtClean="0">
                <a:latin typeface="Courier New" pitchFamily="112" charset="0"/>
              </a:rPr>
              <a:t> &lt;&lt; *(valptr+2);   // displays 11</a:t>
            </a:r>
            <a:endParaRPr lang="en-US" sz="2000" b="1" dirty="0" smtClean="0"/>
          </a:p>
          <a:p>
            <a:pPr eaLnBrk="1" hangingPunct="1"/>
            <a:endParaRPr lang="en-US" sz="2400" dirty="0" smtClean="0">
              <a:latin typeface="Courier New" pitchFamily="112" charset="0"/>
            </a:endParaRPr>
          </a:p>
        </p:txBody>
      </p:sp>
      <p:graphicFrame>
        <p:nvGraphicFramePr>
          <p:cNvPr id="742404" name="Group 4"/>
          <p:cNvGraphicFramePr>
            <a:graphicFrameLocks noGrp="1"/>
          </p:cNvGraphicFramePr>
          <p:nvPr/>
        </p:nvGraphicFramePr>
        <p:xfrm>
          <a:off x="4419600" y="1981200"/>
          <a:ext cx="2133600" cy="45720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1676400" y="1905000"/>
            <a:ext cx="28039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als</a:t>
            </a:r>
            <a:r>
              <a:rPr lang="en-US" dirty="0" smtClean="0"/>
              <a:t> = address </a:t>
            </a:r>
            <a:r>
              <a:rPr lang="en-US" b="1" dirty="0" smtClean="0">
                <a:latin typeface="Courier New" pitchFamily="112" charset="0"/>
              </a:rPr>
              <a:t>0x4a00</a:t>
            </a:r>
          </a:p>
          <a:p>
            <a:r>
              <a:rPr lang="en-US" b="1" dirty="0" err="1" smtClean="0">
                <a:latin typeface="Courier New" pitchFamily="112" charset="0"/>
              </a:rPr>
              <a:t>vals</a:t>
            </a:r>
            <a:r>
              <a:rPr lang="en-US" b="1" dirty="0" smtClean="0">
                <a:latin typeface="Courier New" pitchFamily="112" charset="0"/>
              </a:rPr>
              <a:t> </a:t>
            </a:r>
            <a:r>
              <a:rPr lang="en-US" dirty="0" smtClean="0">
                <a:latin typeface="+mn-lt"/>
              </a:rPr>
              <a:t>= address of 4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algn="ctr" eaLnBrk="1" hangingPunct="1"/>
            <a:r>
              <a:rPr lang="en-US" sz="2800" smtClean="0"/>
              <a:t>Array Access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685800"/>
            <a:ext cx="8458200" cy="457200"/>
          </a:xfrm>
        </p:spPr>
        <p:txBody>
          <a:bodyPr/>
          <a:lstStyle/>
          <a:p>
            <a:pPr eaLnBrk="1" hangingPunct="1"/>
            <a:r>
              <a:rPr lang="en-US" sz="2000" smtClean="0"/>
              <a:t>Array elements can be accessed in 4 different ways:</a:t>
            </a:r>
          </a:p>
        </p:txBody>
      </p:sp>
      <p:graphicFrame>
        <p:nvGraphicFramePr>
          <p:cNvPr id="749572" name="Group 4"/>
          <p:cNvGraphicFramePr>
            <a:graphicFrameLocks noGrp="1"/>
          </p:cNvGraphicFramePr>
          <p:nvPr/>
        </p:nvGraphicFramePr>
        <p:xfrm>
          <a:off x="762000" y="1143000"/>
          <a:ext cx="7848600" cy="4343400"/>
        </p:xfrm>
        <a:graphic>
          <a:graphicData uri="http://schemas.openxmlformats.org/drawingml/2006/table">
            <a:tbl>
              <a:tblPr/>
              <a:tblGrid>
                <a:gridCol w="3608551"/>
                <a:gridCol w="4240049"/>
              </a:tblGrid>
              <a:tr h="584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Array access 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3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array name and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[]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vals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[2] = 17;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//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vals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 is array of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ints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  <a:ea typeface="ヒラギノ角ゴ Pro W3" pitchFamily="112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3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pointer to array and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[]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 *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valptr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 =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vals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valptr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[2] = 17;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55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dereference of array name and 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*(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vals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 + 2) = 17;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55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dereference of pointer to array and 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*(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valptr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 + 2) = 17;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57150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  <a:cs typeface="+mn-cs"/>
              </a:rPr>
              <a:t>The </a:t>
            </a: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kern="0" dirty="0">
                <a:latin typeface="+mn-lt"/>
                <a:cs typeface="+mn-cs"/>
              </a:rPr>
              <a:t> operator dereferences the array name just like the </a:t>
            </a: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kern="0" dirty="0">
                <a:latin typeface="+mn-lt"/>
                <a:cs typeface="Courier New" pitchFamily="49" charset="0"/>
              </a:rPr>
              <a:t> </a:t>
            </a:r>
            <a:r>
              <a:rPr lang="en-US" sz="2000" kern="0" dirty="0">
                <a:latin typeface="+mn-lt"/>
                <a:cs typeface="+mn-cs"/>
              </a:rPr>
              <a:t>operator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9.4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 Arithmetic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487363"/>
          </a:xfrm>
        </p:spPr>
        <p:txBody>
          <a:bodyPr/>
          <a:lstStyle/>
          <a:p>
            <a:pPr algn="ctr" eaLnBrk="1" hangingPunct="1"/>
            <a:r>
              <a:rPr lang="en-US" sz="2800" smtClean="0"/>
              <a:t>Pointer Arithmetic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153400" cy="57150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Pointer variables contain integers, therefore some arithmetic operators work with pointer variables to access array data</a:t>
            </a:r>
          </a:p>
          <a:p>
            <a:pPr lvl="1" eaLnBrk="1" hangingPunct="1"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000" dirty="0" smtClean="0"/>
              <a:t>	moves the pointer to the next element in the array</a:t>
            </a:r>
          </a:p>
          <a:p>
            <a:pPr lvl="1" eaLnBrk="1" hangingPunct="1"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2000" dirty="0" smtClean="0"/>
              <a:t> 	moves the pointer to the previous element in the array</a:t>
            </a:r>
          </a:p>
          <a:p>
            <a:pPr lvl="1" eaLnBrk="1" hangingPunct="1"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000" dirty="0" smtClean="0"/>
              <a:t> 	moves the pointer a certain number of elements to the right</a:t>
            </a:r>
          </a:p>
          <a:p>
            <a:pPr lvl="1" eaLnBrk="1" hangingPunct="1"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-=</a:t>
            </a:r>
            <a:r>
              <a:rPr lang="en-US" sz="2000" dirty="0" smtClean="0"/>
              <a:t> 	moves the pointer </a:t>
            </a:r>
            <a:r>
              <a:rPr lang="en-US" sz="2000" smtClean="0"/>
              <a:t>a certain number </a:t>
            </a:r>
            <a:r>
              <a:rPr lang="en-US" sz="2000" dirty="0" smtClean="0"/>
              <a:t>of elements to the left</a:t>
            </a:r>
          </a:p>
          <a:p>
            <a:pPr lvl="1" eaLnBrk="1" hangingPunct="1">
              <a:spcBef>
                <a:spcPts val="0"/>
              </a:spcBef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000" dirty="0" smtClean="0"/>
              <a:t>	pointer subtraction to find the difference (the number of 	elements) between 2 pointers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2000" dirty="0" smtClean="0"/>
              <a:t>Example:</a:t>
            </a:r>
          </a:p>
          <a:p>
            <a:pPr marL="0" indent="0" eaLnBrk="1" hangingPunct="1">
              <a:lnSpc>
                <a:spcPct val="85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b="1" dirty="0" smtClean="0">
                <a:latin typeface="Courier New" pitchFamily="112" charset="0"/>
                <a:ea typeface="ヒラギノ角ゴ Pro W3" pitchFamily="112" charset="-128"/>
              </a:rPr>
              <a:t>	</a:t>
            </a:r>
            <a:r>
              <a:rPr lang="en-US" sz="2000" b="1" dirty="0" err="1" smtClean="0">
                <a:latin typeface="Courier New" pitchFamily="112" charset="0"/>
                <a:ea typeface="ヒラギノ角ゴ Pro W3" pitchFamily="112" charset="-128"/>
              </a:rPr>
              <a:t>int</a:t>
            </a:r>
            <a:r>
              <a:rPr lang="en-US" sz="2000" b="1" dirty="0" smtClean="0">
                <a:latin typeface="Courier New" pitchFamily="112" charset="0"/>
                <a:ea typeface="ヒラギノ角ゴ Pro W3" pitchFamily="112" charset="-128"/>
              </a:rPr>
              <a:t> </a:t>
            </a:r>
            <a:r>
              <a:rPr lang="en-US" sz="2000" b="1" dirty="0" err="1" smtClean="0">
                <a:latin typeface="Courier New" pitchFamily="112" charset="0"/>
                <a:ea typeface="ヒラギノ角ゴ Pro W3" pitchFamily="112" charset="-128"/>
              </a:rPr>
              <a:t>vals</a:t>
            </a:r>
            <a:r>
              <a:rPr lang="en-US" sz="2000" b="1" dirty="0" smtClean="0">
                <a:latin typeface="Courier New" pitchFamily="112" charset="0"/>
                <a:ea typeface="ヒラギノ角ゴ Pro W3" pitchFamily="112" charset="-128"/>
              </a:rPr>
              <a:t>[]={4,7,11,5,20,12,8}; </a:t>
            </a:r>
          </a:p>
          <a:p>
            <a:pPr marL="0" indent="0" eaLnBrk="1" hangingPunct="1">
              <a:lnSpc>
                <a:spcPct val="85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b="1" dirty="0" smtClean="0">
                <a:latin typeface="Courier New" pitchFamily="112" charset="0"/>
                <a:ea typeface="ヒラギノ角ゴ Pro W3" pitchFamily="112" charset="-128"/>
              </a:rPr>
              <a:t>	</a:t>
            </a:r>
            <a:r>
              <a:rPr lang="en-US" sz="2000" b="1" dirty="0" err="1" smtClean="0">
                <a:latin typeface="Courier New" pitchFamily="112" charset="0"/>
                <a:ea typeface="ヒラギノ角ゴ Pro W3" pitchFamily="112" charset="-128"/>
              </a:rPr>
              <a:t>int</a:t>
            </a:r>
            <a:r>
              <a:rPr lang="en-US" sz="2000" b="1" dirty="0" smtClean="0">
                <a:latin typeface="Courier New" pitchFamily="112" charset="0"/>
                <a:ea typeface="ヒラギノ角ゴ Pro W3" pitchFamily="112" charset="-128"/>
              </a:rPr>
              <a:t> *</a:t>
            </a:r>
            <a:r>
              <a:rPr lang="en-US" sz="2000" b="1" dirty="0" err="1" smtClean="0">
                <a:latin typeface="Courier New" pitchFamily="112" charset="0"/>
                <a:ea typeface="ヒラギノ角ゴ Pro W3" pitchFamily="112" charset="-128"/>
              </a:rPr>
              <a:t>valptr</a:t>
            </a:r>
            <a:r>
              <a:rPr lang="en-US" sz="2000" b="1" dirty="0" smtClean="0">
                <a:latin typeface="Courier New" pitchFamily="112" charset="0"/>
                <a:ea typeface="ヒラギノ角ゴ Pro W3" pitchFamily="112" charset="-128"/>
              </a:rPr>
              <a:t> = </a:t>
            </a:r>
            <a:r>
              <a:rPr lang="en-US" sz="2000" b="1" dirty="0" err="1" smtClean="0">
                <a:latin typeface="Courier New" pitchFamily="112" charset="0"/>
                <a:ea typeface="ヒラギノ角ゴ Pro W3" pitchFamily="112" charset="-128"/>
              </a:rPr>
              <a:t>vals</a:t>
            </a:r>
            <a:r>
              <a:rPr lang="en-US" sz="2000" b="1" dirty="0" smtClean="0">
                <a:latin typeface="Courier New" pitchFamily="112" charset="0"/>
                <a:ea typeface="ヒラギノ角ゴ Pro W3" pitchFamily="112" charset="-128"/>
              </a:rPr>
              <a:t>;  // </a:t>
            </a:r>
            <a:r>
              <a:rPr lang="en-US" sz="2000" b="1" dirty="0" err="1" smtClean="0">
                <a:latin typeface="Courier New" pitchFamily="112" charset="0"/>
                <a:ea typeface="ヒラギノ角ゴ Pro W3" pitchFamily="112" charset="-128"/>
              </a:rPr>
              <a:t>valptr</a:t>
            </a:r>
            <a:r>
              <a:rPr lang="en-US" sz="2000" b="1" dirty="0" smtClean="0">
                <a:latin typeface="Courier New" pitchFamily="112" charset="0"/>
                <a:ea typeface="ヒラギノ角ゴ Pro W3" pitchFamily="112" charset="-128"/>
              </a:rPr>
              <a:t> points to 4</a:t>
            </a:r>
            <a:endParaRPr lang="en-US" sz="2000" dirty="0" smtClean="0"/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++;      //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points to 7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--;      //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points to 4</a:t>
            </a:r>
            <a:endParaRPr lang="en-US" sz="2000" dirty="0" smtClean="0"/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    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+= 5;   //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points to 12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-= 2;   //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points to 5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 // prints 3</a:t>
            </a:r>
            <a:endParaRPr lang="en-US" sz="2000" dirty="0" smtClean="0"/>
          </a:p>
          <a:p>
            <a:pPr eaLnBrk="1" hangingPunct="1">
              <a:buFontTx/>
              <a:buNone/>
              <a:defRPr/>
            </a:pPr>
            <a:endParaRPr lang="en-US" sz="2000" dirty="0" smtClean="0"/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	</a:t>
            </a:r>
            <a:endParaRPr lang="en-US" dirty="0" smtClean="0">
              <a:latin typeface="Courier New" pitchFamily="112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latin typeface="Courier New" pitchFamily="112" charset="0"/>
              </a:rPr>
              <a:t>	</a:t>
            </a:r>
            <a:endParaRPr lang="en-US" dirty="0" smtClean="0"/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		</a:t>
            </a:r>
          </a:p>
          <a:p>
            <a:pPr eaLnBrk="1" hangingPunct="1">
              <a:buClr>
                <a:schemeClr val="tx1"/>
              </a:buClr>
              <a:buFont typeface="Times" pitchFamily="112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9.5</a:t>
            </a:r>
          </a:p>
        </p:txBody>
      </p:sp>
      <p:sp>
        <p:nvSpPr>
          <p:cNvPr id="307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Initializing Pointers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pPr algn="ctr"/>
            <a:r>
              <a:rPr lang="en-US" sz="2800" dirty="0" smtClean="0"/>
              <a:t>Initializing Pointers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1534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Pointers can be initialized at definition time: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num;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double </a:t>
            </a:r>
            <a:r>
              <a:rPr lang="en-US" sz="2000" b="1" dirty="0" err="1" smtClean="0">
                <a:latin typeface="Courier New" pitchFamily="112" charset="0"/>
              </a:rPr>
              <a:t>val</a:t>
            </a:r>
            <a:r>
              <a:rPr lang="en-US" sz="2000" b="1" dirty="0" smtClean="0">
                <a:latin typeface="Courier New" pitchFamily="112" charset="0"/>
              </a:rPr>
              <a:t>[3];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* </a:t>
            </a:r>
            <a:r>
              <a:rPr lang="en-US" sz="2000" b="1" dirty="0" err="1" smtClean="0">
                <a:latin typeface="Courier New" pitchFamily="112" charset="0"/>
              </a:rPr>
              <a:t>numptr</a:t>
            </a:r>
            <a:r>
              <a:rPr lang="en-US" sz="2000" b="1" dirty="0" smtClean="0">
                <a:latin typeface="Courier New" pitchFamily="112" charset="0"/>
              </a:rPr>
              <a:t> = &amp;num;    </a:t>
            </a:r>
            <a:r>
              <a:rPr lang="en-US" sz="2000" dirty="0" smtClean="0"/>
              <a:t>// define and initialize </a:t>
            </a:r>
            <a:r>
              <a:rPr lang="en-US" sz="2000" b="1" dirty="0" err="1" smtClean="0">
                <a:latin typeface="Courier New" pitchFamily="112" charset="0"/>
              </a:rPr>
              <a:t>numptr</a:t>
            </a:r>
            <a:r>
              <a:rPr lang="en-US" sz="2000" b="1" dirty="0" smtClean="0">
                <a:latin typeface="Courier New" pitchFamily="112" charset="0"/>
              </a:rPr>
              <a:t> </a:t>
            </a:r>
            <a:endParaRPr lang="en-US" sz="2000" dirty="0" smtClean="0"/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z="2000" dirty="0" smtClean="0"/>
              <a:t>        // </a:t>
            </a:r>
            <a:r>
              <a:rPr lang="en-US" sz="2000" b="1" dirty="0" err="1" smtClean="0">
                <a:latin typeface="Courier New" pitchFamily="112" charset="0"/>
              </a:rPr>
              <a:t>numptr</a:t>
            </a: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dirty="0" smtClean="0"/>
              <a:t>points to </a:t>
            </a:r>
            <a:r>
              <a:rPr lang="en-US" sz="2000" b="1" dirty="0" smtClean="0">
                <a:latin typeface="Courier New" pitchFamily="112" charset="0"/>
              </a:rPr>
              <a:t>num</a:t>
            </a:r>
            <a:r>
              <a:rPr lang="en-US" sz="2000" dirty="0" smtClean="0"/>
              <a:t>, or stores the address of </a:t>
            </a:r>
            <a:r>
              <a:rPr lang="en-US" sz="2000" b="1" dirty="0" smtClean="0">
                <a:latin typeface="Courier New" pitchFamily="112" charset="0"/>
              </a:rPr>
              <a:t>num</a:t>
            </a:r>
            <a:endParaRPr lang="en-US" sz="2000" dirty="0" smtClean="0"/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double * </a:t>
            </a:r>
            <a:r>
              <a:rPr lang="en-US" sz="2000" b="1" dirty="0" err="1" smtClean="0">
                <a:latin typeface="Courier New" pitchFamily="112" charset="0"/>
              </a:rPr>
              <a:t>valptr</a:t>
            </a:r>
            <a:r>
              <a:rPr lang="en-US" sz="2000" b="1" dirty="0" smtClean="0">
                <a:latin typeface="Courier New" pitchFamily="112" charset="0"/>
              </a:rPr>
              <a:t> = </a:t>
            </a:r>
            <a:r>
              <a:rPr lang="en-US" sz="2000" b="1" dirty="0" err="1" smtClean="0">
                <a:latin typeface="Courier New" pitchFamily="112" charset="0"/>
              </a:rPr>
              <a:t>val</a:t>
            </a:r>
            <a:r>
              <a:rPr lang="en-US" sz="2000" b="1" dirty="0" smtClean="0">
                <a:latin typeface="Courier New" pitchFamily="112" charset="0"/>
              </a:rPr>
              <a:t>;  </a:t>
            </a:r>
            <a:r>
              <a:rPr lang="en-US" sz="2000" dirty="0" smtClean="0"/>
              <a:t>// define and initialize </a:t>
            </a:r>
            <a:r>
              <a:rPr lang="en-US" sz="2000" b="1" dirty="0" err="1" smtClean="0">
                <a:latin typeface="Courier New" pitchFamily="112" charset="0"/>
              </a:rPr>
              <a:t>valtr</a:t>
            </a:r>
            <a:r>
              <a:rPr lang="en-US" sz="2000" b="1" dirty="0" smtClean="0">
                <a:latin typeface="Courier New" pitchFamily="112" charset="0"/>
              </a:rPr>
              <a:t> </a:t>
            </a:r>
            <a:endParaRPr lang="en-US" sz="2000" dirty="0" smtClean="0"/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z="2000" dirty="0" smtClean="0"/>
              <a:t>        // </a:t>
            </a:r>
            <a:r>
              <a:rPr lang="en-US" sz="2000" b="1" dirty="0" err="1" smtClean="0">
                <a:latin typeface="Courier New" pitchFamily="112" charset="0"/>
              </a:rPr>
              <a:t>valptr</a:t>
            </a: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dirty="0" smtClean="0"/>
              <a:t>is also the same value as </a:t>
            </a:r>
            <a:r>
              <a:rPr lang="en-US" sz="2000" b="1" dirty="0" err="1" smtClean="0">
                <a:latin typeface="Courier New" pitchFamily="112" charset="0"/>
              </a:rPr>
              <a:t>val</a:t>
            </a:r>
            <a:r>
              <a:rPr lang="en-US" sz="2000" dirty="0" smtClean="0"/>
              <a:t>, they both contain 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z="2000" dirty="0" smtClean="0"/>
              <a:t>        // the address of </a:t>
            </a:r>
            <a:r>
              <a:rPr lang="en-US" sz="2000" b="1" dirty="0" err="1" smtClean="0">
                <a:latin typeface="Courier New" pitchFamily="112" charset="0"/>
              </a:rPr>
              <a:t>val</a:t>
            </a:r>
            <a:r>
              <a:rPr lang="en-US" sz="2000" b="1" dirty="0" smtClean="0">
                <a:latin typeface="Courier New" pitchFamily="112" charset="0"/>
              </a:rPr>
              <a:t>[0]</a:t>
            </a:r>
            <a:r>
              <a:rPr lang="en-US" sz="2000" dirty="0" smtClean="0"/>
              <a:t>, or they both point to </a:t>
            </a:r>
            <a:r>
              <a:rPr lang="en-US" sz="2000" b="1" dirty="0" err="1" smtClean="0">
                <a:latin typeface="Courier New" pitchFamily="112" charset="0"/>
              </a:rPr>
              <a:t>val</a:t>
            </a:r>
            <a:r>
              <a:rPr lang="en-US" sz="2000" b="1" dirty="0" smtClean="0">
                <a:latin typeface="Courier New" pitchFamily="112" charset="0"/>
              </a:rPr>
              <a:t>[0]</a:t>
            </a:r>
            <a:endParaRPr lang="en-US" sz="2000" dirty="0" smtClean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Cannot mix data types when initializing a pointer to a variable: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Courier New" pitchFamily="112" charset="0"/>
              </a:rPr>
              <a:t>double cost;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* </a:t>
            </a:r>
            <a:r>
              <a:rPr lang="en-US" sz="2000" b="1" dirty="0" err="1" smtClean="0">
                <a:latin typeface="Courier New" pitchFamily="112" charset="0"/>
              </a:rPr>
              <a:t>ptr</a:t>
            </a:r>
            <a:r>
              <a:rPr lang="en-US" sz="2000" b="1" dirty="0" smtClean="0">
                <a:latin typeface="Courier New" pitchFamily="112" charset="0"/>
              </a:rPr>
              <a:t> = &amp;cost;     </a:t>
            </a:r>
            <a:r>
              <a:rPr lang="en-US" sz="2000" dirty="0" smtClean="0"/>
              <a:t>// Error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If a pointer is not initialized, it contains garbage data.  And accessing an uninitialized pointer will result in a </a:t>
            </a:r>
            <a:r>
              <a:rPr lang="en-US" sz="2000" smtClean="0"/>
              <a:t>program crash</a:t>
            </a:r>
            <a:endParaRPr 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9.6</a:t>
            </a:r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Comparing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ctr" eaLnBrk="1" hangingPunct="1"/>
            <a:r>
              <a:rPr lang="en-US" sz="2800" smtClean="0"/>
              <a:t>Comparing Pointer Variables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sz="2000" dirty="0" smtClean="0"/>
              <a:t>Relational operators (</a:t>
            </a:r>
            <a:r>
              <a:rPr lang="en-US" sz="2000" b="1" dirty="0" smtClean="0">
                <a:latin typeface="Courier New" pitchFamily="112" charset="0"/>
              </a:rPr>
              <a:t>&lt;</a:t>
            </a:r>
            <a:r>
              <a:rPr lang="en-US" sz="2000" dirty="0" smtClean="0"/>
              <a:t>, </a:t>
            </a:r>
            <a:r>
              <a:rPr lang="en-US" sz="2000" b="1" dirty="0" smtClean="0">
                <a:latin typeface="Courier New" pitchFamily="112" charset="0"/>
              </a:rPr>
              <a:t>&gt;=</a:t>
            </a:r>
            <a:r>
              <a:rPr lang="en-US" sz="2000" dirty="0" smtClean="0"/>
              <a:t>, etc.) can be used to compare addresses that are stored in pointers</a:t>
            </a:r>
          </a:p>
          <a:p>
            <a:pPr marL="0" indent="0" eaLnBrk="1" hangingPunct="1">
              <a:lnSpc>
                <a:spcPct val="85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b="1" dirty="0" err="1" smtClean="0">
                <a:latin typeface="Courier New" pitchFamily="112" charset="0"/>
                <a:ea typeface="ヒラギノ角ゴ Pro W3" pitchFamily="112" charset="-128"/>
              </a:rPr>
              <a:t>int</a:t>
            </a:r>
            <a:r>
              <a:rPr lang="en-US" sz="2000" b="1" dirty="0" smtClean="0">
                <a:latin typeface="Courier New" pitchFamily="112" charset="0"/>
                <a:ea typeface="ヒラギノ角ゴ Pro W3" pitchFamily="112" charset="-128"/>
              </a:rPr>
              <a:t> </a:t>
            </a:r>
            <a:r>
              <a:rPr lang="en-US" sz="2000" b="1" dirty="0" err="1" smtClean="0">
                <a:latin typeface="Courier New" pitchFamily="112" charset="0"/>
                <a:ea typeface="ヒラギノ角ゴ Pro W3" pitchFamily="112" charset="-128"/>
              </a:rPr>
              <a:t>vals</a:t>
            </a:r>
            <a:r>
              <a:rPr lang="en-US" sz="2000" b="1" dirty="0" smtClean="0">
                <a:latin typeface="Courier New" pitchFamily="112" charset="0"/>
                <a:ea typeface="ヒラギノ角ゴ Pro W3" pitchFamily="112" charset="-128"/>
              </a:rPr>
              <a:t>[]={4,7,11,5,20,12,8}; 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 smtClean="0">
                <a:latin typeface="Courier New" pitchFamily="112" charset="0"/>
                <a:ea typeface="ヒラギノ角ゴ Pro W3" pitchFamily="112" charset="-128"/>
              </a:rPr>
              <a:t>	</a:t>
            </a:r>
            <a:r>
              <a:rPr lang="en-US" sz="2000" b="1" dirty="0" err="1" smtClean="0">
                <a:latin typeface="Courier New" pitchFamily="112" charset="0"/>
                <a:ea typeface="ヒラギノ角ゴ Pro W3" pitchFamily="112" charset="-128"/>
              </a:rPr>
              <a:t>int</a:t>
            </a:r>
            <a:r>
              <a:rPr lang="en-US" sz="2000" b="1" dirty="0" smtClean="0">
                <a:latin typeface="Courier New" pitchFamily="112" charset="0"/>
                <a:ea typeface="ヒラギノ角ゴ Pro W3" pitchFamily="112" charset="-128"/>
              </a:rPr>
              <a:t> *</a:t>
            </a:r>
            <a:r>
              <a:rPr lang="en-US" sz="2000" b="1" dirty="0" err="1" smtClean="0">
                <a:latin typeface="Courier New" pitchFamily="112" charset="0"/>
                <a:ea typeface="ヒラギノ角ゴ Pro W3" pitchFamily="112" charset="-128"/>
              </a:rPr>
              <a:t>valptr</a:t>
            </a:r>
            <a:r>
              <a:rPr lang="en-US" sz="2000" b="1" dirty="0" smtClean="0">
                <a:latin typeface="Courier New" pitchFamily="112" charset="0"/>
                <a:ea typeface="ヒラギノ角ゴ Pro W3" pitchFamily="112" charset="-128"/>
              </a:rPr>
              <a:t> = </a:t>
            </a:r>
            <a:r>
              <a:rPr lang="en-US" sz="2000" b="1" dirty="0" err="1" smtClean="0">
                <a:latin typeface="Courier New" pitchFamily="112" charset="0"/>
                <a:ea typeface="ヒラギノ角ゴ Pro W3" pitchFamily="112" charset="-128"/>
              </a:rPr>
              <a:t>vals</a:t>
            </a:r>
            <a:r>
              <a:rPr lang="en-US" sz="2000" b="1" dirty="0" smtClean="0">
                <a:latin typeface="Courier New" pitchFamily="112" charset="0"/>
                <a:ea typeface="ヒラギノ角ゴ Pro W3" pitchFamily="112" charset="-128"/>
              </a:rPr>
              <a:t>;</a:t>
            </a:r>
            <a:endParaRPr lang="en-US" sz="2000" dirty="0" smtClean="0"/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+= 5;</a:t>
            </a: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{      </a:t>
            </a: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“ comes after ” </a:t>
            </a: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&lt;&lt;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“ in the array\n”;</a:t>
            </a: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sz="2000" dirty="0" smtClean="0"/>
              <a:t>Comparing addresses </a:t>
            </a:r>
            <a:r>
              <a:rPr lang="en-US" sz="2000" u="sng" dirty="0" smtClean="0"/>
              <a:t>stored in</a:t>
            </a:r>
            <a:r>
              <a:rPr lang="en-US" sz="2000" dirty="0" smtClean="0"/>
              <a:t> pointer variables is not the same as comparing data </a:t>
            </a:r>
            <a:r>
              <a:rPr lang="en-US" sz="2000" u="sng" dirty="0" smtClean="0"/>
              <a:t>pointed at by</a:t>
            </a:r>
            <a:r>
              <a:rPr lang="en-US" sz="2000" dirty="0" smtClean="0"/>
              <a:t> pointers:</a:t>
            </a:r>
          </a:p>
          <a:p>
            <a:pPr lvl="1" eaLnBrk="1" hangingPunct="1">
              <a:lnSpc>
                <a:spcPct val="85000"/>
              </a:lnSpc>
              <a:buFontTx/>
              <a:buNone/>
              <a:defRPr/>
            </a:pPr>
            <a:r>
              <a:rPr lang="en-US" sz="2000" b="1" dirty="0" smtClean="0"/>
              <a:t>	</a:t>
            </a:r>
            <a:r>
              <a:rPr lang="en-US" sz="2000" b="1" dirty="0" smtClean="0">
                <a:latin typeface="Courier New" pitchFamily="112" charset="0"/>
              </a:rPr>
              <a:t>if (</a:t>
            </a:r>
            <a:r>
              <a:rPr lang="en-US" sz="2000" b="1" dirty="0" err="1" smtClean="0">
                <a:latin typeface="Courier New" pitchFamily="112" charset="0"/>
              </a:rPr>
              <a:t>valPtr</a:t>
            </a:r>
            <a:r>
              <a:rPr lang="en-US" sz="2000" b="1" dirty="0" smtClean="0">
                <a:latin typeface="Courier New" pitchFamily="112" charset="0"/>
              </a:rPr>
              <a:t> == </a:t>
            </a:r>
            <a:r>
              <a:rPr lang="en-US" sz="2000" b="1" dirty="0" err="1" smtClean="0">
                <a:latin typeface="Courier New" pitchFamily="112" charset="0"/>
              </a:rPr>
              <a:t>vals</a:t>
            </a:r>
            <a:r>
              <a:rPr lang="en-US" sz="2000" b="1" dirty="0" smtClean="0">
                <a:latin typeface="Courier New" pitchFamily="112" charset="0"/>
              </a:rPr>
              <a:t>)   // compares addresses</a:t>
            </a:r>
          </a:p>
          <a:p>
            <a:pPr lvl="1" eaLnBrk="1" hangingPunct="1">
              <a:lnSpc>
                <a:spcPct val="85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b="1" dirty="0" smtClean="0">
                <a:latin typeface="Courier New" pitchFamily="112" charset="0"/>
              </a:rPr>
              <a:t>   // is </a:t>
            </a:r>
            <a:r>
              <a:rPr lang="en-US" sz="2000" b="1" dirty="0" err="1" smtClean="0">
                <a:latin typeface="Courier New" pitchFamily="112" charset="0"/>
              </a:rPr>
              <a:t>valPtr</a:t>
            </a:r>
            <a:r>
              <a:rPr lang="en-US" sz="2000" b="1" dirty="0" smtClean="0">
                <a:latin typeface="Courier New" pitchFamily="112" charset="0"/>
              </a:rPr>
              <a:t> pointing to the same memory 	 </a:t>
            </a:r>
          </a:p>
          <a:p>
            <a:pPr lvl="1" eaLnBrk="1" hangingPunct="1">
              <a:lnSpc>
                <a:spcPct val="85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b="1" dirty="0" smtClean="0">
                <a:latin typeface="Courier New" pitchFamily="112" charset="0"/>
              </a:rPr>
              <a:t>   // location as </a:t>
            </a:r>
            <a:r>
              <a:rPr lang="en-US" sz="2000" b="1" dirty="0" err="1" smtClean="0">
                <a:latin typeface="Courier New" pitchFamily="112" charset="0"/>
              </a:rPr>
              <a:t>vals</a:t>
            </a:r>
            <a:r>
              <a:rPr lang="en-US" sz="2000" b="1" dirty="0" smtClean="0">
                <a:latin typeface="Courier New" pitchFamily="112" charset="0"/>
              </a:rPr>
              <a:t>?</a:t>
            </a:r>
          </a:p>
          <a:p>
            <a:pPr lvl="1" eaLnBrk="1" hangingPunct="1">
              <a:lnSpc>
                <a:spcPct val="85000"/>
              </a:lnSpc>
              <a:spcBef>
                <a:spcPts val="1200"/>
              </a:spcBef>
              <a:buFontTx/>
              <a:buNone/>
              <a:defRPr/>
            </a:pPr>
            <a:r>
              <a:rPr lang="en-US" sz="2000" b="1" dirty="0" smtClean="0">
                <a:latin typeface="Courier New" pitchFamily="112" charset="0"/>
              </a:rPr>
              <a:t>	if (*</a:t>
            </a:r>
            <a:r>
              <a:rPr lang="en-US" sz="2000" b="1" dirty="0" err="1" smtClean="0">
                <a:latin typeface="Courier New" pitchFamily="112" charset="0"/>
              </a:rPr>
              <a:t>valPtr</a:t>
            </a:r>
            <a:r>
              <a:rPr lang="en-US" sz="2000" b="1" dirty="0" smtClean="0">
                <a:latin typeface="Courier New" pitchFamily="112" charset="0"/>
              </a:rPr>
              <a:t> == *</a:t>
            </a:r>
            <a:r>
              <a:rPr lang="en-US" sz="2000" b="1" dirty="0" err="1" smtClean="0">
                <a:latin typeface="Courier New" pitchFamily="112" charset="0"/>
              </a:rPr>
              <a:t>vals</a:t>
            </a:r>
            <a:r>
              <a:rPr lang="en-US" sz="2000" b="1" dirty="0" smtClean="0">
                <a:latin typeface="Courier New" pitchFamily="112" charset="0"/>
              </a:rPr>
              <a:t>) // compares data</a:t>
            </a:r>
            <a:endParaRPr lang="en-US" sz="2000" b="1" dirty="0" smtClean="0"/>
          </a:p>
          <a:p>
            <a:pPr lvl="1" eaLnBrk="1" hangingPunct="1">
              <a:lnSpc>
                <a:spcPct val="85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b="1" dirty="0" smtClean="0">
                <a:latin typeface="Courier New" pitchFamily="112" charset="0"/>
              </a:rPr>
              <a:t>   // is data at </a:t>
            </a:r>
            <a:r>
              <a:rPr lang="en-US" sz="2000" b="1" dirty="0" err="1" smtClean="0">
                <a:latin typeface="Courier New" pitchFamily="112" charset="0"/>
              </a:rPr>
              <a:t>valPtr</a:t>
            </a:r>
            <a:r>
              <a:rPr lang="en-US" sz="2000" b="1" dirty="0" smtClean="0">
                <a:latin typeface="Courier New" pitchFamily="112" charset="0"/>
              </a:rPr>
              <a:t> the same as data at </a:t>
            </a:r>
            <a:r>
              <a:rPr lang="en-US" sz="2000" b="1" dirty="0" err="1" smtClean="0">
                <a:latin typeface="Courier New" pitchFamily="112" charset="0"/>
              </a:rPr>
              <a:t>vals</a:t>
            </a:r>
            <a:r>
              <a:rPr lang="en-US" sz="2000" b="1" dirty="0" smtClean="0">
                <a:latin typeface="Courier New" pitchFamily="112" charset="0"/>
              </a:rPr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9.7</a:t>
            </a:r>
          </a:p>
        </p:txBody>
      </p:sp>
      <p:sp>
        <p:nvSpPr>
          <p:cNvPr id="1741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Pointers as Function Parameters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Review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pPr algn="ctr" eaLnBrk="1" hangingPunct="1"/>
            <a:r>
              <a:rPr lang="en-US" sz="2800" dirty="0" smtClean="0"/>
              <a:t>Pointers as Function Parameters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305800" cy="5181600"/>
          </a:xfrm>
        </p:spPr>
        <p:txBody>
          <a:bodyPr/>
          <a:lstStyle/>
          <a:p>
            <a:pPr marL="274320" indent="-274320" eaLnBrk="1" hangingPunct="1">
              <a:lnSpc>
                <a:spcPct val="85000"/>
              </a:lnSpc>
            </a:pPr>
            <a:r>
              <a:rPr lang="en-US" sz="2000" dirty="0" smtClean="0"/>
              <a:t>A pointer can be a parameter for a function</a:t>
            </a:r>
          </a:p>
          <a:p>
            <a:pPr marL="274320" indent="-274320" eaLnBrk="1" hangingPunct="1">
              <a:lnSpc>
                <a:spcPct val="85000"/>
              </a:lnSpc>
            </a:pPr>
            <a:r>
              <a:rPr lang="en-US" sz="2000" dirty="0" smtClean="0"/>
              <a:t>Pointers work like reference variables, they allow the function to change the data of the caller</a:t>
            </a:r>
          </a:p>
          <a:p>
            <a:pPr marL="274320" indent="-274320" eaLnBrk="1" hangingPunct="1">
              <a:lnSpc>
                <a:spcPct val="85000"/>
              </a:lnSpc>
            </a:pPr>
            <a:r>
              <a:rPr lang="en-US" sz="2000" dirty="0" smtClean="0"/>
              <a:t>However, a pointer requires more work than a reference variable:</a:t>
            </a:r>
          </a:p>
          <a:p>
            <a:pPr marL="933450" lvl="1" indent="-533400" eaLnBrk="1" hangingPunct="1">
              <a:lnSpc>
                <a:spcPct val="85000"/>
              </a:lnSpc>
            </a:pPr>
            <a:r>
              <a:rPr lang="en-US" sz="2000" dirty="0" smtClean="0"/>
              <a:t>Use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smtClean="0"/>
              <a:t> on parameter in function prototype and function header</a:t>
            </a:r>
          </a:p>
          <a:p>
            <a:pPr marL="1797050" lvl="3" indent="-533400" eaLnBrk="1" hangingPunct="1">
              <a:lnSpc>
                <a:spcPct val="85000"/>
              </a:lnSpc>
              <a:buNone/>
            </a:pPr>
            <a:r>
              <a:rPr lang="en-US" b="1" dirty="0" smtClean="0">
                <a:latin typeface="Courier New" pitchFamily="112" charset="0"/>
              </a:rPr>
              <a:t>void </a:t>
            </a:r>
            <a:r>
              <a:rPr lang="en-US" b="1" dirty="0" err="1" smtClean="0">
                <a:latin typeface="Courier New" pitchFamily="112" charset="0"/>
              </a:rPr>
              <a:t>getNum</a:t>
            </a:r>
            <a:r>
              <a:rPr lang="en-US" b="1" dirty="0" smtClean="0">
                <a:latin typeface="Courier New" pitchFamily="112" charset="0"/>
              </a:rPr>
              <a:t>(</a:t>
            </a:r>
            <a:r>
              <a:rPr lang="en-US" b="1" dirty="0" err="1" smtClean="0">
                <a:latin typeface="Courier New" pitchFamily="112" charset="0"/>
              </a:rPr>
              <a:t>int</a:t>
            </a:r>
            <a:r>
              <a:rPr lang="en-US" b="1" dirty="0" smtClean="0">
                <a:latin typeface="Courier New" pitchFamily="112" charset="0"/>
              </a:rPr>
              <a:t> * </a:t>
            </a:r>
            <a:r>
              <a:rPr lang="en-US" b="1" dirty="0" err="1" smtClean="0">
                <a:latin typeface="Courier New" pitchFamily="112" charset="0"/>
              </a:rPr>
              <a:t>ptr</a:t>
            </a:r>
            <a:r>
              <a:rPr lang="en-US" b="1" dirty="0" smtClean="0">
                <a:latin typeface="Courier New" pitchFamily="112" charset="0"/>
              </a:rPr>
              <a:t>); </a:t>
            </a:r>
          </a:p>
          <a:p>
            <a:pPr marL="939800" lvl="1" indent="-533400" eaLnBrk="1" hangingPunct="1">
              <a:lnSpc>
                <a:spcPct val="85000"/>
              </a:lnSpc>
              <a:spcBef>
                <a:spcPts val="1200"/>
              </a:spcBef>
            </a:pPr>
            <a:r>
              <a:rPr lang="en-US" sz="2000" dirty="0" smtClean="0"/>
              <a:t>Use </a:t>
            </a:r>
            <a:r>
              <a:rPr lang="en-US" sz="2000" b="1" dirty="0" smtClean="0">
                <a:latin typeface="Courier New" pitchFamily="112" charset="0"/>
              </a:rPr>
              <a:t>*</a:t>
            </a:r>
            <a:r>
              <a:rPr lang="en-US" sz="2000" b="1" dirty="0" smtClean="0"/>
              <a:t> </a:t>
            </a:r>
            <a:r>
              <a:rPr lang="en-US" sz="2000" dirty="0" smtClean="0"/>
              <a:t>in function body to dereference the pointer</a:t>
            </a:r>
          </a:p>
          <a:p>
            <a:pPr marL="1333500" lvl="2" indent="-533400" eaLnBrk="1" hangingPunct="1">
              <a:lnSpc>
                <a:spcPct val="85000"/>
              </a:lnSpc>
              <a:buNone/>
            </a:pPr>
            <a:r>
              <a:rPr lang="en-US" sz="2000" dirty="0" smtClean="0"/>
              <a:t>	</a:t>
            </a:r>
            <a:r>
              <a:rPr lang="en-US" sz="2000" b="1" dirty="0" err="1" smtClean="0">
                <a:latin typeface="Courier New" pitchFamily="112" charset="0"/>
              </a:rPr>
              <a:t>cin</a:t>
            </a:r>
            <a:r>
              <a:rPr lang="en-US" sz="2000" b="1" dirty="0" smtClean="0">
                <a:latin typeface="Courier New" pitchFamily="112" charset="0"/>
              </a:rPr>
              <a:t> &gt;&gt; *</a:t>
            </a:r>
            <a:r>
              <a:rPr lang="en-US" sz="2000" b="1" dirty="0" err="1" smtClean="0">
                <a:latin typeface="Courier New" pitchFamily="112" charset="0"/>
              </a:rPr>
              <a:t>ptr</a:t>
            </a:r>
            <a:r>
              <a:rPr lang="en-US" sz="2000" b="1" dirty="0" smtClean="0">
                <a:latin typeface="Courier New" pitchFamily="112" charset="0"/>
              </a:rPr>
              <a:t>;     </a:t>
            </a:r>
          </a:p>
          <a:p>
            <a:pPr marL="939800" lvl="1" indent="-533400" eaLnBrk="1" hangingPunct="1">
              <a:lnSpc>
                <a:spcPct val="85000"/>
              </a:lnSpc>
              <a:spcBef>
                <a:spcPts val="1200"/>
              </a:spcBef>
              <a:buClr>
                <a:schemeClr val="tx1"/>
              </a:buClr>
              <a:buSzPct val="80000"/>
            </a:pPr>
            <a:r>
              <a:rPr lang="en-US" sz="2000" dirty="0" smtClean="0"/>
              <a:t>Use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dirty="0" smtClean="0"/>
              <a:t> when passing argument to the function</a:t>
            </a:r>
            <a:endParaRPr lang="en-US" sz="2000" dirty="0" smtClean="0">
              <a:latin typeface="Courier New" pitchFamily="112" charset="0"/>
            </a:endParaRPr>
          </a:p>
          <a:p>
            <a:pPr marL="1339850" lvl="2" indent="-533400" eaLnBrk="1" hangingPunct="1">
              <a:lnSpc>
                <a:spcPct val="85000"/>
              </a:lnSpc>
              <a:buClr>
                <a:schemeClr val="tx1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</a:t>
            </a:r>
            <a:r>
              <a:rPr lang="en-US" sz="2000" b="1" dirty="0" err="1" smtClean="0">
                <a:latin typeface="Courier New" pitchFamily="112" charset="0"/>
              </a:rPr>
              <a:t>getNum</a:t>
            </a:r>
            <a:r>
              <a:rPr lang="en-US" sz="2000" b="1" dirty="0" smtClean="0">
                <a:latin typeface="Courier New" pitchFamily="112" charset="0"/>
              </a:rPr>
              <a:t>(&amp;num);     </a:t>
            </a:r>
            <a:endParaRPr lang="en-US" sz="2000" b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algn="ctr" eaLnBrk="1" hangingPunct="1"/>
            <a:r>
              <a:rPr lang="en-US" sz="2800" dirty="0" smtClean="0"/>
              <a:t>Using pointers vs. references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724400" y="1447800"/>
            <a:ext cx="4038600" cy="4849813"/>
          </a:xfrm>
          <a:ln w="12700"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5000"/>
              </a:lnSpc>
              <a:buFont typeface="Times" pitchFamily="112" charset="0"/>
              <a:buNone/>
            </a:pPr>
            <a:r>
              <a:rPr lang="en-US" sz="2000" u="sng" dirty="0" smtClean="0"/>
              <a:t>Using pointers</a:t>
            </a:r>
          </a:p>
          <a:p>
            <a:pPr eaLnBrk="1" hangingPunct="1">
              <a:lnSpc>
                <a:spcPct val="85000"/>
              </a:lnSpc>
              <a:spcBef>
                <a:spcPts val="1200"/>
              </a:spcBef>
              <a:buFont typeface="Times" pitchFamily="112" charset="0"/>
              <a:buNone/>
            </a:pPr>
            <a:r>
              <a:rPr lang="en-US" sz="2000" dirty="0" smtClean="0"/>
              <a:t>Function call:</a:t>
            </a:r>
          </a:p>
          <a:p>
            <a:pPr eaLnBrk="1" hangingPunct="1">
              <a:lnSpc>
                <a:spcPct val="85000"/>
              </a:lnSpc>
              <a:buFont typeface="Times" pitchFamily="112" charset="0"/>
              <a:buNone/>
            </a:pP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num1 = 2, num2 = -3;</a:t>
            </a:r>
          </a:p>
          <a:p>
            <a:pPr eaLnBrk="1" hangingPunct="1">
              <a:lnSpc>
                <a:spcPct val="85000"/>
              </a:lnSpc>
              <a:buFont typeface="Times" pitchFamily="112" charset="0"/>
              <a:buNone/>
            </a:pPr>
            <a:r>
              <a:rPr lang="en-US" sz="2000" b="1" dirty="0" smtClean="0">
                <a:latin typeface="Courier New" pitchFamily="112" charset="0"/>
              </a:rPr>
              <a:t>swap(&amp;num1, &amp;num2);</a:t>
            </a:r>
          </a:p>
          <a:p>
            <a:pPr eaLnBrk="1" hangingPunct="1">
              <a:lnSpc>
                <a:spcPct val="85000"/>
              </a:lnSpc>
              <a:buFont typeface="Times" pitchFamily="112" charset="0"/>
              <a:buNone/>
            </a:pPr>
            <a:endParaRPr lang="en-US" sz="2000" dirty="0" smtClean="0"/>
          </a:p>
          <a:p>
            <a:pPr eaLnBrk="1" hangingPunct="1">
              <a:lnSpc>
                <a:spcPct val="85000"/>
              </a:lnSpc>
              <a:buFont typeface="Times" pitchFamily="112" charset="0"/>
              <a:buNone/>
            </a:pPr>
            <a:r>
              <a:rPr lang="en-US" sz="2000" dirty="0" smtClean="0"/>
              <a:t>Function definition:</a:t>
            </a:r>
          </a:p>
          <a:p>
            <a:pPr eaLnBrk="1" hangingPunct="1">
              <a:lnSpc>
                <a:spcPct val="85000"/>
              </a:lnSpc>
              <a:buFont typeface="Times" pitchFamily="112" charset="0"/>
              <a:buNone/>
            </a:pPr>
            <a:r>
              <a:rPr lang="en-US" sz="2000" b="1" dirty="0" smtClean="0">
                <a:latin typeface="Courier New" pitchFamily="112" charset="0"/>
              </a:rPr>
              <a:t>void swap(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*x, 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*y)</a:t>
            </a:r>
          </a:p>
          <a:p>
            <a:pPr eaLnBrk="1" hangingPunct="1">
              <a:lnSpc>
                <a:spcPct val="85000"/>
              </a:lnSpc>
              <a:buFont typeface="Times" pitchFamily="112" charset="0"/>
              <a:buNone/>
            </a:pPr>
            <a:r>
              <a:rPr lang="en-US" sz="2000" b="1" dirty="0" smtClean="0">
                <a:latin typeface="Courier New" pitchFamily="112" charset="0"/>
              </a:rPr>
              <a:t>{		</a:t>
            </a:r>
          </a:p>
          <a:p>
            <a:pPr eaLnBrk="1" hangingPunct="1">
              <a:lnSpc>
                <a:spcPct val="85000"/>
              </a:lnSpc>
              <a:buFont typeface="Times" pitchFamily="112" charset="0"/>
              <a:buNone/>
            </a:pPr>
            <a:r>
              <a:rPr lang="en-US" sz="2000" b="1" dirty="0" smtClean="0">
                <a:latin typeface="Courier New" pitchFamily="112" charset="0"/>
              </a:rPr>
              <a:t>    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temp;</a:t>
            </a:r>
          </a:p>
          <a:p>
            <a:pPr eaLnBrk="1" hangingPunct="1">
              <a:lnSpc>
                <a:spcPct val="85000"/>
              </a:lnSpc>
              <a:buFont typeface="Times" pitchFamily="112" charset="0"/>
              <a:buNone/>
            </a:pPr>
            <a:r>
              <a:rPr lang="en-US" sz="2000" b="1" dirty="0" smtClean="0">
                <a:latin typeface="Courier New" pitchFamily="112" charset="0"/>
              </a:rPr>
              <a:t>    temp = *x;</a:t>
            </a:r>
          </a:p>
          <a:p>
            <a:pPr eaLnBrk="1" hangingPunct="1">
              <a:lnSpc>
                <a:spcPct val="85000"/>
              </a:lnSpc>
              <a:buFont typeface="Times" pitchFamily="112" charset="0"/>
              <a:buNone/>
            </a:pPr>
            <a:r>
              <a:rPr lang="en-US" sz="2000" b="1" dirty="0" smtClean="0">
                <a:latin typeface="Courier New" pitchFamily="112" charset="0"/>
              </a:rPr>
              <a:t>	  *x = *y;</a:t>
            </a:r>
          </a:p>
          <a:p>
            <a:pPr eaLnBrk="1" hangingPunct="1">
              <a:lnSpc>
                <a:spcPct val="85000"/>
              </a:lnSpc>
              <a:buFont typeface="Times" pitchFamily="112" charset="0"/>
              <a:buNone/>
            </a:pPr>
            <a:r>
              <a:rPr lang="en-US" sz="2000" b="1" dirty="0" smtClean="0">
                <a:latin typeface="Courier New" pitchFamily="112" charset="0"/>
              </a:rPr>
              <a:t>	  *y = temp;</a:t>
            </a:r>
          </a:p>
          <a:p>
            <a:pPr eaLnBrk="1" hangingPunct="1">
              <a:lnSpc>
                <a:spcPct val="85000"/>
              </a:lnSpc>
              <a:buFont typeface="Times" pitchFamily="112" charset="0"/>
              <a:buNone/>
            </a:pPr>
            <a:r>
              <a:rPr lang="en-US" sz="2000" b="1" dirty="0" smtClean="0">
                <a:latin typeface="Courier New" pitchFamily="112" charset="0"/>
              </a:rPr>
              <a:t>}</a:t>
            </a:r>
          </a:p>
          <a:p>
            <a:pPr eaLnBrk="1" hangingPunct="1">
              <a:lnSpc>
                <a:spcPct val="85000"/>
              </a:lnSpc>
              <a:buFont typeface="Times" pitchFamily="112" charset="0"/>
              <a:buNone/>
            </a:pPr>
            <a:endParaRPr lang="en-US" sz="2000" b="1" dirty="0" smtClean="0">
              <a:latin typeface="Courier New" pitchFamily="11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7620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following are 2 versions of the swap function. One version uses references and the other version uses pointers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447800"/>
            <a:ext cx="4038600" cy="4849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itchFamily="112" charset="0"/>
              <a:buNone/>
              <a:tabLst/>
              <a:defRPr/>
            </a:pPr>
            <a:r>
              <a:rPr kumimoji="0" lang="en-US" sz="20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references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Times" pitchFamily="112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call: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itchFamily="112" charset="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112" charset="0"/>
                <a:ea typeface="+mn-ea"/>
                <a:cs typeface="+mn-cs"/>
              </a:rPr>
              <a:t>int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112" charset="0"/>
                <a:ea typeface="+mn-ea"/>
                <a:cs typeface="+mn-cs"/>
              </a:rPr>
              <a:t> num1 = 2, num2 = -3;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itchFamily="112" charset="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112" charset="0"/>
                <a:ea typeface="+mn-ea"/>
                <a:cs typeface="+mn-cs"/>
              </a:rPr>
              <a:t>swap(num1, num2);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itchFamily="112" charset="0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itchFamily="112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definition: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itchFamily="112" charset="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112" charset="0"/>
                <a:ea typeface="+mn-ea"/>
                <a:cs typeface="+mn-cs"/>
              </a:rPr>
              <a:t>void swap(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112" charset="0"/>
                <a:ea typeface="+mn-ea"/>
                <a:cs typeface="+mn-cs"/>
              </a:rPr>
              <a:t>int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112" charset="0"/>
                <a:ea typeface="+mn-ea"/>
                <a:cs typeface="+mn-cs"/>
              </a:rPr>
              <a:t> &amp;x,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112" charset="0"/>
                <a:ea typeface="+mn-ea"/>
                <a:cs typeface="+mn-cs"/>
              </a:rPr>
              <a:t>int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112" charset="0"/>
                <a:ea typeface="+mn-ea"/>
                <a:cs typeface="+mn-cs"/>
              </a:rPr>
              <a:t> &amp;y)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itchFamily="112" charset="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112" charset="0"/>
                <a:ea typeface="+mn-ea"/>
                <a:cs typeface="+mn-cs"/>
              </a:rPr>
              <a:t>{		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itchFamily="112" charset="0"/>
              <a:buNone/>
              <a:tabLst/>
              <a:defRPr/>
            </a:pPr>
            <a:r>
              <a:rPr lang="en-US" sz="2000" b="1" kern="0" dirty="0">
                <a:latin typeface="Courier New" pitchFamily="112" charset="0"/>
                <a:cs typeface="+mn-cs"/>
              </a:rPr>
              <a:t> </a:t>
            </a:r>
            <a:r>
              <a:rPr lang="en-US" sz="2000" b="1" kern="0" dirty="0" smtClean="0">
                <a:latin typeface="Courier New" pitchFamily="112" charset="0"/>
                <a:cs typeface="+mn-cs"/>
              </a:rPr>
              <a:t>  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112" charset="0"/>
                <a:ea typeface="+mn-ea"/>
                <a:cs typeface="+mn-cs"/>
              </a:rPr>
              <a:t>int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112" charset="0"/>
                <a:ea typeface="+mn-ea"/>
                <a:cs typeface="+mn-cs"/>
              </a:rPr>
              <a:t> temp;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itchFamily="112" charset="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112" charset="0"/>
                <a:ea typeface="+mn-ea"/>
                <a:cs typeface="+mn-cs"/>
              </a:rPr>
              <a:t>	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112" charset="0"/>
                <a:ea typeface="+mn-ea"/>
                <a:cs typeface="+mn-cs"/>
              </a:rPr>
              <a:t>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112" charset="0"/>
                <a:ea typeface="+mn-ea"/>
                <a:cs typeface="+mn-cs"/>
              </a:rPr>
              <a:t>temp = x;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itchFamily="112" charset="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112" charset="0"/>
                <a:ea typeface="+mn-ea"/>
                <a:cs typeface="+mn-cs"/>
              </a:rPr>
              <a:t>	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112" charset="0"/>
                <a:ea typeface="+mn-ea"/>
                <a:cs typeface="+mn-cs"/>
              </a:rPr>
              <a:t>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112" charset="0"/>
                <a:ea typeface="+mn-ea"/>
                <a:cs typeface="+mn-cs"/>
              </a:rPr>
              <a:t>x = y;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itchFamily="112" charset="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112" charset="0"/>
                <a:ea typeface="+mn-ea"/>
                <a:cs typeface="+mn-cs"/>
              </a:rPr>
              <a:t>	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112" charset="0"/>
                <a:ea typeface="+mn-ea"/>
                <a:cs typeface="+mn-cs"/>
              </a:rPr>
              <a:t>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112" charset="0"/>
                <a:ea typeface="+mn-ea"/>
                <a:cs typeface="+mn-cs"/>
              </a:rPr>
              <a:t>y = temp;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itchFamily="112" charset="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112" charset="0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itchFamily="112" charset="0"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112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pPr algn="ctr" eaLnBrk="1" hangingPunct="1"/>
            <a:r>
              <a:rPr lang="en-US" sz="2800" dirty="0" smtClean="0"/>
              <a:t>Pointers to Constants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09600"/>
            <a:ext cx="8534400" cy="57912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The address of a constant can be stored in a pointer called a pointer to constant, or pointer to const</a:t>
            </a:r>
          </a:p>
          <a:p>
            <a:pPr eaLnBrk="1" hangingPunct="1"/>
            <a:r>
              <a:rPr lang="en-US" sz="2000" dirty="0" smtClean="0"/>
              <a:t>A pointer to const is defined with the keyword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dirty="0" smtClean="0"/>
              <a:t> at the front:</a:t>
            </a:r>
          </a:p>
          <a:p>
            <a:pPr eaLnBrk="1" hangingPunct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const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* p;  </a:t>
            </a:r>
            <a:r>
              <a:rPr lang="en-US" sz="2000" dirty="0" smtClean="0">
                <a:cs typeface="Courier New" pitchFamily="49" charset="0"/>
              </a:rPr>
              <a:t>// p points to an </a:t>
            </a:r>
            <a:r>
              <a:rPr lang="en-US" sz="2000" dirty="0" err="1" smtClean="0">
                <a:cs typeface="Courier New" pitchFamily="49" charset="0"/>
              </a:rPr>
              <a:t>int</a:t>
            </a:r>
            <a:r>
              <a:rPr lang="en-US" sz="2000" dirty="0" smtClean="0">
                <a:cs typeface="Courier New" pitchFamily="49" charset="0"/>
              </a:rPr>
              <a:t> which is a constant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Example: </a:t>
            </a:r>
            <a:br>
              <a:rPr lang="en-US" sz="2000" dirty="0" smtClean="0"/>
            </a:br>
            <a:r>
              <a:rPr lang="en-US" sz="2000" b="1" dirty="0" smtClean="0">
                <a:latin typeface="Courier New" pitchFamily="112" charset="0"/>
              </a:rPr>
              <a:t>const double </a:t>
            </a:r>
            <a:r>
              <a:rPr lang="en-US" sz="2000" b="1" dirty="0" err="1" smtClean="0">
                <a:latin typeface="Courier New" pitchFamily="112" charset="0"/>
              </a:rPr>
              <a:t>payRates</a:t>
            </a:r>
            <a:r>
              <a:rPr lang="en-US" sz="2000" b="1" dirty="0" smtClean="0">
                <a:latin typeface="Courier New" pitchFamily="112" charset="0"/>
              </a:rPr>
              <a:t>[6] = {18.55, 17.45, 12.85,</a:t>
            </a:r>
            <a:br>
              <a:rPr lang="en-US" sz="2000" b="1" dirty="0" smtClean="0">
                <a:latin typeface="Courier New" pitchFamily="112" charset="0"/>
              </a:rPr>
            </a:br>
            <a:r>
              <a:rPr lang="en-US" sz="2000" b="1" dirty="0" smtClean="0">
                <a:latin typeface="Courier New" pitchFamily="112" charset="0"/>
              </a:rPr>
              <a:t>                            14.97, 10.35, 18.89};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err="1" smtClean="0">
                <a:latin typeface="Courier New" pitchFamily="112" charset="0"/>
              </a:rPr>
              <a:t>payRates</a:t>
            </a:r>
            <a:r>
              <a:rPr lang="en-US" sz="2000" dirty="0" smtClean="0"/>
              <a:t> is an array of constant doubles, so a function can accept the array as a parameter </a:t>
            </a:r>
            <a:r>
              <a:rPr lang="en-US" sz="2000" b="1" dirty="0" smtClean="0">
                <a:latin typeface="Courier New" pitchFamily="112" charset="0"/>
              </a:rPr>
              <a:t>rates</a:t>
            </a:r>
            <a:r>
              <a:rPr lang="en-US" sz="2000" dirty="0" smtClean="0"/>
              <a:t> as shown: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>
                <a:latin typeface="Courier New" pitchFamily="112" charset="0"/>
              </a:rPr>
              <a:t>  </a:t>
            </a:r>
            <a:r>
              <a:rPr lang="en-US" sz="2000" b="1" dirty="0" smtClean="0">
                <a:latin typeface="Courier New" pitchFamily="112" charset="0"/>
              </a:rPr>
              <a:t>void </a:t>
            </a:r>
            <a:r>
              <a:rPr lang="en-US" sz="2000" b="1" dirty="0" err="1" smtClean="0">
                <a:latin typeface="Courier New" pitchFamily="112" charset="0"/>
              </a:rPr>
              <a:t>printPayRates</a:t>
            </a:r>
            <a:r>
              <a:rPr lang="en-US" sz="2000" b="1" dirty="0" smtClean="0">
                <a:latin typeface="Courier New" pitchFamily="112" charset="0"/>
              </a:rPr>
              <a:t>(const double *rates, 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size)</a:t>
            </a:r>
            <a:br>
              <a:rPr lang="en-US" sz="2000" b="1" dirty="0" smtClean="0">
                <a:latin typeface="Courier New" pitchFamily="112" charset="0"/>
              </a:rPr>
            </a:br>
            <a:r>
              <a:rPr lang="en-US" sz="2000" b="1" dirty="0" smtClean="0">
                <a:latin typeface="Courier New" pitchFamily="112" charset="0"/>
              </a:rPr>
              <a:t>{</a:t>
            </a:r>
            <a:br>
              <a:rPr lang="en-US" sz="2000" b="1" dirty="0" smtClean="0">
                <a:latin typeface="Courier New" pitchFamily="112" charset="0"/>
              </a:rPr>
            </a:br>
            <a:r>
              <a:rPr lang="en-US" sz="2000" b="1" dirty="0" smtClean="0">
                <a:latin typeface="Courier New" pitchFamily="112" charset="0"/>
              </a:rPr>
              <a:t>  for (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count = 0; count &lt; size; count++)</a:t>
            </a:r>
            <a:br>
              <a:rPr lang="en-US" sz="2000" b="1" dirty="0" smtClean="0">
                <a:latin typeface="Courier New" pitchFamily="112" charset="0"/>
              </a:rPr>
            </a:br>
            <a:r>
              <a:rPr lang="en-US" sz="2000" b="1" dirty="0" smtClean="0">
                <a:latin typeface="Courier New" pitchFamily="112" charset="0"/>
              </a:rPr>
              <a:t>  {</a:t>
            </a:r>
            <a:br>
              <a:rPr lang="en-US" sz="2000" b="1" dirty="0" smtClean="0">
                <a:latin typeface="Courier New" pitchFamily="112" charset="0"/>
              </a:rPr>
            </a:br>
            <a:r>
              <a:rPr lang="en-US" sz="2000" b="1" dirty="0" smtClean="0">
                <a:latin typeface="Courier New" pitchFamily="112" charset="0"/>
              </a:rPr>
              <a:t>    </a:t>
            </a:r>
            <a:r>
              <a:rPr lang="en-US" sz="2000" b="1" dirty="0" err="1" smtClean="0">
                <a:latin typeface="Courier New" pitchFamily="112" charset="0"/>
              </a:rPr>
              <a:t>cout</a:t>
            </a:r>
            <a:r>
              <a:rPr lang="en-US" sz="2000" b="1" dirty="0" smtClean="0">
                <a:latin typeface="Courier New" pitchFamily="112" charset="0"/>
              </a:rPr>
              <a:t> &lt;&lt; "Pay rate for employee " &lt;&lt; (count + 1)</a:t>
            </a:r>
            <a:br>
              <a:rPr lang="en-US" sz="2000" b="1" dirty="0" smtClean="0">
                <a:latin typeface="Courier New" pitchFamily="112" charset="0"/>
              </a:rPr>
            </a:br>
            <a:r>
              <a:rPr lang="en-US" sz="2000" b="1" dirty="0" smtClean="0">
                <a:latin typeface="Courier New" pitchFamily="112" charset="0"/>
              </a:rPr>
              <a:t>         &lt;&lt; " is $" &lt;&lt; *(rates + count) &lt;&lt; </a:t>
            </a:r>
            <a:r>
              <a:rPr lang="en-US" sz="2000" b="1" dirty="0" err="1" smtClean="0">
                <a:latin typeface="Courier New" pitchFamily="112" charset="0"/>
              </a:rPr>
              <a:t>endl</a:t>
            </a:r>
            <a:r>
              <a:rPr lang="en-US" sz="2000" b="1" dirty="0" smtClean="0">
                <a:latin typeface="Courier New" pitchFamily="112" charset="0"/>
              </a:rPr>
              <a:t>;</a:t>
            </a:r>
            <a:br>
              <a:rPr lang="en-US" sz="2000" b="1" dirty="0" smtClean="0">
                <a:latin typeface="Courier New" pitchFamily="112" charset="0"/>
              </a:rPr>
            </a:br>
            <a:r>
              <a:rPr lang="en-US" sz="2000" b="1" dirty="0" smtClean="0">
                <a:latin typeface="Courier New" pitchFamily="112" charset="0"/>
              </a:rPr>
              <a:t>  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112" charset="0"/>
              </a:rPr>
              <a:t>  }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Because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rates</a:t>
            </a:r>
            <a:r>
              <a:rPr lang="en-US" sz="2000" dirty="0" smtClean="0"/>
              <a:t> is a pointer to const, the function cannot change the pay rates in the array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/>
          <a:lstStyle/>
          <a:p>
            <a:pPr algn="ctr" eaLnBrk="1" hangingPunct="1"/>
            <a:r>
              <a:rPr lang="en-US" sz="2800" dirty="0" smtClean="0"/>
              <a:t>Constant Pointers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458200" cy="57912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A </a:t>
            </a:r>
            <a:r>
              <a:rPr lang="en-US" sz="2000" i="1" dirty="0" smtClean="0"/>
              <a:t>constant pointer</a:t>
            </a:r>
            <a:r>
              <a:rPr lang="en-US" sz="2000" dirty="0" smtClean="0"/>
              <a:t>, or const pointer, is a pointer that is initialized to point to a variable, and then it cannot change to point to anything else</a:t>
            </a:r>
          </a:p>
          <a:p>
            <a:pPr eaLnBrk="1" hangingPunct="1"/>
            <a:r>
              <a:rPr lang="en-US" sz="2000" dirty="0" smtClean="0"/>
              <a:t>Example</a:t>
            </a:r>
            <a:br>
              <a:rPr lang="en-US" sz="2000" dirty="0" smtClean="0"/>
            </a:br>
            <a:r>
              <a:rPr lang="en-US" sz="2000" b="1" dirty="0" smtClean="0"/>
              <a:t>	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value = 22;</a:t>
            </a:r>
            <a:br>
              <a:rPr lang="en-US" sz="2000" b="1" dirty="0" smtClean="0">
                <a:latin typeface="Courier New" pitchFamily="112" charset="0"/>
              </a:rPr>
            </a:br>
            <a:r>
              <a:rPr lang="en-US" sz="2000" b="1" dirty="0" smtClean="0">
                <a:latin typeface="Courier New" pitchFamily="112" charset="0"/>
              </a:rPr>
              <a:t>	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* const </a:t>
            </a:r>
            <a:r>
              <a:rPr lang="en-US" sz="2000" b="1" dirty="0" err="1" smtClean="0">
                <a:latin typeface="Courier New" pitchFamily="112" charset="0"/>
              </a:rPr>
              <a:t>ptr</a:t>
            </a:r>
            <a:r>
              <a:rPr lang="en-US" sz="2000" b="1" dirty="0" smtClean="0">
                <a:latin typeface="Courier New" pitchFamily="112" charset="0"/>
              </a:rPr>
              <a:t> = &amp;value; 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2000" b="1" dirty="0" err="1" smtClean="0">
                <a:latin typeface="Courier New" pitchFamily="112" charset="0"/>
              </a:rPr>
              <a:t>ptr</a:t>
            </a: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dirty="0" smtClean="0"/>
              <a:t>is a constant pointer to the integer variable named </a:t>
            </a:r>
            <a:r>
              <a:rPr lang="en-US" sz="2000" b="1" dirty="0" smtClean="0">
                <a:latin typeface="Courier New" pitchFamily="112" charset="0"/>
              </a:rPr>
              <a:t>value</a:t>
            </a:r>
            <a:r>
              <a:rPr lang="en-US" sz="2000" dirty="0" smtClean="0"/>
              <a:t>, which means </a:t>
            </a:r>
            <a:r>
              <a:rPr lang="en-US" sz="2000" b="1" dirty="0" err="1" smtClean="0">
                <a:latin typeface="Courier New" pitchFamily="112" charset="0"/>
              </a:rPr>
              <a:t>ptr</a:t>
            </a: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dirty="0" smtClean="0"/>
              <a:t>cannot be changed to point to anything else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2000" dirty="0" smtClean="0"/>
              <a:t>but the variable can still change from 22 to something else</a:t>
            </a:r>
          </a:p>
          <a:p>
            <a:pPr eaLnBrk="1" hangingPunct="1">
              <a:spcBef>
                <a:spcPts val="600"/>
              </a:spcBef>
            </a:pPr>
            <a:r>
              <a:rPr lang="en-US" sz="2000" dirty="0" smtClean="0"/>
              <a:t>An array name is a constant pointer to the array. Once the array is defined with a particular name (or address), the name is set to const so that it cannot be changed during run time</a:t>
            </a:r>
          </a:p>
          <a:p>
            <a:pPr eaLnBrk="1" hangingPunct="1">
              <a:spcBef>
                <a:spcPts val="600"/>
              </a:spcBef>
            </a:pPr>
            <a:r>
              <a:rPr lang="en-US" sz="2000" dirty="0" smtClean="0"/>
              <a:t>Example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sz="2000" dirty="0" smtClean="0"/>
              <a:t>		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b="1" dirty="0" err="1" smtClean="0">
                <a:latin typeface="Courier New" pitchFamily="112" charset="0"/>
              </a:rPr>
              <a:t>arr</a:t>
            </a:r>
            <a:r>
              <a:rPr lang="en-US" sz="2000" b="1" dirty="0" smtClean="0">
                <a:latin typeface="Courier New" pitchFamily="112" charset="0"/>
              </a:rPr>
              <a:t>[4] = {2, 3, 5, 7};</a:t>
            </a:r>
            <a:br>
              <a:rPr lang="en-US" sz="2000" b="1" dirty="0" smtClean="0">
                <a:latin typeface="Courier New" pitchFamily="112" charset="0"/>
              </a:rPr>
            </a:br>
            <a:r>
              <a:rPr lang="en-US" sz="2000" b="1" dirty="0" err="1" smtClean="0">
                <a:latin typeface="Courier New" pitchFamily="112" charset="0"/>
              </a:rPr>
              <a:t>arr</a:t>
            </a: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dirty="0" smtClean="0"/>
              <a:t>is a constant pointer to the array of 4 integers, it holds the address of this particular array and cannot be changed to point to some other array</a:t>
            </a:r>
          </a:p>
          <a:p>
            <a:pPr lvl="1" eaLnBrk="1" hangingPunct="1">
              <a:spcBef>
                <a:spcPts val="0"/>
              </a:spcBef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b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/>
          <a:lstStyle/>
          <a:p>
            <a:pPr algn="ctr" eaLnBrk="1" hangingPunct="1"/>
            <a:r>
              <a:rPr lang="en-US" sz="2800" dirty="0" smtClean="0"/>
              <a:t>Constant Pointers to a Constant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609600"/>
            <a:ext cx="8153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A </a:t>
            </a:r>
            <a:r>
              <a:rPr lang="en-US" sz="2000" i="1" dirty="0" smtClean="0"/>
              <a:t>constant pointer to a constant </a:t>
            </a:r>
            <a:r>
              <a:rPr lang="en-US" sz="2000" dirty="0" smtClean="0"/>
              <a:t>is a pointer that is initialized to point to a constant, and then it cannot change to point to anything else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Example: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b="1" dirty="0" smtClean="0">
                <a:latin typeface="Courier New" pitchFamily="112" charset="0"/>
              </a:rPr>
              <a:t>const 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value = 22;</a:t>
            </a:r>
            <a:br>
              <a:rPr lang="en-US" sz="2000" b="1" dirty="0" smtClean="0">
                <a:latin typeface="Courier New" pitchFamily="112" charset="0"/>
              </a:rPr>
            </a:br>
            <a:r>
              <a:rPr lang="en-US" sz="2000" b="1" dirty="0" smtClean="0">
                <a:latin typeface="Courier New" pitchFamily="112" charset="0"/>
              </a:rPr>
              <a:t>	const 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* const </a:t>
            </a:r>
            <a:r>
              <a:rPr lang="en-US" sz="2000" b="1" dirty="0" err="1" smtClean="0">
                <a:latin typeface="Courier New" pitchFamily="112" charset="0"/>
              </a:rPr>
              <a:t>ptr</a:t>
            </a:r>
            <a:r>
              <a:rPr lang="en-US" sz="2000" b="1" dirty="0" smtClean="0">
                <a:latin typeface="Courier New" pitchFamily="112" charset="0"/>
              </a:rPr>
              <a:t> = &amp;value;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b="1" dirty="0" err="1" smtClean="0">
                <a:latin typeface="Courier New" pitchFamily="112" charset="0"/>
              </a:rPr>
              <a:t>ptr</a:t>
            </a: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dirty="0" smtClean="0"/>
              <a:t>is a constant pointer to the integer constant named </a:t>
            </a:r>
            <a:r>
              <a:rPr lang="en-US" sz="2000" b="1" dirty="0" smtClean="0">
                <a:latin typeface="Courier New" pitchFamily="112" charset="0"/>
              </a:rPr>
              <a:t>value</a:t>
            </a:r>
            <a:r>
              <a:rPr lang="en-US" sz="2000" dirty="0" smtClean="0"/>
              <a:t>, which means </a:t>
            </a:r>
            <a:r>
              <a:rPr lang="en-US" sz="2000" b="1" dirty="0" err="1" smtClean="0">
                <a:latin typeface="Courier New" pitchFamily="112" charset="0"/>
              </a:rPr>
              <a:t>ptr</a:t>
            </a: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dirty="0" smtClean="0"/>
              <a:t>cannot be changed to point to anything else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2000" dirty="0" smtClean="0"/>
              <a:t>the integer constant  </a:t>
            </a:r>
            <a:r>
              <a:rPr lang="en-US" sz="2000" b="1" dirty="0" smtClean="0">
                <a:latin typeface="Courier New" pitchFamily="112" charset="0"/>
              </a:rPr>
              <a:t>value </a:t>
            </a:r>
            <a:r>
              <a:rPr lang="en-US" sz="2000" dirty="0" smtClean="0"/>
              <a:t>cannot change from 22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000" b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9.8</a:t>
            </a:r>
          </a:p>
        </p:txBody>
      </p:sp>
      <p:sp>
        <p:nvSpPr>
          <p:cNvPr id="307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Memory Allocation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pPr algn="ctr" eaLnBrk="1" hangingPunct="1"/>
            <a:r>
              <a:rPr lang="en-US" sz="2800" dirty="0" smtClean="0"/>
              <a:t>Dynamic Memory Allocation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Dynamic memory allocation means that memory </a:t>
            </a:r>
            <a:r>
              <a:rPr lang="en-US" sz="2000" dirty="0" smtClean="0"/>
              <a:t>is allocated </a:t>
            </a:r>
            <a:r>
              <a:rPr lang="en-US" sz="2000" dirty="0" smtClean="0"/>
              <a:t>to store data while the program is running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This is in contrast to local variables, where memory is allocated before the program runs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Use the </a:t>
            </a:r>
            <a:r>
              <a:rPr lang="en-US" sz="2000" b="1" dirty="0" smtClean="0">
                <a:latin typeface="Courier New" pitchFamily="112" charset="0"/>
              </a:rPr>
              <a:t>new</a:t>
            </a:r>
            <a:r>
              <a:rPr lang="en-US" sz="2000" dirty="0" smtClean="0"/>
              <a:t> operator to dynamically allocate memory: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double *</a:t>
            </a:r>
            <a:r>
              <a:rPr lang="en-US" sz="2000" b="1" dirty="0" err="1" smtClean="0">
                <a:latin typeface="Courier New" pitchFamily="112" charset="0"/>
              </a:rPr>
              <a:t>dptr</a:t>
            </a:r>
            <a:r>
              <a:rPr lang="en-US" sz="2000" b="1" dirty="0" smtClean="0">
                <a:latin typeface="Courier New" pitchFamily="112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 smtClean="0">
                <a:latin typeface="Courier New" pitchFamily="112" charset="0"/>
              </a:rPr>
              <a:t>dptr</a:t>
            </a:r>
            <a:r>
              <a:rPr lang="en-US" sz="2000" b="1" dirty="0" smtClean="0">
                <a:latin typeface="Courier New" pitchFamily="112" charset="0"/>
              </a:rPr>
              <a:t> = new double; </a:t>
            </a:r>
            <a:r>
              <a:rPr lang="en-US" sz="2000" dirty="0" smtClean="0"/>
              <a:t>// allocate memory for a double variable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latin typeface="Courier New" pitchFamily="112" charset="0"/>
              </a:rPr>
              <a:t>new</a:t>
            </a:r>
            <a:r>
              <a:rPr lang="en-US" sz="2000" dirty="0" smtClean="0"/>
              <a:t> returns the address of the allocated memory</a:t>
            </a:r>
          </a:p>
          <a:p>
            <a:pPr eaLnBrk="1" hangingPunct="1">
              <a:lnSpc>
                <a:spcPct val="85000"/>
              </a:lnSpc>
            </a:pPr>
            <a:r>
              <a:rPr lang="en-US" sz="2000" dirty="0" smtClean="0"/>
              <a:t>To dynamically allocate memory for an array:</a:t>
            </a:r>
            <a:br>
              <a:rPr lang="en-US" sz="2000" dirty="0" smtClean="0"/>
            </a:br>
            <a:r>
              <a:rPr lang="en-US" sz="2000" dirty="0" smtClean="0"/>
              <a:t>   </a:t>
            </a:r>
            <a:r>
              <a:rPr lang="en-US" sz="2000" b="1" dirty="0" smtClean="0">
                <a:latin typeface="Courier New" pitchFamily="112" charset="0"/>
              </a:rPr>
              <a:t>const 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SIZE = 25;</a:t>
            </a:r>
            <a:br>
              <a:rPr lang="en-US" sz="2000" b="1" dirty="0" smtClean="0">
                <a:latin typeface="Courier New" pitchFamily="112" charset="0"/>
              </a:rPr>
            </a:b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b="1" dirty="0" err="1" smtClean="0">
                <a:latin typeface="Courier New" pitchFamily="112" charset="0"/>
              </a:rPr>
              <a:t>arrayPtr</a:t>
            </a:r>
            <a:r>
              <a:rPr lang="en-US" sz="2000" b="1" dirty="0" smtClean="0">
                <a:latin typeface="Courier New" pitchFamily="112" charset="0"/>
              </a:rPr>
              <a:t> = new double[SIZE];</a:t>
            </a:r>
            <a:endParaRPr lang="en-US" sz="2000" b="1" dirty="0" smtClean="0"/>
          </a:p>
          <a:p>
            <a:pPr eaLnBrk="1" hangingPunct="1">
              <a:lnSpc>
                <a:spcPct val="85000"/>
              </a:lnSpc>
            </a:pPr>
            <a:r>
              <a:rPr lang="en-US" sz="2000" dirty="0" smtClean="0"/>
              <a:t>Then use </a:t>
            </a:r>
            <a:r>
              <a:rPr lang="en-US" sz="2000" b="1" dirty="0" smtClean="0">
                <a:latin typeface="Courier New" pitchFamily="112" charset="0"/>
              </a:rPr>
              <a:t>[]</a:t>
            </a:r>
            <a:r>
              <a:rPr lang="en-US" sz="2000" dirty="0" smtClean="0"/>
              <a:t> or pointer arithmetic to access array: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000" b="1" dirty="0" smtClean="0"/>
              <a:t>	</a:t>
            </a:r>
            <a:r>
              <a:rPr lang="en-US" sz="2000" b="1" dirty="0" smtClean="0">
                <a:latin typeface="Courier New" pitchFamily="112" charset="0"/>
              </a:rPr>
              <a:t>for(</a:t>
            </a:r>
            <a:r>
              <a:rPr lang="en-US" sz="2000" b="1" dirty="0" err="1" smtClean="0">
                <a:latin typeface="Courier New" pitchFamily="112" charset="0"/>
              </a:rPr>
              <a:t>i</a:t>
            </a:r>
            <a:r>
              <a:rPr lang="en-US" sz="2000" b="1" dirty="0" smtClean="0">
                <a:latin typeface="Courier New" pitchFamily="112" charset="0"/>
              </a:rPr>
              <a:t> = 0; </a:t>
            </a:r>
            <a:r>
              <a:rPr lang="en-US" sz="2000" b="1" dirty="0" err="1" smtClean="0">
                <a:latin typeface="Courier New" pitchFamily="112" charset="0"/>
              </a:rPr>
              <a:t>i</a:t>
            </a:r>
            <a:r>
              <a:rPr lang="en-US" sz="2000" b="1" dirty="0" smtClean="0">
                <a:latin typeface="Courier New" pitchFamily="112" charset="0"/>
              </a:rPr>
              <a:t> &lt; SIZE; </a:t>
            </a:r>
            <a:r>
              <a:rPr lang="en-US" sz="2000" b="1" dirty="0" err="1" smtClean="0">
                <a:latin typeface="Courier New" pitchFamily="112" charset="0"/>
              </a:rPr>
              <a:t>i</a:t>
            </a:r>
            <a:r>
              <a:rPr lang="en-US" sz="2000" b="1" dirty="0" smtClean="0">
                <a:latin typeface="Courier New" pitchFamily="112" charset="0"/>
              </a:rPr>
              <a:t>++)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	  </a:t>
            </a:r>
            <a:r>
              <a:rPr lang="en-US" sz="2000" b="1" dirty="0" err="1" smtClean="0">
                <a:latin typeface="Courier New" pitchFamily="112" charset="0"/>
              </a:rPr>
              <a:t>arrayptr</a:t>
            </a:r>
            <a:r>
              <a:rPr lang="en-US" sz="2000" b="1" dirty="0" smtClean="0">
                <a:latin typeface="Courier New" pitchFamily="112" charset="0"/>
              </a:rPr>
              <a:t>[</a:t>
            </a:r>
            <a:r>
              <a:rPr lang="en-US" sz="2000" b="1" dirty="0" err="1" smtClean="0">
                <a:latin typeface="Courier New" pitchFamily="112" charset="0"/>
              </a:rPr>
              <a:t>i</a:t>
            </a:r>
            <a:r>
              <a:rPr lang="en-US" sz="2000" b="1" dirty="0" smtClean="0">
                <a:latin typeface="Courier New" pitchFamily="112" charset="0"/>
              </a:rPr>
              <a:t>] = </a:t>
            </a:r>
            <a:r>
              <a:rPr lang="en-US" sz="2000" b="1" dirty="0" err="1" smtClean="0">
                <a:latin typeface="Courier New" pitchFamily="112" charset="0"/>
              </a:rPr>
              <a:t>i</a:t>
            </a:r>
            <a:r>
              <a:rPr lang="en-US" sz="2000" b="1" dirty="0" smtClean="0">
                <a:latin typeface="Courier New" pitchFamily="112" charset="0"/>
              </a:rPr>
              <a:t> * </a:t>
            </a:r>
            <a:r>
              <a:rPr lang="en-US" sz="2000" b="1" dirty="0" err="1" smtClean="0">
                <a:latin typeface="Courier New" pitchFamily="112" charset="0"/>
              </a:rPr>
              <a:t>i</a:t>
            </a:r>
            <a:r>
              <a:rPr lang="en-US" sz="2000" b="1" dirty="0" smtClean="0">
                <a:latin typeface="Courier New" pitchFamily="112" charset="0"/>
              </a:rPr>
              <a:t>;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000" dirty="0" smtClean="0"/>
              <a:t>or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for(</a:t>
            </a:r>
            <a:r>
              <a:rPr lang="en-US" sz="2000" b="1" dirty="0" err="1" smtClean="0">
                <a:latin typeface="Courier New" pitchFamily="112" charset="0"/>
              </a:rPr>
              <a:t>i</a:t>
            </a:r>
            <a:r>
              <a:rPr lang="en-US" sz="2000" b="1" dirty="0" smtClean="0">
                <a:latin typeface="Courier New" pitchFamily="112" charset="0"/>
              </a:rPr>
              <a:t> = 0; </a:t>
            </a:r>
            <a:r>
              <a:rPr lang="en-US" sz="2000" b="1" dirty="0" err="1" smtClean="0">
                <a:latin typeface="Courier New" pitchFamily="112" charset="0"/>
              </a:rPr>
              <a:t>i</a:t>
            </a:r>
            <a:r>
              <a:rPr lang="en-US" sz="2000" b="1" dirty="0" smtClean="0">
                <a:latin typeface="Courier New" pitchFamily="112" charset="0"/>
              </a:rPr>
              <a:t> &lt; SIZE; </a:t>
            </a:r>
            <a:r>
              <a:rPr lang="en-US" sz="2000" b="1" dirty="0" err="1" smtClean="0">
                <a:latin typeface="Courier New" pitchFamily="112" charset="0"/>
              </a:rPr>
              <a:t>i</a:t>
            </a:r>
            <a:r>
              <a:rPr lang="en-US" sz="2000" b="1" dirty="0" smtClean="0">
                <a:latin typeface="Courier New" pitchFamily="112" charset="0"/>
              </a:rPr>
              <a:t>++)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	  *(</a:t>
            </a:r>
            <a:r>
              <a:rPr lang="en-US" sz="2000" b="1" dirty="0" err="1" smtClean="0">
                <a:latin typeface="Courier New" pitchFamily="112" charset="0"/>
              </a:rPr>
              <a:t>arrayptr</a:t>
            </a:r>
            <a:r>
              <a:rPr lang="en-US" sz="2000" b="1" dirty="0" smtClean="0">
                <a:latin typeface="Courier New" pitchFamily="112" charset="0"/>
              </a:rPr>
              <a:t> + </a:t>
            </a:r>
            <a:r>
              <a:rPr lang="en-US" sz="2000" b="1" dirty="0" err="1" smtClean="0">
                <a:latin typeface="Courier New" pitchFamily="112" charset="0"/>
              </a:rPr>
              <a:t>i</a:t>
            </a:r>
            <a:r>
              <a:rPr lang="en-US" sz="2000" b="1" dirty="0" smtClean="0">
                <a:latin typeface="Courier New" pitchFamily="112" charset="0"/>
              </a:rPr>
              <a:t>) = </a:t>
            </a:r>
            <a:r>
              <a:rPr lang="en-US" sz="2000" b="1" dirty="0" err="1" smtClean="0">
                <a:latin typeface="Courier New" pitchFamily="112" charset="0"/>
              </a:rPr>
              <a:t>i</a:t>
            </a:r>
            <a:r>
              <a:rPr lang="en-US" sz="2000" b="1" dirty="0" smtClean="0">
                <a:latin typeface="Courier New" pitchFamily="112" charset="0"/>
              </a:rPr>
              <a:t> * </a:t>
            </a:r>
            <a:r>
              <a:rPr lang="en-US" sz="2000" b="1" dirty="0" err="1" smtClean="0">
                <a:latin typeface="Courier New" pitchFamily="112" charset="0"/>
              </a:rPr>
              <a:t>i</a:t>
            </a:r>
            <a:r>
              <a:rPr lang="en-US" sz="2000" b="1" dirty="0" smtClean="0">
                <a:latin typeface="Courier New" pitchFamily="112" charset="0"/>
              </a:rPr>
              <a:t>;</a:t>
            </a:r>
            <a:endParaRPr lang="en-US" sz="2000" b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pPr algn="ctr" eaLnBrk="1" hangingPunct="1"/>
            <a:r>
              <a:rPr lang="en-US" sz="2800" dirty="0" smtClean="0"/>
              <a:t>Releasing Dynamically Allocated Memory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685800"/>
            <a:ext cx="8382000" cy="57150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All dynamically allocated memory must be released when they are no longer needed, and before the program ends. If the allocated memory is not released, then there is a memory leak which will slowly use up all available memory of a </a:t>
            </a:r>
            <a:r>
              <a:rPr lang="en-US" sz="2000" dirty="0" smtClean="0"/>
              <a:t>system.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To release dynamically allocated </a:t>
            </a:r>
            <a:r>
              <a:rPr lang="en-US" sz="2000" dirty="0" smtClean="0"/>
              <a:t>variables, use  </a:t>
            </a:r>
            <a:r>
              <a:rPr lang="en-US" sz="2000" b="1" dirty="0" smtClean="0">
                <a:latin typeface="Courier New" pitchFamily="112" charset="0"/>
              </a:rPr>
              <a:t>delete </a:t>
            </a:r>
            <a:r>
              <a:rPr lang="en-US" sz="2000" b="1" dirty="0" err="1" smtClean="0">
                <a:latin typeface="Courier New" pitchFamily="112" charset="0"/>
              </a:rPr>
              <a:t>varname</a:t>
            </a:r>
            <a:r>
              <a:rPr lang="en-US" sz="2000" b="1" dirty="0" smtClean="0">
                <a:latin typeface="Courier New" pitchFamily="112" charset="0"/>
              </a:rPr>
              <a:t>;</a:t>
            </a:r>
            <a:endParaRPr lang="en-US" sz="2000" b="1" dirty="0" smtClean="0"/>
          </a:p>
          <a:p>
            <a:pPr eaLnBrk="1" hangingPunct="1"/>
            <a:r>
              <a:rPr lang="en-US" sz="2000" dirty="0" smtClean="0"/>
              <a:t>Use </a:t>
            </a:r>
            <a:r>
              <a:rPr lang="en-US" sz="2000" b="1" dirty="0" smtClean="0">
                <a:latin typeface="Courier New" pitchFamily="112" charset="0"/>
              </a:rPr>
              <a:t>[]</a:t>
            </a:r>
            <a:r>
              <a:rPr lang="en-US" sz="2000" dirty="0" smtClean="0"/>
              <a:t> when releasing dynamically allocated array: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Courier New" pitchFamily="112" charset="0"/>
              </a:rPr>
              <a:t>delete [] </a:t>
            </a:r>
            <a:r>
              <a:rPr lang="en-US" sz="2000" b="1" dirty="0" err="1" smtClean="0">
                <a:latin typeface="Courier New" pitchFamily="112" charset="0"/>
              </a:rPr>
              <a:t>arrayptr</a:t>
            </a:r>
            <a:r>
              <a:rPr lang="en-US" sz="2000" b="1" dirty="0" smtClean="0">
                <a:latin typeface="Courier New" pitchFamily="112" charset="0"/>
              </a:rPr>
              <a:t>;  </a:t>
            </a:r>
            <a:endParaRPr lang="en-US" sz="2000" b="1" dirty="0" smtClean="0"/>
          </a:p>
          <a:p>
            <a:pPr eaLnBrk="1" hangingPunct="1"/>
            <a:r>
              <a:rPr lang="en-US" sz="2000" dirty="0" smtClean="0"/>
              <a:t>Only use </a:t>
            </a:r>
            <a:r>
              <a:rPr lang="en-US" sz="2000" b="1" dirty="0" smtClean="0">
                <a:latin typeface="Courier New" pitchFamily="112" charset="0"/>
              </a:rPr>
              <a:t>delete</a:t>
            </a:r>
            <a:r>
              <a:rPr lang="en-US" sz="2000" dirty="0" smtClean="0"/>
              <a:t> with dynamically allocated memory, don’t use it with local variables</a:t>
            </a:r>
          </a:p>
          <a:p>
            <a:pPr eaLnBrk="1" hangingPunct="1"/>
            <a:r>
              <a:rPr lang="en-US" sz="2000" dirty="0" smtClean="0"/>
              <a:t>After releasing memory with </a:t>
            </a:r>
            <a:r>
              <a:rPr lang="en-US" sz="2000" b="1" dirty="0" smtClean="0">
                <a:latin typeface="Courier New" pitchFamily="112" charset="0"/>
              </a:rPr>
              <a:t>delete</a:t>
            </a:r>
            <a:r>
              <a:rPr lang="en-US" sz="2000" dirty="0" smtClean="0"/>
              <a:t>, it’s good practice to set the pointer to 0</a:t>
            </a:r>
            <a:endParaRPr lang="en-US" sz="2000" i="1" dirty="0" smtClean="0"/>
          </a:p>
          <a:p>
            <a:pPr lvl="1" eaLnBrk="1" hangingPunct="1"/>
            <a:r>
              <a:rPr lang="en-US" sz="2000" dirty="0" smtClean="0"/>
              <a:t>Example:       </a:t>
            </a:r>
            <a:r>
              <a:rPr lang="en-US" sz="2000" b="1" dirty="0" smtClean="0">
                <a:latin typeface="Courier New" pitchFamily="112" charset="0"/>
              </a:rPr>
              <a:t>delete </a:t>
            </a:r>
            <a:r>
              <a:rPr lang="en-US" sz="2000" b="1" dirty="0" err="1" smtClean="0">
                <a:latin typeface="Courier New" pitchFamily="112" charset="0"/>
              </a:rPr>
              <a:t>ptr</a:t>
            </a:r>
            <a:r>
              <a:rPr lang="en-US" sz="2000" b="1" dirty="0" smtClean="0">
                <a:latin typeface="Courier New" pitchFamily="112" charset="0"/>
              </a:rPr>
              <a:t>;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112" charset="0"/>
              </a:rPr>
              <a:t>		  	   </a:t>
            </a:r>
            <a:r>
              <a:rPr lang="en-US" sz="2000" b="1" dirty="0" err="1" smtClean="0">
                <a:latin typeface="Courier New" pitchFamily="112" charset="0"/>
              </a:rPr>
              <a:t>ptr</a:t>
            </a:r>
            <a:r>
              <a:rPr lang="en-US" sz="2000" b="1" dirty="0" smtClean="0">
                <a:latin typeface="Courier New" pitchFamily="112" charset="0"/>
              </a:rPr>
              <a:t> = 0;</a:t>
            </a:r>
          </a:p>
          <a:p>
            <a:pPr lvl="1" eaLnBrk="1" hangingPunct="1"/>
            <a:r>
              <a:rPr lang="en-US" sz="2000" dirty="0" smtClean="0"/>
              <a:t>This </a:t>
            </a:r>
            <a:r>
              <a:rPr lang="en-US" sz="2000" dirty="0" smtClean="0"/>
              <a:t>prevents </a:t>
            </a:r>
            <a:r>
              <a:rPr lang="en-US" sz="2000" dirty="0" smtClean="0"/>
              <a:t>someone from accidentally using the </a:t>
            </a:r>
            <a:r>
              <a:rPr lang="en-US" sz="2000" dirty="0" smtClean="0"/>
              <a:t>pointer to access the area of memory that was released</a:t>
            </a:r>
          </a:p>
          <a:p>
            <a:pPr lvl="1" eaLnBrk="1" hangingPunct="1"/>
            <a:r>
              <a:rPr lang="en-US" sz="2000" dirty="0" smtClean="0"/>
              <a:t>If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2000" dirty="0" smtClean="0"/>
              <a:t> is accidentally called on the pointer again, it will not cause </a:t>
            </a:r>
            <a:r>
              <a:rPr lang="en-US" sz="2000" dirty="0" smtClean="0"/>
              <a:t>an error</a:t>
            </a:r>
            <a:endParaRPr lang="en-US" sz="2000" dirty="0" smtClean="0"/>
          </a:p>
          <a:p>
            <a:pPr lvl="1" eaLnBrk="1" hangingPunct="1">
              <a:buNone/>
            </a:pPr>
            <a:endParaRPr 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9.9</a:t>
            </a:r>
          </a:p>
        </p:txBody>
      </p:sp>
      <p:sp>
        <p:nvSpPr>
          <p:cNvPr id="3891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Returning Pointers from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ctr" eaLnBrk="1" hangingPunct="1"/>
            <a:r>
              <a:rPr lang="en-US" sz="2800" dirty="0" smtClean="0"/>
              <a:t>Returning Pointers from Functions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077200" cy="5364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 pointer can be returned from a function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return data type is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data_type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*</a:t>
            </a:r>
          </a:p>
          <a:p>
            <a:pPr lvl="1" eaLnBrk="1" hangingPunct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* </a:t>
            </a:r>
            <a:r>
              <a:rPr lang="en-US" sz="2000" b="1" dirty="0" err="1" smtClean="0">
                <a:latin typeface="Courier New" pitchFamily="112" charset="0"/>
              </a:rPr>
              <a:t>newNum</a:t>
            </a:r>
            <a:r>
              <a:rPr lang="en-US" sz="2000" b="1" dirty="0" smtClean="0">
                <a:latin typeface="Courier New" pitchFamily="112" charset="0"/>
              </a:rPr>
              <a:t>();  </a:t>
            </a:r>
            <a:r>
              <a:rPr lang="en-US" sz="2000" dirty="0" smtClean="0"/>
              <a:t>// </a:t>
            </a:r>
            <a:r>
              <a:rPr lang="en-US" sz="2000" dirty="0" err="1" smtClean="0"/>
              <a:t>newNum</a:t>
            </a:r>
            <a:r>
              <a:rPr lang="en-US" sz="2000" dirty="0" smtClean="0"/>
              <a:t> </a:t>
            </a:r>
            <a:r>
              <a:rPr lang="en-US" sz="2000" dirty="0" smtClean="0"/>
              <a:t>returns the pointer to an </a:t>
            </a:r>
            <a:r>
              <a:rPr lang="en-US" sz="2000" dirty="0" err="1" smtClean="0"/>
              <a:t>int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sz="2000" dirty="0" smtClean="0"/>
              <a:t>A function should </a:t>
            </a:r>
            <a:r>
              <a:rPr lang="en-US" sz="2000" i="1" dirty="0" smtClean="0"/>
              <a:t>never return a pointer to a local variable </a:t>
            </a:r>
            <a:r>
              <a:rPr lang="en-US" sz="2000" dirty="0" smtClean="0"/>
              <a:t>in the function, because all local variables are released when execution returns from a function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 function should only return a pointer: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 the pointer was passed to the function as an input argument,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 the pointer points to dynamically allocated 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487362"/>
          </a:xfrm>
        </p:spPr>
        <p:txBody>
          <a:bodyPr/>
          <a:lstStyle/>
          <a:p>
            <a:pPr algn="ctr" eaLnBrk="1" hangingPunct="1"/>
            <a:r>
              <a:rPr lang="en-US" sz="2800" dirty="0" smtClean="0"/>
              <a:t>Main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382000" cy="5791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dirty="0" smtClean="0"/>
              <a:t>Also called Random Access Memory (RAM)</a:t>
            </a:r>
          </a:p>
          <a:p>
            <a:pPr eaLnBrk="1" hangingPunct="1">
              <a:defRPr/>
            </a:pPr>
            <a:r>
              <a:rPr lang="en-US" sz="2000" dirty="0" smtClean="0"/>
              <a:t>It is volatile, which means it is erased when the program terminates or the computer is turned off</a:t>
            </a:r>
          </a:p>
          <a:p>
            <a:pPr eaLnBrk="1" hangingPunct="1">
              <a:defRPr/>
            </a:pPr>
            <a:r>
              <a:rPr lang="en-US" sz="2000" dirty="0" smtClean="0"/>
              <a:t>Organized as follows:</a:t>
            </a:r>
          </a:p>
          <a:p>
            <a:pPr lvl="1" eaLnBrk="1" hangingPunct="1">
              <a:defRPr/>
            </a:pPr>
            <a:r>
              <a:rPr lang="en-US" sz="2000" dirty="0" smtClean="0"/>
              <a:t>bit: smallest piece of memory,  has values 0 (off) or 1 (on)</a:t>
            </a:r>
          </a:p>
          <a:p>
            <a:pPr lvl="1" eaLnBrk="1" hangingPunct="1">
              <a:defRPr/>
            </a:pPr>
            <a:r>
              <a:rPr lang="en-US" sz="2000" dirty="0" smtClean="0"/>
              <a:t>byte: 8 consecutive bits. Each byte has a unique addresses.</a:t>
            </a:r>
          </a:p>
          <a:p>
            <a:pPr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endParaRPr lang="en-US" sz="2000" dirty="0" smtClean="0"/>
          </a:p>
          <a:p>
            <a:pPr eaLnBrk="1" hangingPunct="1">
              <a:buNone/>
              <a:defRPr/>
            </a:pP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/>
              <a:t>In the above figure, the number 149 is stored in the byte with the address 16, and the number 72 is stored at address 23</a:t>
            </a:r>
          </a:p>
          <a:p>
            <a:pPr eaLnBrk="1" hangingPunct="1">
              <a:defRPr/>
            </a:pPr>
            <a:r>
              <a:rPr lang="en-US" sz="2000" dirty="0" smtClean="0"/>
              <a:t>The name of a variable is the address of that variable, and so far we’ve accessed data with a variable name</a:t>
            </a:r>
          </a:p>
          <a:p>
            <a:pPr eaLnBrk="1" hangingPunct="1">
              <a:defRPr/>
            </a:pPr>
            <a:r>
              <a:rPr lang="en-US" sz="2000" dirty="0" smtClean="0"/>
              <a:t>Now we learn how to access data </a:t>
            </a:r>
            <a:r>
              <a:rPr lang="en-US" sz="2000" dirty="0" smtClean="0"/>
              <a:t>by using the </a:t>
            </a:r>
            <a:r>
              <a:rPr lang="en-US" sz="2000" dirty="0" smtClean="0"/>
              <a:t>address of that data</a:t>
            </a:r>
          </a:p>
          <a:p>
            <a:pPr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pic>
        <p:nvPicPr>
          <p:cNvPr id="5" name="Picture 4" descr="Figure 1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95600"/>
            <a:ext cx="82296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9.1, 9.2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algn="ctr" eaLnBrk="1" hangingPunct="1"/>
            <a:r>
              <a:rPr lang="en-US" sz="2800" dirty="0" smtClean="0"/>
              <a:t>Pointer = Address of a Variable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685800"/>
            <a:ext cx="8305800" cy="57912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Each </a:t>
            </a:r>
            <a:r>
              <a:rPr lang="en-US" sz="2000" dirty="0" smtClean="0"/>
              <a:t>variable </a:t>
            </a:r>
            <a:r>
              <a:rPr lang="en-US" sz="2000" dirty="0" smtClean="0"/>
              <a:t>in a program is stored at a unique address in memory</a:t>
            </a:r>
          </a:p>
          <a:p>
            <a:pPr eaLnBrk="1" hangingPunct="1">
              <a:defRPr/>
            </a:pPr>
            <a:r>
              <a:rPr lang="en-US" sz="2000" dirty="0" smtClean="0"/>
              <a:t>The address is a large value usually shown as a hexadecimal number</a:t>
            </a:r>
          </a:p>
          <a:p>
            <a:pPr eaLnBrk="1" hangingPunct="1">
              <a:defRPr/>
            </a:pPr>
            <a:r>
              <a:rPr lang="en-US" sz="2000" dirty="0" smtClean="0"/>
              <a:t>Example:</a:t>
            </a:r>
          </a:p>
          <a:p>
            <a:pPr marL="342900" lvl="1" indent="-342900" eaLnBrk="1" hangingPunct="1">
              <a:buNone/>
              <a:defRPr/>
            </a:pPr>
            <a:r>
              <a:rPr lang="en-US" sz="2000" b="1" dirty="0" smtClean="0">
                <a:latin typeface="Courier New" pitchFamily="112" charset="0"/>
              </a:rPr>
              <a:t>	  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num = -99;</a:t>
            </a:r>
          </a:p>
          <a:p>
            <a:pPr eaLnBrk="1" hangingPunct="1">
              <a:buNone/>
              <a:defRPr/>
            </a:pPr>
            <a:endParaRPr lang="en-US" sz="2000" dirty="0" smtClean="0"/>
          </a:p>
          <a:p>
            <a:pPr eaLnBrk="1" hangingPunct="1">
              <a:buNone/>
              <a:defRPr/>
            </a:pP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/>
              <a:t>The address operator </a:t>
            </a:r>
            <a:r>
              <a:rPr lang="en-US" sz="2000" b="1" dirty="0" smtClean="0">
                <a:latin typeface="Courier New" pitchFamily="112" charset="0"/>
              </a:rPr>
              <a:t>&amp;</a:t>
            </a:r>
            <a:r>
              <a:rPr lang="en-US" sz="2000" dirty="0" smtClean="0"/>
              <a:t> is used to get the address of a variable: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 err="1" smtClean="0">
                <a:latin typeface="Courier New" pitchFamily="112" charset="0"/>
              </a:rPr>
              <a:t>cout</a:t>
            </a:r>
            <a:r>
              <a:rPr lang="en-US" sz="2000" b="1" dirty="0" smtClean="0">
                <a:latin typeface="Courier New" pitchFamily="112" charset="0"/>
              </a:rPr>
              <a:t> &lt;&lt; num;   // prints: -99</a:t>
            </a:r>
          </a:p>
          <a:p>
            <a:pPr lvl="1" eaLnBrk="1" hangingPunct="1">
              <a:spcBef>
                <a:spcPts val="0"/>
              </a:spcBef>
              <a:buFontTx/>
              <a:buNone/>
              <a:defRPr/>
            </a:pPr>
            <a:r>
              <a:rPr lang="en-US" sz="2000" b="1" dirty="0" err="1" smtClean="0">
                <a:latin typeface="Courier New" pitchFamily="112" charset="0"/>
              </a:rPr>
              <a:t>cout</a:t>
            </a:r>
            <a:r>
              <a:rPr lang="en-US" sz="2000" b="1" dirty="0" smtClean="0">
                <a:latin typeface="Courier New" pitchFamily="112" charset="0"/>
              </a:rPr>
              <a:t> &lt;&lt; </a:t>
            </a:r>
            <a:r>
              <a:rPr lang="en-US" sz="2000" b="1" spc="100" dirty="0" smtClean="0">
                <a:latin typeface="Courier New" pitchFamily="112" charset="0"/>
              </a:rPr>
              <a:t>&amp;n</a:t>
            </a:r>
            <a:r>
              <a:rPr lang="en-US" sz="2000" b="1" dirty="0" smtClean="0">
                <a:latin typeface="Courier New" pitchFamily="112" charset="0"/>
              </a:rPr>
              <a:t>um;  // prints: 0x4a00             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000" dirty="0" smtClean="0"/>
              <a:t>The address of a variable is called a pointer because it points toward the variable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Pointers are useful because they allow access to the data from any function in the program, and they are the only way to access dynamic </a:t>
            </a:r>
            <a:r>
              <a:rPr lang="en-US" sz="2000" dirty="0" smtClean="0"/>
              <a:t>variables (discussed </a:t>
            </a:r>
            <a:r>
              <a:rPr lang="en-US" sz="2000" dirty="0" smtClean="0"/>
              <a:t>later in the module)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</p:txBody>
      </p:sp>
      <p:grpSp>
        <p:nvGrpSpPr>
          <p:cNvPr id="22" name="Group 21"/>
          <p:cNvGrpSpPr/>
          <p:nvPr/>
        </p:nvGrpSpPr>
        <p:grpSpPr>
          <a:xfrm>
            <a:off x="4267200" y="1981200"/>
            <a:ext cx="3057247" cy="1131332"/>
            <a:chOff x="2514600" y="2133600"/>
            <a:chExt cx="3057247" cy="1131332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514600" y="2133600"/>
              <a:ext cx="3057247" cy="1131332"/>
              <a:chOff x="1371600" y="3581400"/>
              <a:chExt cx="3057247" cy="1206754"/>
            </a:xfrm>
          </p:grpSpPr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276600" y="3581400"/>
                <a:ext cx="646331" cy="426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latin typeface="Courier New" pitchFamily="112" charset="0"/>
                  </a:rPr>
                  <a:t>num</a:t>
                </a:r>
              </a:p>
            </p:txBody>
          </p:sp>
          <p:grpSp>
            <p:nvGrpSpPr>
              <p:cNvPr id="9" name="Group 11"/>
              <p:cNvGrpSpPr>
                <a:grpSpLocks/>
              </p:cNvGrpSpPr>
              <p:nvPr/>
            </p:nvGrpSpPr>
            <p:grpSpPr bwMode="auto">
              <a:xfrm>
                <a:off x="1752600" y="3886200"/>
                <a:ext cx="2362200" cy="479933"/>
                <a:chOff x="1752600" y="3886200"/>
                <a:chExt cx="2362200" cy="479933"/>
              </a:xfrm>
            </p:grpSpPr>
            <p:sp>
              <p:nvSpPr>
                <p:cNvPr id="11" name="Rectangle 4"/>
                <p:cNvSpPr>
                  <a:spLocks noChangeArrowheads="1"/>
                </p:cNvSpPr>
                <p:nvPr/>
              </p:nvSpPr>
              <p:spPr bwMode="auto">
                <a:xfrm>
                  <a:off x="3048000" y="3886200"/>
                  <a:ext cx="1066800" cy="4572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752600" y="3906520"/>
                  <a:ext cx="1204176" cy="4596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200" b="1" dirty="0">
                      <a:latin typeface="Courier New" pitchFamily="112" charset="0"/>
                    </a:rPr>
                    <a:t>0x4a00</a:t>
                  </a:r>
                </a:p>
              </p:txBody>
            </p:sp>
          </p:grpSp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1371600" y="4394200"/>
                <a:ext cx="3057247" cy="393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 address </a:t>
                </a:r>
                <a:r>
                  <a:rPr lang="en-US" dirty="0"/>
                  <a:t>of </a:t>
                </a:r>
                <a:r>
                  <a:rPr lang="en-US" b="1" dirty="0" smtClean="0">
                    <a:latin typeface="Courier New" pitchFamily="112" charset="0"/>
                  </a:rPr>
                  <a:t>num </a:t>
                </a:r>
                <a:r>
                  <a:rPr lang="en-US" dirty="0" smtClean="0"/>
                  <a:t>=</a:t>
                </a:r>
                <a:r>
                  <a:rPr lang="en-US" b="1" dirty="0" smtClean="0"/>
                  <a:t> </a:t>
                </a:r>
                <a:r>
                  <a:rPr lang="en-US" b="1" dirty="0">
                    <a:latin typeface="Courier New" pitchFamily="112" charset="0"/>
                  </a:rPr>
                  <a:t>0x4a00</a:t>
                </a:r>
                <a:endParaRPr lang="en-US" b="1" dirty="0"/>
              </a:p>
            </p:txBody>
          </p:sp>
        </p:grp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4419600" y="2438400"/>
              <a:ext cx="64633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latin typeface="Courier New" pitchFamily="112" charset="0"/>
                </a:rPr>
                <a:t>-99</a:t>
              </a:r>
              <a:endParaRPr lang="en-US" sz="2000" b="1" dirty="0">
                <a:latin typeface="Courier New" pitchFamily="112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81400" y="4648200"/>
            <a:ext cx="2804376" cy="714375"/>
            <a:chOff x="3581400" y="4648200"/>
            <a:chExt cx="2804376" cy="714375"/>
          </a:xfrm>
        </p:grpSpPr>
        <p:grpSp>
          <p:nvGrpSpPr>
            <p:cNvPr id="24" name="Group 23"/>
            <p:cNvGrpSpPr/>
            <p:nvPr/>
          </p:nvGrpSpPr>
          <p:grpSpPr>
            <a:xfrm>
              <a:off x="3581400" y="4648200"/>
              <a:ext cx="2804376" cy="714375"/>
              <a:chOff x="3581400" y="4724400"/>
              <a:chExt cx="2804376" cy="714375"/>
            </a:xfrm>
          </p:grpSpPr>
          <p:grpSp>
            <p:nvGrpSpPr>
              <p:cNvPr id="15" name="Group 3"/>
              <p:cNvGrpSpPr>
                <a:grpSpLocks/>
              </p:cNvGrpSpPr>
              <p:nvPr/>
            </p:nvGrpSpPr>
            <p:grpSpPr bwMode="auto">
              <a:xfrm>
                <a:off x="3581400" y="4724400"/>
                <a:ext cx="2804376" cy="714375"/>
                <a:chOff x="3048000" y="3581400"/>
                <a:chExt cx="2804376" cy="762000"/>
              </a:xfrm>
            </p:grpSpPr>
            <p:sp>
              <p:nvSpPr>
                <p:cNvPr id="1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276600" y="3581400"/>
                  <a:ext cx="646331" cy="4267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dirty="0">
                      <a:latin typeface="Courier New" pitchFamily="112" charset="0"/>
                    </a:rPr>
                    <a:t>num</a:t>
                  </a:r>
                </a:p>
              </p:txBody>
            </p:sp>
            <p:grpSp>
              <p:nvGrpSpPr>
                <p:cNvPr id="17" name="Group 11"/>
                <p:cNvGrpSpPr>
                  <a:grpSpLocks/>
                </p:cNvGrpSpPr>
                <p:nvPr/>
              </p:nvGrpSpPr>
              <p:grpSpPr bwMode="auto">
                <a:xfrm>
                  <a:off x="3048000" y="3825240"/>
                  <a:ext cx="2804376" cy="518160"/>
                  <a:chOff x="3048000" y="3825240"/>
                  <a:chExt cx="2804376" cy="518160"/>
                </a:xfrm>
              </p:grpSpPr>
              <p:sp>
                <p:nvSpPr>
                  <p:cNvPr id="19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3048000" y="3886200"/>
                    <a:ext cx="1066800" cy="4572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48200" y="3825240"/>
                    <a:ext cx="1204176" cy="4596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200" b="1" dirty="0">
                        <a:latin typeface="Courier New" pitchFamily="112" charset="0"/>
                      </a:rPr>
                      <a:t>0x4a00</a:t>
                    </a:r>
                  </a:p>
                </p:txBody>
              </p:sp>
            </p:grpSp>
          </p:grpSp>
          <p:sp>
            <p:nvSpPr>
              <p:cNvPr id="23" name="Text Box 6"/>
              <p:cNvSpPr txBox="1">
                <a:spLocks noChangeArrowheads="1"/>
              </p:cNvSpPr>
              <p:nvPr/>
            </p:nvSpPr>
            <p:spPr bwMode="auto">
              <a:xfrm>
                <a:off x="3733800" y="5029200"/>
                <a:ext cx="64633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>
                    <a:latin typeface="Courier New" pitchFamily="112" charset="0"/>
                  </a:rPr>
                  <a:t>-99</a:t>
                </a:r>
                <a:endParaRPr lang="en-US" sz="2000" b="1" dirty="0">
                  <a:latin typeface="Courier New" pitchFamily="112" charset="0"/>
                </a:endParaRPr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H="1">
              <a:off x="4648200" y="5105400"/>
              <a:ext cx="533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487363"/>
          </a:xfrm>
        </p:spPr>
        <p:txBody>
          <a:bodyPr/>
          <a:lstStyle/>
          <a:p>
            <a:pPr algn="ctr" eaLnBrk="1" hangingPunct="1"/>
            <a:r>
              <a:rPr lang="en-US" sz="3200" smtClean="0"/>
              <a:t>Pointers and Arrays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838200"/>
            <a:ext cx="8153400" cy="45720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  <a:cs typeface="+mn-cs"/>
              </a:rPr>
              <a:t>An array name is the address of the array or a pointer to the array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  <a:cs typeface="+mn-cs"/>
              </a:rPr>
              <a:t>When we pass the array name to a function, the address of the array is actually sent to the function</a:t>
            </a:r>
            <a:br>
              <a:rPr lang="en-US" sz="2000" kern="0" dirty="0">
                <a:latin typeface="+mn-lt"/>
                <a:cs typeface="+mn-cs"/>
              </a:rPr>
            </a:br>
            <a:endParaRPr lang="en-US" sz="2000" kern="0" dirty="0">
              <a:latin typeface="Courier New" pitchFamily="112" charset="0"/>
              <a:cs typeface="+mn-cs"/>
            </a:endParaRPr>
          </a:p>
        </p:txBody>
      </p:sp>
      <p:pic>
        <p:nvPicPr>
          <p:cNvPr id="6148" name="Picture 6" descr="0902sowc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57200" y="4648200"/>
            <a:ext cx="2667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C++ automatically stores the address of </a:t>
            </a:r>
            <a:r>
              <a:rPr lang="en-US" b="1" dirty="0">
                <a:solidFill>
                  <a:srgbClr val="FF0000"/>
                </a:solidFill>
                <a:latin typeface="Courier New" pitchFamily="112" charset="0"/>
              </a:rPr>
              <a:t>numbers</a:t>
            </a:r>
            <a:r>
              <a:rPr lang="en-US" dirty="0">
                <a:solidFill>
                  <a:srgbClr val="FF0000"/>
                </a:solidFill>
              </a:rPr>
              <a:t> in the </a:t>
            </a:r>
            <a:r>
              <a:rPr lang="en-US" b="1" dirty="0">
                <a:solidFill>
                  <a:srgbClr val="FF0000"/>
                </a:solidFill>
                <a:latin typeface="Courier New" pitchFamily="112" charset="0"/>
              </a:rPr>
              <a:t>values</a:t>
            </a:r>
            <a:r>
              <a:rPr lang="en-US" dirty="0">
                <a:solidFill>
                  <a:srgbClr val="FF0000"/>
                </a:solidFill>
              </a:rPr>
              <a:t> parameter</a:t>
            </a:r>
            <a:r>
              <a:rPr lang="en-US" dirty="0">
                <a:solidFill>
                  <a:srgbClr val="FF6600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487363"/>
          </a:xfrm>
        </p:spPr>
        <p:txBody>
          <a:bodyPr/>
          <a:lstStyle/>
          <a:p>
            <a:pPr algn="ctr" eaLnBrk="1" hangingPunct="1"/>
            <a:r>
              <a:rPr lang="en-US" sz="3200" smtClean="0"/>
              <a:t>Pointers and References</a:t>
            </a:r>
          </a:p>
        </p:txBody>
      </p:sp>
      <p:pic>
        <p:nvPicPr>
          <p:cNvPr id="7171" name="Picture 3" descr="0903sowc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7848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228600" y="4419600"/>
            <a:ext cx="2819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C++ automatically stores the address of </a:t>
            </a:r>
            <a:r>
              <a:rPr lang="en-US" b="1" dirty="0" err="1">
                <a:solidFill>
                  <a:srgbClr val="FF0000"/>
                </a:solidFill>
                <a:latin typeface="Courier New" pitchFamily="112" charset="0"/>
              </a:rPr>
              <a:t>jellyDonuts</a:t>
            </a:r>
            <a:r>
              <a:rPr lang="en-US" dirty="0">
                <a:solidFill>
                  <a:srgbClr val="FF0000"/>
                </a:solidFill>
              </a:rPr>
              <a:t>    in the </a:t>
            </a:r>
            <a:r>
              <a:rPr lang="en-US" b="1" dirty="0">
                <a:solidFill>
                  <a:srgbClr val="FF0000"/>
                </a:solidFill>
                <a:latin typeface="Courier New" pitchFamily="112" charset="0"/>
              </a:rPr>
              <a:t>donuts</a:t>
            </a:r>
            <a:r>
              <a:rPr lang="en-US" dirty="0">
                <a:solidFill>
                  <a:srgbClr val="FF0000"/>
                </a:solidFill>
              </a:rPr>
              <a:t> parameter.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838200"/>
            <a:ext cx="8153400" cy="45720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  <a:cs typeface="+mn-cs"/>
              </a:rPr>
              <a:t>A reference is also a type of pointer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  <a:cs typeface="+mn-cs"/>
              </a:rPr>
              <a:t>When we pass a variable to a reference parameter in a function, the address of the variable is actually sent to the function</a:t>
            </a:r>
            <a:br>
              <a:rPr lang="en-US" sz="2000" kern="0" dirty="0">
                <a:latin typeface="+mn-lt"/>
                <a:cs typeface="+mn-cs"/>
              </a:rPr>
            </a:br>
            <a:endParaRPr lang="en-US" sz="2000" kern="0" dirty="0">
              <a:latin typeface="Courier New" pitchFamily="112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487363"/>
          </a:xfrm>
        </p:spPr>
        <p:txBody>
          <a:bodyPr/>
          <a:lstStyle/>
          <a:p>
            <a:pPr algn="ctr" eaLnBrk="1" hangingPunct="1"/>
            <a:r>
              <a:rPr lang="en-US" sz="2800" smtClean="0"/>
              <a:t>Pointer Variables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85800"/>
            <a:ext cx="8458200" cy="57150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Because pointers are addresses, which are integers, they can be stored in a special type of variables called pointer variables</a:t>
            </a:r>
          </a:p>
          <a:p>
            <a:pPr eaLnBrk="1" hangingPunct="1"/>
            <a:r>
              <a:rPr lang="en-US" sz="2000" dirty="0" smtClean="0"/>
              <a:t>A pointer variable stores an address, just like an array name and a reference variable store an address</a:t>
            </a:r>
          </a:p>
          <a:p>
            <a:pPr eaLnBrk="1" hangingPunct="1"/>
            <a:r>
              <a:rPr lang="en-US" sz="2000" dirty="0" smtClean="0"/>
              <a:t>Define a pointer variable:   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  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* </a:t>
            </a:r>
            <a:r>
              <a:rPr lang="en-US" sz="2000" b="1" dirty="0" err="1" smtClean="0">
                <a:latin typeface="Courier New" pitchFamily="112" charset="0"/>
              </a:rPr>
              <a:t>intPtr</a:t>
            </a:r>
            <a:r>
              <a:rPr lang="en-US" sz="2000" dirty="0" smtClean="0">
                <a:latin typeface="Courier New" pitchFamily="112" charset="0"/>
                <a:cs typeface="Courier New" pitchFamily="112" charset="0"/>
              </a:rPr>
              <a:t>;   </a:t>
            </a:r>
            <a:r>
              <a:rPr lang="en-US" sz="2000" dirty="0" smtClean="0">
                <a:cs typeface="Courier New" pitchFamily="112" charset="0"/>
              </a:rPr>
              <a:t>// </a:t>
            </a:r>
            <a:r>
              <a:rPr lang="en-US" sz="2000" b="1" dirty="0" err="1" smtClean="0">
                <a:latin typeface="Courier New" pitchFamily="112" charset="0"/>
              </a:rPr>
              <a:t>intPtr</a:t>
            </a:r>
            <a:r>
              <a:rPr lang="en-US" sz="2000" dirty="0" smtClean="0"/>
              <a:t> can hold the address of an </a:t>
            </a:r>
            <a:r>
              <a:rPr lang="en-US" sz="2000" dirty="0" err="1" smtClean="0"/>
              <a:t>int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Initialize a pointer variable:</a:t>
            </a:r>
          </a:p>
          <a:p>
            <a:pPr lvl="1" eaLnBrk="1" hangingPunct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* </a:t>
            </a:r>
            <a:r>
              <a:rPr lang="en-US" sz="2000" b="1" dirty="0" err="1" smtClean="0">
                <a:latin typeface="Courier New" pitchFamily="112" charset="0"/>
              </a:rPr>
              <a:t>intPtr</a:t>
            </a:r>
            <a:r>
              <a:rPr lang="en-US" sz="2000" b="1" dirty="0" smtClean="0">
                <a:latin typeface="Courier New" pitchFamily="112" charset="0"/>
              </a:rPr>
              <a:t> = &amp;num; </a:t>
            </a:r>
            <a:r>
              <a:rPr lang="en-US" sz="2000" dirty="0" smtClean="0">
                <a:cs typeface="Courier New" pitchFamily="112" charset="0"/>
              </a:rPr>
              <a:t>// </a:t>
            </a:r>
            <a:r>
              <a:rPr lang="en-US" sz="2000" b="1" dirty="0" err="1" smtClean="0">
                <a:latin typeface="Courier New" pitchFamily="112" charset="0"/>
              </a:rPr>
              <a:t>intPtr</a:t>
            </a:r>
            <a:r>
              <a:rPr lang="en-US" sz="2000" dirty="0" smtClean="0"/>
              <a:t> holds the address of </a:t>
            </a:r>
            <a:r>
              <a:rPr lang="en-US" sz="2000" b="1" dirty="0" smtClean="0">
                <a:latin typeface="Courier New" pitchFamily="112" charset="0"/>
                <a:cs typeface="Courier New" pitchFamily="112" charset="0"/>
              </a:rPr>
              <a:t>num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Use  a pointer variable to access data: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	The indirection operator </a:t>
            </a:r>
            <a:r>
              <a:rPr lang="en-US" sz="2000" b="1" dirty="0" smtClean="0">
                <a:latin typeface="Courier New" pitchFamily="112" charset="0"/>
              </a:rPr>
              <a:t>*</a:t>
            </a:r>
            <a:r>
              <a:rPr lang="en-US" sz="2000" dirty="0" smtClean="0"/>
              <a:t> dereferences a pointer, which means it allows you to access the item that the pointer points to</a:t>
            </a:r>
            <a:r>
              <a:rPr lang="en-US" sz="2000" dirty="0" smtClean="0">
                <a:latin typeface="Courier New" pitchFamily="112" charset="0"/>
              </a:rPr>
              <a:t/>
            </a:r>
            <a:br>
              <a:rPr lang="en-US" sz="2000" dirty="0" smtClean="0">
                <a:latin typeface="Courier New" pitchFamily="112" charset="0"/>
              </a:rPr>
            </a:br>
            <a:r>
              <a:rPr lang="en-US" sz="2000" dirty="0" smtClean="0">
                <a:latin typeface="Courier New" pitchFamily="112" charset="0"/>
              </a:rPr>
              <a:t>  </a:t>
            </a:r>
            <a:r>
              <a:rPr lang="en-US" sz="2000" b="1" dirty="0" err="1" smtClean="0">
                <a:latin typeface="Courier New" pitchFamily="112" charset="0"/>
              </a:rPr>
              <a:t>cout</a:t>
            </a:r>
            <a:r>
              <a:rPr lang="en-US" sz="2000" b="1" dirty="0" smtClean="0">
                <a:latin typeface="Courier New" pitchFamily="112" charset="0"/>
              </a:rPr>
              <a:t> &lt;&lt; *</a:t>
            </a:r>
            <a:r>
              <a:rPr lang="en-US" sz="2000" b="1" dirty="0" err="1" smtClean="0">
                <a:latin typeface="Courier New" pitchFamily="112" charset="0"/>
              </a:rPr>
              <a:t>intPtr</a:t>
            </a:r>
            <a:r>
              <a:rPr lang="en-US" sz="2000" b="1" dirty="0" smtClean="0">
                <a:latin typeface="Courier New" pitchFamily="112" charset="0"/>
              </a:rPr>
              <a:t> &lt;&lt; </a:t>
            </a:r>
            <a:r>
              <a:rPr lang="en-US" sz="2000" b="1" dirty="0" err="1" smtClean="0">
                <a:latin typeface="Courier New" pitchFamily="112" charset="0"/>
              </a:rPr>
              <a:t>endl</a:t>
            </a:r>
            <a:r>
              <a:rPr lang="en-US" sz="2000" b="1" dirty="0" smtClean="0">
                <a:latin typeface="Courier New" pitchFamily="112" charset="0"/>
              </a:rPr>
              <a:t>;  </a:t>
            </a:r>
            <a:r>
              <a:rPr lang="en-US" sz="2000" dirty="0" smtClean="0"/>
              <a:t>// prints 6</a:t>
            </a:r>
          </a:p>
          <a:p>
            <a:pPr eaLnBrk="1" hangingPunct="1"/>
            <a:endParaRPr lang="en-US" sz="2000" dirty="0" smtClean="0"/>
          </a:p>
        </p:txBody>
      </p:sp>
      <p:grpSp>
        <p:nvGrpSpPr>
          <p:cNvPr id="8196" name="Group 12"/>
          <p:cNvGrpSpPr>
            <a:grpSpLocks/>
          </p:cNvGrpSpPr>
          <p:nvPr/>
        </p:nvGrpSpPr>
        <p:grpSpPr bwMode="auto">
          <a:xfrm>
            <a:off x="1905000" y="3505200"/>
            <a:ext cx="5318976" cy="1083707"/>
            <a:chOff x="2057400" y="3810000"/>
            <a:chExt cx="5318976" cy="1155954"/>
          </a:xfrm>
        </p:grpSpPr>
        <p:grpSp>
          <p:nvGrpSpPr>
            <p:cNvPr id="8198" name="Group 3"/>
            <p:cNvGrpSpPr>
              <a:grpSpLocks/>
            </p:cNvGrpSpPr>
            <p:nvPr/>
          </p:nvGrpSpPr>
          <p:grpSpPr bwMode="auto">
            <a:xfrm>
              <a:off x="2057400" y="3810000"/>
              <a:ext cx="5318976" cy="1155954"/>
              <a:chOff x="1143000" y="3581400"/>
              <a:chExt cx="5318976" cy="1155954"/>
            </a:xfrm>
          </p:grpSpPr>
          <p:sp>
            <p:nvSpPr>
              <p:cNvPr id="8200" name="Text Box 6"/>
              <p:cNvSpPr txBox="1">
                <a:spLocks noChangeArrowheads="1"/>
              </p:cNvSpPr>
              <p:nvPr/>
            </p:nvSpPr>
            <p:spPr bwMode="auto">
              <a:xfrm>
                <a:off x="3276600" y="3581400"/>
                <a:ext cx="646331" cy="426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Courier New" pitchFamily="112" charset="0"/>
                  </a:rPr>
                  <a:t>num</a:t>
                </a:r>
              </a:p>
            </p:txBody>
          </p:sp>
          <p:sp>
            <p:nvSpPr>
              <p:cNvPr id="8201" name="Text Box 7"/>
              <p:cNvSpPr txBox="1">
                <a:spLocks noChangeArrowheads="1"/>
              </p:cNvSpPr>
              <p:nvPr/>
            </p:nvSpPr>
            <p:spPr bwMode="auto">
              <a:xfrm>
                <a:off x="5257800" y="3581400"/>
                <a:ext cx="1107996" cy="426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 dirty="0" err="1" smtClean="0">
                    <a:latin typeface="Courier New" pitchFamily="112" charset="0"/>
                  </a:rPr>
                  <a:t>intPtr</a:t>
                </a:r>
                <a:endParaRPr lang="en-US" sz="2000" b="1" dirty="0">
                  <a:latin typeface="Courier New" pitchFamily="112" charset="0"/>
                </a:endParaRPr>
              </a:p>
            </p:txBody>
          </p:sp>
          <p:grpSp>
            <p:nvGrpSpPr>
              <p:cNvPr id="8202" name="Group 11"/>
              <p:cNvGrpSpPr>
                <a:grpSpLocks/>
              </p:cNvGrpSpPr>
              <p:nvPr/>
            </p:nvGrpSpPr>
            <p:grpSpPr bwMode="auto">
              <a:xfrm>
                <a:off x="3048000" y="3886200"/>
                <a:ext cx="3413976" cy="459613"/>
                <a:chOff x="3048000" y="3886200"/>
                <a:chExt cx="3413976" cy="459613"/>
              </a:xfrm>
            </p:grpSpPr>
            <p:sp>
              <p:nvSpPr>
                <p:cNvPr id="8204" name="Rectangle 4"/>
                <p:cNvSpPr>
                  <a:spLocks noChangeArrowheads="1"/>
                </p:cNvSpPr>
                <p:nvPr/>
              </p:nvSpPr>
              <p:spPr bwMode="auto">
                <a:xfrm>
                  <a:off x="3048000" y="3886200"/>
                  <a:ext cx="1066800" cy="4572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0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257800" y="3886200"/>
                  <a:ext cx="1204176" cy="4596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200" b="1" dirty="0">
                      <a:latin typeface="Courier New" pitchFamily="112" charset="0"/>
                    </a:rPr>
                    <a:t>0x4a00</a:t>
                  </a:r>
                </a:p>
              </p:txBody>
            </p:sp>
            <p:sp>
              <p:nvSpPr>
                <p:cNvPr id="8206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4114800" y="4114800"/>
                  <a:ext cx="1219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203" name="Text Box 11"/>
              <p:cNvSpPr txBox="1">
                <a:spLocks noChangeArrowheads="1"/>
              </p:cNvSpPr>
              <p:nvPr/>
            </p:nvSpPr>
            <p:spPr bwMode="auto">
              <a:xfrm>
                <a:off x="1143000" y="4343400"/>
                <a:ext cx="2707793" cy="393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address of </a:t>
                </a:r>
                <a:r>
                  <a:rPr lang="en-US" b="1" dirty="0">
                    <a:latin typeface="Courier New" pitchFamily="112" charset="0"/>
                  </a:rPr>
                  <a:t>num</a:t>
                </a:r>
                <a:r>
                  <a:rPr lang="en-US" b="1" dirty="0"/>
                  <a:t>: </a:t>
                </a:r>
                <a:r>
                  <a:rPr lang="en-US" b="1" dirty="0">
                    <a:latin typeface="Courier New" pitchFamily="112" charset="0"/>
                  </a:rPr>
                  <a:t>0x4a00</a:t>
                </a:r>
                <a:endParaRPr lang="en-US" b="1" dirty="0"/>
              </a:p>
            </p:txBody>
          </p:sp>
        </p:grpSp>
        <p:sp>
          <p:nvSpPr>
            <p:cNvPr id="8199" name="Rectangle 4"/>
            <p:cNvSpPr>
              <a:spLocks noChangeArrowheads="1"/>
            </p:cNvSpPr>
            <p:nvPr/>
          </p:nvSpPr>
          <p:spPr bwMode="auto">
            <a:xfrm>
              <a:off x="6248400" y="4114800"/>
              <a:ext cx="1066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4191000" y="3810000"/>
            <a:ext cx="304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112" charset="0"/>
              </a:rPr>
              <a:t>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9600"/>
            <a:ext cx="7924800" cy="576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33400" y="228600"/>
            <a:ext cx="8229600" cy="48736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2800" kern="0" dirty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Example of Pointer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1051</TotalTime>
  <Words>1050</Words>
  <Application>Microsoft Office PowerPoint</Application>
  <PresentationFormat>On-screen Show (4:3)</PresentationFormat>
  <Paragraphs>270</Paragraphs>
  <Slides>29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template</vt:lpstr>
      <vt:lpstr>Slide 1</vt:lpstr>
      <vt:lpstr>Review</vt:lpstr>
      <vt:lpstr>Main Memory</vt:lpstr>
      <vt:lpstr>9.1, 9.2</vt:lpstr>
      <vt:lpstr>Pointer = Address of a Variable</vt:lpstr>
      <vt:lpstr>Pointers and Arrays</vt:lpstr>
      <vt:lpstr>Pointers and References</vt:lpstr>
      <vt:lpstr>Pointer Variables</vt:lpstr>
      <vt:lpstr>Slide 9</vt:lpstr>
      <vt:lpstr>9.3</vt:lpstr>
      <vt:lpstr>The Relationship Between Arrays and Pointers</vt:lpstr>
      <vt:lpstr>Array Access</vt:lpstr>
      <vt:lpstr>9.4</vt:lpstr>
      <vt:lpstr>Pointer Arithmetic</vt:lpstr>
      <vt:lpstr>9.5</vt:lpstr>
      <vt:lpstr>Initializing Pointers</vt:lpstr>
      <vt:lpstr>9.6</vt:lpstr>
      <vt:lpstr>Comparing Pointer Variables</vt:lpstr>
      <vt:lpstr>9.7</vt:lpstr>
      <vt:lpstr>Pointers as Function Parameters</vt:lpstr>
      <vt:lpstr>Using pointers vs. references</vt:lpstr>
      <vt:lpstr>Pointers to Constants</vt:lpstr>
      <vt:lpstr>Constant Pointers</vt:lpstr>
      <vt:lpstr>Constant Pointers to a Constant</vt:lpstr>
      <vt:lpstr>9.8</vt:lpstr>
      <vt:lpstr>Dynamic Memory Allocation</vt:lpstr>
      <vt:lpstr>Releasing Dynamically Allocated Memory</vt:lpstr>
      <vt:lpstr>9.9</vt:lpstr>
      <vt:lpstr>Returning Pointers from Functions</vt:lpstr>
    </vt:vector>
  </TitlesOfParts>
  <Company>PEARSON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subject>Pointers</dc:subject>
  <dc:creator>Tony Gaddis</dc:creator>
  <cp:lastModifiedBy>Clare</cp:lastModifiedBy>
  <cp:revision>67</cp:revision>
  <dcterms:created xsi:type="dcterms:W3CDTF">2011-02-16T20:47:20Z</dcterms:created>
  <dcterms:modified xsi:type="dcterms:W3CDTF">2015-01-08T22:56:31Z</dcterms:modified>
</cp:coreProperties>
</file>