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3"/>
  </p:notesMasterIdLst>
  <p:sldIdLst>
    <p:sldId id="261" r:id="rId2"/>
    <p:sldId id="259" r:id="rId3"/>
    <p:sldId id="264" r:id="rId4"/>
    <p:sldId id="265" r:id="rId5"/>
    <p:sldId id="267" r:id="rId6"/>
    <p:sldId id="306" r:id="rId7"/>
    <p:sldId id="307" r:id="rId8"/>
    <p:sldId id="314" r:id="rId9"/>
    <p:sldId id="315" r:id="rId10"/>
    <p:sldId id="316" r:id="rId11"/>
    <p:sldId id="318" r:id="rId12"/>
    <p:sldId id="320" r:id="rId13"/>
    <p:sldId id="319" r:id="rId14"/>
    <p:sldId id="302" r:id="rId15"/>
    <p:sldId id="270" r:id="rId16"/>
    <p:sldId id="322" r:id="rId17"/>
    <p:sldId id="303" r:id="rId18"/>
    <p:sldId id="274" r:id="rId19"/>
    <p:sldId id="323" r:id="rId20"/>
    <p:sldId id="321" r:id="rId21"/>
    <p:sldId id="279"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FCFE"/>
    <a:srgbClr val="DAFBFE"/>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p:cViewPr varScale="1">
        <p:scale>
          <a:sx n="90" d="100"/>
          <a:sy n="90" d="100"/>
        </p:scale>
        <p:origin x="-978"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67E7C07-F09E-4888-A4BC-24247130870E}" type="datetimeFigureOut">
              <a:rPr lang="en-US"/>
              <a:pPr>
                <a:defRPr/>
              </a:pPr>
              <a:t>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520B34E-8041-46A7-9076-F1A0976B2E9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A217C69-037B-4DD2-93F9-C073DA8E0AD8}" type="slidenum">
              <a:rPr lang="en-CA" smtClean="0"/>
              <a:pPr/>
              <a:t>3</a:t>
            </a:fld>
            <a:endParaRPr lang="en-CA" smtClean="0"/>
          </a:p>
        </p:txBody>
      </p:sp>
      <p:sp>
        <p:nvSpPr>
          <p:cNvPr id="33795"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33796" name="Rectangle 1027"/>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C37DD6A-195A-442D-BF11-D24F7C6BAFBC}" type="slidenum">
              <a:rPr lang="en-CA" smtClean="0"/>
              <a:pPr/>
              <a:t>21</a:t>
            </a:fld>
            <a:endParaRPr lang="en-CA" smtClean="0"/>
          </a:p>
        </p:txBody>
      </p:sp>
      <p:sp>
        <p:nvSpPr>
          <p:cNvPr id="41987"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1027"/>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423F383-EDCF-4C90-87C8-78103F36836B}" type="slidenum">
              <a:rPr lang="en-CA" smtClean="0"/>
              <a:pPr/>
              <a:t>5</a:t>
            </a:fld>
            <a:endParaRPr lang="en-CA" smtClean="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346E999-36FC-4AAD-A331-6618E48B1D9D}" type="slidenum">
              <a:rPr lang="en-CA" smtClean="0"/>
              <a:pPr/>
              <a:t>7</a:t>
            </a:fld>
            <a:endParaRPr lang="en-CA" smtClean="0"/>
          </a:p>
        </p:txBody>
      </p:sp>
      <p:sp>
        <p:nvSpPr>
          <p:cNvPr id="35843"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35844" name="Rectangle 1027"/>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60CB6EB-4D66-43E8-B47D-CC5FA1BAC4C5}" type="slidenum">
              <a:rPr lang="en-CA" smtClean="0"/>
              <a:pPr/>
              <a:t>8</a:t>
            </a:fld>
            <a:endParaRPr lang="en-CA" smtClean="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8051A7-7D5F-404E-BCAD-82E849CDE5A9}" type="slidenum">
              <a:rPr lang="en-CA" smtClean="0"/>
              <a:pPr/>
              <a:t>9</a:t>
            </a:fld>
            <a:endParaRPr lang="en-CA" smtClean="0"/>
          </a:p>
        </p:txBody>
      </p:sp>
      <p:sp>
        <p:nvSpPr>
          <p:cNvPr id="37891"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37892" name="Rectangle 1027"/>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2C320E4-04AB-4FA6-8128-D837B9228525}" type="slidenum">
              <a:rPr lang="en-CA" smtClean="0"/>
              <a:pPr/>
              <a:t>11</a:t>
            </a:fld>
            <a:endParaRPr lang="en-CA"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505F1EA-32AC-4428-A5AD-07FA3424DDCE}" type="slidenum">
              <a:rPr lang="en-CA" smtClean="0"/>
              <a:pPr/>
              <a:t>12</a:t>
            </a:fld>
            <a:endParaRPr lang="en-CA" smtClean="0"/>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DC4BC1D-3679-4BCE-BCDB-C10622129420}" type="slidenum">
              <a:rPr lang="en-CA" smtClean="0"/>
              <a:pPr/>
              <a:t>15</a:t>
            </a:fld>
            <a:endParaRPr lang="en-CA" smtClean="0"/>
          </a:p>
        </p:txBody>
      </p:sp>
      <p:sp>
        <p:nvSpPr>
          <p:cNvPr id="40963"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1027"/>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DC4BC1D-3679-4BCE-BCDB-C10622129420}" type="slidenum">
              <a:rPr lang="en-CA" smtClean="0"/>
              <a:pPr/>
              <a:t>16</a:t>
            </a:fld>
            <a:endParaRPr lang="en-CA" smtClean="0"/>
          </a:p>
        </p:txBody>
      </p:sp>
      <p:sp>
        <p:nvSpPr>
          <p:cNvPr id="40963"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1027"/>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0" y="6513513"/>
            <a:ext cx="2971800" cy="687387"/>
          </a:xfrm>
          <a:prstGeom prst="rect">
            <a:avLst/>
          </a:prstGeom>
          <a:noFill/>
          <a:ln w="9525">
            <a:noFill/>
            <a:miter lim="800000"/>
            <a:headEnd/>
            <a:tailEnd/>
          </a:ln>
          <a:effectLst/>
        </p:spPr>
        <p:txBody>
          <a:bodyPr>
            <a:spAutoFit/>
          </a:bodyPr>
          <a:lstStyle/>
          <a:p>
            <a:pPr algn="ctr">
              <a:defRPr/>
            </a:pPr>
            <a:r>
              <a:rPr lang="en-US" sz="1200">
                <a:latin typeface="Times New Roman" pitchFamily="18" charset="0"/>
              </a:rPr>
              <a:t>Copyright © 2012 Pearson Education, Inc.</a:t>
            </a:r>
          </a:p>
          <a:p>
            <a:pPr algn="ctr">
              <a:spcBef>
                <a:spcPct val="50000"/>
              </a:spcBef>
              <a:defRPr/>
            </a:pPr>
            <a:endParaRPr lang="en-US"/>
          </a:p>
        </p:txBody>
      </p:sp>
      <p:sp>
        <p:nvSpPr>
          <p:cNvPr id="6" name="Text Box 5"/>
          <p:cNvSpPr txBox="1">
            <a:spLocks noChangeArrowheads="1"/>
          </p:cNvSpPr>
          <p:nvPr userDrawn="1"/>
        </p:nvSpPr>
        <p:spPr bwMode="auto">
          <a:xfrm>
            <a:off x="0" y="6513513"/>
            <a:ext cx="2971800" cy="687387"/>
          </a:xfrm>
          <a:prstGeom prst="rect">
            <a:avLst/>
          </a:prstGeom>
          <a:noFill/>
          <a:ln w="9525">
            <a:noFill/>
            <a:miter lim="800000"/>
            <a:headEnd/>
            <a:tailEnd/>
          </a:ln>
          <a:effectLst/>
        </p:spPr>
        <p:txBody>
          <a:bodyPr>
            <a:spAutoFit/>
          </a:bodyPr>
          <a:lstStyle/>
          <a:p>
            <a:pPr algn="ctr">
              <a:defRPr/>
            </a:pPr>
            <a:r>
              <a:rPr lang="en-US" sz="1200">
                <a:latin typeface="Times New Roman" pitchFamily="18" charset="0"/>
              </a:rPr>
              <a:t>Copyright © 2012 Pearson Education, Inc.</a:t>
            </a:r>
          </a:p>
          <a:p>
            <a:pPr algn="ctr">
              <a:spcBef>
                <a:spcPct val="50000"/>
              </a:spcBef>
              <a:defRPr/>
            </a:pPr>
            <a:endParaRPr lang="en-US"/>
          </a:p>
        </p:txBody>
      </p:sp>
      <p:sp>
        <p:nvSpPr>
          <p:cNvPr id="11266" name="Rectangle 2"/>
          <p:cNvSpPr>
            <a:spLocks noGrp="1" noChangeArrowheads="1"/>
          </p:cNvSpPr>
          <p:nvPr>
            <p:ph type="ctrTitle"/>
          </p:nvPr>
        </p:nvSpPr>
        <p:spPr>
          <a:xfrm>
            <a:off x="685800" y="2130425"/>
            <a:ext cx="7772400" cy="1470025"/>
          </a:xfrm>
        </p:spPr>
        <p:txBody>
          <a:bodyPr/>
          <a:lstStyle>
            <a:lvl1pPr algn="ctr">
              <a:defRPr sz="8000"/>
            </a:lvl1pPr>
          </a:lstStyle>
          <a:p>
            <a:r>
              <a:rPr lang="en-US" smtClean="0"/>
              <a:t>Click to edit Master title style</a:t>
            </a:r>
            <a:endParaRPr lang="en-US"/>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smtClean="0"/>
              <a:t>Click to edit Master subtitle style</a:t>
            </a:r>
            <a:endParaRPr lang="en-US"/>
          </a:p>
        </p:txBody>
      </p:sp>
      <p:sp>
        <p:nvSpPr>
          <p:cNvPr id="8" name="Rectangle 4"/>
          <p:cNvSpPr>
            <a:spLocks noGrp="1" noChangeArrowheads="1"/>
          </p:cNvSpPr>
          <p:nvPr>
            <p:ph type="sldNum" sz="quarter" idx="10"/>
          </p:nvPr>
        </p:nvSpPr>
        <p:spPr/>
        <p:txBody>
          <a:bodyPr/>
          <a:lstStyle>
            <a:lvl1pPr>
              <a:defRPr/>
            </a:lvl1pPr>
          </a:lstStyle>
          <a:p>
            <a:pPr>
              <a:defRPr/>
            </a:pPr>
            <a:fld id="{02180693-837D-43A6-9985-B1DC01412EB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0213D3E-F362-493E-92B1-4F761C0C84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0A4847B-D2C3-4614-8A9A-24485A119B0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76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4076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162800" y="6324600"/>
            <a:ext cx="1905000" cy="457200"/>
          </a:xfrm>
        </p:spPr>
        <p:txBody>
          <a:bodyPr/>
          <a:lstStyle>
            <a:lvl1pPr>
              <a:defRPr/>
            </a:lvl1pPr>
          </a:lstStyle>
          <a:p>
            <a:pPr>
              <a:defRPr/>
            </a:pPr>
            <a:r>
              <a:rPr lang="en-US"/>
              <a:t>10-</a:t>
            </a:r>
            <a:fld id="{9B07E47E-7BF8-4FEF-8E3D-A7763998F5D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305800" cy="4114800"/>
          </a:xfrm>
        </p:spPr>
        <p:txBody>
          <a:bodyPr/>
          <a:lstStyle/>
          <a:p>
            <a:pPr lvl="0"/>
            <a:endParaRPr lang="en-US" noProof="0"/>
          </a:p>
        </p:txBody>
      </p:sp>
      <p:sp>
        <p:nvSpPr>
          <p:cNvPr id="4" name="Slide Number Placeholder 3"/>
          <p:cNvSpPr>
            <a:spLocks noGrp="1"/>
          </p:cNvSpPr>
          <p:nvPr>
            <p:ph type="sldNum" sz="quarter" idx="10"/>
          </p:nvPr>
        </p:nvSpPr>
        <p:spPr>
          <a:xfrm>
            <a:off x="7162800" y="6324600"/>
            <a:ext cx="1905000" cy="457200"/>
          </a:xfrm>
        </p:spPr>
        <p:txBody>
          <a:bodyPr/>
          <a:lstStyle>
            <a:lvl1pPr>
              <a:defRPr/>
            </a:lvl1pPr>
          </a:lstStyle>
          <a:p>
            <a:pPr>
              <a:defRPr/>
            </a:pPr>
            <a:r>
              <a:rPr lang="en-US"/>
              <a:t>10-</a:t>
            </a:r>
            <a:fld id="{748B587A-5FB8-447B-82DA-76D2B8F40E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EE33284-6779-4536-B925-9B724C8462C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A0351AD-9FEB-4C5B-8EEA-8B3C98B45CC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31AED651-7175-4E12-BEEA-C23615F3B56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EFB4D2D6-BF3C-4328-AC10-BDF6792BFA9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3218F925-8703-4203-9D69-4C9B80538A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28BE22B-7CEF-4578-88FF-207968C6E62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D2AD4FB-15FD-4269-BE94-5904452B97D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DD29828-FE76-42B3-BCF7-835FFE6B5F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FCFE"/>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78645A7-18D2-4CD5-BE7E-A82ED46C2333}" type="slidenum">
              <a:rPr lang="en-US"/>
              <a:pPr>
                <a:defRPr/>
              </a:pPr>
              <a:t>‹#›</a:t>
            </a:fld>
            <a:endParaRPr lang="en-US"/>
          </a:p>
        </p:txBody>
      </p:sp>
      <p:sp>
        <p:nvSpPr>
          <p:cNvPr id="1038" name="Text Box 14"/>
          <p:cNvSpPr txBox="1">
            <a:spLocks noChangeArrowheads="1"/>
          </p:cNvSpPr>
          <p:nvPr/>
        </p:nvSpPr>
        <p:spPr bwMode="auto">
          <a:xfrm>
            <a:off x="990600" y="6513513"/>
            <a:ext cx="2971800" cy="687387"/>
          </a:xfrm>
          <a:prstGeom prst="rect">
            <a:avLst/>
          </a:prstGeom>
          <a:noFill/>
          <a:ln w="9525">
            <a:noFill/>
            <a:miter lim="800000"/>
            <a:headEnd/>
            <a:tailEnd/>
          </a:ln>
          <a:effectLst/>
        </p:spPr>
        <p:txBody>
          <a:bodyPr>
            <a:spAutoFit/>
          </a:bodyPr>
          <a:lstStyle/>
          <a:p>
            <a:pPr algn="ctr">
              <a:defRPr/>
            </a:pPr>
            <a:r>
              <a:rPr lang="en-US" sz="1200">
                <a:latin typeface="Times New Roman" pitchFamily="18" charset="0"/>
              </a:rPr>
              <a:t>Copyright © 2012 Pearson Education, Inc.</a:t>
            </a:r>
          </a:p>
          <a:p>
            <a:pPr algn="ctr">
              <a:spcBef>
                <a:spcPct val="50000"/>
              </a:spcBef>
              <a:defRPr/>
            </a:pPr>
            <a:endParaRPr lang="en-US"/>
          </a:p>
        </p:txBody>
      </p:sp>
      <p:sp>
        <p:nvSpPr>
          <p:cNvPr id="6" name="Text Box 14"/>
          <p:cNvSpPr txBox="1">
            <a:spLocks noChangeArrowheads="1"/>
          </p:cNvSpPr>
          <p:nvPr userDrawn="1"/>
        </p:nvSpPr>
        <p:spPr bwMode="auto">
          <a:xfrm>
            <a:off x="990600" y="6513513"/>
            <a:ext cx="2971800" cy="687387"/>
          </a:xfrm>
          <a:prstGeom prst="rect">
            <a:avLst/>
          </a:prstGeom>
          <a:noFill/>
          <a:ln w="9525">
            <a:noFill/>
            <a:miter lim="800000"/>
            <a:headEnd/>
            <a:tailEnd/>
          </a:ln>
          <a:effectLst/>
        </p:spPr>
        <p:txBody>
          <a:bodyPr>
            <a:spAutoFit/>
          </a:bodyPr>
          <a:lstStyle/>
          <a:p>
            <a:pPr algn="ctr">
              <a:defRPr/>
            </a:pPr>
            <a:r>
              <a:rPr lang="en-US" sz="1200">
                <a:latin typeface="Times New Roman" pitchFamily="18" charset="0"/>
              </a:rPr>
              <a:t>Copyright © 2012 Pearson Education, Inc.</a:t>
            </a:r>
          </a:p>
          <a:p>
            <a:pPr algn="ct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54"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5" r:id="rId12"/>
    <p:sldLayoutId id="2147483757" r:id="rId13"/>
  </p:sldLayoutIdLst>
  <p:txStyles>
    <p:titleStyle>
      <a:lvl1pPr algn="l" rtl="0" eaLnBrk="0" fontAlgn="base" hangingPunct="0">
        <a:spcBef>
          <a:spcPct val="0"/>
        </a:spcBef>
        <a:spcAft>
          <a:spcPct val="0"/>
        </a:spcAft>
        <a:defRPr sz="4400">
          <a:solidFill>
            <a:srgbClr val="FF3300"/>
          </a:solidFill>
          <a:latin typeface="+mj-lt"/>
          <a:ea typeface="+mj-ea"/>
          <a:cs typeface="+mj-cs"/>
        </a:defRPr>
      </a:lvl1pPr>
      <a:lvl2pPr algn="l" rtl="0" eaLnBrk="0" fontAlgn="base" hangingPunct="0">
        <a:spcBef>
          <a:spcPct val="0"/>
        </a:spcBef>
        <a:spcAft>
          <a:spcPct val="0"/>
        </a:spcAft>
        <a:defRPr sz="4400">
          <a:solidFill>
            <a:srgbClr val="FF3300"/>
          </a:solidFill>
          <a:latin typeface="Arial" charset="0"/>
          <a:cs typeface="Arial" charset="0"/>
        </a:defRPr>
      </a:lvl2pPr>
      <a:lvl3pPr algn="l" rtl="0" eaLnBrk="0" fontAlgn="base" hangingPunct="0">
        <a:spcBef>
          <a:spcPct val="0"/>
        </a:spcBef>
        <a:spcAft>
          <a:spcPct val="0"/>
        </a:spcAft>
        <a:defRPr sz="4400">
          <a:solidFill>
            <a:srgbClr val="FF3300"/>
          </a:solidFill>
          <a:latin typeface="Arial" charset="0"/>
          <a:cs typeface="Arial" charset="0"/>
        </a:defRPr>
      </a:lvl3pPr>
      <a:lvl4pPr algn="l" rtl="0" eaLnBrk="0" fontAlgn="base" hangingPunct="0">
        <a:spcBef>
          <a:spcPct val="0"/>
        </a:spcBef>
        <a:spcAft>
          <a:spcPct val="0"/>
        </a:spcAft>
        <a:defRPr sz="4400">
          <a:solidFill>
            <a:srgbClr val="FF3300"/>
          </a:solidFill>
          <a:latin typeface="Arial" charset="0"/>
          <a:cs typeface="Arial" charset="0"/>
        </a:defRPr>
      </a:lvl4pPr>
      <a:lvl5pPr algn="l" rtl="0" eaLnBrk="0" fontAlgn="base" hangingPunct="0">
        <a:spcBef>
          <a:spcPct val="0"/>
        </a:spcBef>
        <a:spcAft>
          <a:spcPct val="0"/>
        </a:spcAft>
        <a:defRPr sz="4400">
          <a:solidFill>
            <a:srgbClr val="FF3300"/>
          </a:solidFill>
          <a:latin typeface="Arial" charset="0"/>
          <a:cs typeface="Arial" charset="0"/>
        </a:defRPr>
      </a:lvl5pPr>
      <a:lvl6pPr marL="457200" algn="l" rtl="0" eaLnBrk="1" fontAlgn="base" hangingPunct="1">
        <a:spcBef>
          <a:spcPct val="0"/>
        </a:spcBef>
        <a:spcAft>
          <a:spcPct val="0"/>
        </a:spcAft>
        <a:defRPr sz="4400">
          <a:solidFill>
            <a:srgbClr val="FF3300"/>
          </a:solidFill>
          <a:latin typeface="Arial" charset="0"/>
          <a:cs typeface="Arial" charset="0"/>
        </a:defRPr>
      </a:lvl6pPr>
      <a:lvl7pPr marL="914400" algn="l" rtl="0" eaLnBrk="1" fontAlgn="base" hangingPunct="1">
        <a:spcBef>
          <a:spcPct val="0"/>
        </a:spcBef>
        <a:spcAft>
          <a:spcPct val="0"/>
        </a:spcAft>
        <a:defRPr sz="4400">
          <a:solidFill>
            <a:srgbClr val="FF3300"/>
          </a:solidFill>
          <a:latin typeface="Arial" charset="0"/>
          <a:cs typeface="Arial" charset="0"/>
        </a:defRPr>
      </a:lvl7pPr>
      <a:lvl8pPr marL="1371600" algn="l" rtl="0" eaLnBrk="1" fontAlgn="base" hangingPunct="1">
        <a:spcBef>
          <a:spcPct val="0"/>
        </a:spcBef>
        <a:spcAft>
          <a:spcPct val="0"/>
        </a:spcAft>
        <a:defRPr sz="4400">
          <a:solidFill>
            <a:srgbClr val="FF3300"/>
          </a:solidFill>
          <a:latin typeface="Arial" charset="0"/>
          <a:cs typeface="Arial" charset="0"/>
        </a:defRPr>
      </a:lvl8pPr>
      <a:lvl9pPr marL="1828800" algn="l" rtl="0" eaLnBrk="1" fontAlgn="base" hangingPunct="1">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2971800" y="1524000"/>
            <a:ext cx="3429000" cy="3416320"/>
          </a:xfrm>
          <a:prstGeom prst="rect">
            <a:avLst/>
          </a:prstGeom>
          <a:noFill/>
          <a:ln w="9525">
            <a:noFill/>
            <a:miter lim="800000"/>
            <a:headEnd/>
            <a:tailEnd/>
          </a:ln>
        </p:spPr>
        <p:txBody>
          <a:bodyPr>
            <a:spAutoFit/>
          </a:bodyPr>
          <a:lstStyle/>
          <a:p>
            <a:pPr algn="ctr">
              <a:spcBef>
                <a:spcPct val="50000"/>
              </a:spcBef>
            </a:pPr>
            <a:r>
              <a:rPr lang="en-US" sz="4400" b="1" dirty="0"/>
              <a:t>Chapter 10:</a:t>
            </a:r>
          </a:p>
          <a:p>
            <a:pPr algn="ctr">
              <a:spcBef>
                <a:spcPct val="50000"/>
              </a:spcBef>
            </a:pPr>
            <a:endParaRPr lang="en-US" sz="4000" dirty="0"/>
          </a:p>
          <a:p>
            <a:pPr algn="ctr">
              <a:spcBef>
                <a:spcPts val="0"/>
              </a:spcBef>
            </a:pPr>
            <a:r>
              <a:rPr lang="en-US" sz="2800" b="1" dirty="0">
                <a:solidFill>
                  <a:srgbClr val="FF3300"/>
                </a:solidFill>
              </a:rPr>
              <a:t>Characters, </a:t>
            </a:r>
            <a:endParaRPr lang="en-US" sz="2800" b="1" dirty="0" smtClean="0">
              <a:solidFill>
                <a:srgbClr val="FF3300"/>
              </a:solidFill>
            </a:endParaRPr>
          </a:p>
          <a:p>
            <a:pPr algn="ctr">
              <a:spcBef>
                <a:spcPts val="0"/>
              </a:spcBef>
            </a:pPr>
            <a:r>
              <a:rPr lang="en-US" sz="2800" b="1" dirty="0" smtClean="0">
                <a:solidFill>
                  <a:srgbClr val="FF3300"/>
                </a:solidFill>
              </a:rPr>
              <a:t>C-Strings</a:t>
            </a:r>
            <a:r>
              <a:rPr lang="en-US" sz="2800" b="1" dirty="0">
                <a:solidFill>
                  <a:srgbClr val="FF3300"/>
                </a:solidFill>
              </a:rPr>
              <a:t>, </a:t>
            </a:r>
            <a:endParaRPr lang="en-US" sz="2800" b="1" dirty="0" smtClean="0">
              <a:solidFill>
                <a:srgbClr val="FF3300"/>
              </a:solidFill>
            </a:endParaRPr>
          </a:p>
          <a:p>
            <a:pPr algn="ctr">
              <a:spcBef>
                <a:spcPts val="0"/>
              </a:spcBef>
            </a:pPr>
            <a:r>
              <a:rPr lang="en-US" sz="2800" b="1" dirty="0" smtClean="0">
                <a:solidFill>
                  <a:srgbClr val="FF3300"/>
                </a:solidFill>
              </a:rPr>
              <a:t>and </a:t>
            </a:r>
            <a:r>
              <a:rPr lang="en-US" sz="2800" b="1" dirty="0">
                <a:solidFill>
                  <a:srgbClr val="FF3300"/>
                </a:solidFill>
              </a:rPr>
              <a:t>More on the </a:t>
            </a:r>
            <a:r>
              <a:rPr lang="en-US" sz="2800" b="1" dirty="0">
                <a:solidFill>
                  <a:srgbClr val="FF3300"/>
                </a:solidFill>
                <a:latin typeface="Courier New" pitchFamily="112" charset="0"/>
                <a:cs typeface="Courier New" pitchFamily="112" charset="0"/>
              </a:rPr>
              <a:t>string</a:t>
            </a:r>
            <a:r>
              <a:rPr lang="en-US" sz="2800" b="1" dirty="0">
                <a:solidFill>
                  <a:srgbClr val="FF3300"/>
                </a:solidFill>
              </a:rPr>
              <a:t> Class</a:t>
            </a:r>
          </a:p>
        </p:txBody>
      </p:sp>
      <p:pic>
        <p:nvPicPr>
          <p:cNvPr id="6147" name="Picture 6" descr="AW logo"/>
          <p:cNvPicPr>
            <a:picLocks noChangeAspect="1" noChangeArrowheads="1"/>
          </p:cNvPicPr>
          <p:nvPr/>
        </p:nvPicPr>
        <p:blipFill>
          <a:blip r:embed="rId2" cstate="print"/>
          <a:srcRect/>
          <a:stretch>
            <a:fillRect/>
          </a:stretch>
        </p:blipFill>
        <p:spPr bwMode="auto">
          <a:xfrm>
            <a:off x="0" y="6064250"/>
            <a:ext cx="1060450" cy="793750"/>
          </a:xfrm>
          <a:prstGeom prst="rect">
            <a:avLst/>
          </a:prstGeom>
          <a:noFill/>
          <a:ln w="9525">
            <a:noFill/>
            <a:miter lim="800000"/>
            <a:headEnd/>
            <a:tailEnd/>
          </a:ln>
        </p:spPr>
      </p:pic>
      <p:sp>
        <p:nvSpPr>
          <p:cNvPr id="6149" name="TextBox 4"/>
          <p:cNvSpPr txBox="1">
            <a:spLocks noChangeArrowheads="1"/>
          </p:cNvSpPr>
          <p:nvPr/>
        </p:nvSpPr>
        <p:spPr bwMode="auto">
          <a:xfrm>
            <a:off x="4648200" y="6096000"/>
            <a:ext cx="4304383" cy="523220"/>
          </a:xfrm>
          <a:prstGeom prst="rect">
            <a:avLst/>
          </a:prstGeom>
          <a:noFill/>
          <a:ln w="9525">
            <a:noFill/>
            <a:miter lim="800000"/>
            <a:headEnd/>
            <a:tailEnd/>
          </a:ln>
        </p:spPr>
        <p:txBody>
          <a:bodyPr wrap="none">
            <a:spAutoFit/>
          </a:bodyPr>
          <a:lstStyle/>
          <a:p>
            <a:r>
              <a:rPr lang="en-US" sz="1400" dirty="0" smtClean="0"/>
              <a:t>By Tony Gaddis</a:t>
            </a:r>
          </a:p>
          <a:p>
            <a:r>
              <a:rPr lang="en-US" sz="1400" dirty="0" smtClean="0"/>
              <a:t>Slides </a:t>
            </a:r>
            <a:r>
              <a:rPr lang="en-US" sz="1400" dirty="0"/>
              <a:t>modified and supplemented by Clare Nguyen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457200" y="274638"/>
            <a:ext cx="8229600" cy="639762"/>
          </a:xfrm>
        </p:spPr>
        <p:txBody>
          <a:bodyPr/>
          <a:lstStyle/>
          <a:p>
            <a:pPr algn="ctr" eaLnBrk="1" hangingPunct="1"/>
            <a:r>
              <a:rPr lang="en-US" sz="2800" b="1" smtClean="0">
                <a:latin typeface="Courier New" pitchFamily="112" charset="0"/>
              </a:rPr>
              <a:t>string</a:t>
            </a:r>
            <a:r>
              <a:rPr lang="en-US" sz="2800" smtClean="0"/>
              <a:t> Operator Examples</a:t>
            </a:r>
          </a:p>
        </p:txBody>
      </p:sp>
      <p:sp>
        <p:nvSpPr>
          <p:cNvPr id="15363" name="Rectangle 1027"/>
          <p:cNvSpPr>
            <a:spLocks noGrp="1" noChangeArrowheads="1"/>
          </p:cNvSpPr>
          <p:nvPr>
            <p:ph idx="1"/>
          </p:nvPr>
        </p:nvSpPr>
        <p:spPr>
          <a:xfrm>
            <a:off x="533400" y="914400"/>
            <a:ext cx="8088313" cy="4953000"/>
          </a:xfrm>
        </p:spPr>
        <p:txBody>
          <a:bodyPr/>
          <a:lstStyle/>
          <a:p>
            <a:pPr eaLnBrk="1" hangingPunct="1">
              <a:lnSpc>
                <a:spcPct val="90000"/>
              </a:lnSpc>
              <a:buFont typeface="Times" pitchFamily="112" charset="0"/>
              <a:buNone/>
            </a:pPr>
            <a:r>
              <a:rPr lang="en-US" sz="2000" b="1" dirty="0" smtClean="0">
                <a:latin typeface="Courier New" pitchFamily="112" charset="0"/>
              </a:rPr>
              <a:t>string word1, phrase;</a:t>
            </a:r>
          </a:p>
          <a:p>
            <a:pPr eaLnBrk="1" hangingPunct="1">
              <a:lnSpc>
                <a:spcPct val="90000"/>
              </a:lnSpc>
              <a:buFont typeface="Times" pitchFamily="112" charset="0"/>
              <a:buNone/>
            </a:pPr>
            <a:r>
              <a:rPr lang="en-US" sz="2000" b="1" dirty="0" smtClean="0">
                <a:latin typeface="Courier New" pitchFamily="112" charset="0"/>
              </a:rPr>
              <a:t>string word2 = " Dog";</a:t>
            </a:r>
          </a:p>
          <a:p>
            <a:pPr eaLnBrk="1" hangingPunct="1">
              <a:lnSpc>
                <a:spcPct val="90000"/>
              </a:lnSpc>
              <a:buFont typeface="Times" pitchFamily="112" charset="0"/>
              <a:buNone/>
            </a:pPr>
            <a:r>
              <a:rPr lang="en-US" sz="2000" b="1" dirty="0" err="1" smtClean="0">
                <a:latin typeface="Courier New" pitchFamily="112" charset="0"/>
              </a:rPr>
              <a:t>cin</a:t>
            </a:r>
            <a:r>
              <a:rPr lang="en-US" sz="2000" b="1" dirty="0" smtClean="0">
                <a:latin typeface="Courier New" pitchFamily="112" charset="0"/>
              </a:rPr>
              <a:t> &gt;&gt; word1; // user enters "Hot Tamale"</a:t>
            </a:r>
          </a:p>
          <a:p>
            <a:pPr eaLnBrk="1" hangingPunct="1">
              <a:lnSpc>
                <a:spcPct val="90000"/>
              </a:lnSpc>
              <a:buFont typeface="Times" pitchFamily="112" charset="0"/>
              <a:buNone/>
            </a:pPr>
            <a:r>
              <a:rPr lang="en-US" sz="2000" b="1" dirty="0" smtClean="0">
                <a:latin typeface="Courier New" pitchFamily="112" charset="0"/>
              </a:rPr>
              <a:t>              // word1 only stores "Hot"</a:t>
            </a:r>
          </a:p>
          <a:p>
            <a:pPr eaLnBrk="1" hangingPunct="1">
              <a:lnSpc>
                <a:spcPct val="90000"/>
              </a:lnSpc>
              <a:buFont typeface="Times" pitchFamily="112" charset="0"/>
              <a:buNone/>
            </a:pPr>
            <a:r>
              <a:rPr lang="en-US" sz="2000" b="1" dirty="0" smtClean="0">
                <a:latin typeface="Courier New" pitchFamily="112" charset="0"/>
              </a:rPr>
              <a:t>phrase = word1 + word2; // phrase has "Hot Dog"</a:t>
            </a:r>
          </a:p>
          <a:p>
            <a:pPr eaLnBrk="1" hangingPunct="1">
              <a:lnSpc>
                <a:spcPct val="90000"/>
              </a:lnSpc>
              <a:buFont typeface="Times" pitchFamily="112" charset="0"/>
              <a:buNone/>
            </a:pPr>
            <a:r>
              <a:rPr lang="en-US" sz="2000" b="1" dirty="0" smtClean="0">
                <a:latin typeface="Courier New" pitchFamily="112" charset="0"/>
              </a:rPr>
              <a:t>phrase += " on a bun";</a:t>
            </a:r>
          </a:p>
          <a:p>
            <a:pPr eaLnBrk="1" hangingPunct="1">
              <a:lnSpc>
                <a:spcPct val="90000"/>
              </a:lnSpc>
              <a:buFont typeface="Times" pitchFamily="112" charset="0"/>
              <a:buNone/>
            </a:pPr>
            <a:r>
              <a:rPr lang="en-US" sz="2000" b="1" dirty="0" smtClean="0">
                <a:latin typeface="Courier New" pitchFamily="112" charset="0"/>
              </a:rPr>
              <a:t>for (</a:t>
            </a:r>
            <a:r>
              <a:rPr lang="en-US" sz="2000" b="1" dirty="0" err="1" smtClean="0">
                <a:latin typeface="Courier New" pitchFamily="112" charset="0"/>
              </a:rPr>
              <a:t>int</a:t>
            </a:r>
            <a:r>
              <a:rPr lang="en-US" sz="2000" b="1" dirty="0" smtClean="0">
                <a:latin typeface="Courier New" pitchFamily="112" charset="0"/>
              </a:rPr>
              <a:t> </a:t>
            </a:r>
            <a:r>
              <a:rPr lang="en-US" sz="2000" b="1" dirty="0" err="1" smtClean="0">
                <a:latin typeface="Courier New" pitchFamily="112" charset="0"/>
              </a:rPr>
              <a:t>i</a:t>
            </a:r>
            <a:r>
              <a:rPr lang="en-US" sz="2000" b="1" dirty="0" smtClean="0">
                <a:latin typeface="Courier New" pitchFamily="112" charset="0"/>
              </a:rPr>
              <a:t> = 0; </a:t>
            </a:r>
            <a:r>
              <a:rPr lang="en-US" sz="2000" b="1" dirty="0" err="1" smtClean="0">
                <a:latin typeface="Courier New" pitchFamily="112" charset="0"/>
              </a:rPr>
              <a:t>i</a:t>
            </a:r>
            <a:r>
              <a:rPr lang="en-US" sz="2000" b="1" dirty="0" smtClean="0">
                <a:latin typeface="Courier New" pitchFamily="112" charset="0"/>
              </a:rPr>
              <a:t> &lt; 16; </a:t>
            </a:r>
            <a:r>
              <a:rPr lang="en-US" sz="2000" b="1" dirty="0" err="1" smtClean="0">
                <a:latin typeface="Courier New" pitchFamily="112" charset="0"/>
              </a:rPr>
              <a:t>i</a:t>
            </a:r>
            <a:r>
              <a:rPr lang="en-US" sz="2000" b="1" dirty="0" smtClean="0">
                <a:latin typeface="Courier New" pitchFamily="112" charset="0"/>
              </a:rPr>
              <a:t>++)</a:t>
            </a:r>
          </a:p>
          <a:p>
            <a:pPr eaLnBrk="1" hangingPunct="1">
              <a:lnSpc>
                <a:spcPct val="90000"/>
              </a:lnSpc>
              <a:buFont typeface="Times" pitchFamily="112" charset="0"/>
              <a:buNone/>
            </a:pPr>
            <a:r>
              <a:rPr lang="en-US" sz="2000" b="1" dirty="0" err="1" smtClean="0">
                <a:latin typeface="Courier New" pitchFamily="112" charset="0"/>
              </a:rPr>
              <a:t>cout</a:t>
            </a:r>
            <a:r>
              <a:rPr lang="en-US" sz="2000" b="1" dirty="0" smtClean="0">
                <a:latin typeface="Courier New" pitchFamily="112" charset="0"/>
              </a:rPr>
              <a:t> &lt;&lt; phrase[</a:t>
            </a:r>
            <a:r>
              <a:rPr lang="en-US" sz="2000" b="1" dirty="0" err="1" smtClean="0">
                <a:latin typeface="Courier New" pitchFamily="112" charset="0"/>
              </a:rPr>
              <a:t>i</a:t>
            </a:r>
            <a:r>
              <a:rPr lang="en-US" sz="2000" b="1" dirty="0" smtClean="0">
                <a:latin typeface="Courier New" pitchFamily="112" charset="0"/>
              </a:rPr>
              <a:t>];  // display "Hot Dog on a bun"</a:t>
            </a:r>
          </a:p>
          <a:p>
            <a:pPr eaLnBrk="1" hangingPunct="1">
              <a:lnSpc>
                <a:spcPct val="90000"/>
              </a:lnSpc>
              <a:buFont typeface="Times" pitchFamily="112" charset="0"/>
              <a:buNone/>
            </a:pPr>
            <a:r>
              <a:rPr lang="en-US" sz="2000" b="1" dirty="0" smtClean="0">
                <a:latin typeface="Courier New" pitchFamily="112" charset="0"/>
              </a:rPr>
              <a:t>				  // one character at a time</a:t>
            </a:r>
          </a:p>
          <a:p>
            <a:pPr eaLnBrk="1" hangingPunct="1">
              <a:lnSpc>
                <a:spcPct val="90000"/>
              </a:lnSpc>
              <a:buFont typeface="Times" pitchFamily="112" charset="0"/>
              <a:buNone/>
            </a:pPr>
            <a:endParaRPr lang="en-US" sz="2000" b="1" dirty="0" smtClean="0">
              <a:latin typeface="Courier New" pitchFamily="112" charset="0"/>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533400"/>
          </a:xfrm>
        </p:spPr>
        <p:txBody>
          <a:bodyPr/>
          <a:lstStyle/>
          <a:p>
            <a:pPr algn="ctr" eaLnBrk="1" hangingPunct="1"/>
            <a:r>
              <a:rPr lang="en-US" sz="2800" b="1" smtClean="0">
                <a:latin typeface="Courier New" pitchFamily="112" charset="0"/>
              </a:rPr>
              <a:t>string</a:t>
            </a:r>
            <a:r>
              <a:rPr lang="en-US" sz="2800" smtClean="0"/>
              <a:t> Member Functions </a:t>
            </a:r>
            <a:r>
              <a:rPr lang="en-US" sz="2000" smtClean="0"/>
              <a:t>(1 of 2)</a:t>
            </a:r>
            <a:endParaRPr lang="en-US" sz="2000" smtClean="0">
              <a:latin typeface="Courier New" pitchFamily="112" charset="0"/>
            </a:endParaRPr>
          </a:p>
        </p:txBody>
      </p:sp>
      <p:sp>
        <p:nvSpPr>
          <p:cNvPr id="16387" name="Rectangle 3"/>
          <p:cNvSpPr>
            <a:spLocks noGrp="1" noChangeArrowheads="1"/>
          </p:cNvSpPr>
          <p:nvPr>
            <p:ph idx="1"/>
          </p:nvPr>
        </p:nvSpPr>
        <p:spPr>
          <a:xfrm>
            <a:off x="457200" y="609600"/>
            <a:ext cx="8305800" cy="5943600"/>
          </a:xfrm>
        </p:spPr>
        <p:txBody>
          <a:bodyPr/>
          <a:lstStyle/>
          <a:p>
            <a:pPr eaLnBrk="1" hangingPunct="1">
              <a:lnSpc>
                <a:spcPct val="85000"/>
              </a:lnSpc>
            </a:pPr>
            <a:r>
              <a:rPr lang="en-US" sz="2000" dirty="0" smtClean="0"/>
              <a:t>In addition to operators, the </a:t>
            </a:r>
            <a:r>
              <a:rPr lang="en-US" sz="2000" b="1" dirty="0" smtClean="0">
                <a:latin typeface="Courier New" pitchFamily="112" charset="0"/>
                <a:cs typeface="Courier New" pitchFamily="112" charset="0"/>
              </a:rPr>
              <a:t>string</a:t>
            </a:r>
            <a:r>
              <a:rPr lang="en-US" sz="2000" dirty="0" smtClean="0">
                <a:cs typeface="Courier New" pitchFamily="112" charset="0"/>
              </a:rPr>
              <a:t> </a:t>
            </a:r>
            <a:r>
              <a:rPr lang="en-US" sz="2000" dirty="0" smtClean="0"/>
              <a:t>class also has member functions to support </a:t>
            </a:r>
            <a:r>
              <a:rPr lang="en-US" sz="2000" b="1" dirty="0" smtClean="0">
                <a:latin typeface="Courier New" pitchFamily="49" charset="0"/>
                <a:cs typeface="Courier New" pitchFamily="49" charset="0"/>
              </a:rPr>
              <a:t>string</a:t>
            </a:r>
            <a:r>
              <a:rPr lang="en-US" sz="2000" dirty="0" smtClean="0"/>
              <a:t>s</a:t>
            </a:r>
          </a:p>
          <a:p>
            <a:pPr eaLnBrk="1" hangingPunct="1">
              <a:lnSpc>
                <a:spcPct val="85000"/>
              </a:lnSpc>
            </a:pPr>
            <a:r>
              <a:rPr lang="en-US" sz="2000" dirty="0" smtClean="0"/>
              <a:t>Each function listed below is a member function and is called from a string object, using the </a:t>
            </a:r>
            <a:r>
              <a:rPr lang="en-US" sz="2000" b="1" dirty="0" smtClean="0"/>
              <a:t>.</a:t>
            </a:r>
            <a:r>
              <a:rPr lang="en-US" sz="2000" dirty="0" smtClean="0"/>
              <a:t> (dot) operator</a:t>
            </a:r>
          </a:p>
          <a:p>
            <a:pPr eaLnBrk="1" hangingPunct="1">
              <a:lnSpc>
                <a:spcPct val="85000"/>
              </a:lnSpc>
            </a:pPr>
            <a:r>
              <a:rPr lang="en-US" sz="2000" dirty="0" smtClean="0"/>
              <a:t>Some functions can accept a C string as input argument</a:t>
            </a:r>
          </a:p>
          <a:p>
            <a:pPr eaLnBrk="1" hangingPunct="1">
              <a:lnSpc>
                <a:spcPct val="85000"/>
              </a:lnSpc>
            </a:pPr>
            <a:r>
              <a:rPr lang="en-US" sz="2000" dirty="0" smtClean="0"/>
              <a:t>Some commonly used functions, sorted by categories:</a:t>
            </a:r>
          </a:p>
          <a:p>
            <a:pPr lvl="1" eaLnBrk="1" hangingPunct="1">
              <a:lnSpc>
                <a:spcPct val="85000"/>
              </a:lnSpc>
            </a:pPr>
            <a:r>
              <a:rPr lang="en-US" sz="2000" dirty="0" smtClean="0"/>
              <a:t>Modifying</a:t>
            </a:r>
          </a:p>
          <a:p>
            <a:pPr lvl="1" eaLnBrk="1" hangingPunct="1">
              <a:lnSpc>
                <a:spcPct val="85000"/>
              </a:lnSpc>
              <a:buFontTx/>
              <a:buNone/>
            </a:pPr>
            <a:r>
              <a:rPr lang="en-US" sz="2000" b="1" dirty="0" err="1" smtClean="0">
                <a:latin typeface="Courier New" pitchFamily="112" charset="0"/>
              </a:rPr>
              <a:t>myStr.erase</a:t>
            </a:r>
            <a:r>
              <a:rPr lang="en-US" sz="2000" b="1" dirty="0" smtClean="0">
                <a:latin typeface="Courier New" pitchFamily="112" charset="0"/>
              </a:rPr>
              <a:t>(</a:t>
            </a:r>
            <a:r>
              <a:rPr lang="en-US" sz="2000" b="1" dirty="0" err="1" smtClean="0">
                <a:latin typeface="Courier New" pitchFamily="112" charset="0"/>
              </a:rPr>
              <a:t>begin,n</a:t>
            </a:r>
            <a:r>
              <a:rPr lang="en-US" sz="2000" b="1" dirty="0" smtClean="0">
                <a:latin typeface="Courier New" pitchFamily="112" charset="0"/>
              </a:rPr>
              <a:t>) </a:t>
            </a:r>
            <a:r>
              <a:rPr lang="en-US" sz="2000" dirty="0" smtClean="0"/>
              <a:t>// remove </a:t>
            </a:r>
            <a:r>
              <a:rPr lang="en-US" sz="2000" b="1" dirty="0" smtClean="0">
                <a:latin typeface="Courier New" pitchFamily="49" charset="0"/>
                <a:cs typeface="Courier New" pitchFamily="49" charset="0"/>
              </a:rPr>
              <a:t>n</a:t>
            </a:r>
            <a:r>
              <a:rPr lang="en-US" sz="2000" dirty="0" smtClean="0"/>
              <a:t> characters from </a:t>
            </a:r>
            <a:r>
              <a:rPr lang="en-US" sz="2000" b="1" dirty="0" err="1" smtClean="0">
                <a:latin typeface="Courier New" pitchFamily="49" charset="0"/>
                <a:cs typeface="Courier New" pitchFamily="49" charset="0"/>
              </a:rPr>
              <a:t>myStr</a:t>
            </a:r>
            <a:r>
              <a:rPr lang="en-US" sz="2000" b="1" dirty="0" smtClean="0">
                <a:latin typeface="Courier New" pitchFamily="49" charset="0"/>
                <a:cs typeface="Courier New" pitchFamily="49" charset="0"/>
              </a:rPr>
              <a:t>,</a:t>
            </a:r>
            <a:r>
              <a:rPr lang="en-US" sz="2000" dirty="0" smtClean="0"/>
              <a:t> 				// starting at </a:t>
            </a:r>
            <a:r>
              <a:rPr lang="en-US" sz="2000" b="1" dirty="0" smtClean="0">
                <a:latin typeface="Courier New" pitchFamily="49" charset="0"/>
                <a:cs typeface="Courier New" pitchFamily="49" charset="0"/>
              </a:rPr>
              <a:t>begin</a:t>
            </a:r>
            <a:r>
              <a:rPr lang="en-US" sz="2000" dirty="0" smtClean="0"/>
              <a:t> </a:t>
            </a:r>
            <a:r>
              <a:rPr lang="en-US" sz="2000" dirty="0" smtClean="0"/>
              <a:t>position</a:t>
            </a:r>
          </a:p>
          <a:p>
            <a:pPr lvl="1" eaLnBrk="1" hangingPunct="1">
              <a:lnSpc>
                <a:spcPct val="85000"/>
              </a:lnSpc>
              <a:buFontTx/>
              <a:buNone/>
            </a:pPr>
            <a:r>
              <a:rPr lang="en-US" sz="2000" b="1" dirty="0" err="1" smtClean="0">
                <a:latin typeface="Courier New" pitchFamily="49" charset="0"/>
                <a:cs typeface="Courier New" pitchFamily="49" charset="0"/>
              </a:rPr>
              <a:t>myStr.clear</a:t>
            </a:r>
            <a:r>
              <a:rPr lang="en-US" sz="2000" b="1" dirty="0" smtClean="0">
                <a:latin typeface="Courier New" pitchFamily="49" charset="0"/>
                <a:cs typeface="Courier New" pitchFamily="49" charset="0"/>
              </a:rPr>
              <a:t>()</a:t>
            </a:r>
            <a:r>
              <a:rPr lang="en-US" sz="2000" dirty="0" smtClean="0"/>
              <a:t>	// clear the entire string</a:t>
            </a:r>
            <a:endParaRPr lang="en-US" sz="2000" dirty="0" smtClean="0"/>
          </a:p>
          <a:p>
            <a:pPr lvl="1" eaLnBrk="1" hangingPunct="1">
              <a:lnSpc>
                <a:spcPct val="85000"/>
              </a:lnSpc>
              <a:buFontTx/>
              <a:buNone/>
            </a:pPr>
            <a:r>
              <a:rPr lang="en-US" sz="2000" b="1" dirty="0" err="1" smtClean="0">
                <a:latin typeface="Courier New" pitchFamily="112" charset="0"/>
              </a:rPr>
              <a:t>myStr.insert</a:t>
            </a:r>
            <a:r>
              <a:rPr lang="en-US" sz="2000" b="1" dirty="0" smtClean="0">
                <a:latin typeface="Courier New" pitchFamily="112" charset="0"/>
              </a:rPr>
              <a:t>(</a:t>
            </a:r>
            <a:r>
              <a:rPr lang="en-US" sz="2000" b="1" dirty="0" err="1" smtClean="0">
                <a:latin typeface="Courier New" pitchFamily="112" charset="0"/>
              </a:rPr>
              <a:t>begin,str</a:t>
            </a:r>
            <a:r>
              <a:rPr lang="en-US" sz="2000" b="1" dirty="0" smtClean="0">
                <a:latin typeface="Courier New" pitchFamily="112" charset="0"/>
              </a:rPr>
              <a:t>) </a:t>
            </a:r>
            <a:r>
              <a:rPr lang="en-US" sz="2000" dirty="0" smtClean="0"/>
              <a:t>  // insert </a:t>
            </a:r>
            <a:r>
              <a:rPr lang="en-US" sz="2000" b="1" dirty="0" err="1" smtClean="0">
                <a:latin typeface="Courier New" pitchFamily="49" charset="0"/>
                <a:cs typeface="Courier New" pitchFamily="49" charset="0"/>
              </a:rPr>
              <a:t>str</a:t>
            </a:r>
            <a:r>
              <a:rPr lang="en-US" sz="2000" dirty="0" smtClean="0"/>
              <a:t> at </a:t>
            </a:r>
            <a:r>
              <a:rPr lang="en-US" sz="2000" b="1" dirty="0" smtClean="0">
                <a:latin typeface="Courier New" pitchFamily="49" charset="0"/>
                <a:cs typeface="Courier New" pitchFamily="49" charset="0"/>
              </a:rPr>
              <a:t>begin</a:t>
            </a:r>
            <a:r>
              <a:rPr lang="en-US" sz="2000" dirty="0" smtClean="0"/>
              <a:t> position</a:t>
            </a:r>
          </a:p>
          <a:p>
            <a:pPr lvl="1" eaLnBrk="1" hangingPunct="1">
              <a:lnSpc>
                <a:spcPct val="85000"/>
              </a:lnSpc>
              <a:spcBef>
                <a:spcPts val="0"/>
              </a:spcBef>
              <a:buFontTx/>
              <a:buNone/>
            </a:pPr>
            <a:r>
              <a:rPr lang="en-US" sz="2000" dirty="0" smtClean="0"/>
              <a:t>				                      // </a:t>
            </a:r>
            <a:r>
              <a:rPr lang="en-US" sz="2000" b="1" dirty="0" err="1" smtClean="0">
                <a:latin typeface="Courier New" pitchFamily="49" charset="0"/>
                <a:cs typeface="Courier New" pitchFamily="49" charset="0"/>
              </a:rPr>
              <a:t>str</a:t>
            </a:r>
            <a:r>
              <a:rPr lang="en-US" sz="2000" dirty="0" smtClean="0"/>
              <a:t> can be a C string</a:t>
            </a:r>
          </a:p>
          <a:p>
            <a:pPr lvl="1" eaLnBrk="1" hangingPunct="1">
              <a:lnSpc>
                <a:spcPct val="85000"/>
              </a:lnSpc>
              <a:buFontTx/>
              <a:buNone/>
            </a:pPr>
            <a:r>
              <a:rPr lang="en-US" sz="2000" b="1" dirty="0" err="1" smtClean="0">
                <a:latin typeface="Courier New" pitchFamily="112" charset="0"/>
              </a:rPr>
              <a:t>myStr.replace</a:t>
            </a:r>
            <a:r>
              <a:rPr lang="en-US" sz="2000" b="1" dirty="0" smtClean="0">
                <a:latin typeface="Courier New" pitchFamily="112" charset="0"/>
              </a:rPr>
              <a:t>(</a:t>
            </a:r>
            <a:r>
              <a:rPr lang="en-US" sz="2000" b="1" dirty="0" err="1" smtClean="0">
                <a:latin typeface="Courier New" pitchFamily="112" charset="0"/>
              </a:rPr>
              <a:t>begin,n,str</a:t>
            </a:r>
            <a:r>
              <a:rPr lang="en-US" sz="2000" b="1" dirty="0" smtClean="0">
                <a:latin typeface="Courier New" pitchFamily="112" charset="0"/>
              </a:rPr>
              <a:t>) </a:t>
            </a:r>
            <a:r>
              <a:rPr lang="en-US" sz="2000" dirty="0" smtClean="0"/>
              <a:t>  // remove </a:t>
            </a:r>
            <a:r>
              <a:rPr lang="en-US" sz="2000" b="1" dirty="0" smtClean="0">
                <a:latin typeface="Courier New" pitchFamily="49" charset="0"/>
                <a:cs typeface="Courier New" pitchFamily="49" charset="0"/>
              </a:rPr>
              <a:t>n</a:t>
            </a:r>
            <a:r>
              <a:rPr lang="en-US" sz="2000" dirty="0" smtClean="0"/>
              <a:t> characters 				                            // starting at </a:t>
            </a:r>
            <a:r>
              <a:rPr lang="en-US" sz="2000" b="1" dirty="0" smtClean="0">
                <a:latin typeface="Courier New" pitchFamily="49" charset="0"/>
                <a:cs typeface="Courier New" pitchFamily="49" charset="0"/>
              </a:rPr>
              <a:t>begin</a:t>
            </a:r>
            <a:r>
              <a:rPr lang="en-US" sz="2000" dirty="0" smtClean="0"/>
              <a:t> position 					  // and replace with </a:t>
            </a:r>
            <a:r>
              <a:rPr lang="en-US" sz="2000" b="1" dirty="0" err="1" smtClean="0">
                <a:latin typeface="Courier New" pitchFamily="49" charset="0"/>
                <a:cs typeface="Courier New" pitchFamily="49" charset="0"/>
              </a:rPr>
              <a:t>str</a:t>
            </a:r>
            <a:r>
              <a:rPr lang="en-US" sz="2000" dirty="0" smtClean="0"/>
              <a:t> </a:t>
            </a:r>
          </a:p>
          <a:p>
            <a:pPr lvl="1" eaLnBrk="1" hangingPunct="1">
              <a:lnSpc>
                <a:spcPct val="85000"/>
              </a:lnSpc>
              <a:buFontTx/>
              <a:buNone/>
            </a:pPr>
            <a:r>
              <a:rPr lang="en-US" sz="2000" b="1" dirty="0" err="1" smtClean="0">
                <a:latin typeface="Courier New" pitchFamily="112" charset="0"/>
              </a:rPr>
              <a:t>myStr.swap</a:t>
            </a:r>
            <a:r>
              <a:rPr lang="en-US" sz="2000" b="1" dirty="0" smtClean="0">
                <a:latin typeface="Courier New" pitchFamily="112" charset="0"/>
              </a:rPr>
              <a:t>(</a:t>
            </a:r>
            <a:r>
              <a:rPr lang="en-US" sz="2000" b="1" dirty="0" err="1" smtClean="0">
                <a:latin typeface="Courier New" pitchFamily="112" charset="0"/>
              </a:rPr>
              <a:t>str</a:t>
            </a:r>
            <a:r>
              <a:rPr lang="en-US" sz="2000" b="1" dirty="0" smtClean="0">
                <a:latin typeface="Courier New" pitchFamily="112" charset="0"/>
              </a:rPr>
              <a:t>)</a:t>
            </a:r>
            <a:r>
              <a:rPr lang="en-US" sz="2000" dirty="0" smtClean="0"/>
              <a:t>	// swap characters with </a:t>
            </a:r>
            <a:r>
              <a:rPr lang="en-US" sz="2000" b="1" dirty="0" err="1" smtClean="0">
                <a:latin typeface="Courier New" pitchFamily="49" charset="0"/>
                <a:cs typeface="Courier New" pitchFamily="49" charset="0"/>
              </a:rPr>
              <a:t>str</a:t>
            </a:r>
            <a:r>
              <a:rPr lang="en-US" sz="2000" dirty="0" smtClean="0"/>
              <a:t> </a:t>
            </a:r>
          </a:p>
          <a:p>
            <a:pPr lvl="1" eaLnBrk="1" hangingPunct="1">
              <a:lnSpc>
                <a:spcPct val="85000"/>
              </a:lnSpc>
              <a:spcBef>
                <a:spcPts val="1800"/>
              </a:spcBef>
            </a:pPr>
            <a:r>
              <a:rPr lang="en-US" sz="2000" dirty="0" smtClean="0"/>
              <a:t>Comparing</a:t>
            </a:r>
          </a:p>
          <a:p>
            <a:pPr lvl="1" eaLnBrk="1" hangingPunct="1">
              <a:lnSpc>
                <a:spcPct val="85000"/>
              </a:lnSpc>
              <a:buFontTx/>
              <a:buNone/>
            </a:pPr>
            <a:r>
              <a:rPr lang="en-US" sz="2000" b="1" dirty="0" err="1" smtClean="0">
                <a:latin typeface="Courier New" pitchFamily="112" charset="0"/>
              </a:rPr>
              <a:t>myStr.compare</a:t>
            </a:r>
            <a:r>
              <a:rPr lang="en-US" sz="2000" b="1" dirty="0" smtClean="0">
                <a:latin typeface="Courier New" pitchFamily="112" charset="0"/>
              </a:rPr>
              <a:t>(</a:t>
            </a:r>
            <a:r>
              <a:rPr lang="en-US" sz="2000" b="1" dirty="0" err="1" smtClean="0">
                <a:latin typeface="Courier New" pitchFamily="112" charset="0"/>
              </a:rPr>
              <a:t>str</a:t>
            </a:r>
            <a:r>
              <a:rPr lang="en-US" sz="2000" b="1" dirty="0" smtClean="0">
                <a:latin typeface="Courier New" pitchFamily="112" charset="0"/>
              </a:rPr>
              <a:t>) </a:t>
            </a:r>
            <a:r>
              <a:rPr lang="en-US" sz="2000" dirty="0" smtClean="0"/>
              <a:t>// compare with </a:t>
            </a:r>
            <a:r>
              <a:rPr lang="en-US" sz="2000" b="1" dirty="0" err="1" smtClean="0">
                <a:latin typeface="Courier New" pitchFamily="112" charset="0"/>
              </a:rPr>
              <a:t>str</a:t>
            </a:r>
            <a:r>
              <a:rPr lang="en-US" sz="2000" dirty="0" smtClean="0"/>
              <a:t> and return the 			         // same values as C library </a:t>
            </a:r>
            <a:r>
              <a:rPr lang="en-US" sz="2000" b="1" dirty="0" err="1" smtClean="0">
                <a:latin typeface="Courier New" pitchFamily="49" charset="0"/>
                <a:cs typeface="Courier New" pitchFamily="49" charset="0"/>
              </a:rPr>
              <a:t>strcmp</a:t>
            </a:r>
            <a:r>
              <a:rPr lang="en-US" sz="2000" dirty="0" smtClean="0"/>
              <a:t>,        			         // </a:t>
            </a:r>
            <a:r>
              <a:rPr lang="en-US" sz="2000" b="1" dirty="0" err="1" smtClean="0">
                <a:latin typeface="Courier New" pitchFamily="112" charset="0"/>
              </a:rPr>
              <a:t>str</a:t>
            </a:r>
            <a:r>
              <a:rPr lang="en-US" sz="2000" dirty="0" smtClean="0"/>
              <a:t> can be a C string</a:t>
            </a:r>
          </a:p>
          <a:p>
            <a:pPr eaLnBrk="1" hangingPunct="1">
              <a:lnSpc>
                <a:spcPct val="85000"/>
              </a:lnSpc>
            </a:pPr>
            <a:endParaRPr lang="en-US" sz="2000" dirty="0" smtClean="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533400"/>
          </a:xfrm>
        </p:spPr>
        <p:txBody>
          <a:bodyPr/>
          <a:lstStyle/>
          <a:p>
            <a:pPr algn="ctr" eaLnBrk="1" hangingPunct="1"/>
            <a:r>
              <a:rPr lang="en-US" sz="2800" b="1" smtClean="0">
                <a:latin typeface="Courier New" pitchFamily="112" charset="0"/>
              </a:rPr>
              <a:t>string</a:t>
            </a:r>
            <a:r>
              <a:rPr lang="en-US" sz="2800" smtClean="0"/>
              <a:t> Member Functions </a:t>
            </a:r>
            <a:r>
              <a:rPr lang="en-US" sz="2000" smtClean="0"/>
              <a:t>(2 of 2)</a:t>
            </a:r>
            <a:endParaRPr lang="en-US" sz="2000" smtClean="0">
              <a:latin typeface="Courier New" pitchFamily="112" charset="0"/>
            </a:endParaRPr>
          </a:p>
        </p:txBody>
      </p:sp>
      <p:sp>
        <p:nvSpPr>
          <p:cNvPr id="17411" name="Rectangle 3"/>
          <p:cNvSpPr>
            <a:spLocks noGrp="1" noChangeArrowheads="1"/>
          </p:cNvSpPr>
          <p:nvPr>
            <p:ph idx="1"/>
          </p:nvPr>
        </p:nvSpPr>
        <p:spPr>
          <a:xfrm>
            <a:off x="381000" y="685800"/>
            <a:ext cx="8305800" cy="5486400"/>
          </a:xfrm>
        </p:spPr>
        <p:txBody>
          <a:bodyPr/>
          <a:lstStyle/>
          <a:p>
            <a:pPr eaLnBrk="1" hangingPunct="1">
              <a:lnSpc>
                <a:spcPct val="85000"/>
              </a:lnSpc>
            </a:pPr>
            <a:r>
              <a:rPr lang="en-US" sz="2000" dirty="0" smtClean="0"/>
              <a:t>Continued:</a:t>
            </a:r>
          </a:p>
          <a:p>
            <a:pPr lvl="1" eaLnBrk="1" hangingPunct="1">
              <a:lnSpc>
                <a:spcPct val="85000"/>
              </a:lnSpc>
            </a:pPr>
            <a:r>
              <a:rPr lang="en-US" sz="2000" dirty="0" smtClean="0"/>
              <a:t>Managing size</a:t>
            </a:r>
          </a:p>
          <a:p>
            <a:pPr lvl="1" eaLnBrk="1" hangingPunct="1">
              <a:lnSpc>
                <a:spcPct val="85000"/>
              </a:lnSpc>
              <a:buFontTx/>
              <a:buNone/>
            </a:pPr>
            <a:r>
              <a:rPr lang="en-US" sz="2000" b="1" dirty="0" err="1" smtClean="0">
                <a:latin typeface="Courier New" pitchFamily="112" charset="0"/>
              </a:rPr>
              <a:t>myStr.empty</a:t>
            </a:r>
            <a:r>
              <a:rPr lang="en-US" sz="2000" b="1" dirty="0" smtClean="0">
                <a:latin typeface="Courier New" pitchFamily="112" charset="0"/>
              </a:rPr>
              <a:t>()</a:t>
            </a:r>
            <a:r>
              <a:rPr lang="en-US" sz="2000" dirty="0" smtClean="0"/>
              <a:t>	// return T if string is empty</a:t>
            </a:r>
          </a:p>
          <a:p>
            <a:pPr lvl="1" eaLnBrk="1" hangingPunct="1">
              <a:lnSpc>
                <a:spcPct val="85000"/>
              </a:lnSpc>
              <a:buFontTx/>
              <a:buNone/>
            </a:pPr>
            <a:r>
              <a:rPr lang="en-US" sz="2000" b="1" dirty="0" err="1" smtClean="0">
                <a:latin typeface="Courier New" pitchFamily="112" charset="0"/>
              </a:rPr>
              <a:t>myStr.length</a:t>
            </a:r>
            <a:r>
              <a:rPr lang="en-US" sz="2000" b="1" dirty="0" smtClean="0">
                <a:latin typeface="Courier New" pitchFamily="112" charset="0"/>
              </a:rPr>
              <a:t>()	</a:t>
            </a:r>
            <a:r>
              <a:rPr lang="en-US" sz="2000" dirty="0" smtClean="0"/>
              <a:t>// return the length of the string</a:t>
            </a:r>
          </a:p>
          <a:p>
            <a:pPr lvl="1" eaLnBrk="1" hangingPunct="1">
              <a:lnSpc>
                <a:spcPct val="85000"/>
              </a:lnSpc>
              <a:buFontTx/>
              <a:buNone/>
            </a:pPr>
            <a:r>
              <a:rPr lang="en-US" sz="2000" b="1" dirty="0" err="1" smtClean="0">
                <a:latin typeface="Courier New" pitchFamily="112" charset="0"/>
              </a:rPr>
              <a:t>myStr.size</a:t>
            </a:r>
            <a:r>
              <a:rPr lang="en-US" sz="2000" b="1" dirty="0" smtClean="0">
                <a:latin typeface="Courier New" pitchFamily="112" charset="0"/>
              </a:rPr>
              <a:t>()	</a:t>
            </a:r>
            <a:r>
              <a:rPr lang="en-US" sz="2000" dirty="0" smtClean="0"/>
              <a:t>// return the length of the string</a:t>
            </a:r>
          </a:p>
          <a:p>
            <a:pPr lvl="1" eaLnBrk="1" hangingPunct="1">
              <a:lnSpc>
                <a:spcPct val="85000"/>
              </a:lnSpc>
              <a:spcBef>
                <a:spcPts val="1800"/>
              </a:spcBef>
            </a:pPr>
            <a:r>
              <a:rPr lang="en-US" sz="2000" dirty="0" smtClean="0"/>
              <a:t>Finding substrings</a:t>
            </a:r>
          </a:p>
          <a:p>
            <a:pPr lvl="1" eaLnBrk="1" hangingPunct="1">
              <a:lnSpc>
                <a:spcPct val="85000"/>
              </a:lnSpc>
              <a:buFontTx/>
              <a:buNone/>
            </a:pPr>
            <a:r>
              <a:rPr lang="en-US" sz="2000" b="1" dirty="0" err="1" smtClean="0">
                <a:latin typeface="Courier New" pitchFamily="112" charset="0"/>
              </a:rPr>
              <a:t>myStr.find</a:t>
            </a:r>
            <a:r>
              <a:rPr lang="en-US" sz="2000" b="1" dirty="0" smtClean="0">
                <a:latin typeface="Courier New" pitchFamily="112" charset="0"/>
              </a:rPr>
              <a:t>(</a:t>
            </a:r>
            <a:r>
              <a:rPr lang="en-US" sz="2000" b="1" dirty="0" err="1" smtClean="0">
                <a:latin typeface="Courier New" pitchFamily="112" charset="0"/>
              </a:rPr>
              <a:t>str,x</a:t>
            </a:r>
            <a:r>
              <a:rPr lang="en-US" sz="2000" b="1" dirty="0" smtClean="0">
                <a:latin typeface="Courier New" pitchFamily="112" charset="0"/>
              </a:rPr>
              <a:t>) </a:t>
            </a:r>
            <a:r>
              <a:rPr lang="en-US" sz="2000" dirty="0" smtClean="0"/>
              <a:t>// return the position of </a:t>
            </a:r>
            <a:r>
              <a:rPr lang="en-US" sz="2000" b="1" dirty="0" err="1" smtClean="0">
                <a:latin typeface="Courier New" pitchFamily="112" charset="0"/>
              </a:rPr>
              <a:t>str</a:t>
            </a:r>
            <a:r>
              <a:rPr lang="en-US" sz="2000" dirty="0" smtClean="0"/>
              <a:t> that is at or 			       // after position </a:t>
            </a:r>
            <a:r>
              <a:rPr lang="en-US" sz="2000" b="1" dirty="0" smtClean="0">
                <a:latin typeface="Courier New" pitchFamily="112" charset="0"/>
              </a:rPr>
              <a:t>x</a:t>
            </a:r>
            <a:r>
              <a:rPr lang="en-US" sz="2000" dirty="0" smtClean="0"/>
              <a:t>, or return -1 if not found,</a:t>
            </a:r>
            <a:endParaRPr lang="en-US" sz="2000" b="1" dirty="0" smtClean="0">
              <a:latin typeface="Courier New" pitchFamily="112" charset="0"/>
            </a:endParaRPr>
          </a:p>
          <a:p>
            <a:pPr lvl="1" eaLnBrk="1" hangingPunct="1">
              <a:lnSpc>
                <a:spcPct val="85000"/>
              </a:lnSpc>
              <a:spcBef>
                <a:spcPts val="0"/>
              </a:spcBef>
              <a:buFontTx/>
              <a:buNone/>
            </a:pPr>
            <a:r>
              <a:rPr lang="en-US" sz="2000" dirty="0" smtClean="0"/>
              <a:t>				       // </a:t>
            </a:r>
            <a:r>
              <a:rPr lang="en-US" sz="2000" b="1" dirty="0" err="1" smtClean="0">
                <a:latin typeface="Courier New" pitchFamily="112" charset="0"/>
              </a:rPr>
              <a:t>str</a:t>
            </a:r>
            <a:r>
              <a:rPr lang="en-US" sz="2000" dirty="0" smtClean="0"/>
              <a:t> can be a C </a:t>
            </a:r>
            <a:r>
              <a:rPr lang="en-US" sz="2000" dirty="0" smtClean="0"/>
              <a:t>string or a character</a:t>
            </a:r>
            <a:endParaRPr lang="en-US" sz="2000" dirty="0" smtClean="0"/>
          </a:p>
          <a:p>
            <a:pPr lvl="1" eaLnBrk="1" hangingPunct="1">
              <a:lnSpc>
                <a:spcPct val="85000"/>
              </a:lnSpc>
              <a:buFontTx/>
              <a:buNone/>
            </a:pPr>
            <a:r>
              <a:rPr lang="en-US" sz="2000" b="1" dirty="0" err="1" smtClean="0">
                <a:latin typeface="Courier New" pitchFamily="112" charset="0"/>
              </a:rPr>
              <a:t>myStr.substr</a:t>
            </a:r>
            <a:r>
              <a:rPr lang="en-US" sz="2000" b="1" dirty="0" smtClean="0">
                <a:latin typeface="Courier New" pitchFamily="112" charset="0"/>
              </a:rPr>
              <a:t>(</a:t>
            </a:r>
            <a:r>
              <a:rPr lang="en-US" sz="2000" b="1" dirty="0" err="1" smtClean="0">
                <a:latin typeface="Courier New" pitchFamily="112" charset="0"/>
              </a:rPr>
              <a:t>begin,n</a:t>
            </a:r>
            <a:r>
              <a:rPr lang="en-US" sz="2000" b="1" dirty="0" smtClean="0">
                <a:latin typeface="Courier New" pitchFamily="112" charset="0"/>
              </a:rPr>
              <a:t>) </a:t>
            </a:r>
            <a:r>
              <a:rPr lang="en-US" sz="2000" dirty="0" smtClean="0"/>
              <a:t>// return the substring that is </a:t>
            </a:r>
            <a:r>
              <a:rPr lang="en-US" sz="2000" b="1" dirty="0" smtClean="0">
                <a:latin typeface="Courier New" pitchFamily="49" charset="0"/>
                <a:cs typeface="Courier New" pitchFamily="49" charset="0"/>
              </a:rPr>
              <a:t>n</a:t>
            </a:r>
            <a:r>
              <a:rPr lang="en-US" sz="2000" dirty="0" smtClean="0"/>
              <a:t> 				  	  // characters long, starting at </a:t>
            </a:r>
            <a:r>
              <a:rPr lang="en-US" sz="2000" b="1" dirty="0" smtClean="0">
                <a:latin typeface="Courier New" pitchFamily="112" charset="0"/>
              </a:rPr>
              <a:t>begin </a:t>
            </a:r>
            <a:r>
              <a:rPr lang="en-US" sz="2000" dirty="0" smtClean="0"/>
              <a:t>		               	  // position</a:t>
            </a:r>
          </a:p>
          <a:p>
            <a:pPr lvl="1" eaLnBrk="1" hangingPunct="1">
              <a:lnSpc>
                <a:spcPct val="85000"/>
              </a:lnSpc>
            </a:pPr>
            <a:r>
              <a:rPr lang="en-US" sz="2000" dirty="0" smtClean="0"/>
              <a:t>Converting to C string</a:t>
            </a:r>
          </a:p>
          <a:p>
            <a:pPr lvl="1" eaLnBrk="1" hangingPunct="1">
              <a:lnSpc>
                <a:spcPct val="85000"/>
              </a:lnSpc>
              <a:buFontTx/>
              <a:buNone/>
            </a:pPr>
            <a:r>
              <a:rPr lang="en-US" sz="2000" b="1" dirty="0" err="1" smtClean="0">
                <a:latin typeface="Courier New" pitchFamily="112" charset="0"/>
              </a:rPr>
              <a:t>myStr.c_str</a:t>
            </a:r>
            <a:r>
              <a:rPr lang="en-US" sz="2000" b="1" dirty="0" smtClean="0">
                <a:latin typeface="Courier New" pitchFamily="112" charset="0"/>
              </a:rPr>
              <a:t>()	</a:t>
            </a:r>
            <a:r>
              <a:rPr lang="en-US" sz="2000" dirty="0" smtClean="0"/>
              <a:t>// convert to a C string and return pointer to 			// the C string</a:t>
            </a:r>
          </a:p>
          <a:p>
            <a:pPr eaLnBrk="1" hangingPunct="1">
              <a:lnSpc>
                <a:spcPct val="85000"/>
              </a:lnSpc>
              <a:spcBef>
                <a:spcPts val="1800"/>
              </a:spcBef>
            </a:pPr>
            <a:r>
              <a:rPr lang="en-US" sz="2000" dirty="0" smtClean="0"/>
              <a:t>See Table 10-7, pg 582,  for more detail on these functions and additional functions</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457200" y="274638"/>
            <a:ext cx="8229600" cy="487362"/>
          </a:xfrm>
        </p:spPr>
        <p:txBody>
          <a:bodyPr/>
          <a:lstStyle/>
          <a:p>
            <a:pPr algn="ctr" eaLnBrk="1" hangingPunct="1"/>
            <a:r>
              <a:rPr lang="en-US" sz="2800" b="1" smtClean="0">
                <a:latin typeface="Courier New" pitchFamily="112" charset="0"/>
              </a:rPr>
              <a:t>string</a:t>
            </a:r>
            <a:r>
              <a:rPr lang="en-US" sz="2800" smtClean="0"/>
              <a:t> Member Function Examples</a:t>
            </a:r>
          </a:p>
        </p:txBody>
      </p:sp>
      <p:sp>
        <p:nvSpPr>
          <p:cNvPr id="18435" name="Rectangle 1027"/>
          <p:cNvSpPr>
            <a:spLocks noGrp="1" noChangeArrowheads="1"/>
          </p:cNvSpPr>
          <p:nvPr>
            <p:ph idx="1"/>
          </p:nvPr>
        </p:nvSpPr>
        <p:spPr>
          <a:xfrm>
            <a:off x="609600" y="914400"/>
            <a:ext cx="8001000" cy="5181600"/>
          </a:xfrm>
        </p:spPr>
        <p:txBody>
          <a:bodyPr/>
          <a:lstStyle/>
          <a:p>
            <a:pPr eaLnBrk="1" hangingPunct="1">
              <a:lnSpc>
                <a:spcPct val="80000"/>
              </a:lnSpc>
              <a:buFont typeface="Times" pitchFamily="112" charset="0"/>
              <a:buNone/>
            </a:pPr>
            <a:r>
              <a:rPr lang="en-US" sz="2000" b="1" dirty="0" smtClean="0">
                <a:latin typeface="Courier New" pitchFamily="112" charset="0"/>
              </a:rPr>
              <a:t>string phrase;</a:t>
            </a:r>
          </a:p>
          <a:p>
            <a:pPr eaLnBrk="1" hangingPunct="1">
              <a:lnSpc>
                <a:spcPct val="80000"/>
              </a:lnSpc>
              <a:buFont typeface="Times" pitchFamily="112" charset="0"/>
              <a:buNone/>
            </a:pPr>
            <a:r>
              <a:rPr lang="en-US" sz="2000" b="1" dirty="0" err="1" smtClean="0">
                <a:latin typeface="Courier New" pitchFamily="112" charset="0"/>
              </a:rPr>
              <a:t>cin</a:t>
            </a:r>
            <a:r>
              <a:rPr lang="en-US" sz="2000" b="1" dirty="0" smtClean="0">
                <a:latin typeface="Courier New" pitchFamily="112" charset="0"/>
              </a:rPr>
              <a:t> &gt;&gt; phrase;                </a:t>
            </a:r>
            <a:r>
              <a:rPr lang="en-US" sz="2000" dirty="0" smtClean="0"/>
              <a:t>// user enters: C++</a:t>
            </a:r>
          </a:p>
          <a:p>
            <a:pPr eaLnBrk="1" hangingPunct="1">
              <a:lnSpc>
                <a:spcPct val="80000"/>
              </a:lnSpc>
              <a:buFont typeface="Times" pitchFamily="112" charset="0"/>
              <a:buNone/>
            </a:pP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phrase.length</a:t>
            </a:r>
            <a:r>
              <a:rPr lang="en-US" sz="2000" b="1" dirty="0" smtClean="0">
                <a:latin typeface="Courier New" pitchFamily="112" charset="0"/>
              </a:rPr>
              <a:t>();      </a:t>
            </a:r>
            <a:r>
              <a:rPr lang="en-US" sz="2000" dirty="0" smtClean="0"/>
              <a:t>// print: 3</a:t>
            </a:r>
          </a:p>
          <a:p>
            <a:pPr eaLnBrk="1" hangingPunct="1">
              <a:lnSpc>
                <a:spcPct val="80000"/>
              </a:lnSpc>
              <a:buFont typeface="Times" pitchFamily="112" charset="0"/>
              <a:buNone/>
            </a:pP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phrase.find</a:t>
            </a:r>
            <a:r>
              <a:rPr lang="en-US" sz="2000" b="1" dirty="0" smtClean="0">
                <a:latin typeface="Courier New" pitchFamily="112" charset="0"/>
              </a:rPr>
              <a:t>(“+”,0);   </a:t>
            </a:r>
            <a:r>
              <a:rPr lang="en-US" sz="2000" dirty="0" smtClean="0"/>
              <a:t>// print: 1, 				                                       // which is location of first +</a:t>
            </a:r>
          </a:p>
          <a:p>
            <a:pPr eaLnBrk="1" hangingPunct="1">
              <a:lnSpc>
                <a:spcPct val="80000"/>
              </a:lnSpc>
              <a:buFont typeface="Times" pitchFamily="112" charset="0"/>
              <a:buNone/>
            </a:pPr>
            <a:r>
              <a:rPr lang="en-US" sz="2000" b="1" dirty="0" err="1" smtClean="0">
                <a:latin typeface="Courier New" pitchFamily="112" charset="0"/>
              </a:rPr>
              <a:t>phrase.insert</a:t>
            </a:r>
            <a:r>
              <a:rPr lang="en-US" sz="2000" b="1" dirty="0" smtClean="0">
                <a:latin typeface="Courier New" pitchFamily="112" charset="0"/>
              </a:rPr>
              <a:t>(0,“Programming ”);</a:t>
            </a:r>
          </a:p>
          <a:p>
            <a:pPr eaLnBrk="1" hangingPunct="1">
              <a:lnSpc>
                <a:spcPct val="80000"/>
              </a:lnSpc>
              <a:buFont typeface="Times" pitchFamily="112" charset="0"/>
              <a:buNone/>
            </a:pPr>
            <a:r>
              <a:rPr lang="en-US" sz="2000" b="1" dirty="0" err="1" smtClean="0">
                <a:latin typeface="Courier New" pitchFamily="112" charset="0"/>
              </a:rPr>
              <a:t>cout</a:t>
            </a:r>
            <a:r>
              <a:rPr lang="en-US" sz="2000" b="1" dirty="0" smtClean="0">
                <a:latin typeface="Courier New" pitchFamily="112" charset="0"/>
              </a:rPr>
              <a:t> &lt;&lt; phrase &lt;&lt; </a:t>
            </a:r>
            <a:r>
              <a:rPr lang="en-US" sz="2000" b="1" dirty="0" err="1" smtClean="0">
                <a:latin typeface="Courier New" pitchFamily="112" charset="0"/>
              </a:rPr>
              <a:t>endl</a:t>
            </a:r>
            <a:r>
              <a:rPr lang="en-US" sz="2000" b="1" dirty="0" smtClean="0">
                <a:latin typeface="Courier New" pitchFamily="112" charset="0"/>
              </a:rPr>
              <a:t>;       </a:t>
            </a:r>
            <a:r>
              <a:rPr lang="en-US" sz="2000" dirty="0" smtClean="0"/>
              <a:t>// print: Programming C++</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p:txBody>
          <a:bodyPr/>
          <a:lstStyle/>
          <a:p>
            <a:pPr eaLnBrk="1" hangingPunct="1"/>
            <a:r>
              <a:rPr lang="en-US" smtClean="0"/>
              <a:t>10.3</a:t>
            </a:r>
          </a:p>
        </p:txBody>
      </p:sp>
      <p:sp>
        <p:nvSpPr>
          <p:cNvPr id="19459" name="Subtitle 2"/>
          <p:cNvSpPr>
            <a:spLocks noGrp="1"/>
          </p:cNvSpPr>
          <p:nvPr>
            <p:ph type="subTitle" idx="1"/>
          </p:nvPr>
        </p:nvSpPr>
        <p:spPr/>
        <p:txBody>
          <a:bodyPr/>
          <a:lstStyle/>
          <a:p>
            <a:pPr eaLnBrk="1" hangingPunct="1"/>
            <a:r>
              <a:rPr lang="en-US" dirty="0" smtClean="0"/>
              <a:t>C Strings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563562"/>
          </a:xfrm>
        </p:spPr>
        <p:txBody>
          <a:bodyPr/>
          <a:lstStyle/>
          <a:p>
            <a:pPr algn="ctr" eaLnBrk="1" hangingPunct="1"/>
            <a:r>
              <a:rPr lang="en-US" sz="2800" dirty="0" smtClean="0"/>
              <a:t>C Strings</a:t>
            </a:r>
          </a:p>
        </p:txBody>
      </p:sp>
      <p:sp>
        <p:nvSpPr>
          <p:cNvPr id="20483" name="Rectangle 3"/>
          <p:cNvSpPr>
            <a:spLocks noGrp="1" noChangeArrowheads="1"/>
          </p:cNvSpPr>
          <p:nvPr>
            <p:ph idx="1"/>
          </p:nvPr>
        </p:nvSpPr>
        <p:spPr>
          <a:xfrm>
            <a:off x="381000" y="609600"/>
            <a:ext cx="8382000" cy="5867400"/>
          </a:xfrm>
        </p:spPr>
        <p:txBody>
          <a:bodyPr/>
          <a:lstStyle/>
          <a:p>
            <a:pPr eaLnBrk="1" hangingPunct="1"/>
            <a:r>
              <a:rPr lang="en-US" sz="2000" dirty="0" smtClean="0"/>
              <a:t>A C string is an array of characters that is terminated by a null termination character, which is coded as </a:t>
            </a:r>
            <a:r>
              <a:rPr lang="en-US" sz="2000" b="1" dirty="0" smtClean="0">
                <a:latin typeface="Courier New" pitchFamily="49" charset="0"/>
                <a:cs typeface="Courier New" pitchFamily="49" charset="0"/>
              </a:rPr>
              <a:t>\0</a:t>
            </a:r>
            <a:r>
              <a:rPr lang="en-US" sz="2000" dirty="0" smtClean="0"/>
              <a:t> </a:t>
            </a:r>
          </a:p>
          <a:p>
            <a:pPr eaLnBrk="1" hangingPunct="1"/>
            <a:r>
              <a:rPr lang="en-US" sz="2000" dirty="0" smtClean="0"/>
              <a:t>A string literal (string constant) is a C string:	</a:t>
            </a:r>
            <a:r>
              <a:rPr lang="en-US" sz="2000" b="1" dirty="0" smtClean="0">
                <a:latin typeface="Courier New" pitchFamily="112" charset="0"/>
              </a:rPr>
              <a:t>"Hi there!" </a:t>
            </a:r>
          </a:p>
          <a:p>
            <a:pPr eaLnBrk="1" hangingPunct="1">
              <a:buNone/>
            </a:pPr>
            <a:endParaRPr lang="en-US" sz="2000" dirty="0" smtClean="0">
              <a:latin typeface="Courier New" pitchFamily="112" charset="0"/>
            </a:endParaRPr>
          </a:p>
          <a:p>
            <a:pPr eaLnBrk="1" hangingPunct="1">
              <a:spcBef>
                <a:spcPts val="1800"/>
              </a:spcBef>
              <a:buNone/>
            </a:pPr>
            <a:r>
              <a:rPr lang="en-US" sz="2000" dirty="0" smtClean="0"/>
              <a:t>	The </a:t>
            </a:r>
            <a:r>
              <a:rPr lang="en-US" sz="2000" b="1" dirty="0" smtClean="0">
                <a:latin typeface="Courier New" pitchFamily="49" charset="0"/>
                <a:cs typeface="Courier New" pitchFamily="49" charset="0"/>
              </a:rPr>
              <a:t>\0</a:t>
            </a:r>
            <a:r>
              <a:rPr lang="en-US" sz="2000" dirty="0" smtClean="0"/>
              <a:t> is automatically at the end of the string literal</a:t>
            </a:r>
          </a:p>
          <a:p>
            <a:pPr eaLnBrk="1" hangingPunct="1">
              <a:spcBef>
                <a:spcPts val="480"/>
              </a:spcBef>
            </a:pPr>
            <a:r>
              <a:rPr lang="en-US" sz="2000" dirty="0" smtClean="0"/>
              <a:t>When defining a  C string, make sure to leave room for the null termination:</a:t>
            </a:r>
            <a:br>
              <a:rPr lang="en-US" sz="2000" dirty="0" smtClean="0"/>
            </a:br>
            <a:r>
              <a:rPr lang="en-US" sz="2000" b="1" dirty="0" smtClean="0"/>
              <a:t>      </a:t>
            </a:r>
            <a:r>
              <a:rPr lang="en-US" sz="2000" b="1" dirty="0" smtClean="0">
                <a:latin typeface="Courier New" pitchFamily="112" charset="0"/>
              </a:rPr>
              <a:t>const </a:t>
            </a:r>
            <a:r>
              <a:rPr lang="en-US" sz="2000" b="1" dirty="0" err="1" smtClean="0">
                <a:latin typeface="Courier New" pitchFamily="112" charset="0"/>
              </a:rPr>
              <a:t>int</a:t>
            </a:r>
            <a:r>
              <a:rPr lang="en-US" sz="2000" b="1" dirty="0" smtClean="0">
                <a:latin typeface="Courier New" pitchFamily="112" charset="0"/>
              </a:rPr>
              <a:t> SIZE = 20;</a:t>
            </a:r>
            <a:br>
              <a:rPr lang="en-US" sz="2000" b="1" dirty="0" smtClean="0">
                <a:latin typeface="Courier New" pitchFamily="112" charset="0"/>
              </a:rPr>
            </a:br>
            <a:r>
              <a:rPr lang="en-US" sz="2000" b="1" dirty="0" smtClean="0">
                <a:latin typeface="Courier New" pitchFamily="112" charset="0"/>
              </a:rPr>
              <a:t>   char city[SIZE];   </a:t>
            </a:r>
            <a:r>
              <a:rPr lang="en-US" sz="2000" dirty="0" smtClean="0"/>
              <a:t>// city can be 19 characters long</a:t>
            </a:r>
          </a:p>
          <a:p>
            <a:pPr eaLnBrk="1" hangingPunct="1"/>
            <a:r>
              <a:rPr lang="en-US" sz="2000" dirty="0" smtClean="0"/>
              <a:t>Defining and initializing a C string:</a:t>
            </a:r>
          </a:p>
          <a:p>
            <a:pPr eaLnBrk="1" hangingPunct="1">
              <a:buNone/>
            </a:pPr>
            <a:r>
              <a:rPr lang="en-US" sz="2000" b="1" dirty="0" smtClean="0">
                <a:latin typeface="Courier New" pitchFamily="49" charset="0"/>
                <a:cs typeface="Courier New" pitchFamily="49" charset="0"/>
              </a:rPr>
              <a:t>		char school[SIZE] = “De Anza”;</a:t>
            </a:r>
          </a:p>
          <a:p>
            <a:pPr eaLnBrk="1" hangingPunct="1">
              <a:spcBef>
                <a:spcPts val="0"/>
              </a:spcBef>
              <a:buNone/>
            </a:pPr>
            <a:r>
              <a:rPr lang="en-US" sz="2000" b="1" dirty="0" smtClean="0">
                <a:latin typeface="Courier New" pitchFamily="49" charset="0"/>
                <a:cs typeface="Courier New" pitchFamily="49" charset="0"/>
              </a:rPr>
              <a:t>	</a:t>
            </a:r>
            <a:r>
              <a:rPr lang="en-US" sz="2000" dirty="0" smtClean="0">
                <a:cs typeface="Courier New" pitchFamily="49" charset="0"/>
              </a:rPr>
              <a:t>or </a:t>
            </a:r>
            <a:r>
              <a:rPr lang="en-US" sz="2000" b="1" dirty="0" smtClean="0">
                <a:latin typeface="Courier New" pitchFamily="49" charset="0"/>
                <a:cs typeface="Courier New" pitchFamily="49" charset="0"/>
              </a:rPr>
              <a:t>  char school[] = “De Anza”;   </a:t>
            </a:r>
            <a:r>
              <a:rPr lang="en-US" sz="2000" dirty="0" smtClean="0">
                <a:cs typeface="Courier New" pitchFamily="49" charset="0"/>
              </a:rPr>
              <a:t>// array size is 8</a:t>
            </a:r>
          </a:p>
          <a:p>
            <a:pPr eaLnBrk="1" hangingPunct="1">
              <a:spcBef>
                <a:spcPts val="0"/>
              </a:spcBef>
              <a:buNone/>
            </a:pPr>
            <a:r>
              <a:rPr lang="en-US" sz="2000" dirty="0" smtClean="0"/>
              <a:t>     The null termination is automatically copied into the C string </a:t>
            </a:r>
            <a:r>
              <a:rPr lang="en-US" sz="2000" b="1" dirty="0" smtClean="0">
                <a:latin typeface="Courier New" pitchFamily="49" charset="0"/>
                <a:cs typeface="Courier New" pitchFamily="49" charset="0"/>
              </a:rPr>
              <a:t>school</a:t>
            </a:r>
            <a:endParaRPr lang="en-US" sz="2000" dirty="0" smtClean="0"/>
          </a:p>
          <a:p>
            <a:pPr eaLnBrk="1" hangingPunct="1"/>
            <a:r>
              <a:rPr lang="en-US" sz="2000" dirty="0" smtClean="0"/>
              <a:t>If the C string is already defined, it’s not possible to assign a string literal to the existing C string:</a:t>
            </a:r>
            <a:r>
              <a:rPr lang="en-US" sz="2000" dirty="0" smtClean="0">
                <a:latin typeface="Courier New" pitchFamily="112" charset="0"/>
              </a:rPr>
              <a:t/>
            </a:r>
            <a:br>
              <a:rPr lang="en-US" sz="2000" dirty="0" smtClean="0">
                <a:latin typeface="Courier New" pitchFamily="112" charset="0"/>
              </a:rPr>
            </a:br>
            <a:r>
              <a:rPr lang="en-US" sz="2000" b="1" dirty="0" smtClean="0">
                <a:latin typeface="Courier New" pitchFamily="49" charset="0"/>
                <a:cs typeface="Courier New" pitchFamily="49" charset="0"/>
              </a:rPr>
              <a:t> 	city = “Cupertino”;   </a:t>
            </a:r>
            <a:r>
              <a:rPr lang="en-US" sz="2000" dirty="0" smtClean="0">
                <a:cs typeface="Courier New" pitchFamily="49" charset="0"/>
              </a:rPr>
              <a:t>// Error</a:t>
            </a:r>
            <a:endParaRPr lang="en-US" sz="2000" dirty="0" smtClean="0"/>
          </a:p>
          <a:p>
            <a:pPr eaLnBrk="1" hangingPunct="1">
              <a:spcBef>
                <a:spcPts val="0"/>
              </a:spcBef>
              <a:buNone/>
            </a:pPr>
            <a:r>
              <a:rPr lang="en-US" sz="2000" dirty="0" smtClean="0"/>
              <a:t>	The string literal has to be copied into the C string </a:t>
            </a:r>
          </a:p>
        </p:txBody>
      </p:sp>
      <p:graphicFrame>
        <p:nvGraphicFramePr>
          <p:cNvPr id="730116" name="Group 4"/>
          <p:cNvGraphicFramePr>
            <a:graphicFrameLocks noGrp="1"/>
          </p:cNvGraphicFramePr>
          <p:nvPr/>
        </p:nvGraphicFramePr>
        <p:xfrm>
          <a:off x="1295400" y="1676400"/>
          <a:ext cx="6096000" cy="4572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08" name="Text Box 28"/>
          <p:cNvSpPr txBox="1">
            <a:spLocks noChangeArrowheads="1"/>
          </p:cNvSpPr>
          <p:nvPr/>
        </p:nvSpPr>
        <p:spPr bwMode="auto">
          <a:xfrm>
            <a:off x="1447800" y="1752600"/>
            <a:ext cx="366713" cy="369888"/>
          </a:xfrm>
          <a:prstGeom prst="rect">
            <a:avLst/>
          </a:prstGeom>
          <a:noFill/>
          <a:ln w="9525">
            <a:noFill/>
            <a:miter lim="800000"/>
            <a:headEnd/>
            <a:tailEnd/>
          </a:ln>
        </p:spPr>
        <p:txBody>
          <a:bodyPr>
            <a:spAutoFit/>
          </a:bodyPr>
          <a:lstStyle/>
          <a:p>
            <a:r>
              <a:rPr lang="en-US" dirty="0">
                <a:latin typeface="Courier New" pitchFamily="112" charset="0"/>
              </a:rPr>
              <a:t>H</a:t>
            </a:r>
          </a:p>
        </p:txBody>
      </p:sp>
      <p:sp>
        <p:nvSpPr>
          <p:cNvPr id="20509" name="Text Box 29"/>
          <p:cNvSpPr txBox="1">
            <a:spLocks noChangeArrowheads="1"/>
          </p:cNvSpPr>
          <p:nvPr/>
        </p:nvSpPr>
        <p:spPr bwMode="auto">
          <a:xfrm>
            <a:off x="1981200" y="1752600"/>
            <a:ext cx="366713" cy="369332"/>
          </a:xfrm>
          <a:prstGeom prst="rect">
            <a:avLst/>
          </a:prstGeom>
          <a:noFill/>
          <a:ln w="9525">
            <a:noFill/>
            <a:miter lim="800000"/>
            <a:headEnd/>
            <a:tailEnd/>
          </a:ln>
        </p:spPr>
        <p:txBody>
          <a:bodyPr wrap="square">
            <a:spAutoFit/>
          </a:bodyPr>
          <a:lstStyle/>
          <a:p>
            <a:r>
              <a:rPr lang="en-US" dirty="0" err="1">
                <a:latin typeface="Courier New" pitchFamily="112" charset="0"/>
              </a:rPr>
              <a:t>i</a:t>
            </a:r>
            <a:endParaRPr lang="en-US" dirty="0">
              <a:latin typeface="Courier New" pitchFamily="112" charset="0"/>
            </a:endParaRPr>
          </a:p>
        </p:txBody>
      </p:sp>
      <p:sp>
        <p:nvSpPr>
          <p:cNvPr id="20510" name="Text Box 30"/>
          <p:cNvSpPr txBox="1">
            <a:spLocks noChangeArrowheads="1"/>
          </p:cNvSpPr>
          <p:nvPr/>
        </p:nvSpPr>
        <p:spPr bwMode="auto">
          <a:xfrm>
            <a:off x="3276600" y="1752600"/>
            <a:ext cx="366713" cy="381000"/>
          </a:xfrm>
          <a:prstGeom prst="rect">
            <a:avLst/>
          </a:prstGeom>
          <a:noFill/>
          <a:ln w="9525">
            <a:noFill/>
            <a:miter lim="800000"/>
            <a:headEnd/>
            <a:tailEnd/>
          </a:ln>
        </p:spPr>
        <p:txBody>
          <a:bodyPr>
            <a:spAutoFit/>
          </a:bodyPr>
          <a:lstStyle/>
          <a:p>
            <a:r>
              <a:rPr lang="en-US" dirty="0">
                <a:latin typeface="Courier New" pitchFamily="112" charset="0"/>
              </a:rPr>
              <a:t>t</a:t>
            </a:r>
          </a:p>
        </p:txBody>
      </p:sp>
      <p:sp>
        <p:nvSpPr>
          <p:cNvPr id="20511" name="Text Box 31"/>
          <p:cNvSpPr txBox="1">
            <a:spLocks noChangeArrowheads="1"/>
          </p:cNvSpPr>
          <p:nvPr/>
        </p:nvSpPr>
        <p:spPr bwMode="auto">
          <a:xfrm>
            <a:off x="3810000" y="1752600"/>
            <a:ext cx="366713" cy="369888"/>
          </a:xfrm>
          <a:prstGeom prst="rect">
            <a:avLst/>
          </a:prstGeom>
          <a:noFill/>
          <a:ln w="9525">
            <a:noFill/>
            <a:miter lim="800000"/>
            <a:headEnd/>
            <a:tailEnd/>
          </a:ln>
        </p:spPr>
        <p:txBody>
          <a:bodyPr>
            <a:spAutoFit/>
          </a:bodyPr>
          <a:lstStyle/>
          <a:p>
            <a:r>
              <a:rPr lang="en-US" dirty="0">
                <a:latin typeface="Courier New" pitchFamily="112" charset="0"/>
              </a:rPr>
              <a:t>h</a:t>
            </a:r>
          </a:p>
        </p:txBody>
      </p:sp>
      <p:sp>
        <p:nvSpPr>
          <p:cNvPr id="20512" name="Text Box 32"/>
          <p:cNvSpPr txBox="1">
            <a:spLocks noChangeArrowheads="1"/>
          </p:cNvSpPr>
          <p:nvPr/>
        </p:nvSpPr>
        <p:spPr bwMode="auto">
          <a:xfrm>
            <a:off x="4495800" y="1752600"/>
            <a:ext cx="366713" cy="457200"/>
          </a:xfrm>
          <a:prstGeom prst="rect">
            <a:avLst/>
          </a:prstGeom>
          <a:noFill/>
          <a:ln w="9525">
            <a:noFill/>
            <a:miter lim="800000"/>
            <a:headEnd/>
            <a:tailEnd/>
          </a:ln>
        </p:spPr>
        <p:txBody>
          <a:bodyPr wrap="none">
            <a:spAutoFit/>
          </a:bodyPr>
          <a:lstStyle/>
          <a:p>
            <a:r>
              <a:rPr lang="en-US" dirty="0">
                <a:latin typeface="Courier New" pitchFamily="112" charset="0"/>
              </a:rPr>
              <a:t>e</a:t>
            </a:r>
          </a:p>
        </p:txBody>
      </p:sp>
      <p:sp>
        <p:nvSpPr>
          <p:cNvPr id="20513" name="Text Box 33"/>
          <p:cNvSpPr txBox="1">
            <a:spLocks noChangeArrowheads="1"/>
          </p:cNvSpPr>
          <p:nvPr/>
        </p:nvSpPr>
        <p:spPr bwMode="auto">
          <a:xfrm>
            <a:off x="5105400" y="1752600"/>
            <a:ext cx="366713" cy="457200"/>
          </a:xfrm>
          <a:prstGeom prst="rect">
            <a:avLst/>
          </a:prstGeom>
          <a:noFill/>
          <a:ln w="9525">
            <a:noFill/>
            <a:miter lim="800000"/>
            <a:headEnd/>
            <a:tailEnd/>
          </a:ln>
        </p:spPr>
        <p:txBody>
          <a:bodyPr wrap="none">
            <a:spAutoFit/>
          </a:bodyPr>
          <a:lstStyle/>
          <a:p>
            <a:r>
              <a:rPr lang="en-US" dirty="0">
                <a:latin typeface="Courier New" pitchFamily="112" charset="0"/>
              </a:rPr>
              <a:t>r</a:t>
            </a:r>
          </a:p>
        </p:txBody>
      </p:sp>
      <p:sp>
        <p:nvSpPr>
          <p:cNvPr id="20514" name="Text Box 34"/>
          <p:cNvSpPr txBox="1">
            <a:spLocks noChangeArrowheads="1"/>
          </p:cNvSpPr>
          <p:nvPr/>
        </p:nvSpPr>
        <p:spPr bwMode="auto">
          <a:xfrm>
            <a:off x="5715000" y="1752600"/>
            <a:ext cx="366713" cy="457200"/>
          </a:xfrm>
          <a:prstGeom prst="rect">
            <a:avLst/>
          </a:prstGeom>
          <a:noFill/>
          <a:ln w="9525">
            <a:noFill/>
            <a:miter lim="800000"/>
            <a:headEnd/>
            <a:tailEnd/>
          </a:ln>
        </p:spPr>
        <p:txBody>
          <a:bodyPr wrap="none">
            <a:spAutoFit/>
          </a:bodyPr>
          <a:lstStyle/>
          <a:p>
            <a:r>
              <a:rPr lang="en-US" dirty="0">
                <a:latin typeface="Courier New" pitchFamily="112" charset="0"/>
              </a:rPr>
              <a:t>e</a:t>
            </a:r>
          </a:p>
        </p:txBody>
      </p:sp>
      <p:sp>
        <p:nvSpPr>
          <p:cNvPr id="20515" name="Text Box 35"/>
          <p:cNvSpPr txBox="1">
            <a:spLocks noChangeArrowheads="1"/>
          </p:cNvSpPr>
          <p:nvPr/>
        </p:nvSpPr>
        <p:spPr bwMode="auto">
          <a:xfrm>
            <a:off x="6324600" y="1752600"/>
            <a:ext cx="366713" cy="457200"/>
          </a:xfrm>
          <a:prstGeom prst="rect">
            <a:avLst/>
          </a:prstGeom>
          <a:noFill/>
          <a:ln w="9525">
            <a:noFill/>
            <a:miter lim="800000"/>
            <a:headEnd/>
            <a:tailEnd/>
          </a:ln>
        </p:spPr>
        <p:txBody>
          <a:bodyPr wrap="none">
            <a:spAutoFit/>
          </a:bodyPr>
          <a:lstStyle/>
          <a:p>
            <a:r>
              <a:rPr lang="en-US" dirty="0">
                <a:latin typeface="Courier New" pitchFamily="112" charset="0"/>
              </a:rPr>
              <a:t>!</a:t>
            </a:r>
          </a:p>
        </p:txBody>
      </p:sp>
      <p:sp>
        <p:nvSpPr>
          <p:cNvPr id="20516" name="Text Box 36"/>
          <p:cNvSpPr txBox="1">
            <a:spLocks noChangeArrowheads="1"/>
          </p:cNvSpPr>
          <p:nvPr/>
        </p:nvSpPr>
        <p:spPr bwMode="auto">
          <a:xfrm>
            <a:off x="6858000" y="1752600"/>
            <a:ext cx="549275" cy="457200"/>
          </a:xfrm>
          <a:prstGeom prst="rect">
            <a:avLst/>
          </a:prstGeom>
          <a:noFill/>
          <a:ln w="9525">
            <a:noFill/>
            <a:miter lim="800000"/>
            <a:headEnd/>
            <a:tailEnd/>
          </a:ln>
        </p:spPr>
        <p:txBody>
          <a:bodyPr wrap="none">
            <a:spAutoFit/>
          </a:bodyPr>
          <a:lstStyle/>
          <a:p>
            <a:r>
              <a:rPr lang="en-US" dirty="0">
                <a:latin typeface="Courier New" pitchFamily="112" charset="0"/>
              </a:rPr>
              <a:t>\0</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563562"/>
          </a:xfrm>
        </p:spPr>
        <p:txBody>
          <a:bodyPr/>
          <a:lstStyle/>
          <a:p>
            <a:pPr algn="ctr" eaLnBrk="1" hangingPunct="1"/>
            <a:r>
              <a:rPr lang="en-US" sz="2800" dirty="0" smtClean="0"/>
              <a:t>Reading Data into C Strings</a:t>
            </a:r>
          </a:p>
        </p:txBody>
      </p:sp>
      <p:sp>
        <p:nvSpPr>
          <p:cNvPr id="20483" name="Rectangle 3"/>
          <p:cNvSpPr>
            <a:spLocks noGrp="1" noChangeArrowheads="1"/>
          </p:cNvSpPr>
          <p:nvPr>
            <p:ph idx="1"/>
          </p:nvPr>
        </p:nvSpPr>
        <p:spPr>
          <a:xfrm>
            <a:off x="381000" y="762000"/>
            <a:ext cx="8382000" cy="5562600"/>
          </a:xfrm>
        </p:spPr>
        <p:txBody>
          <a:bodyPr/>
          <a:lstStyle/>
          <a:p>
            <a:pPr eaLnBrk="1" hangingPunct="1"/>
            <a:r>
              <a:rPr lang="en-US" sz="2000" dirty="0" smtClean="0"/>
              <a:t>Define the string to be 1 character larger than the max number of characters, to allow for the null termination</a:t>
            </a:r>
            <a:br>
              <a:rPr lang="en-US" sz="2000" dirty="0" smtClean="0"/>
            </a:br>
            <a:r>
              <a:rPr lang="en-US" sz="2000" b="1" dirty="0" smtClean="0"/>
              <a:t>      </a:t>
            </a:r>
            <a:r>
              <a:rPr lang="en-US" sz="2000" b="1" dirty="0" smtClean="0">
                <a:latin typeface="Courier New" pitchFamily="112" charset="0"/>
              </a:rPr>
              <a:t>const </a:t>
            </a:r>
            <a:r>
              <a:rPr lang="en-US" sz="2000" b="1" dirty="0" err="1" smtClean="0">
                <a:latin typeface="Courier New" pitchFamily="112" charset="0"/>
              </a:rPr>
              <a:t>int</a:t>
            </a:r>
            <a:r>
              <a:rPr lang="en-US" sz="2000" b="1" dirty="0" smtClean="0">
                <a:latin typeface="Courier New" pitchFamily="112" charset="0"/>
              </a:rPr>
              <a:t> SIZE = 21;</a:t>
            </a:r>
            <a:br>
              <a:rPr lang="en-US" sz="2000" b="1" dirty="0" smtClean="0">
                <a:latin typeface="Courier New" pitchFamily="112" charset="0"/>
              </a:rPr>
            </a:br>
            <a:r>
              <a:rPr lang="en-US" sz="2000" b="1" dirty="0" smtClean="0">
                <a:latin typeface="Courier New" pitchFamily="112" charset="0"/>
              </a:rPr>
              <a:t>   char city[SIZE];   </a:t>
            </a:r>
            <a:r>
              <a:rPr lang="en-US" sz="2000" dirty="0" smtClean="0"/>
              <a:t>// expect city to be 20 characters long</a:t>
            </a:r>
          </a:p>
          <a:p>
            <a:pPr eaLnBrk="1" hangingPunct="1"/>
            <a:r>
              <a:rPr lang="en-US" sz="2000" dirty="0" smtClean="0"/>
              <a:t>Can use  </a:t>
            </a:r>
            <a:r>
              <a:rPr lang="en-US" sz="2000" b="1" dirty="0" err="1" smtClean="0">
                <a:latin typeface="Courier New" pitchFamily="112" charset="0"/>
                <a:cs typeface="Courier New" pitchFamily="112" charset="0"/>
              </a:rPr>
              <a:t>cin</a:t>
            </a:r>
            <a:r>
              <a:rPr lang="en-US" sz="2000" b="1" dirty="0" smtClean="0">
                <a:latin typeface="Courier New" pitchFamily="112" charset="0"/>
                <a:cs typeface="Courier New" pitchFamily="112" charset="0"/>
              </a:rPr>
              <a:t> &gt;&gt; </a:t>
            </a:r>
            <a:r>
              <a:rPr lang="en-US" sz="2000" dirty="0" smtClean="0"/>
              <a:t>or </a:t>
            </a:r>
            <a:r>
              <a:rPr lang="en-US" sz="2000" b="1" dirty="0" err="1" smtClean="0">
                <a:latin typeface="Courier New" pitchFamily="112" charset="0"/>
                <a:cs typeface="Courier New" pitchFamily="112" charset="0"/>
              </a:rPr>
              <a:t>cin.g</a:t>
            </a:r>
            <a:r>
              <a:rPr lang="en-US" sz="2000" b="1" dirty="0" err="1" smtClean="0">
                <a:latin typeface="Courier New" pitchFamily="112" charset="0"/>
                <a:cs typeface="Courier New" pitchFamily="112" charset="0"/>
              </a:rPr>
              <a:t>etline</a:t>
            </a:r>
            <a:r>
              <a:rPr lang="en-US" sz="2000" dirty="0" smtClean="0"/>
              <a:t> </a:t>
            </a:r>
            <a:r>
              <a:rPr lang="en-US" sz="2000" dirty="0" smtClean="0"/>
              <a:t>to read data into a C string. Both ways will automatically append a null termination.</a:t>
            </a:r>
          </a:p>
          <a:p>
            <a:pPr eaLnBrk="1" hangingPunct="1">
              <a:spcBef>
                <a:spcPts val="1200"/>
              </a:spcBef>
              <a:buFontTx/>
              <a:buNone/>
            </a:pPr>
            <a:r>
              <a:rPr lang="en-US" sz="2000" dirty="0" smtClean="0">
                <a:latin typeface="Courier New" pitchFamily="112" charset="0"/>
              </a:rPr>
              <a:t>	</a:t>
            </a:r>
            <a:r>
              <a:rPr lang="en-US" sz="2000" b="1" dirty="0" err="1" smtClean="0">
                <a:latin typeface="Courier New" pitchFamily="112" charset="0"/>
              </a:rPr>
              <a:t>cin</a:t>
            </a:r>
            <a:r>
              <a:rPr lang="en-US" sz="2000" b="1" dirty="0" smtClean="0">
                <a:latin typeface="Courier New" pitchFamily="112" charset="0"/>
              </a:rPr>
              <a:t> &gt;&gt; city;   </a:t>
            </a:r>
          </a:p>
          <a:p>
            <a:pPr lvl="1" eaLnBrk="1" hangingPunct="1"/>
            <a:r>
              <a:rPr lang="en-US" sz="2000" dirty="0" smtClean="0"/>
              <a:t>Used when there is no whitespace in the user input, since </a:t>
            </a:r>
            <a:r>
              <a:rPr lang="en-US" sz="2000" b="1" dirty="0" err="1" smtClean="0">
                <a:latin typeface="Courier New" pitchFamily="49" charset="0"/>
                <a:cs typeface="Courier New" pitchFamily="49" charset="0"/>
              </a:rPr>
              <a:t>cin</a:t>
            </a:r>
            <a:r>
              <a:rPr lang="en-US" sz="2000" dirty="0" smtClean="0"/>
              <a:t> will stop reading when it encounters a space</a:t>
            </a:r>
          </a:p>
          <a:p>
            <a:pPr lvl="1" eaLnBrk="1" hangingPunct="1"/>
            <a:r>
              <a:rPr lang="en-US" sz="2000" dirty="0" smtClean="0"/>
              <a:t>Will read in all characters up to a whitespace character, so it’s possible to read in more characters than the SIZE of the array</a:t>
            </a:r>
          </a:p>
          <a:p>
            <a:pPr eaLnBrk="1" hangingPunct="1">
              <a:spcBef>
                <a:spcPts val="1200"/>
              </a:spcBef>
              <a:buFontTx/>
              <a:buNone/>
            </a:pPr>
            <a:r>
              <a:rPr lang="en-US" sz="2000" dirty="0" smtClean="0">
                <a:latin typeface="Courier New" pitchFamily="112" charset="0"/>
              </a:rPr>
              <a:t>	</a:t>
            </a:r>
            <a:r>
              <a:rPr lang="en-US" sz="2000" b="1" dirty="0" err="1" smtClean="0">
                <a:latin typeface="Courier New" pitchFamily="112" charset="0"/>
              </a:rPr>
              <a:t>cin.getline</a:t>
            </a:r>
            <a:r>
              <a:rPr lang="en-US" sz="2000" b="1" dirty="0" smtClean="0">
                <a:latin typeface="Courier New" pitchFamily="112" charset="0"/>
              </a:rPr>
              <a:t>(city</a:t>
            </a:r>
            <a:r>
              <a:rPr lang="en-US" sz="2000" b="1" dirty="0" smtClean="0">
                <a:latin typeface="Courier New" pitchFamily="112" charset="0"/>
              </a:rPr>
              <a:t>, SIZE); </a:t>
            </a:r>
          </a:p>
          <a:p>
            <a:pPr lvl="1" eaLnBrk="1" hangingPunct="1"/>
            <a:r>
              <a:rPr lang="en-US" sz="2000" dirty="0" smtClean="0"/>
              <a:t>Can have whitespace in user input, since </a:t>
            </a:r>
            <a:r>
              <a:rPr lang="en-US" sz="2000" dirty="0" err="1" smtClean="0"/>
              <a:t>getline</a:t>
            </a:r>
            <a:r>
              <a:rPr lang="en-US" sz="2000" dirty="0" smtClean="0"/>
              <a:t> will read up to the \n character</a:t>
            </a:r>
          </a:p>
          <a:p>
            <a:pPr lvl="1" eaLnBrk="1" hangingPunct="1">
              <a:spcBef>
                <a:spcPct val="0"/>
              </a:spcBef>
            </a:pPr>
            <a:r>
              <a:rPr lang="en-US" sz="2000" dirty="0" smtClean="0"/>
              <a:t>Will read in only SIZE-1 characters, so it’s possible to not read all of user input</a:t>
            </a:r>
            <a:r>
              <a:rPr lang="en-US" sz="1600" dirty="0" smtClean="0">
                <a:latin typeface="Courier New" pitchFamily="112" charset="0"/>
              </a:rPr>
              <a:t/>
            </a:r>
            <a:br>
              <a:rPr lang="en-US" sz="1600" dirty="0" smtClean="0">
                <a:latin typeface="Courier New" pitchFamily="112" charset="0"/>
              </a:rPr>
            </a:br>
            <a:endParaRPr lang="en-US" sz="1600" dirty="0" smtClean="0">
              <a:latin typeface="Courier New" pitchFamily="112" charset="0"/>
            </a:endParaRPr>
          </a:p>
          <a:p>
            <a:pPr eaLnBrk="1" hangingPunct="1"/>
            <a:endParaRPr lang="en-US" sz="2000" dirty="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a:xfrm>
            <a:off x="1905000" y="2209800"/>
            <a:ext cx="5791200" cy="1470025"/>
          </a:xfrm>
        </p:spPr>
        <p:txBody>
          <a:bodyPr/>
          <a:lstStyle/>
          <a:p>
            <a:pPr eaLnBrk="1" hangingPunct="1"/>
            <a:r>
              <a:rPr lang="en-US" dirty="0" smtClean="0"/>
              <a:t>10.4, 10.5</a:t>
            </a:r>
          </a:p>
        </p:txBody>
      </p:sp>
      <p:sp>
        <p:nvSpPr>
          <p:cNvPr id="21507" name="Subtitle 2"/>
          <p:cNvSpPr>
            <a:spLocks noGrp="1"/>
          </p:cNvSpPr>
          <p:nvPr>
            <p:ph type="subTitle" idx="1"/>
          </p:nvPr>
        </p:nvSpPr>
        <p:spPr>
          <a:xfrm>
            <a:off x="1600200" y="4267200"/>
            <a:ext cx="5943600" cy="1752600"/>
          </a:xfrm>
        </p:spPr>
        <p:txBody>
          <a:bodyPr/>
          <a:lstStyle/>
          <a:p>
            <a:pPr eaLnBrk="1" hangingPunct="1"/>
            <a:r>
              <a:rPr lang="en-US" dirty="0" smtClean="0"/>
              <a:t>Common Library Functions for C Strings</a:t>
            </a:r>
          </a:p>
          <a:p>
            <a:pPr eaLnBrk="1" hangingPunct="1"/>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457200"/>
          </a:xfrm>
        </p:spPr>
        <p:txBody>
          <a:bodyPr/>
          <a:lstStyle/>
          <a:p>
            <a:pPr algn="ctr" eaLnBrk="1" hangingPunct="1"/>
            <a:r>
              <a:rPr lang="en-US" sz="2800" dirty="0" smtClean="0"/>
              <a:t>Some Library Functions for C Strings </a:t>
            </a:r>
            <a:r>
              <a:rPr lang="en-US" sz="2000" dirty="0" smtClean="0"/>
              <a:t>(1 of 4)</a:t>
            </a:r>
          </a:p>
        </p:txBody>
      </p:sp>
      <p:sp>
        <p:nvSpPr>
          <p:cNvPr id="18435" name="Rectangle 3"/>
          <p:cNvSpPr>
            <a:spLocks noGrp="1" noChangeArrowheads="1"/>
          </p:cNvSpPr>
          <p:nvPr>
            <p:ph idx="1"/>
          </p:nvPr>
        </p:nvSpPr>
        <p:spPr>
          <a:xfrm>
            <a:off x="304800" y="609600"/>
            <a:ext cx="8458200" cy="5943600"/>
          </a:xfrm>
        </p:spPr>
        <p:txBody>
          <a:bodyPr/>
          <a:lstStyle/>
          <a:p>
            <a:pPr eaLnBrk="1" hangingPunct="1">
              <a:defRPr/>
            </a:pPr>
            <a:r>
              <a:rPr lang="en-US" sz="2000" dirty="0" smtClean="0"/>
              <a:t>Need to</a:t>
            </a:r>
            <a:r>
              <a:rPr lang="en-US" sz="2000" dirty="0" smtClean="0">
                <a:cs typeface="Courier New" pitchFamily="49" charset="0"/>
              </a:rPr>
              <a:t> include </a:t>
            </a:r>
            <a:r>
              <a:rPr lang="en-US" sz="2000" b="1" dirty="0" err="1" smtClean="0">
                <a:latin typeface="Courier New" pitchFamily="112" charset="0"/>
              </a:rPr>
              <a:t>cstring</a:t>
            </a:r>
            <a:r>
              <a:rPr lang="en-US" sz="2000" dirty="0" smtClean="0">
                <a:latin typeface="Courier New" pitchFamily="112" charset="0"/>
              </a:rPr>
              <a:t> </a:t>
            </a:r>
            <a:r>
              <a:rPr lang="en-US" sz="2000" dirty="0" smtClean="0"/>
              <a:t>header file</a:t>
            </a:r>
          </a:p>
          <a:p>
            <a:pPr eaLnBrk="1" hangingPunct="1">
              <a:defRPr/>
            </a:pPr>
            <a:r>
              <a:rPr lang="en-US" sz="2000" dirty="0" smtClean="0"/>
              <a:t>C string library functions accept  one or more C strings as arguments</a:t>
            </a:r>
          </a:p>
          <a:p>
            <a:pPr eaLnBrk="1" hangingPunct="1">
              <a:defRPr/>
            </a:pPr>
            <a:r>
              <a:rPr lang="en-US" sz="2000" dirty="0" smtClean="0"/>
              <a:t>The C string argument can be a C string name, a pointer to a C string, or a string literal </a:t>
            </a:r>
          </a:p>
          <a:p>
            <a:pPr eaLnBrk="1" hangingPunct="1">
              <a:lnSpc>
                <a:spcPct val="90000"/>
              </a:lnSpc>
              <a:defRPr/>
            </a:pPr>
            <a:r>
              <a:rPr lang="en-US" sz="2000" b="1" dirty="0" err="1" smtClean="0">
                <a:latin typeface="Courier New" pitchFamily="112" charset="0"/>
              </a:rPr>
              <a:t>strlen</a:t>
            </a:r>
            <a:r>
              <a:rPr lang="en-US" sz="2000" b="1" dirty="0" smtClean="0">
                <a:latin typeface="Courier New" pitchFamily="112" charset="0"/>
              </a:rPr>
              <a:t>(</a:t>
            </a:r>
            <a:r>
              <a:rPr lang="en-US" sz="2000" b="1" dirty="0" err="1" smtClean="0">
                <a:latin typeface="Courier New" pitchFamily="112" charset="0"/>
              </a:rPr>
              <a:t>str</a:t>
            </a:r>
            <a:r>
              <a:rPr lang="en-US" sz="2000" b="1" dirty="0" smtClean="0">
                <a:latin typeface="Courier New" pitchFamily="112" charset="0"/>
              </a:rPr>
              <a:t>)</a:t>
            </a:r>
            <a:r>
              <a:rPr lang="en-US" sz="2000" dirty="0" smtClean="0"/>
              <a:t>: return length of C string </a:t>
            </a:r>
            <a:r>
              <a:rPr lang="en-US" sz="2000" b="1" dirty="0" err="1" smtClean="0">
                <a:latin typeface="Courier New" pitchFamily="112" charset="0"/>
              </a:rPr>
              <a:t>str</a:t>
            </a:r>
            <a:r>
              <a:rPr lang="en-US" sz="2000" dirty="0" smtClean="0"/>
              <a:t>, not counting the null termination </a:t>
            </a:r>
          </a:p>
          <a:p>
            <a:pPr lvl="1" eaLnBrk="1" hangingPunct="1">
              <a:lnSpc>
                <a:spcPct val="90000"/>
              </a:lnSpc>
              <a:buFontTx/>
              <a:buNone/>
              <a:defRPr/>
            </a:pPr>
            <a:r>
              <a:rPr lang="en-US" sz="2000" b="1" dirty="0" smtClean="0">
                <a:latin typeface="Courier New" pitchFamily="112" charset="0"/>
              </a:rPr>
              <a:t> char city[SIZE] = "San Jose</a:t>
            </a:r>
            <a:r>
              <a:rPr lang="en-US" sz="2000" b="1" smtClean="0">
                <a:latin typeface="Courier New" pitchFamily="112" charset="0"/>
              </a:rPr>
              <a:t>";  </a:t>
            </a:r>
            <a:endParaRPr lang="en-US" sz="2000" dirty="0" smtClean="0"/>
          </a:p>
          <a:p>
            <a:pPr lvl="1" eaLnBrk="1" hangingPunct="1">
              <a:lnSpc>
                <a:spcPct val="90000"/>
              </a:lnSpc>
              <a:spcBef>
                <a:spcPts val="0"/>
              </a:spcBef>
              <a:buFontTx/>
              <a:buNone/>
              <a:defRPr/>
            </a:pPr>
            <a:r>
              <a:rPr lang="en-US" sz="2000" b="1" dirty="0" smtClean="0">
                <a:latin typeface="Courier New" pitchFamily="112" charset="0"/>
              </a:rPr>
              <a:t> </a:t>
            </a: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strlen</a:t>
            </a:r>
            <a:r>
              <a:rPr lang="en-US" sz="2000" b="1" dirty="0" smtClean="0">
                <a:latin typeface="Courier New" pitchFamily="112" charset="0"/>
              </a:rPr>
              <a:t>(city);          </a:t>
            </a:r>
            <a:r>
              <a:rPr lang="en-US" sz="2000" dirty="0" smtClean="0"/>
              <a:t>// print: 8</a:t>
            </a:r>
          </a:p>
          <a:p>
            <a:pPr eaLnBrk="1" hangingPunct="1">
              <a:spcBef>
                <a:spcPts val="800"/>
              </a:spcBef>
              <a:defRPr/>
            </a:pPr>
            <a:r>
              <a:rPr lang="en-US" sz="2000" b="1" dirty="0" err="1" smtClean="0">
                <a:latin typeface="Courier New" pitchFamily="112" charset="0"/>
              </a:rPr>
              <a:t>strstr</a:t>
            </a:r>
            <a:r>
              <a:rPr lang="en-US" sz="2000" b="1" dirty="0" smtClean="0">
                <a:latin typeface="Courier New" pitchFamily="112" charset="0"/>
              </a:rPr>
              <a:t>(str1,str2)</a:t>
            </a:r>
            <a:r>
              <a:rPr lang="en-US" sz="2000" dirty="0" smtClean="0"/>
              <a:t>: find the first occurrence of </a:t>
            </a:r>
            <a:r>
              <a:rPr lang="en-US" sz="2000" b="1" dirty="0" smtClean="0">
                <a:latin typeface="Courier New" pitchFamily="112" charset="0"/>
              </a:rPr>
              <a:t>str2</a:t>
            </a:r>
            <a:r>
              <a:rPr lang="en-US" sz="2000" dirty="0" smtClean="0"/>
              <a:t> in </a:t>
            </a:r>
            <a:r>
              <a:rPr lang="en-US" sz="2000" b="1" dirty="0" smtClean="0">
                <a:latin typeface="Courier New" pitchFamily="112" charset="0"/>
              </a:rPr>
              <a:t>str1</a:t>
            </a:r>
            <a:r>
              <a:rPr lang="en-US" sz="2000" dirty="0" smtClean="0"/>
              <a:t>, and return a pointer to </a:t>
            </a:r>
            <a:r>
              <a:rPr lang="en-US" sz="2000" b="1" dirty="0" smtClean="0">
                <a:latin typeface="Courier New" pitchFamily="112" charset="0"/>
              </a:rPr>
              <a:t>str2</a:t>
            </a:r>
            <a:r>
              <a:rPr lang="en-US" sz="2000" dirty="0" smtClean="0"/>
              <a:t>, or return 0 if not found		              </a:t>
            </a:r>
          </a:p>
          <a:p>
            <a:pPr eaLnBrk="1" hangingPunct="1">
              <a:spcBef>
                <a:spcPts val="400"/>
              </a:spcBef>
              <a:buNone/>
              <a:defRPr/>
            </a:pPr>
            <a:r>
              <a:rPr lang="en-US" sz="2000" b="1" dirty="0" smtClean="0">
                <a:latin typeface="Courier New" pitchFamily="112" charset="0"/>
              </a:rPr>
              <a:t>    char river[] = "Wabash";</a:t>
            </a:r>
          </a:p>
          <a:p>
            <a:pPr eaLnBrk="1" hangingPunct="1">
              <a:spcBef>
                <a:spcPts val="0"/>
              </a:spcBef>
              <a:buNone/>
              <a:defRPr/>
            </a:pPr>
            <a:r>
              <a:rPr lang="en-US" sz="2000" b="1" dirty="0" smtClean="0">
                <a:latin typeface="Courier New" pitchFamily="112" charset="0"/>
              </a:rPr>
              <a:t>    char word[] = "</a:t>
            </a:r>
            <a:r>
              <a:rPr lang="en-US" sz="2000" b="1" dirty="0" err="1" smtClean="0">
                <a:latin typeface="Courier New" pitchFamily="112" charset="0"/>
              </a:rPr>
              <a:t>ab</a:t>
            </a:r>
            <a:r>
              <a:rPr lang="en-US" sz="2000" b="1" dirty="0" smtClean="0">
                <a:latin typeface="Courier New" pitchFamily="112" charset="0"/>
              </a:rPr>
              <a:t>";</a:t>
            </a:r>
          </a:p>
          <a:p>
            <a:pPr eaLnBrk="1" hangingPunct="1">
              <a:spcBef>
                <a:spcPts val="0"/>
              </a:spcBef>
              <a:buNone/>
              <a:defRPr/>
            </a:pPr>
            <a:r>
              <a:rPr lang="en-US" sz="2000" b="1" dirty="0" smtClean="0">
                <a:latin typeface="Courier New" pitchFamily="112" charset="0"/>
              </a:rPr>
              <a:t>    if (</a:t>
            </a:r>
            <a:r>
              <a:rPr lang="en-US" sz="2000" b="1" dirty="0" err="1" smtClean="0">
                <a:latin typeface="Courier New" pitchFamily="112" charset="0"/>
              </a:rPr>
              <a:t>strstr</a:t>
            </a:r>
            <a:r>
              <a:rPr lang="en-US" sz="2000" b="1" dirty="0" smtClean="0">
                <a:latin typeface="Courier New" pitchFamily="112" charset="0"/>
              </a:rPr>
              <a:t>(river, word))  </a:t>
            </a:r>
          </a:p>
          <a:p>
            <a:pPr eaLnBrk="1" hangingPunct="1">
              <a:spcBef>
                <a:spcPts val="0"/>
              </a:spcBef>
              <a:buNone/>
              <a:defRPr/>
            </a:pPr>
            <a:r>
              <a:rPr lang="en-US" sz="2000" b="1" dirty="0" smtClean="0">
                <a:latin typeface="Courier New" pitchFamily="112" charset="0"/>
              </a:rPr>
              <a:t>    {</a:t>
            </a:r>
          </a:p>
          <a:p>
            <a:pPr lvl="2" eaLnBrk="1" hangingPunct="1">
              <a:spcBef>
                <a:spcPts val="0"/>
              </a:spcBef>
              <a:buFontTx/>
              <a:buNone/>
              <a:defRPr/>
            </a:pPr>
            <a:r>
              <a:rPr lang="en-US" sz="2000" b="1" dirty="0" err="1" smtClean="0">
                <a:latin typeface="Courier New" pitchFamily="112" charset="0"/>
              </a:rPr>
              <a:t>cout</a:t>
            </a:r>
            <a:r>
              <a:rPr lang="en-US" sz="2000" b="1" dirty="0" smtClean="0">
                <a:latin typeface="Courier New" pitchFamily="112" charset="0"/>
              </a:rPr>
              <a:t> &lt;&lt; “found\n”;</a:t>
            </a:r>
          </a:p>
          <a:p>
            <a:pPr marL="822960" lvl="2" eaLnBrk="1" hangingPunct="1">
              <a:spcBef>
                <a:spcPts val="0"/>
              </a:spcBef>
              <a:buFontTx/>
              <a:buNone/>
              <a:defRPr/>
            </a:pPr>
            <a:r>
              <a:rPr lang="en-US" sz="2000" b="1" dirty="0" smtClean="0">
                <a:latin typeface="Courier New" pitchFamily="112" charset="0"/>
              </a:rPr>
              <a:t>}</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457200"/>
          </a:xfrm>
        </p:spPr>
        <p:txBody>
          <a:bodyPr/>
          <a:lstStyle/>
          <a:p>
            <a:pPr algn="ctr" eaLnBrk="1" hangingPunct="1"/>
            <a:r>
              <a:rPr lang="en-US" sz="2800" dirty="0" smtClean="0"/>
              <a:t>Some Library Functions for C Strings </a:t>
            </a:r>
            <a:r>
              <a:rPr lang="en-US" sz="2000" dirty="0" smtClean="0"/>
              <a:t>(2 of 4)</a:t>
            </a:r>
          </a:p>
        </p:txBody>
      </p:sp>
      <p:sp>
        <p:nvSpPr>
          <p:cNvPr id="18435" name="Rectangle 3"/>
          <p:cNvSpPr>
            <a:spLocks noGrp="1" noChangeArrowheads="1"/>
          </p:cNvSpPr>
          <p:nvPr>
            <p:ph idx="1"/>
          </p:nvPr>
        </p:nvSpPr>
        <p:spPr>
          <a:xfrm>
            <a:off x="304800" y="609600"/>
            <a:ext cx="8458200" cy="5943600"/>
          </a:xfrm>
        </p:spPr>
        <p:txBody>
          <a:bodyPr/>
          <a:lstStyle/>
          <a:p>
            <a:pPr eaLnBrk="1" hangingPunct="1">
              <a:lnSpc>
                <a:spcPct val="90000"/>
              </a:lnSpc>
              <a:spcBef>
                <a:spcPts val="800"/>
              </a:spcBef>
              <a:defRPr/>
            </a:pPr>
            <a:r>
              <a:rPr lang="en-US" sz="2000" b="1" dirty="0" err="1" smtClean="0">
                <a:latin typeface="Courier New" pitchFamily="112" charset="0"/>
              </a:rPr>
              <a:t>strcmp</a:t>
            </a:r>
            <a:r>
              <a:rPr lang="en-US" sz="2000" b="1" dirty="0" smtClean="0">
                <a:latin typeface="Courier New" pitchFamily="112" charset="0"/>
              </a:rPr>
              <a:t>(str1,str2)</a:t>
            </a:r>
            <a:r>
              <a:rPr lang="en-US" sz="2000" dirty="0" smtClean="0"/>
              <a:t>: compare character by character </a:t>
            </a:r>
            <a:r>
              <a:rPr lang="en-US" sz="2000" b="1" dirty="0" smtClean="0">
                <a:latin typeface="Courier New" pitchFamily="112" charset="0"/>
              </a:rPr>
              <a:t>str1</a:t>
            </a:r>
            <a:r>
              <a:rPr lang="en-US" sz="2000" dirty="0" smtClean="0"/>
              <a:t> and </a:t>
            </a:r>
            <a:r>
              <a:rPr lang="en-US" sz="2000" b="1" dirty="0" smtClean="0">
                <a:latin typeface="Courier New" pitchFamily="112" charset="0"/>
              </a:rPr>
              <a:t>str2</a:t>
            </a:r>
            <a:r>
              <a:rPr lang="en-US" sz="2000" dirty="0" smtClean="0"/>
              <a:t>, and return: </a:t>
            </a:r>
          </a:p>
          <a:p>
            <a:pPr lvl="1" eaLnBrk="1" hangingPunct="1">
              <a:lnSpc>
                <a:spcPct val="90000"/>
              </a:lnSpc>
              <a:spcBef>
                <a:spcPts val="480"/>
              </a:spcBef>
              <a:defRPr/>
            </a:pPr>
            <a:r>
              <a:rPr lang="en-US" sz="2000" dirty="0" smtClean="0"/>
              <a:t>-1 if </a:t>
            </a:r>
            <a:r>
              <a:rPr lang="en-US" sz="2000" b="1" dirty="0" smtClean="0">
                <a:latin typeface="Courier New" pitchFamily="49" charset="0"/>
                <a:cs typeface="Courier New" pitchFamily="49" charset="0"/>
              </a:rPr>
              <a:t>str1</a:t>
            </a:r>
            <a:r>
              <a:rPr lang="en-US" sz="2000" dirty="0" smtClean="0">
                <a:cs typeface="Courier New" pitchFamily="49" charset="0"/>
              </a:rPr>
              <a:t> comes before </a:t>
            </a:r>
            <a:r>
              <a:rPr lang="en-US" sz="2000" b="1" dirty="0" smtClean="0">
                <a:latin typeface="Courier New" pitchFamily="49" charset="0"/>
                <a:cs typeface="Courier New" pitchFamily="49" charset="0"/>
              </a:rPr>
              <a:t>str2 </a:t>
            </a:r>
            <a:r>
              <a:rPr lang="en-US" sz="2000" dirty="0" smtClean="0">
                <a:cs typeface="Courier New" pitchFamily="49" charset="0"/>
              </a:rPr>
              <a:t>alphabetically</a:t>
            </a:r>
          </a:p>
          <a:p>
            <a:pPr lvl="1" eaLnBrk="1" hangingPunct="1">
              <a:lnSpc>
                <a:spcPct val="90000"/>
              </a:lnSpc>
              <a:spcBef>
                <a:spcPts val="480"/>
              </a:spcBef>
              <a:defRPr/>
            </a:pPr>
            <a:r>
              <a:rPr lang="en-US" sz="2000" dirty="0" smtClean="0">
                <a:cs typeface="Courier New" pitchFamily="49" charset="0"/>
              </a:rPr>
              <a:t>1 if </a:t>
            </a:r>
            <a:r>
              <a:rPr lang="en-US" sz="2000" b="1" dirty="0" smtClean="0">
                <a:latin typeface="Courier New" pitchFamily="49" charset="0"/>
                <a:cs typeface="Courier New" pitchFamily="49" charset="0"/>
              </a:rPr>
              <a:t>str1</a:t>
            </a:r>
            <a:r>
              <a:rPr lang="en-US" sz="2000" dirty="0" smtClean="0">
                <a:cs typeface="Courier New" pitchFamily="49" charset="0"/>
              </a:rPr>
              <a:t> comes after </a:t>
            </a:r>
            <a:r>
              <a:rPr lang="en-US" sz="2000" b="1" dirty="0" smtClean="0">
                <a:latin typeface="Courier New" pitchFamily="49" charset="0"/>
                <a:cs typeface="Courier New" pitchFamily="49" charset="0"/>
              </a:rPr>
              <a:t>str2 </a:t>
            </a:r>
            <a:r>
              <a:rPr lang="en-US" sz="2000" dirty="0" smtClean="0">
                <a:cs typeface="Courier New" pitchFamily="49" charset="0"/>
              </a:rPr>
              <a:t>alphabetically</a:t>
            </a:r>
            <a:endParaRPr lang="en-US" sz="2000" dirty="0" smtClean="0"/>
          </a:p>
          <a:p>
            <a:pPr lvl="1" eaLnBrk="1" hangingPunct="1">
              <a:lnSpc>
                <a:spcPct val="90000"/>
              </a:lnSpc>
              <a:spcBef>
                <a:spcPts val="480"/>
              </a:spcBef>
              <a:defRPr/>
            </a:pPr>
            <a:r>
              <a:rPr lang="en-US" sz="2000" dirty="0" smtClean="0"/>
              <a:t>0 if the strings are the same</a:t>
            </a:r>
          </a:p>
          <a:p>
            <a:pPr eaLnBrk="1" hangingPunct="1">
              <a:lnSpc>
                <a:spcPct val="90000"/>
              </a:lnSpc>
              <a:spcBef>
                <a:spcPts val="800"/>
              </a:spcBef>
              <a:defRPr/>
            </a:pPr>
            <a:r>
              <a:rPr lang="en-US" sz="2000" dirty="0" smtClean="0"/>
              <a:t>Example:</a:t>
            </a:r>
          </a:p>
          <a:p>
            <a:pPr lvl="2" eaLnBrk="1" hangingPunct="1">
              <a:spcBef>
                <a:spcPts val="0"/>
              </a:spcBef>
              <a:buFontTx/>
              <a:buNone/>
              <a:defRPr/>
            </a:pPr>
            <a:r>
              <a:rPr lang="en-US" sz="2000" b="1" dirty="0" smtClean="0">
                <a:latin typeface="Courier New" pitchFamily="112" charset="0"/>
              </a:rPr>
              <a:t>char school1[] = “De Anza”;</a:t>
            </a:r>
          </a:p>
          <a:p>
            <a:pPr lvl="2" eaLnBrk="1" hangingPunct="1">
              <a:spcBef>
                <a:spcPts val="0"/>
              </a:spcBef>
              <a:buFontTx/>
              <a:buNone/>
              <a:defRPr/>
            </a:pPr>
            <a:r>
              <a:rPr lang="en-US" sz="2000" b="1" dirty="0" smtClean="0">
                <a:latin typeface="Courier New" pitchFamily="112" charset="0"/>
              </a:rPr>
              <a:t>char school2[] = “Foothill”;</a:t>
            </a:r>
          </a:p>
          <a:p>
            <a:pPr lvl="2" eaLnBrk="1" hangingPunct="1">
              <a:spcBef>
                <a:spcPts val="0"/>
              </a:spcBef>
              <a:buFontTx/>
              <a:buNone/>
              <a:defRPr/>
            </a:pP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strcmp</a:t>
            </a:r>
            <a:r>
              <a:rPr lang="en-US" sz="2000" b="1" dirty="0" smtClean="0">
                <a:latin typeface="Courier New" pitchFamily="112" charset="0"/>
              </a:rPr>
              <a:t> (school1, school2); </a:t>
            </a:r>
            <a:r>
              <a:rPr lang="en-US" sz="2000" dirty="0" smtClean="0"/>
              <a:t>// print: -1</a:t>
            </a:r>
          </a:p>
          <a:p>
            <a:pPr lvl="2" eaLnBrk="1" hangingPunct="1">
              <a:spcBef>
                <a:spcPts val="0"/>
              </a:spcBef>
              <a:buFontTx/>
              <a:buNone/>
              <a:defRPr/>
            </a:pP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strcmp</a:t>
            </a:r>
            <a:r>
              <a:rPr lang="en-US" sz="2000" b="1" dirty="0" smtClean="0">
                <a:latin typeface="Courier New" pitchFamily="112" charset="0"/>
              </a:rPr>
              <a:t> (school2, school1); </a:t>
            </a:r>
            <a:r>
              <a:rPr lang="en-US" sz="2000" dirty="0" smtClean="0"/>
              <a:t>// print: 1</a:t>
            </a:r>
            <a:endParaRPr lang="en-US" sz="2000" b="1" dirty="0" smtClean="0">
              <a:latin typeface="Courier New" pitchFamily="112" charset="0"/>
            </a:endParaRPr>
          </a:p>
          <a:p>
            <a:pPr lvl="2" eaLnBrk="1" hangingPunct="1">
              <a:spcBef>
                <a:spcPts val="0"/>
              </a:spcBef>
              <a:buFontTx/>
              <a:buNone/>
              <a:defRPr/>
            </a:pP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strmcp</a:t>
            </a:r>
            <a:r>
              <a:rPr lang="en-US" sz="2000" b="1" dirty="0" smtClean="0">
                <a:latin typeface="Courier New" pitchFamily="112" charset="0"/>
              </a:rPr>
              <a:t> (school1, school1); </a:t>
            </a:r>
            <a:r>
              <a:rPr lang="en-US" sz="2000" dirty="0" smtClean="0"/>
              <a:t>// print: 0</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a:xfrm>
            <a:off x="1828800" y="2209800"/>
            <a:ext cx="5638800" cy="1470025"/>
          </a:xfrm>
        </p:spPr>
        <p:txBody>
          <a:bodyPr/>
          <a:lstStyle/>
          <a:p>
            <a:pPr eaLnBrk="1" hangingPunct="1"/>
            <a:r>
              <a:rPr lang="en-US" dirty="0" smtClean="0"/>
              <a:t>10.1, 10.2</a:t>
            </a:r>
          </a:p>
        </p:txBody>
      </p:sp>
      <p:sp>
        <p:nvSpPr>
          <p:cNvPr id="7171" name="Rectangle 5"/>
          <p:cNvSpPr>
            <a:spLocks noGrp="1" noChangeArrowheads="1"/>
          </p:cNvSpPr>
          <p:nvPr>
            <p:ph type="subTitle" idx="1"/>
          </p:nvPr>
        </p:nvSpPr>
        <p:spPr/>
        <p:txBody>
          <a:bodyPr/>
          <a:lstStyle/>
          <a:p>
            <a:pPr eaLnBrk="1" hangingPunct="1"/>
            <a:r>
              <a:rPr lang="en-US" smtClean="0"/>
              <a:t>Character Testing</a:t>
            </a:r>
          </a:p>
          <a:p>
            <a:pPr eaLnBrk="1" hangingPunct="1"/>
            <a:r>
              <a:rPr lang="en-US" smtClean="0"/>
              <a:t>Character Case Conversion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457200"/>
          </a:xfrm>
        </p:spPr>
        <p:txBody>
          <a:bodyPr/>
          <a:lstStyle/>
          <a:p>
            <a:pPr algn="ctr" eaLnBrk="1" hangingPunct="1"/>
            <a:r>
              <a:rPr lang="en-US" sz="2800" dirty="0" smtClean="0"/>
              <a:t>Some Library Functions for C Strings </a:t>
            </a:r>
            <a:r>
              <a:rPr lang="en-US" sz="2000" dirty="0" smtClean="0"/>
              <a:t>(3 of 4)</a:t>
            </a:r>
          </a:p>
        </p:txBody>
      </p:sp>
      <p:sp>
        <p:nvSpPr>
          <p:cNvPr id="18435" name="Rectangle 3"/>
          <p:cNvSpPr>
            <a:spLocks noGrp="1" noChangeArrowheads="1"/>
          </p:cNvSpPr>
          <p:nvPr>
            <p:ph idx="1"/>
          </p:nvPr>
        </p:nvSpPr>
        <p:spPr>
          <a:xfrm>
            <a:off x="304800" y="609600"/>
            <a:ext cx="8458200" cy="5943600"/>
          </a:xfrm>
        </p:spPr>
        <p:txBody>
          <a:bodyPr/>
          <a:lstStyle/>
          <a:p>
            <a:pPr eaLnBrk="1" hangingPunct="1">
              <a:lnSpc>
                <a:spcPct val="90000"/>
              </a:lnSpc>
              <a:spcBef>
                <a:spcPts val="800"/>
              </a:spcBef>
              <a:defRPr/>
            </a:pPr>
            <a:r>
              <a:rPr lang="en-US" sz="2000" b="1" dirty="0" err="1" smtClean="0">
                <a:latin typeface="Courier New" pitchFamily="112" charset="0"/>
              </a:rPr>
              <a:t>strcat</a:t>
            </a:r>
            <a:r>
              <a:rPr lang="en-US" sz="2000" b="1" dirty="0" smtClean="0">
                <a:latin typeface="Courier New" pitchFamily="112" charset="0"/>
              </a:rPr>
              <a:t>(str1,str2)</a:t>
            </a:r>
            <a:r>
              <a:rPr lang="en-US" sz="2000" dirty="0" smtClean="0"/>
              <a:t>:</a:t>
            </a:r>
            <a:r>
              <a:rPr lang="en-US" sz="2000" b="1" dirty="0" smtClean="0"/>
              <a:t> </a:t>
            </a:r>
            <a:r>
              <a:rPr lang="en-US" sz="2000" dirty="0" smtClean="0"/>
              <a:t>append </a:t>
            </a:r>
            <a:r>
              <a:rPr lang="en-US" sz="2000" b="1" dirty="0" smtClean="0">
                <a:latin typeface="Courier New" pitchFamily="112" charset="0"/>
              </a:rPr>
              <a:t>str2</a:t>
            </a:r>
            <a:r>
              <a:rPr lang="en-US" sz="2000" dirty="0" smtClean="0"/>
              <a:t> to the end of </a:t>
            </a:r>
            <a:r>
              <a:rPr lang="en-US" sz="2000" b="1" dirty="0" smtClean="0">
                <a:latin typeface="Courier New" pitchFamily="112" charset="0"/>
              </a:rPr>
              <a:t>str1</a:t>
            </a:r>
          </a:p>
          <a:p>
            <a:pPr lvl="1" eaLnBrk="1" hangingPunct="1">
              <a:lnSpc>
                <a:spcPct val="90000"/>
              </a:lnSpc>
              <a:spcBef>
                <a:spcPts val="230"/>
              </a:spcBef>
              <a:buFontTx/>
              <a:buNone/>
              <a:defRPr/>
            </a:pPr>
            <a:r>
              <a:rPr lang="en-US" sz="2000" b="1" dirty="0" smtClean="0">
                <a:latin typeface="Courier New" pitchFamily="112" charset="0"/>
              </a:rPr>
              <a:t>	char location[SIZE] = "San Jose, ";</a:t>
            </a:r>
          </a:p>
          <a:p>
            <a:pPr lvl="1" eaLnBrk="1" hangingPunct="1">
              <a:lnSpc>
                <a:spcPct val="90000"/>
              </a:lnSpc>
              <a:spcBef>
                <a:spcPts val="230"/>
              </a:spcBef>
              <a:buFontTx/>
              <a:buNone/>
              <a:defRPr/>
            </a:pPr>
            <a:r>
              <a:rPr lang="en-US" sz="2000" b="1" dirty="0" smtClean="0">
                <a:latin typeface="Courier New" pitchFamily="112" charset="0"/>
              </a:rPr>
              <a:t>	char state[3] = "CA";</a:t>
            </a:r>
          </a:p>
          <a:p>
            <a:pPr lvl="1" eaLnBrk="1" hangingPunct="1">
              <a:lnSpc>
                <a:spcPct val="90000"/>
              </a:lnSpc>
              <a:spcBef>
                <a:spcPts val="230"/>
              </a:spcBef>
              <a:buFontTx/>
              <a:buNone/>
              <a:defRPr/>
            </a:pPr>
            <a:r>
              <a:rPr lang="en-US" sz="2000" b="1" dirty="0" smtClean="0">
                <a:latin typeface="Courier New" pitchFamily="112" charset="0"/>
              </a:rPr>
              <a:t>	</a:t>
            </a:r>
            <a:r>
              <a:rPr lang="en-US" sz="2000" b="1" dirty="0" err="1" smtClean="0">
                <a:latin typeface="Courier New" pitchFamily="112" charset="0"/>
              </a:rPr>
              <a:t>strcat</a:t>
            </a:r>
            <a:r>
              <a:rPr lang="en-US" sz="2000" b="1" dirty="0" smtClean="0">
                <a:latin typeface="Courier New" pitchFamily="112" charset="0"/>
              </a:rPr>
              <a:t>(location, state</a:t>
            </a:r>
            <a:r>
              <a:rPr lang="en-US" sz="2000" dirty="0" smtClean="0"/>
              <a:t>);     // location is “San Jose, CA”</a:t>
            </a:r>
          </a:p>
          <a:p>
            <a:pPr lvl="1" eaLnBrk="1" hangingPunct="1">
              <a:lnSpc>
                <a:spcPct val="90000"/>
              </a:lnSpc>
              <a:spcBef>
                <a:spcPts val="600"/>
              </a:spcBef>
              <a:buFontTx/>
              <a:buNone/>
              <a:defRPr/>
            </a:pPr>
            <a:r>
              <a:rPr lang="en-US" sz="2000" dirty="0" smtClean="0"/>
              <a:t>Make sure SIZE is large enough to store both strings</a:t>
            </a:r>
          </a:p>
          <a:p>
            <a:pPr marL="342900" lvl="1" indent="-342900" eaLnBrk="1" hangingPunct="1">
              <a:spcBef>
                <a:spcPts val="1200"/>
              </a:spcBef>
              <a:buFontTx/>
              <a:buChar char="•"/>
              <a:defRPr/>
            </a:pPr>
            <a:r>
              <a:rPr lang="en-US" sz="2000" b="1" dirty="0" err="1" smtClean="0">
                <a:latin typeface="Courier New" pitchFamily="112" charset="0"/>
              </a:rPr>
              <a:t>strcpy</a:t>
            </a:r>
            <a:r>
              <a:rPr lang="en-US" sz="2000" b="1" dirty="0" smtClean="0">
                <a:latin typeface="Courier New" pitchFamily="112" charset="0"/>
              </a:rPr>
              <a:t>(str1,str2)</a:t>
            </a:r>
            <a:r>
              <a:rPr lang="en-US" sz="2000" dirty="0" smtClean="0"/>
              <a:t>: copy </a:t>
            </a:r>
            <a:r>
              <a:rPr lang="en-US" sz="2000" b="1" dirty="0" smtClean="0">
                <a:latin typeface="Courier New" pitchFamily="112" charset="0"/>
              </a:rPr>
              <a:t>str2</a:t>
            </a:r>
            <a:r>
              <a:rPr lang="en-US" sz="2000" dirty="0" smtClean="0"/>
              <a:t> to </a:t>
            </a:r>
            <a:r>
              <a:rPr lang="en-US" sz="2000" b="1" dirty="0" smtClean="0">
                <a:latin typeface="Courier New" pitchFamily="112" charset="0"/>
              </a:rPr>
              <a:t>str1</a:t>
            </a:r>
            <a:r>
              <a:rPr lang="en-US" sz="2000" dirty="0" smtClean="0"/>
              <a:t>, overwriting </a:t>
            </a:r>
            <a:r>
              <a:rPr lang="en-US" sz="2000" b="1" dirty="0" smtClean="0">
                <a:latin typeface="Courier New" pitchFamily="112" charset="0"/>
              </a:rPr>
              <a:t>str1</a:t>
            </a:r>
            <a:r>
              <a:rPr lang="en-US" sz="2000" dirty="0" smtClean="0"/>
              <a:t> </a:t>
            </a:r>
            <a:r>
              <a:rPr lang="en-US" sz="2000" dirty="0" smtClean="0">
                <a:latin typeface="Courier New" pitchFamily="112" charset="0"/>
              </a:rPr>
              <a:t/>
            </a:r>
            <a:br>
              <a:rPr lang="en-US" sz="2000" dirty="0" smtClean="0">
                <a:latin typeface="Courier New" pitchFamily="112" charset="0"/>
              </a:rPr>
            </a:br>
            <a:r>
              <a:rPr lang="en-US" sz="2000" b="1" dirty="0" smtClean="0">
                <a:latin typeface="Courier New" pitchFamily="112" charset="0"/>
              </a:rPr>
              <a:t>	char name1[SIZE] = "Maureen";</a:t>
            </a:r>
          </a:p>
          <a:p>
            <a:pPr marL="342900" lvl="1" indent="-342900" eaLnBrk="1" hangingPunct="1">
              <a:spcBef>
                <a:spcPts val="0"/>
              </a:spcBef>
              <a:buNone/>
              <a:defRPr/>
            </a:pPr>
            <a:r>
              <a:rPr lang="en-US" sz="2000" b="1" dirty="0" smtClean="0">
                <a:latin typeface="Courier New" pitchFamily="112" charset="0"/>
              </a:rPr>
              <a:t>		char name2[SIZE];</a:t>
            </a:r>
            <a:br>
              <a:rPr lang="en-US" sz="2000" b="1" dirty="0" smtClean="0">
                <a:latin typeface="Courier New" pitchFamily="112" charset="0"/>
              </a:rPr>
            </a:br>
            <a:r>
              <a:rPr lang="en-US" sz="2000" b="1" dirty="0" smtClean="0">
                <a:latin typeface="Courier New" pitchFamily="112" charset="0"/>
              </a:rPr>
              <a:t>	</a:t>
            </a:r>
            <a:r>
              <a:rPr lang="en-US" sz="2000" b="1" dirty="0" err="1" smtClean="0">
                <a:latin typeface="Courier New" pitchFamily="112" charset="0"/>
              </a:rPr>
              <a:t>strcpy</a:t>
            </a:r>
            <a:r>
              <a:rPr lang="en-US" sz="2000" b="1" dirty="0" smtClean="0">
                <a:latin typeface="Courier New" pitchFamily="112" charset="0"/>
              </a:rPr>
              <a:t>(name2, name1);     </a:t>
            </a:r>
            <a:r>
              <a:rPr lang="en-US" sz="2000" dirty="0" smtClean="0"/>
              <a:t>// name2 is “Maureen”</a:t>
            </a:r>
          </a:p>
          <a:p>
            <a:pPr marL="342900" lvl="1" indent="-342900" eaLnBrk="1" hangingPunct="1">
              <a:spcBef>
                <a:spcPts val="0"/>
              </a:spcBef>
              <a:buNone/>
              <a:defRPr/>
            </a:pPr>
            <a:r>
              <a:rPr lang="en-US" sz="2000" dirty="0" smtClean="0"/>
              <a:t>	or     </a:t>
            </a:r>
            <a:r>
              <a:rPr lang="en-US" sz="2000" b="1" dirty="0" err="1" smtClean="0">
                <a:latin typeface="Courier New" pitchFamily="112" charset="0"/>
              </a:rPr>
              <a:t>strcpy</a:t>
            </a:r>
            <a:r>
              <a:rPr lang="en-US" sz="2000" b="1" dirty="0" smtClean="0">
                <a:latin typeface="Courier New" pitchFamily="112" charset="0"/>
              </a:rPr>
              <a:t>(name2, "John");    </a:t>
            </a:r>
            <a:r>
              <a:rPr lang="en-US" sz="2000" dirty="0" smtClean="0"/>
              <a:t>// name2 is “John”</a:t>
            </a:r>
          </a:p>
          <a:p>
            <a:pPr eaLnBrk="1" hangingPunct="1">
              <a:defRPr/>
            </a:pPr>
            <a:r>
              <a:rPr lang="en-US" sz="2000" dirty="0" smtClean="0"/>
              <a:t>The above functions do not check for array boundary, so it is possible to concatenate or copy more characters than the maximum size of the destination string. To be safer, use these C string functions</a:t>
            </a:r>
          </a:p>
          <a:p>
            <a:pPr eaLnBrk="1" hangingPunct="1">
              <a:defRPr/>
            </a:pPr>
            <a:r>
              <a:rPr lang="en-US" sz="2000" b="1" dirty="0" err="1" smtClean="0">
                <a:latin typeface="Courier New" pitchFamily="112" charset="0"/>
              </a:rPr>
              <a:t>strncat</a:t>
            </a:r>
            <a:r>
              <a:rPr lang="en-US" sz="2000" b="1" dirty="0" smtClean="0">
                <a:latin typeface="Courier New" pitchFamily="112" charset="0"/>
              </a:rPr>
              <a:t>(str1,str2,n)</a:t>
            </a:r>
            <a:r>
              <a:rPr lang="en-US" sz="2000" dirty="0" smtClean="0"/>
              <a:t>:</a:t>
            </a:r>
            <a:r>
              <a:rPr lang="en-US" sz="2000" b="1" dirty="0" smtClean="0"/>
              <a:t> </a:t>
            </a:r>
            <a:r>
              <a:rPr lang="en-US" sz="2000" dirty="0" smtClean="0"/>
              <a:t>append </a:t>
            </a:r>
            <a:r>
              <a:rPr lang="en-US" sz="2000" b="1" dirty="0" smtClean="0">
                <a:latin typeface="Courier New" pitchFamily="49" charset="0"/>
                <a:cs typeface="Courier New" pitchFamily="49" charset="0"/>
              </a:rPr>
              <a:t>n</a:t>
            </a:r>
            <a:r>
              <a:rPr lang="en-US" sz="2000" dirty="0" smtClean="0"/>
              <a:t> characters of </a:t>
            </a:r>
            <a:r>
              <a:rPr lang="en-US" sz="2000" b="1" dirty="0" smtClean="0">
                <a:latin typeface="Courier New" pitchFamily="112" charset="0"/>
              </a:rPr>
              <a:t>str2</a:t>
            </a:r>
            <a:r>
              <a:rPr lang="en-US" sz="2000" dirty="0" smtClean="0"/>
              <a:t> to the end of </a:t>
            </a:r>
            <a:r>
              <a:rPr lang="en-US" sz="2000" b="1" dirty="0" smtClean="0">
                <a:latin typeface="Courier New" pitchFamily="112" charset="0"/>
              </a:rPr>
              <a:t>str1</a:t>
            </a:r>
          </a:p>
          <a:p>
            <a:pPr eaLnBrk="1" hangingPunct="1">
              <a:defRPr/>
            </a:pPr>
            <a:r>
              <a:rPr lang="en-US" sz="2000" b="1" dirty="0" err="1" smtClean="0">
                <a:latin typeface="Courier New" pitchFamily="112" charset="0"/>
              </a:rPr>
              <a:t>strncpy</a:t>
            </a:r>
            <a:r>
              <a:rPr lang="en-US" sz="2000" b="1" dirty="0" smtClean="0">
                <a:latin typeface="Courier New" pitchFamily="112" charset="0"/>
              </a:rPr>
              <a:t>(str1,str2,n)</a:t>
            </a:r>
            <a:r>
              <a:rPr lang="en-US" sz="2000" dirty="0" smtClean="0"/>
              <a:t>: copy </a:t>
            </a:r>
            <a:r>
              <a:rPr lang="en-US" sz="2000" b="1" dirty="0" smtClean="0">
                <a:latin typeface="Courier New" pitchFamily="49" charset="0"/>
                <a:cs typeface="Courier New" pitchFamily="49" charset="0"/>
              </a:rPr>
              <a:t>n</a:t>
            </a:r>
            <a:r>
              <a:rPr lang="en-US" sz="2000" dirty="0" smtClean="0"/>
              <a:t> characters of </a:t>
            </a:r>
            <a:r>
              <a:rPr lang="en-US" sz="2000" b="1" dirty="0" smtClean="0">
                <a:latin typeface="Courier New" pitchFamily="112" charset="0"/>
              </a:rPr>
              <a:t>str2</a:t>
            </a:r>
            <a:r>
              <a:rPr lang="en-US" sz="2000" dirty="0" smtClean="0"/>
              <a:t> to </a:t>
            </a:r>
            <a:r>
              <a:rPr lang="en-US" sz="2000" b="1" dirty="0" smtClean="0">
                <a:latin typeface="Courier New" pitchFamily="112" charset="0"/>
              </a:rPr>
              <a:t>str1</a:t>
            </a:r>
            <a:endParaRPr lang="en-US" sz="2000" dirty="0" smtClean="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sz="half" idx="1"/>
          </p:nvPr>
        </p:nvSpPr>
        <p:spPr>
          <a:xfrm>
            <a:off x="457200" y="609600"/>
            <a:ext cx="8305800" cy="1066800"/>
          </a:xfrm>
        </p:spPr>
        <p:txBody>
          <a:bodyPr/>
          <a:lstStyle/>
          <a:p>
            <a:pPr eaLnBrk="1" hangingPunct="1"/>
            <a:r>
              <a:rPr lang="en-US" sz="2000" dirty="0" smtClean="0"/>
              <a:t>The following functions convert a C string which contains only numeric characters into a number</a:t>
            </a:r>
          </a:p>
          <a:p>
            <a:pPr eaLnBrk="1" hangingPunct="1">
              <a:spcBef>
                <a:spcPts val="0"/>
              </a:spcBef>
            </a:pPr>
            <a:r>
              <a:rPr lang="en-US" sz="2000" dirty="0" smtClean="0"/>
              <a:t>If the C string contains non-digits, the result is undefined</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buNone/>
            </a:pPr>
            <a:endParaRPr lang="en-US" sz="2000" dirty="0" smtClean="0"/>
          </a:p>
          <a:p>
            <a:pPr eaLnBrk="1" hangingPunct="1"/>
            <a:r>
              <a:rPr lang="en-US" sz="2000" dirty="0" smtClean="0"/>
              <a:t>Examples</a:t>
            </a:r>
          </a:p>
          <a:p>
            <a:pPr eaLnBrk="1" hangingPunct="1">
              <a:buFont typeface="Times" pitchFamily="112" charset="0"/>
              <a:buNone/>
            </a:pPr>
            <a:r>
              <a:rPr lang="en-US" sz="2400" dirty="0" smtClean="0"/>
              <a:t>	</a:t>
            </a:r>
            <a:r>
              <a:rPr lang="en-US" sz="2000" b="1" dirty="0" err="1" smtClean="0">
                <a:latin typeface="Courier New" pitchFamily="112" charset="0"/>
              </a:rPr>
              <a:t>int</a:t>
            </a:r>
            <a:r>
              <a:rPr lang="en-US" sz="2000" b="1" dirty="0" smtClean="0">
                <a:latin typeface="Courier New" pitchFamily="112" charset="0"/>
              </a:rPr>
              <a:t> </a:t>
            </a:r>
            <a:r>
              <a:rPr lang="en-US" sz="2000" b="1" dirty="0" err="1" smtClean="0">
                <a:latin typeface="Courier New" pitchFamily="112" charset="0"/>
              </a:rPr>
              <a:t>iNum</a:t>
            </a:r>
            <a:r>
              <a:rPr lang="en-US" sz="2000" b="1" dirty="0" smtClean="0">
                <a:latin typeface="Courier New" pitchFamily="112" charset="0"/>
              </a:rPr>
              <a:t> = </a:t>
            </a:r>
            <a:r>
              <a:rPr lang="en-US" sz="2000" b="1" dirty="0" err="1" smtClean="0">
                <a:latin typeface="Courier New" pitchFamily="112" charset="0"/>
              </a:rPr>
              <a:t>atoi</a:t>
            </a:r>
            <a:r>
              <a:rPr lang="en-US" sz="2000" b="1" dirty="0" smtClean="0">
                <a:latin typeface="Courier New" pitchFamily="112" charset="0"/>
              </a:rPr>
              <a:t>("1234");     </a:t>
            </a:r>
            <a:r>
              <a:rPr lang="en-US" sz="2000" dirty="0" smtClean="0"/>
              <a:t>// </a:t>
            </a:r>
            <a:r>
              <a:rPr lang="en-US" sz="2000" b="1" dirty="0" err="1" smtClean="0">
                <a:latin typeface="Courier New" pitchFamily="49" charset="0"/>
                <a:cs typeface="Courier New" pitchFamily="49" charset="0"/>
              </a:rPr>
              <a:t>iNum</a:t>
            </a:r>
            <a:r>
              <a:rPr lang="en-US" sz="2000" dirty="0" smtClean="0"/>
              <a:t> is 1234</a:t>
            </a:r>
          </a:p>
          <a:p>
            <a:pPr eaLnBrk="1" hangingPunct="1">
              <a:buFont typeface="Times" pitchFamily="112" charset="0"/>
              <a:buNone/>
            </a:pPr>
            <a:r>
              <a:rPr lang="en-US" sz="2000" b="1" dirty="0" smtClean="0">
                <a:latin typeface="Courier New" pitchFamily="112" charset="0"/>
              </a:rPr>
              <a:t>	long </a:t>
            </a:r>
            <a:r>
              <a:rPr lang="en-US" sz="2000" b="1" dirty="0" err="1" smtClean="0">
                <a:latin typeface="Courier New" pitchFamily="112" charset="0"/>
              </a:rPr>
              <a:t>lNum</a:t>
            </a:r>
            <a:r>
              <a:rPr lang="en-US" sz="2000" b="1" dirty="0" smtClean="0">
                <a:latin typeface="Courier New" pitchFamily="112" charset="0"/>
              </a:rPr>
              <a:t> = </a:t>
            </a:r>
            <a:r>
              <a:rPr lang="en-US" sz="2000" b="1" dirty="0" err="1" smtClean="0">
                <a:latin typeface="Courier New" pitchFamily="112" charset="0"/>
              </a:rPr>
              <a:t>atol</a:t>
            </a:r>
            <a:r>
              <a:rPr lang="en-US" sz="2000" b="1" dirty="0" smtClean="0">
                <a:latin typeface="Courier New" pitchFamily="112" charset="0"/>
              </a:rPr>
              <a:t>("5678");    </a:t>
            </a:r>
            <a:r>
              <a:rPr lang="en-US" sz="2000" dirty="0" smtClean="0">
                <a:latin typeface="Arial" pitchFamily="34" charset="0"/>
                <a:cs typeface="Arial" pitchFamily="34" charset="0"/>
              </a:rPr>
              <a:t>// </a:t>
            </a:r>
            <a:r>
              <a:rPr lang="en-US" sz="2000" b="1" dirty="0" err="1" smtClean="0">
                <a:latin typeface="Courier New" pitchFamily="49" charset="0"/>
                <a:cs typeface="Courier New" pitchFamily="49" charset="0"/>
              </a:rPr>
              <a:t>lNum</a:t>
            </a:r>
            <a:r>
              <a:rPr lang="en-US" sz="2000" dirty="0" smtClean="0">
                <a:latin typeface="Arial" pitchFamily="34" charset="0"/>
                <a:cs typeface="Arial" pitchFamily="34" charset="0"/>
              </a:rPr>
              <a:t> is 5678</a:t>
            </a:r>
          </a:p>
          <a:p>
            <a:pPr eaLnBrk="1" hangingPunct="1">
              <a:buFont typeface="Times" pitchFamily="112" charset="0"/>
              <a:buNone/>
            </a:pPr>
            <a:r>
              <a:rPr lang="en-US" sz="2000" b="1" dirty="0" smtClean="0">
                <a:latin typeface="Courier New" pitchFamily="112" charset="0"/>
              </a:rPr>
              <a:t>	double </a:t>
            </a:r>
            <a:r>
              <a:rPr lang="en-US" sz="2000" b="1" dirty="0" err="1" smtClean="0">
                <a:latin typeface="Courier New" pitchFamily="112" charset="0"/>
              </a:rPr>
              <a:t>dNum</a:t>
            </a:r>
            <a:r>
              <a:rPr lang="en-US" sz="2000" b="1" dirty="0" smtClean="0">
                <a:latin typeface="Courier New" pitchFamily="112" charset="0"/>
              </a:rPr>
              <a:t> = </a:t>
            </a:r>
            <a:r>
              <a:rPr lang="en-US" sz="2000" b="1" dirty="0" err="1" smtClean="0">
                <a:latin typeface="Courier New" pitchFamily="112" charset="0"/>
              </a:rPr>
              <a:t>atof</a:t>
            </a:r>
            <a:r>
              <a:rPr lang="en-US" sz="2000" b="1" dirty="0" smtClean="0">
                <a:latin typeface="Courier New" pitchFamily="112" charset="0"/>
              </a:rPr>
              <a:t>("35.7");  </a:t>
            </a:r>
            <a:r>
              <a:rPr lang="en-US" sz="2000" dirty="0" smtClean="0">
                <a:latin typeface="Arial" pitchFamily="34" charset="0"/>
                <a:cs typeface="Arial" pitchFamily="34" charset="0"/>
              </a:rPr>
              <a:t>// </a:t>
            </a:r>
            <a:r>
              <a:rPr lang="en-US" sz="2000" b="1" dirty="0" err="1" smtClean="0">
                <a:latin typeface="Courier New" pitchFamily="112" charset="0"/>
              </a:rPr>
              <a:t>dNum</a:t>
            </a:r>
            <a:r>
              <a:rPr lang="en-US" sz="2000" dirty="0" smtClean="0">
                <a:latin typeface="Arial" pitchFamily="34" charset="0"/>
                <a:cs typeface="Arial" pitchFamily="34" charset="0"/>
              </a:rPr>
              <a:t> is 35.7</a:t>
            </a:r>
            <a:endParaRPr lang="en-US" sz="2000" b="1" dirty="0" smtClean="0">
              <a:latin typeface="Courier New" pitchFamily="112" charset="0"/>
            </a:endParaRPr>
          </a:p>
          <a:p>
            <a:pPr eaLnBrk="1" hangingPunct="1">
              <a:buNone/>
            </a:pPr>
            <a:endParaRPr lang="en-US" sz="2000" dirty="0" smtClean="0"/>
          </a:p>
          <a:p>
            <a:pPr eaLnBrk="1" hangingPunct="1">
              <a:buNone/>
            </a:pPr>
            <a:endParaRPr lang="en-US" sz="2000" dirty="0" smtClean="0"/>
          </a:p>
        </p:txBody>
      </p:sp>
      <p:graphicFrame>
        <p:nvGraphicFramePr>
          <p:cNvPr id="740382" name="Group 30"/>
          <p:cNvGraphicFramePr>
            <a:graphicFrameLocks noGrp="1"/>
          </p:cNvGraphicFramePr>
          <p:nvPr>
            <p:ph sz="half" idx="2"/>
          </p:nvPr>
        </p:nvGraphicFramePr>
        <p:xfrm>
          <a:off x="685800" y="1676400"/>
          <a:ext cx="7859713" cy="2392680"/>
        </p:xfrm>
        <a:graphic>
          <a:graphicData uri="http://schemas.openxmlformats.org/drawingml/2006/table">
            <a:tbl>
              <a:tblPr/>
              <a:tblGrid>
                <a:gridCol w="1539875"/>
                <a:gridCol w="1817688"/>
                <a:gridCol w="4502150"/>
              </a:tblGrid>
              <a:tr h="340735">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PARAMETER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0524">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ourier New" pitchFamily="112" charset="0"/>
                        </a:rPr>
                        <a:t>atoi</a:t>
                      </a:r>
                      <a:endParaRPr kumimoji="0" lang="en-US" sz="2000" b="1" i="0" u="none" strike="noStrike" cap="none" normalizeH="0" baseline="0" dirty="0" smtClean="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 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convert C-string to an </a:t>
                      </a:r>
                      <a:r>
                        <a:rPr kumimoji="0" lang="en-US" sz="2000" b="1" i="0" u="none" strike="noStrike" cap="none" normalizeH="0" baseline="0" dirty="0" err="1" smtClean="0">
                          <a:ln>
                            <a:noFill/>
                          </a:ln>
                          <a:solidFill>
                            <a:schemeClr val="tx1"/>
                          </a:solidFill>
                          <a:effectLst/>
                          <a:latin typeface="Courier New" pitchFamily="112" charset="0"/>
                        </a:rPr>
                        <a:t>int</a:t>
                      </a:r>
                      <a:r>
                        <a:rPr kumimoji="0" lang="en-US" sz="2000" b="0" i="0" u="none" strike="noStrike" cap="none" normalizeH="0" baseline="0" dirty="0" smtClean="0">
                          <a:ln>
                            <a:noFill/>
                          </a:ln>
                          <a:solidFill>
                            <a:schemeClr val="tx1"/>
                          </a:solidFill>
                          <a:effectLst/>
                          <a:latin typeface="Arial" charset="0"/>
                        </a:rPr>
                        <a:t> , return the </a:t>
                      </a:r>
                      <a:r>
                        <a:rPr kumimoji="0" lang="en-US" sz="2000" b="1" i="0" u="none" strike="noStrike" cap="none" normalizeH="0" baseline="0" dirty="0" err="1" smtClean="0">
                          <a:ln>
                            <a:noFill/>
                          </a:ln>
                          <a:solidFill>
                            <a:schemeClr val="tx1"/>
                          </a:solidFill>
                          <a:effectLst/>
                          <a:latin typeface="Courier New" pitchFamily="112" charset="0"/>
                        </a:rPr>
                        <a:t>int</a:t>
                      </a:r>
                      <a:r>
                        <a:rPr kumimoji="0" lang="en-US" sz="2000" b="0" i="0" u="none" strike="noStrike" cap="none" normalizeH="0" baseline="0" dirty="0" smtClean="0">
                          <a:ln>
                            <a:noFill/>
                          </a:ln>
                          <a:solidFill>
                            <a:schemeClr val="tx1"/>
                          </a:solidFill>
                          <a:effectLst/>
                          <a:latin typeface="Arial" charset="0"/>
                        </a:rPr>
                        <a:t>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0524">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ourier New" pitchFamily="112" charset="0"/>
                        </a:rPr>
                        <a:t>atol</a:t>
                      </a:r>
                      <a:endParaRPr kumimoji="0" lang="en-US" sz="2000" b="1" i="0" u="none" strike="noStrike" cap="none" normalizeH="0" baseline="0" dirty="0" smtClean="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 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convert C-string to a </a:t>
                      </a:r>
                      <a:r>
                        <a:rPr kumimoji="0" lang="en-US" sz="2000" b="1" i="0" u="none" strike="noStrike" cap="none" normalizeH="0" baseline="0" dirty="0" smtClean="0">
                          <a:ln>
                            <a:noFill/>
                          </a:ln>
                          <a:solidFill>
                            <a:schemeClr val="tx1"/>
                          </a:solidFill>
                          <a:effectLst/>
                          <a:latin typeface="Courier New" pitchFamily="112" charset="0"/>
                        </a:rPr>
                        <a:t>long</a:t>
                      </a:r>
                      <a:r>
                        <a:rPr kumimoji="0" lang="en-US" sz="2000" b="0" i="0" u="none" strike="noStrike" cap="none" normalizeH="0" baseline="0" dirty="0" smtClean="0">
                          <a:ln>
                            <a:noFill/>
                          </a:ln>
                          <a:solidFill>
                            <a:schemeClr val="tx1"/>
                          </a:solidFill>
                          <a:effectLst/>
                          <a:latin typeface="Arial" charset="0"/>
                        </a:rPr>
                        <a:t> value, return the </a:t>
                      </a:r>
                      <a:r>
                        <a:rPr kumimoji="0" lang="en-US" sz="2000" b="1" i="0" u="none" strike="noStrike" cap="none" normalizeH="0" baseline="0" dirty="0" smtClean="0">
                          <a:ln>
                            <a:noFill/>
                          </a:ln>
                          <a:solidFill>
                            <a:schemeClr val="tx1"/>
                          </a:solidFill>
                          <a:effectLst/>
                          <a:latin typeface="Courier New" pitchFamily="112" charset="0"/>
                        </a:rPr>
                        <a:t>long</a:t>
                      </a:r>
                      <a:r>
                        <a:rPr kumimoji="0" lang="en-US" sz="2000" b="0" i="0" u="none" strike="noStrike" cap="none" normalizeH="0" baseline="0" dirty="0" smtClean="0">
                          <a:ln>
                            <a:noFill/>
                          </a:ln>
                          <a:solidFill>
                            <a:schemeClr val="tx1"/>
                          </a:solidFill>
                          <a:effectLst/>
                          <a:latin typeface="Arial" charset="0"/>
                        </a:rPr>
                        <a:t>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0524">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ourier New" pitchFamily="112" charset="0"/>
                        </a:rPr>
                        <a:t>atof</a:t>
                      </a:r>
                      <a:endParaRPr kumimoji="0" lang="en-US" sz="2000" b="1" i="0" u="none" strike="noStrike" cap="none" normalizeH="0" baseline="0" dirty="0" smtClean="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 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convert C-string to a </a:t>
                      </a:r>
                      <a:r>
                        <a:rPr kumimoji="0" lang="en-US" sz="2000" b="1" i="0" u="none" strike="noStrike" cap="none" normalizeH="0" baseline="0" dirty="0" smtClean="0">
                          <a:ln>
                            <a:noFill/>
                          </a:ln>
                          <a:solidFill>
                            <a:schemeClr val="tx1"/>
                          </a:solidFill>
                          <a:effectLst/>
                          <a:latin typeface="Courier New" pitchFamily="112" charset="0"/>
                        </a:rPr>
                        <a:t>double</a:t>
                      </a:r>
                      <a:r>
                        <a:rPr kumimoji="0" lang="en-US" sz="2000" b="0" i="0" u="none" strike="noStrike" cap="none" normalizeH="0" baseline="0" dirty="0" smtClean="0">
                          <a:ln>
                            <a:noFill/>
                          </a:ln>
                          <a:solidFill>
                            <a:schemeClr val="tx1"/>
                          </a:solidFill>
                          <a:effectLst/>
                          <a:latin typeface="Arial" charset="0"/>
                        </a:rPr>
                        <a:t> value, return the </a:t>
                      </a:r>
                      <a:r>
                        <a:rPr kumimoji="0" lang="en-US" sz="2000" b="1" i="0" u="none" strike="noStrike" cap="none" normalizeH="0" baseline="0" dirty="0" smtClean="0">
                          <a:ln>
                            <a:noFill/>
                          </a:ln>
                          <a:solidFill>
                            <a:schemeClr val="tx1"/>
                          </a:solidFill>
                          <a:effectLst/>
                          <a:latin typeface="Courier New" pitchFamily="112" charset="0"/>
                        </a:rPr>
                        <a:t>double</a:t>
                      </a:r>
                      <a:r>
                        <a:rPr kumimoji="0" lang="en-US" sz="2000" b="0" i="0" u="none" strike="noStrike" cap="none" normalizeH="0" baseline="0" dirty="0" smtClean="0">
                          <a:ln>
                            <a:noFill/>
                          </a:ln>
                          <a:solidFill>
                            <a:schemeClr val="tx1"/>
                          </a:solidFill>
                          <a:effectLst/>
                          <a:latin typeface="Arial" charset="0"/>
                        </a:rPr>
                        <a:t>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2"/>
          <p:cNvSpPr>
            <a:spLocks noGrp="1" noChangeArrowheads="1"/>
          </p:cNvSpPr>
          <p:nvPr>
            <p:ph type="title"/>
          </p:nvPr>
        </p:nvSpPr>
        <p:spPr>
          <a:xfrm>
            <a:off x="457200" y="152400"/>
            <a:ext cx="8229600" cy="457200"/>
          </a:xfrm>
        </p:spPr>
        <p:txBody>
          <a:bodyPr/>
          <a:lstStyle/>
          <a:p>
            <a:pPr algn="ctr" eaLnBrk="1" hangingPunct="1"/>
            <a:r>
              <a:rPr lang="en-US" sz="2800" dirty="0" smtClean="0"/>
              <a:t>Some Library Functions for C Strings </a:t>
            </a:r>
            <a:r>
              <a:rPr lang="en-US" sz="2000" dirty="0" smtClean="0"/>
              <a:t>(4 of 4)</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228600"/>
            <a:ext cx="7620000" cy="457200"/>
          </a:xfrm>
        </p:spPr>
        <p:txBody>
          <a:bodyPr/>
          <a:lstStyle/>
          <a:p>
            <a:pPr algn="ctr" eaLnBrk="1" hangingPunct="1"/>
            <a:r>
              <a:rPr lang="en-US" sz="2800" smtClean="0"/>
              <a:t>Character Testing</a:t>
            </a:r>
          </a:p>
        </p:txBody>
      </p:sp>
      <p:sp>
        <p:nvSpPr>
          <p:cNvPr id="8195" name="Rectangle 3"/>
          <p:cNvSpPr>
            <a:spLocks noGrp="1" noChangeArrowheads="1"/>
          </p:cNvSpPr>
          <p:nvPr>
            <p:ph type="body" sz="half" idx="1"/>
          </p:nvPr>
        </p:nvSpPr>
        <p:spPr>
          <a:xfrm>
            <a:off x="304800" y="762000"/>
            <a:ext cx="8610600" cy="1752600"/>
          </a:xfrm>
        </p:spPr>
        <p:txBody>
          <a:bodyPr/>
          <a:lstStyle/>
          <a:p>
            <a:pPr eaLnBrk="1" hangingPunct="1"/>
            <a:r>
              <a:rPr lang="en-US" sz="2000" dirty="0" smtClean="0"/>
              <a:t>Require the </a:t>
            </a:r>
            <a:r>
              <a:rPr lang="en-US" sz="2000" b="1" dirty="0" err="1" smtClean="0">
                <a:latin typeface="Courier New" pitchFamily="112" charset="0"/>
              </a:rPr>
              <a:t>cctype</a:t>
            </a:r>
            <a:r>
              <a:rPr lang="en-US" sz="2000" dirty="0" smtClean="0"/>
              <a:t> header file to be included at the top of the program</a:t>
            </a:r>
          </a:p>
          <a:p>
            <a:pPr eaLnBrk="1" hangingPunct="1"/>
            <a:r>
              <a:rPr lang="en-US" sz="2000" dirty="0" smtClean="0"/>
              <a:t>Character testing is a set of functions that accept one character as input argument, and return T / F based on the type of character</a:t>
            </a:r>
          </a:p>
          <a:p>
            <a:pPr eaLnBrk="1" hangingPunct="1"/>
            <a:r>
              <a:rPr lang="en-US" sz="2000" dirty="0" smtClean="0"/>
              <a:t>The following is the set of character testing functions and what they test the character for</a:t>
            </a:r>
          </a:p>
        </p:txBody>
      </p:sp>
      <p:graphicFrame>
        <p:nvGraphicFramePr>
          <p:cNvPr id="722948" name="Group 4"/>
          <p:cNvGraphicFramePr>
            <a:graphicFrameLocks noGrp="1"/>
          </p:cNvGraphicFramePr>
          <p:nvPr>
            <p:ph sz="half" idx="2"/>
          </p:nvPr>
        </p:nvGraphicFramePr>
        <p:xfrm>
          <a:off x="533400" y="2590800"/>
          <a:ext cx="7924800" cy="3657603"/>
        </p:xfrm>
        <a:graphic>
          <a:graphicData uri="http://schemas.openxmlformats.org/drawingml/2006/table">
            <a:tbl>
              <a:tblPr/>
              <a:tblGrid>
                <a:gridCol w="1467556"/>
                <a:gridCol w="6457244"/>
              </a:tblGrid>
              <a:tr h="380131">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684">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ourier New" pitchFamily="112" charset="0"/>
                        </a:rPr>
                        <a:t>isalpha</a:t>
                      </a:r>
                      <a:endParaRPr kumimoji="0" lang="en-US" sz="1800" b="1" i="0" u="none" strike="noStrike" cap="none" normalizeH="0" baseline="0" dirty="0" smtClean="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12" charset="0"/>
                        </a:rPr>
                        <a:t>true</a:t>
                      </a:r>
                      <a:r>
                        <a:rPr kumimoji="0" lang="en-US" sz="1800" b="0" i="0" u="none" strike="noStrike" cap="none" normalizeH="0" baseline="0" smtClean="0">
                          <a:ln>
                            <a:noFill/>
                          </a:ln>
                          <a:solidFill>
                            <a:schemeClr val="tx1"/>
                          </a:solidFill>
                          <a:effectLst/>
                          <a:latin typeface="Arial" charset="0"/>
                        </a:rPr>
                        <a:t> if arg. is a letter, </a:t>
                      </a:r>
                      <a:r>
                        <a:rPr kumimoji="0" lang="en-US" sz="1800" b="0" i="0" u="none" strike="noStrike" cap="none" normalizeH="0" baseline="0" smtClean="0">
                          <a:ln>
                            <a:noFill/>
                          </a:ln>
                          <a:solidFill>
                            <a:schemeClr val="tx1"/>
                          </a:solidFill>
                          <a:effectLst/>
                          <a:latin typeface="Courier New" pitchFamily="112" charset="0"/>
                        </a:rPr>
                        <a:t>false</a:t>
                      </a:r>
                      <a:r>
                        <a:rPr kumimoji="0" lang="en-US" sz="1800" b="0" i="0" u="none" strike="noStrike" cap="none" normalizeH="0" baseline="0" smtClean="0">
                          <a:ln>
                            <a:noFill/>
                          </a:ln>
                          <a:solidFill>
                            <a:schemeClr val="tx1"/>
                          </a:solidFill>
                          <a:effectLst/>
                          <a:latin typeface="Arial" charset="0"/>
                        </a:rPr>
                        <a:t> otherwise</a:t>
                      </a:r>
                      <a:endParaRPr kumimoji="0" lang="en-US" sz="1800" b="0" i="0" u="none" strike="noStrike" cap="none" normalizeH="0" baseline="0" smtClean="0">
                        <a:ln>
                          <a:noFill/>
                        </a:ln>
                        <a:solidFill>
                          <a:schemeClr val="tx1"/>
                        </a:solidFill>
                        <a:effectLst/>
                        <a:latin typeface="Courier New" pitchFamily="11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684">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ourier New" pitchFamily="112" charset="0"/>
                        </a:rPr>
                        <a:t>isalnum</a:t>
                      </a:r>
                      <a:endParaRPr kumimoji="0" lang="en-US" sz="1800" b="1" i="0" u="none" strike="noStrike" cap="none" normalizeH="0" baseline="0" dirty="0" smtClean="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 letter or digit,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endParaRPr kumimoji="0" lang="en-US" sz="1800" b="0" i="0" u="none" strike="noStrike" cap="none" normalizeH="0" baseline="0" dirty="0" smtClean="0">
                        <a:ln>
                          <a:noFill/>
                        </a:ln>
                        <a:solidFill>
                          <a:schemeClr val="tx1"/>
                        </a:solidFill>
                        <a:effectLst/>
                        <a:latin typeface="Courier New" pitchFamily="11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684">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112" charset="0"/>
                        </a:rPr>
                        <a:t>isdigit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 digit 0-9,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endParaRPr kumimoji="0" lang="en-US" sz="1800" b="0" i="0" u="none" strike="noStrike" cap="none" normalizeH="0" baseline="0" dirty="0" smtClean="0">
                        <a:ln>
                          <a:noFill/>
                        </a:ln>
                        <a:solidFill>
                          <a:schemeClr val="tx1"/>
                        </a:solidFill>
                        <a:effectLst/>
                        <a:latin typeface="Courier New" pitchFamily="11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684">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112" charset="0"/>
                        </a:rPr>
                        <a:t>islower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lowercase letter,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684">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112" charset="0"/>
                        </a:rPr>
                        <a:t>isprint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 printable character,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684">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112" charset="0"/>
                        </a:rPr>
                        <a:t>ispunct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 punctuation character,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684">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ourier New" pitchFamily="112" charset="0"/>
                        </a:rPr>
                        <a:t>isupper</a:t>
                      </a:r>
                      <a:endParaRPr kumimoji="0" lang="en-US" sz="1800" b="1" i="0" u="none" strike="noStrike" cap="none" normalizeH="0" baseline="0" dirty="0" smtClean="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an uppercase letter,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684">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ourier New" pitchFamily="112" charset="0"/>
                        </a:rPr>
                        <a:t>isspace</a:t>
                      </a:r>
                      <a:endParaRPr kumimoji="0" lang="en-US" sz="1800" b="1" i="0" u="none" strike="noStrike" cap="none" normalizeH="0" baseline="0" dirty="0" smtClean="0">
                        <a:ln>
                          <a:noFill/>
                        </a:ln>
                        <a:solidFill>
                          <a:schemeClr val="tx1"/>
                        </a:solidFill>
                        <a:effectLst/>
                        <a:latin typeface="Courier New" pitchFamily="11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 whitespace character,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487362"/>
          </a:xfrm>
        </p:spPr>
        <p:txBody>
          <a:bodyPr/>
          <a:lstStyle/>
          <a:p>
            <a:pPr algn="ctr" eaLnBrk="1" hangingPunct="1"/>
            <a:r>
              <a:rPr lang="en-US" sz="2800" smtClean="0"/>
              <a:t>Example of Character Test</a:t>
            </a:r>
          </a:p>
        </p:txBody>
      </p:sp>
      <p:pic>
        <p:nvPicPr>
          <p:cNvPr id="9219" name="Picture 3"/>
          <p:cNvPicPr>
            <a:picLocks noChangeAspect="1" noChangeArrowheads="1"/>
          </p:cNvPicPr>
          <p:nvPr/>
        </p:nvPicPr>
        <p:blipFill>
          <a:blip r:embed="rId2" cstate="print"/>
          <a:srcRect/>
          <a:stretch>
            <a:fillRect/>
          </a:stretch>
        </p:blipFill>
        <p:spPr bwMode="auto">
          <a:xfrm>
            <a:off x="381000" y="1143000"/>
            <a:ext cx="8382000" cy="43434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487362"/>
          </a:xfrm>
        </p:spPr>
        <p:txBody>
          <a:bodyPr/>
          <a:lstStyle/>
          <a:p>
            <a:pPr algn="ctr" eaLnBrk="1" hangingPunct="1"/>
            <a:r>
              <a:rPr lang="en-US" sz="2800" smtClean="0"/>
              <a:t>Character Case Conversion</a:t>
            </a:r>
          </a:p>
        </p:txBody>
      </p:sp>
      <p:sp>
        <p:nvSpPr>
          <p:cNvPr id="10243" name="Rectangle 3"/>
          <p:cNvSpPr>
            <a:spLocks noGrp="1" noChangeArrowheads="1"/>
          </p:cNvSpPr>
          <p:nvPr>
            <p:ph idx="1"/>
          </p:nvPr>
        </p:nvSpPr>
        <p:spPr>
          <a:xfrm>
            <a:off x="304800" y="838200"/>
            <a:ext cx="8537575" cy="5715000"/>
          </a:xfrm>
        </p:spPr>
        <p:txBody>
          <a:bodyPr/>
          <a:lstStyle/>
          <a:p>
            <a:pPr eaLnBrk="1" hangingPunct="1"/>
            <a:r>
              <a:rPr lang="en-US" sz="2000" dirty="0" smtClean="0"/>
              <a:t>Require the </a:t>
            </a:r>
            <a:r>
              <a:rPr lang="en-US" sz="2000" b="1" dirty="0" err="1" smtClean="0">
                <a:latin typeface="Courier New" pitchFamily="112" charset="0"/>
              </a:rPr>
              <a:t>cctype</a:t>
            </a:r>
            <a:r>
              <a:rPr lang="en-US" sz="2000" dirty="0" smtClean="0"/>
              <a:t> header file to be included</a:t>
            </a:r>
          </a:p>
          <a:p>
            <a:pPr eaLnBrk="1" hangingPunct="1"/>
            <a:r>
              <a:rPr lang="en-US" sz="2000" dirty="0" smtClean="0"/>
              <a:t>There are 2 character case conversion functions</a:t>
            </a:r>
          </a:p>
          <a:p>
            <a:pPr eaLnBrk="1" hangingPunct="1"/>
            <a:r>
              <a:rPr lang="en-US" sz="2000" b="1" dirty="0" err="1" smtClean="0">
                <a:latin typeface="Courier New" pitchFamily="112" charset="0"/>
              </a:rPr>
              <a:t>toupper</a:t>
            </a:r>
            <a:r>
              <a:rPr lang="en-US" sz="2000" dirty="0" smtClean="0"/>
              <a:t>: if </a:t>
            </a:r>
            <a:r>
              <a:rPr lang="en-US" sz="2000" b="1" dirty="0" smtClean="0">
                <a:latin typeface="Courier New" pitchFamily="112" charset="0"/>
              </a:rPr>
              <a:t>char</a:t>
            </a:r>
            <a:r>
              <a:rPr lang="en-US" sz="2000" dirty="0" smtClean="0"/>
              <a:t> argument is lowercase letter, return uppercase equivalent; otherwise, return input unchanged</a:t>
            </a:r>
          </a:p>
          <a:p>
            <a:pPr eaLnBrk="1" hangingPunct="1"/>
            <a:r>
              <a:rPr lang="en-US" sz="2000" b="1" dirty="0" err="1" smtClean="0">
                <a:latin typeface="Courier New" pitchFamily="112" charset="0"/>
              </a:rPr>
              <a:t>tolower</a:t>
            </a:r>
            <a:r>
              <a:rPr lang="en-US" sz="2000" dirty="0" smtClean="0"/>
              <a:t>: if </a:t>
            </a:r>
            <a:r>
              <a:rPr lang="en-US" sz="2000" b="1" dirty="0" smtClean="0">
                <a:latin typeface="Courier New" pitchFamily="112" charset="0"/>
              </a:rPr>
              <a:t>char</a:t>
            </a:r>
            <a:r>
              <a:rPr lang="en-US" sz="2000" dirty="0" smtClean="0"/>
              <a:t> argument is uppercase letter, return lowercase equivalent; otherwise, return input unchanged</a:t>
            </a:r>
          </a:p>
          <a:p>
            <a:pPr eaLnBrk="1" hangingPunct="1"/>
            <a:r>
              <a:rPr lang="en-US" sz="2000" dirty="0" smtClean="0"/>
              <a:t>Example</a:t>
            </a:r>
          </a:p>
          <a:p>
            <a:pPr lvl="1" eaLnBrk="1" hangingPunct="1">
              <a:spcBef>
                <a:spcPts val="400"/>
              </a:spcBef>
              <a:buFontTx/>
              <a:buNone/>
            </a:pPr>
            <a:r>
              <a:rPr lang="en-US" sz="2000" dirty="0" smtClean="0"/>
              <a:t>	</a:t>
            </a:r>
            <a:r>
              <a:rPr lang="en-US" sz="2000" b="1" dirty="0" smtClean="0">
                <a:latin typeface="Courier New" pitchFamily="112" charset="0"/>
              </a:rPr>
              <a:t>char ch1 = 'H';</a:t>
            </a:r>
            <a:br>
              <a:rPr lang="en-US" sz="2000" b="1" dirty="0" smtClean="0">
                <a:latin typeface="Courier New" pitchFamily="112" charset="0"/>
              </a:rPr>
            </a:br>
            <a:r>
              <a:rPr lang="en-US" sz="2000" b="1" dirty="0" smtClean="0">
                <a:latin typeface="Courier New" pitchFamily="112" charset="0"/>
              </a:rPr>
              <a:t>char ch2 = '</a:t>
            </a:r>
            <a:r>
              <a:rPr lang="en-US" sz="2000" b="1" dirty="0" err="1" smtClean="0">
                <a:latin typeface="Courier New" pitchFamily="112" charset="0"/>
              </a:rPr>
              <a:t>i</a:t>
            </a:r>
            <a:r>
              <a:rPr lang="en-US" sz="2000" b="1" dirty="0" smtClean="0">
                <a:latin typeface="Courier New" pitchFamily="112" charset="0"/>
              </a:rPr>
              <a:t>';</a:t>
            </a:r>
            <a:br>
              <a:rPr lang="en-US" sz="2000" b="1" dirty="0" smtClean="0">
                <a:latin typeface="Courier New" pitchFamily="112" charset="0"/>
              </a:rPr>
            </a:br>
            <a:r>
              <a:rPr lang="en-US" sz="2000" b="1" dirty="0" smtClean="0">
                <a:latin typeface="Courier New" pitchFamily="112" charset="0"/>
              </a:rPr>
              <a:t>char ch3 = '!';</a:t>
            </a:r>
          </a:p>
          <a:p>
            <a:pPr lvl="1" eaLnBrk="1" hangingPunct="1">
              <a:spcBef>
                <a:spcPts val="400"/>
              </a:spcBef>
              <a:buFontTx/>
              <a:buNone/>
            </a:pPr>
            <a:r>
              <a:rPr lang="en-US" sz="2000" b="1" dirty="0" smtClean="0">
                <a:latin typeface="Courier New" pitchFamily="112" charset="0"/>
              </a:rPr>
              <a:t>	</a:t>
            </a: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toupper</a:t>
            </a:r>
            <a:r>
              <a:rPr lang="en-US" sz="2000" b="1" dirty="0" smtClean="0">
                <a:latin typeface="Courier New" pitchFamily="112" charset="0"/>
              </a:rPr>
              <a:t>(ch1);  // displays 'H'</a:t>
            </a:r>
          </a:p>
          <a:p>
            <a:pPr lvl="1" eaLnBrk="1" hangingPunct="1">
              <a:spcBef>
                <a:spcPts val="400"/>
              </a:spcBef>
              <a:buFontTx/>
              <a:buNone/>
            </a:pPr>
            <a:r>
              <a:rPr lang="en-US" sz="2000" b="1" dirty="0" smtClean="0">
                <a:latin typeface="Courier New" pitchFamily="112" charset="0"/>
              </a:rPr>
              <a:t>	</a:t>
            </a: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toupper</a:t>
            </a:r>
            <a:r>
              <a:rPr lang="en-US" sz="2000" b="1" dirty="0" smtClean="0">
                <a:latin typeface="Courier New" pitchFamily="112" charset="0"/>
              </a:rPr>
              <a:t>(ch2);  // displays 'I'</a:t>
            </a:r>
          </a:p>
          <a:p>
            <a:pPr lvl="1" eaLnBrk="1" hangingPunct="1">
              <a:spcBef>
                <a:spcPts val="400"/>
              </a:spcBef>
              <a:buFontTx/>
              <a:buNone/>
            </a:pPr>
            <a:r>
              <a:rPr lang="en-US" sz="2000" b="1" dirty="0" smtClean="0">
                <a:latin typeface="Courier New" pitchFamily="112" charset="0"/>
              </a:rPr>
              <a:t>	</a:t>
            </a: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toupper</a:t>
            </a:r>
            <a:r>
              <a:rPr lang="en-US" sz="2000" b="1" dirty="0" smtClean="0">
                <a:latin typeface="Courier New" pitchFamily="112" charset="0"/>
              </a:rPr>
              <a:t>(ch3);  // displays '!'</a:t>
            </a:r>
          </a:p>
          <a:p>
            <a:pPr lvl="1" eaLnBrk="1" hangingPunct="1">
              <a:lnSpc>
                <a:spcPct val="90000"/>
              </a:lnSpc>
              <a:spcBef>
                <a:spcPts val="400"/>
              </a:spcBef>
              <a:buFontTx/>
              <a:buNone/>
            </a:pPr>
            <a:r>
              <a:rPr lang="en-US" sz="2000" b="1" dirty="0" smtClean="0">
                <a:latin typeface="Courier New" pitchFamily="112" charset="0"/>
              </a:rPr>
              <a:t>	</a:t>
            </a: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tolower</a:t>
            </a:r>
            <a:r>
              <a:rPr lang="en-US" sz="2000" b="1" dirty="0" smtClean="0">
                <a:latin typeface="Courier New" pitchFamily="112" charset="0"/>
              </a:rPr>
              <a:t>(ch1);  // displays 'h'</a:t>
            </a:r>
          </a:p>
          <a:p>
            <a:pPr lvl="1" eaLnBrk="1" hangingPunct="1">
              <a:lnSpc>
                <a:spcPct val="90000"/>
              </a:lnSpc>
              <a:spcBef>
                <a:spcPts val="400"/>
              </a:spcBef>
              <a:buFontTx/>
              <a:buNone/>
            </a:pPr>
            <a:r>
              <a:rPr lang="en-US" sz="2000" b="1" dirty="0" smtClean="0">
                <a:latin typeface="Courier New" pitchFamily="112" charset="0"/>
              </a:rPr>
              <a:t>	</a:t>
            </a: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tolower</a:t>
            </a:r>
            <a:r>
              <a:rPr lang="en-US" sz="2000" b="1" dirty="0" smtClean="0">
                <a:latin typeface="Courier New" pitchFamily="112" charset="0"/>
              </a:rPr>
              <a:t>(ch2);  // displays '</a:t>
            </a:r>
            <a:r>
              <a:rPr lang="en-US" sz="2000" b="1" dirty="0" err="1" smtClean="0">
                <a:latin typeface="Courier New" pitchFamily="112" charset="0"/>
              </a:rPr>
              <a:t>i</a:t>
            </a:r>
            <a:r>
              <a:rPr lang="en-US" sz="2000" b="1" dirty="0" smtClean="0">
                <a:latin typeface="Courier New" pitchFamily="112" charset="0"/>
              </a:rPr>
              <a:t>'</a:t>
            </a:r>
          </a:p>
          <a:p>
            <a:pPr lvl="1" eaLnBrk="1" hangingPunct="1">
              <a:lnSpc>
                <a:spcPct val="90000"/>
              </a:lnSpc>
              <a:spcBef>
                <a:spcPts val="400"/>
              </a:spcBef>
              <a:buFontTx/>
              <a:buNone/>
            </a:pPr>
            <a:r>
              <a:rPr lang="en-US" sz="2000" b="1" dirty="0" smtClean="0">
                <a:latin typeface="Courier New" pitchFamily="112" charset="0"/>
              </a:rPr>
              <a:t>	</a:t>
            </a: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tolower</a:t>
            </a:r>
            <a:r>
              <a:rPr lang="en-US" sz="2000" b="1" dirty="0" smtClean="0">
                <a:latin typeface="Courier New" pitchFamily="112" charset="0"/>
              </a:rPr>
              <a:t>(ch3);  // displays '!'</a:t>
            </a:r>
            <a:endParaRPr lang="en-US" sz="2000" b="1" dirty="0" smtClean="0"/>
          </a:p>
          <a:p>
            <a:pPr lvl="1" eaLnBrk="1" hangingPunct="1">
              <a:buFontTx/>
              <a:buNone/>
            </a:pPr>
            <a:endParaRPr lang="en-US" sz="2000" dirty="0"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p:txBody>
          <a:bodyPr/>
          <a:lstStyle/>
          <a:p>
            <a:pPr eaLnBrk="1" hangingPunct="1"/>
            <a:r>
              <a:rPr lang="en-US" smtClean="0"/>
              <a:t>10.7</a:t>
            </a:r>
          </a:p>
        </p:txBody>
      </p:sp>
      <p:sp>
        <p:nvSpPr>
          <p:cNvPr id="11267" name="Subtitle 2"/>
          <p:cNvSpPr>
            <a:spLocks noGrp="1"/>
          </p:cNvSpPr>
          <p:nvPr>
            <p:ph type="subTitle" idx="1"/>
          </p:nvPr>
        </p:nvSpPr>
        <p:spPr/>
        <p:txBody>
          <a:bodyPr/>
          <a:lstStyle/>
          <a:p>
            <a:pPr eaLnBrk="1" hangingPunct="1"/>
            <a:r>
              <a:rPr lang="en-US" smtClean="0"/>
              <a:t>More About the C++ </a:t>
            </a:r>
            <a:r>
              <a:rPr lang="en-US" b="1" smtClean="0">
                <a:latin typeface="Courier New" pitchFamily="112" charset="0"/>
              </a:rPr>
              <a:t>string</a:t>
            </a:r>
            <a:r>
              <a:rPr lang="en-US" smtClean="0"/>
              <a:t> Class</a:t>
            </a:r>
          </a:p>
          <a:p>
            <a:pPr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28600"/>
            <a:ext cx="8229600" cy="457200"/>
          </a:xfrm>
        </p:spPr>
        <p:txBody>
          <a:bodyPr/>
          <a:lstStyle/>
          <a:p>
            <a:pPr algn="ctr" eaLnBrk="1" hangingPunct="1"/>
            <a:r>
              <a:rPr lang="en-US" sz="2800" smtClean="0"/>
              <a:t>The C++ </a:t>
            </a:r>
            <a:r>
              <a:rPr lang="en-US" sz="2800" b="1" smtClean="0">
                <a:latin typeface="Courier New" pitchFamily="112" charset="0"/>
              </a:rPr>
              <a:t>string</a:t>
            </a:r>
            <a:r>
              <a:rPr lang="en-US" sz="2800" smtClean="0"/>
              <a:t> Class</a:t>
            </a:r>
          </a:p>
        </p:txBody>
      </p:sp>
      <p:sp>
        <p:nvSpPr>
          <p:cNvPr id="12291" name="Rectangle 3"/>
          <p:cNvSpPr>
            <a:spLocks noGrp="1" noChangeArrowheads="1"/>
          </p:cNvSpPr>
          <p:nvPr>
            <p:ph idx="1"/>
          </p:nvPr>
        </p:nvSpPr>
        <p:spPr>
          <a:xfrm>
            <a:off x="457200" y="685800"/>
            <a:ext cx="8229600" cy="5410200"/>
          </a:xfrm>
        </p:spPr>
        <p:txBody>
          <a:bodyPr/>
          <a:lstStyle/>
          <a:p>
            <a:pPr eaLnBrk="1" hangingPunct="1">
              <a:lnSpc>
                <a:spcPct val="85000"/>
              </a:lnSpc>
            </a:pPr>
            <a:r>
              <a:rPr lang="en-US" sz="2000" dirty="0" smtClean="0"/>
              <a:t>The </a:t>
            </a:r>
            <a:r>
              <a:rPr lang="en-US" sz="2000" b="1" dirty="0" smtClean="0">
                <a:latin typeface="Courier New" pitchFamily="112" charset="0"/>
                <a:cs typeface="Courier New" pitchFamily="112" charset="0"/>
              </a:rPr>
              <a:t>string</a:t>
            </a:r>
            <a:r>
              <a:rPr lang="en-US" sz="2000" dirty="0" smtClean="0"/>
              <a:t> class is a “smart” data type that supports working with strings</a:t>
            </a:r>
          </a:p>
          <a:p>
            <a:pPr eaLnBrk="1" hangingPunct="1">
              <a:lnSpc>
                <a:spcPct val="85000"/>
              </a:lnSpc>
            </a:pPr>
            <a:r>
              <a:rPr lang="en-US" sz="2000" dirty="0" smtClean="0"/>
              <a:t>It’s a smart data type because it is not only a type of data, it also has member functions to support the </a:t>
            </a:r>
            <a:r>
              <a:rPr lang="en-US" sz="2000" b="1" dirty="0" smtClean="0">
                <a:latin typeface="Courier New" pitchFamily="112" charset="0"/>
                <a:cs typeface="Courier New" pitchFamily="112" charset="0"/>
              </a:rPr>
              <a:t>string</a:t>
            </a:r>
            <a:r>
              <a:rPr lang="en-US" sz="2000" dirty="0" smtClean="0"/>
              <a:t> data type</a:t>
            </a:r>
          </a:p>
          <a:p>
            <a:pPr eaLnBrk="1" hangingPunct="1">
              <a:lnSpc>
                <a:spcPct val="85000"/>
              </a:lnSpc>
            </a:pPr>
            <a:r>
              <a:rPr lang="en-US" sz="2000" dirty="0" smtClean="0"/>
              <a:t>The following is a quick review of what we already know about the </a:t>
            </a:r>
            <a:r>
              <a:rPr lang="en-US" sz="2000" b="1" dirty="0" smtClean="0">
                <a:latin typeface="Courier New" pitchFamily="112" charset="0"/>
                <a:cs typeface="Courier New" pitchFamily="112" charset="0"/>
              </a:rPr>
              <a:t>string</a:t>
            </a:r>
            <a:r>
              <a:rPr lang="en-US" sz="2000" dirty="0" smtClean="0"/>
              <a:t> class</a:t>
            </a:r>
          </a:p>
          <a:p>
            <a:pPr eaLnBrk="1" hangingPunct="1">
              <a:lnSpc>
                <a:spcPct val="85000"/>
              </a:lnSpc>
            </a:pPr>
            <a:r>
              <a:rPr lang="en-US" sz="2000" dirty="0" smtClean="0"/>
              <a:t>Need to:   </a:t>
            </a:r>
            <a:r>
              <a:rPr lang="en-US" sz="2000" b="1" dirty="0" smtClean="0">
                <a:latin typeface="Courier New" pitchFamily="112" charset="0"/>
              </a:rPr>
              <a:t>#include &lt;string&gt;</a:t>
            </a:r>
          </a:p>
          <a:p>
            <a:pPr eaLnBrk="1" hangingPunct="1">
              <a:lnSpc>
                <a:spcPct val="85000"/>
              </a:lnSpc>
            </a:pPr>
            <a:r>
              <a:rPr lang="en-US" sz="2000" dirty="0" smtClean="0"/>
              <a:t>Define </a:t>
            </a:r>
            <a:r>
              <a:rPr lang="en-US" sz="2000" b="1" dirty="0" smtClean="0">
                <a:latin typeface="Courier New" pitchFamily="112" charset="0"/>
              </a:rPr>
              <a:t>string</a:t>
            </a:r>
            <a:r>
              <a:rPr lang="en-US" sz="2000" dirty="0" smtClean="0"/>
              <a:t> variables:  </a:t>
            </a:r>
            <a:r>
              <a:rPr lang="en-US" sz="2000" b="1" dirty="0" smtClean="0">
                <a:latin typeface="Courier New" pitchFamily="112" charset="0"/>
              </a:rPr>
              <a:t>string </a:t>
            </a:r>
            <a:r>
              <a:rPr lang="en-US" sz="2000" b="1" dirty="0" err="1" smtClean="0">
                <a:latin typeface="Courier New" pitchFamily="112" charset="0"/>
              </a:rPr>
              <a:t>firstName</a:t>
            </a:r>
            <a:r>
              <a:rPr lang="en-US" sz="2000" b="1" dirty="0" smtClean="0">
                <a:latin typeface="Courier New" pitchFamily="112" charset="0"/>
              </a:rPr>
              <a:t>;</a:t>
            </a:r>
          </a:p>
          <a:p>
            <a:pPr eaLnBrk="1" hangingPunct="1">
              <a:lnSpc>
                <a:spcPct val="85000"/>
              </a:lnSpc>
            </a:pPr>
            <a:r>
              <a:rPr lang="en-US" sz="2000" dirty="0" smtClean="0"/>
              <a:t>Assign data:   </a:t>
            </a:r>
            <a:r>
              <a:rPr lang="en-US" sz="2000" b="1" dirty="0" err="1" smtClean="0">
                <a:latin typeface="Courier New" pitchFamily="112" charset="0"/>
              </a:rPr>
              <a:t>firstName</a:t>
            </a:r>
            <a:r>
              <a:rPr lang="en-US" sz="2000" b="1" dirty="0" smtClean="0">
                <a:latin typeface="Courier New" pitchFamily="112" charset="0"/>
              </a:rPr>
              <a:t> = "George";</a:t>
            </a:r>
          </a:p>
          <a:p>
            <a:pPr eaLnBrk="1" hangingPunct="1">
              <a:lnSpc>
                <a:spcPct val="85000"/>
              </a:lnSpc>
            </a:pPr>
            <a:r>
              <a:rPr lang="en-US" sz="2000" dirty="0" smtClean="0"/>
              <a:t>Print:</a:t>
            </a:r>
            <a:r>
              <a:rPr lang="en-US" sz="2000" dirty="0" smtClean="0">
                <a:latin typeface="Courier New" pitchFamily="112" charset="0"/>
              </a:rPr>
              <a:t>  </a:t>
            </a:r>
            <a:r>
              <a:rPr lang="en-US" sz="2000" b="1" dirty="0" err="1" smtClean="0">
                <a:latin typeface="Courier New" pitchFamily="112" charset="0"/>
              </a:rPr>
              <a:t>cout</a:t>
            </a:r>
            <a:r>
              <a:rPr lang="en-US" sz="2000" b="1" dirty="0" smtClean="0">
                <a:latin typeface="Courier New" pitchFamily="112" charset="0"/>
              </a:rPr>
              <a:t> &lt;&lt; </a:t>
            </a:r>
            <a:r>
              <a:rPr lang="en-US" sz="2000" b="1" dirty="0" err="1" smtClean="0">
                <a:latin typeface="Courier New" pitchFamily="112" charset="0"/>
              </a:rPr>
              <a:t>firstName</a:t>
            </a:r>
            <a:r>
              <a:rPr lang="en-US" sz="2000" b="1" dirty="0" smtClean="0">
                <a:latin typeface="Courier New" pitchFamily="112" charset="0"/>
              </a:rPr>
              <a:t>;</a:t>
            </a:r>
          </a:p>
          <a:p>
            <a:pPr eaLnBrk="1" hangingPunct="1">
              <a:lnSpc>
                <a:spcPct val="85000"/>
              </a:lnSpc>
            </a:pPr>
            <a:r>
              <a:rPr lang="en-US" sz="2000" dirty="0" smtClean="0"/>
              <a:t>Read in from keyboard:    </a:t>
            </a:r>
            <a:r>
              <a:rPr lang="en-US" sz="2000" b="1" dirty="0" err="1" smtClean="0">
                <a:latin typeface="Courier New" pitchFamily="112" charset="0"/>
              </a:rPr>
              <a:t>cin</a:t>
            </a:r>
            <a:r>
              <a:rPr lang="en-US" sz="2000" b="1" dirty="0" smtClean="0">
                <a:latin typeface="Courier New" pitchFamily="112" charset="0"/>
              </a:rPr>
              <a:t> &gt;&gt; </a:t>
            </a:r>
            <a:r>
              <a:rPr lang="en-US" sz="2000" b="1" dirty="0" err="1" smtClean="0">
                <a:latin typeface="Courier New" pitchFamily="112" charset="0"/>
              </a:rPr>
              <a:t>firstName</a:t>
            </a:r>
            <a:r>
              <a:rPr lang="en-US" sz="2000" b="1" dirty="0" smtClean="0">
                <a:latin typeface="Courier New" pitchFamily="112" charset="0"/>
              </a:rPr>
              <a:t>;</a:t>
            </a:r>
          </a:p>
          <a:p>
            <a:pPr eaLnBrk="1" hangingPunct="1">
              <a:lnSpc>
                <a:spcPct val="85000"/>
              </a:lnSpc>
              <a:buFontTx/>
              <a:buNone/>
            </a:pPr>
            <a:r>
              <a:rPr lang="en-US" sz="2000" dirty="0" smtClean="0">
                <a:latin typeface="Courier New" pitchFamily="112" charset="0"/>
              </a:rPr>
              <a:t>                 </a:t>
            </a:r>
            <a:r>
              <a:rPr lang="en-US" sz="2000" dirty="0" smtClean="0"/>
              <a:t>or:     </a:t>
            </a:r>
            <a:r>
              <a:rPr lang="en-US" sz="2000" b="1" dirty="0" err="1" smtClean="0">
                <a:latin typeface="Courier New" pitchFamily="112" charset="0"/>
              </a:rPr>
              <a:t>getline</a:t>
            </a:r>
            <a:r>
              <a:rPr lang="en-US" sz="2000" b="1" dirty="0" smtClean="0">
                <a:latin typeface="Courier New" pitchFamily="112" charset="0"/>
              </a:rPr>
              <a:t>(</a:t>
            </a:r>
            <a:r>
              <a:rPr lang="en-US" sz="2000" b="1" dirty="0" err="1" smtClean="0">
                <a:latin typeface="Courier New" pitchFamily="112" charset="0"/>
              </a:rPr>
              <a:t>cin,firstName</a:t>
            </a:r>
            <a:r>
              <a:rPr lang="en-US" sz="2000" b="1" dirty="0" smtClean="0">
                <a:latin typeface="Courier New" pitchFamily="112" charset="0"/>
              </a:rPr>
              <a:t>);</a:t>
            </a:r>
          </a:p>
          <a:p>
            <a:pPr eaLnBrk="1" hangingPunct="1">
              <a:lnSpc>
                <a:spcPct val="85000"/>
              </a:lnSpc>
            </a:pPr>
            <a:r>
              <a:rPr lang="en-US" sz="2000" dirty="0" smtClean="0"/>
              <a:t>Compare strings with relational operators &lt;, &gt;, ==, !=			   </a:t>
            </a:r>
            <a:r>
              <a:rPr lang="en-US" sz="2000" b="1" dirty="0" smtClean="0">
                <a:latin typeface="Courier New" pitchFamily="112" charset="0"/>
                <a:cs typeface="Courier New" pitchFamily="112" charset="0"/>
              </a:rPr>
              <a:t>if (str1 &lt; str2)</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a:xfrm>
            <a:off x="533400" y="228600"/>
            <a:ext cx="7620000" cy="609600"/>
          </a:xfrm>
        </p:spPr>
        <p:txBody>
          <a:bodyPr/>
          <a:lstStyle/>
          <a:p>
            <a:pPr algn="ctr" eaLnBrk="1" hangingPunct="1"/>
            <a:r>
              <a:rPr lang="en-US" sz="2800" smtClean="0"/>
              <a:t>Ways to Define a </a:t>
            </a:r>
            <a:r>
              <a:rPr lang="en-US" sz="2800" b="1" smtClean="0">
                <a:latin typeface="Courier New" pitchFamily="112" charset="0"/>
              </a:rPr>
              <a:t>string</a:t>
            </a:r>
            <a:endParaRPr lang="en-US" sz="2800" smtClean="0"/>
          </a:p>
        </p:txBody>
      </p:sp>
      <p:graphicFrame>
        <p:nvGraphicFramePr>
          <p:cNvPr id="758787" name="Group 1027"/>
          <p:cNvGraphicFramePr>
            <a:graphicFrameLocks noGrp="1"/>
          </p:cNvGraphicFramePr>
          <p:nvPr>
            <p:ph sz="half" idx="2"/>
          </p:nvPr>
        </p:nvGraphicFramePr>
        <p:xfrm>
          <a:off x="457200" y="1447800"/>
          <a:ext cx="8153400" cy="4324110"/>
        </p:xfrm>
        <a:graphic>
          <a:graphicData uri="http://schemas.openxmlformats.org/drawingml/2006/table">
            <a:tbl>
              <a:tblPr/>
              <a:tblGrid>
                <a:gridCol w="3742330"/>
                <a:gridCol w="4411070"/>
              </a:tblGrid>
              <a:tr h="46905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Definition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05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string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define an empty string object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05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string </a:t>
                      </a:r>
                      <a:r>
                        <a:rPr kumimoji="0" lang="en-US" sz="1800" b="1" i="0" u="none" strike="noStrike" cap="none" normalizeH="0" baseline="0" dirty="0" err="1" smtClean="0">
                          <a:ln>
                            <a:noFill/>
                          </a:ln>
                          <a:solidFill>
                            <a:schemeClr val="tx1"/>
                          </a:solidFill>
                          <a:effectLst/>
                          <a:latin typeface="Courier New" pitchFamily="112" charset="0"/>
                        </a:rPr>
                        <a:t>myname</a:t>
                      </a:r>
                      <a:r>
                        <a:rPr kumimoji="0" lang="en-US" sz="1800" b="1" i="0" u="none" strike="noStrike" cap="none" normalizeH="0" baseline="0" dirty="0" smtClean="0">
                          <a:ln>
                            <a:noFill/>
                          </a:ln>
                          <a:solidFill>
                            <a:schemeClr val="tx1"/>
                          </a:solidFill>
                          <a:effectLst/>
                          <a:latin typeface="Courier New" pitchFamily="112" charset="0"/>
                        </a:rPr>
                        <a:t>(“George");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define a string and initialize with a literal constant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05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string </a:t>
                      </a:r>
                      <a:r>
                        <a:rPr kumimoji="0" lang="en-US" sz="1800" b="1" i="0" u="none" strike="noStrike" cap="none" normalizeH="0" baseline="0" dirty="0" err="1" smtClean="0">
                          <a:ln>
                            <a:noFill/>
                          </a:ln>
                          <a:solidFill>
                            <a:schemeClr val="tx1"/>
                          </a:solidFill>
                          <a:effectLst/>
                          <a:latin typeface="Courier New" pitchFamily="112" charset="0"/>
                        </a:rPr>
                        <a:t>yourname</a:t>
                      </a:r>
                      <a:r>
                        <a:rPr kumimoji="0" lang="en-US" sz="1800" b="1" i="0" u="none" strike="noStrike" cap="none" normalizeH="0" baseline="0" dirty="0" smtClean="0">
                          <a:ln>
                            <a:noFill/>
                          </a:ln>
                          <a:solidFill>
                            <a:schemeClr val="tx1"/>
                          </a:solidFill>
                          <a:effectLst/>
                          <a:latin typeface="Courier New" pitchFamily="112" charset="0"/>
                        </a:rPr>
                        <a:t>(</a:t>
                      </a:r>
                      <a:r>
                        <a:rPr kumimoji="0" lang="en-US" sz="1800" b="1" i="0" u="none" strike="noStrike" cap="none" normalizeH="0" baseline="0" dirty="0" err="1" smtClean="0">
                          <a:ln>
                            <a:noFill/>
                          </a:ln>
                          <a:solidFill>
                            <a:schemeClr val="tx1"/>
                          </a:solidFill>
                          <a:effectLst/>
                          <a:latin typeface="Courier New" pitchFamily="112" charset="0"/>
                        </a:rPr>
                        <a:t>myname</a:t>
                      </a:r>
                      <a:r>
                        <a:rPr kumimoji="0" lang="en-US" sz="1800" b="1" i="0" u="none" strike="noStrike" cap="none" normalizeH="0" baseline="0" dirty="0" smtClean="0">
                          <a:ln>
                            <a:noFill/>
                          </a:ln>
                          <a:solidFill>
                            <a:schemeClr val="tx1"/>
                          </a:solidFill>
                          <a:effectLst/>
                          <a:latin typeface="Courier New" pitchFamily="11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define </a:t>
                      </a: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rPr>
                        <a:t>yourname</a:t>
                      </a:r>
                      <a:r>
                        <a:rPr kumimoji="0" lang="en-US" sz="1800" b="0" i="0" u="none" strike="noStrike" cap="none" normalizeH="0" baseline="0" dirty="0" smtClean="0">
                          <a:ln>
                            <a:noFill/>
                          </a:ln>
                          <a:solidFill>
                            <a:schemeClr val="tx1"/>
                          </a:solidFill>
                          <a:effectLst/>
                          <a:latin typeface="Arial" charset="0"/>
                        </a:rPr>
                        <a:t> and initialize it with a copy of </a:t>
                      </a: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rPr>
                        <a:t>myname</a:t>
                      </a:r>
                      <a:endParaRPr kumimoji="0" lang="en-US" sz="1800" b="1" i="0" u="none" strike="noStrike" cap="none" normalizeH="0" baseline="0" dirty="0" smtClean="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4652">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string </a:t>
                      </a:r>
                      <a:r>
                        <a:rPr kumimoji="0" lang="en-US" sz="1800" b="1" i="0" u="none" strike="noStrike" cap="none" normalizeH="0" baseline="0" dirty="0" err="1" smtClean="0">
                          <a:ln>
                            <a:noFill/>
                          </a:ln>
                          <a:solidFill>
                            <a:schemeClr val="tx1"/>
                          </a:solidFill>
                          <a:effectLst/>
                          <a:latin typeface="Courier New" pitchFamily="112" charset="0"/>
                        </a:rPr>
                        <a:t>aname</a:t>
                      </a:r>
                      <a:r>
                        <a:rPr kumimoji="0" lang="en-US" sz="1800" b="1" i="0" u="none" strike="noStrike" cap="none" normalizeH="0" baseline="0" dirty="0" smtClean="0">
                          <a:ln>
                            <a:noFill/>
                          </a:ln>
                          <a:solidFill>
                            <a:schemeClr val="tx1"/>
                          </a:solidFill>
                          <a:effectLst/>
                          <a:latin typeface="Courier New" pitchFamily="112" charset="0"/>
                        </a:rPr>
                        <a:t>(myname,3);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define </a:t>
                      </a: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rPr>
                        <a:t>aname</a:t>
                      </a:r>
                      <a:r>
                        <a:rPr kumimoji="0" lang="en-US" sz="1800" b="0" i="0" u="none" strike="noStrike" cap="none" normalizeH="0" baseline="0" dirty="0" smtClean="0">
                          <a:ln>
                            <a:noFill/>
                          </a:ln>
                          <a:solidFill>
                            <a:schemeClr val="tx1"/>
                          </a:solidFill>
                          <a:effectLst/>
                          <a:latin typeface="Arial" charset="0"/>
                        </a:rPr>
                        <a:t> and initialize it with characters of </a:t>
                      </a:r>
                      <a:r>
                        <a:rPr kumimoji="0" lang="en-US" sz="1800" b="1" i="0" u="none" strike="noStrike" cap="none" normalizeH="0" baseline="0" dirty="0" err="1" smtClean="0">
                          <a:ln>
                            <a:noFill/>
                          </a:ln>
                          <a:solidFill>
                            <a:schemeClr val="tx1"/>
                          </a:solidFill>
                          <a:effectLst/>
                          <a:latin typeface="Courier New" pitchFamily="112" charset="0"/>
                        </a:rPr>
                        <a:t>myname</a:t>
                      </a:r>
                      <a:r>
                        <a:rPr kumimoji="0" lang="en-US" sz="1800" b="0" i="0" u="none" strike="noStrike" cap="none" normalizeH="0" baseline="0" dirty="0" smtClean="0">
                          <a:ln>
                            <a:noFill/>
                          </a:ln>
                          <a:solidFill>
                            <a:schemeClr val="tx1"/>
                          </a:solidFill>
                          <a:effectLst/>
                          <a:latin typeface="+mn-lt"/>
                        </a:rPr>
                        <a:t>, starting at position 3 of </a:t>
                      </a:r>
                      <a:r>
                        <a:rPr kumimoji="0" lang="en-US" sz="1800" b="1" i="0" u="none" strike="noStrike" cap="none" normalizeH="0" baseline="0" dirty="0" err="1" smtClean="0">
                          <a:ln>
                            <a:noFill/>
                          </a:ln>
                          <a:solidFill>
                            <a:schemeClr val="tx1"/>
                          </a:solidFill>
                          <a:effectLst/>
                          <a:latin typeface="Courier New" pitchFamily="112" charset="0"/>
                        </a:rPr>
                        <a:t>myname</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string </a:t>
                      </a:r>
                      <a:r>
                        <a:rPr kumimoji="0" lang="en-US" sz="1800" b="1" i="0" u="none" strike="noStrike" cap="none" normalizeH="0" baseline="0" dirty="0" err="1" smtClean="0">
                          <a:ln>
                            <a:noFill/>
                          </a:ln>
                          <a:solidFill>
                            <a:schemeClr val="tx1"/>
                          </a:solidFill>
                          <a:effectLst/>
                          <a:latin typeface="Courier New" pitchFamily="112" charset="0"/>
                        </a:rPr>
                        <a:t>bname</a:t>
                      </a:r>
                      <a:r>
                        <a:rPr kumimoji="0" lang="en-US" sz="1800" b="1" i="0" u="none" strike="noStrike" cap="none" normalizeH="0" baseline="0" dirty="0" smtClean="0">
                          <a:ln>
                            <a:noFill/>
                          </a:ln>
                          <a:solidFill>
                            <a:schemeClr val="tx1"/>
                          </a:solidFill>
                          <a:effectLst/>
                          <a:latin typeface="Courier New" pitchFamily="112" charset="0"/>
                        </a:rPr>
                        <a:t>(myname,3,2);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define </a:t>
                      </a: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rPr>
                        <a:t>bname</a:t>
                      </a:r>
                      <a:r>
                        <a:rPr kumimoji="0" lang="en-US" sz="1800" b="0" i="0" u="none" strike="noStrike" cap="none" normalizeH="0" baseline="0" dirty="0" smtClean="0">
                          <a:ln>
                            <a:noFill/>
                          </a:ln>
                          <a:solidFill>
                            <a:schemeClr val="tx1"/>
                          </a:solidFill>
                          <a:effectLst/>
                          <a:latin typeface="Arial" charset="0"/>
                        </a:rPr>
                        <a:t> and initialize it with 2 characters from </a:t>
                      </a:r>
                      <a:r>
                        <a:rPr kumimoji="0" lang="en-US" sz="1800" b="1" i="0" u="none" strike="noStrike" cap="none" normalizeH="0" baseline="0" dirty="0" err="1" smtClean="0">
                          <a:ln>
                            <a:noFill/>
                          </a:ln>
                          <a:solidFill>
                            <a:schemeClr val="tx1"/>
                          </a:solidFill>
                          <a:effectLst/>
                          <a:latin typeface="Courier New" pitchFamily="112" charset="0"/>
                        </a:rPr>
                        <a:t>myname</a:t>
                      </a:r>
                      <a:r>
                        <a:rPr kumimoji="0" lang="en-US" sz="1800" b="0" i="0" u="none" strike="noStrike" cap="none" normalizeH="0" baseline="0" dirty="0" smtClean="0">
                          <a:ln>
                            <a:noFill/>
                          </a:ln>
                          <a:solidFill>
                            <a:schemeClr val="tx1"/>
                          </a:solidFill>
                          <a:effectLst/>
                          <a:latin typeface="Arial" charset="0"/>
                        </a:rPr>
                        <a:t> starting at position 3 of </a:t>
                      </a:r>
                      <a:r>
                        <a:rPr kumimoji="0" lang="en-US" sz="1800" b="1" i="0" u="none" strike="noStrike" cap="none" normalizeH="0" baseline="0" dirty="0" err="1" smtClean="0">
                          <a:ln>
                            <a:noFill/>
                          </a:ln>
                          <a:solidFill>
                            <a:schemeClr val="tx1"/>
                          </a:solidFill>
                          <a:effectLst/>
                          <a:latin typeface="Courier New" pitchFamily="112" charset="0"/>
                        </a:rPr>
                        <a:t>myname</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05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string </a:t>
                      </a:r>
                      <a:r>
                        <a:rPr kumimoji="0" lang="en-US" sz="1800" b="1" i="0" u="none" strike="noStrike" cap="none" normalizeH="0" baseline="0" dirty="0" err="1" smtClean="0">
                          <a:ln>
                            <a:noFill/>
                          </a:ln>
                          <a:solidFill>
                            <a:schemeClr val="tx1"/>
                          </a:solidFill>
                          <a:effectLst/>
                          <a:latin typeface="Courier New" pitchFamily="112" charset="0"/>
                        </a:rPr>
                        <a:t>noname</a:t>
                      </a:r>
                      <a:r>
                        <a:rPr kumimoji="0" lang="en-US" sz="1800" b="1" i="0" u="none" strike="noStrike" cap="none" normalizeH="0" baseline="0" dirty="0" smtClean="0">
                          <a:ln>
                            <a:noFill/>
                          </a:ln>
                          <a:solidFill>
                            <a:schemeClr val="tx1"/>
                          </a:solidFill>
                          <a:effectLst/>
                          <a:latin typeface="Courier New" pitchFamily="112" charset="0"/>
                        </a:rPr>
                        <a:t>(</a:t>
                      </a:r>
                      <a:r>
                        <a:rPr kumimoji="0" lang="en-US" sz="1800" b="1" i="0" u="none" strike="noStrike" cap="none" normalizeH="0" baseline="0" smtClean="0">
                          <a:ln>
                            <a:noFill/>
                          </a:ln>
                          <a:solidFill>
                            <a:schemeClr val="tx1"/>
                          </a:solidFill>
                          <a:effectLst/>
                          <a:latin typeface="Courier New" pitchFamily="112" charset="0"/>
                        </a:rPr>
                        <a:t>'A',5</a:t>
                      </a:r>
                      <a:r>
                        <a:rPr kumimoji="0" lang="en-US" sz="1800" b="1" i="0" u="none" strike="noStrike" cap="none" normalizeH="0" baseline="0" dirty="0" smtClean="0">
                          <a:ln>
                            <a:noFill/>
                          </a:ln>
                          <a:solidFill>
                            <a:schemeClr val="tx1"/>
                          </a:solidFill>
                          <a:effectLst/>
                          <a:latin typeface="Courier New" pitchFamily="11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define a string and initialize it with 5 </a:t>
                      </a:r>
                      <a:r>
                        <a:rPr kumimoji="0" lang="en-US" sz="1800" b="0" i="0" u="none" strike="noStrike" cap="none" normalizeH="0" baseline="0" dirty="0" smtClean="0">
                          <a:ln>
                            <a:noFill/>
                          </a:ln>
                          <a:solidFill>
                            <a:schemeClr val="tx1"/>
                          </a:solidFill>
                          <a:effectLst/>
                          <a:latin typeface="Courier New" pitchFamily="112" charset="0"/>
                        </a:rPr>
                        <a:t>'A'</a:t>
                      </a:r>
                      <a:r>
                        <a:rPr kumimoji="0" lang="en-US" sz="1800" b="0" i="0" u="none" strike="noStrike" cap="none" normalizeH="0" baseline="0" dirty="0" smtClean="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41" name="TextBox 3"/>
          <p:cNvSpPr txBox="1">
            <a:spLocks noChangeArrowheads="1"/>
          </p:cNvSpPr>
          <p:nvPr/>
        </p:nvSpPr>
        <p:spPr bwMode="auto">
          <a:xfrm>
            <a:off x="609600" y="838200"/>
            <a:ext cx="5357557" cy="400110"/>
          </a:xfrm>
          <a:prstGeom prst="rect">
            <a:avLst/>
          </a:prstGeom>
          <a:noFill/>
          <a:ln w="9525">
            <a:noFill/>
            <a:miter lim="800000"/>
            <a:headEnd/>
            <a:tailEnd/>
          </a:ln>
        </p:spPr>
        <p:txBody>
          <a:bodyPr wrap="none">
            <a:spAutoFit/>
          </a:bodyPr>
          <a:lstStyle/>
          <a:p>
            <a:r>
              <a:rPr lang="en-US" sz="2000" dirty="0"/>
              <a:t>The following are </a:t>
            </a:r>
            <a:r>
              <a:rPr lang="en-US" sz="2000" dirty="0" smtClean="0"/>
              <a:t>new ways </a:t>
            </a:r>
            <a:r>
              <a:rPr lang="en-US" sz="2000" dirty="0"/>
              <a:t>to define a string</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6200"/>
            <a:ext cx="7620000" cy="533400"/>
          </a:xfrm>
        </p:spPr>
        <p:txBody>
          <a:bodyPr/>
          <a:lstStyle/>
          <a:p>
            <a:pPr algn="ctr" eaLnBrk="1" hangingPunct="1"/>
            <a:r>
              <a:rPr lang="en-US" sz="2800" b="1" smtClean="0">
                <a:latin typeface="Courier New" pitchFamily="112" charset="0"/>
              </a:rPr>
              <a:t>string</a:t>
            </a:r>
            <a:r>
              <a:rPr lang="en-US" sz="2800" smtClean="0"/>
              <a:t> Operators</a:t>
            </a:r>
          </a:p>
        </p:txBody>
      </p:sp>
      <p:graphicFrame>
        <p:nvGraphicFramePr>
          <p:cNvPr id="760864" name="Group 32"/>
          <p:cNvGraphicFramePr>
            <a:graphicFrameLocks noGrp="1"/>
          </p:cNvGraphicFramePr>
          <p:nvPr>
            <p:ph type="tbl" idx="1"/>
          </p:nvPr>
        </p:nvGraphicFramePr>
        <p:xfrm>
          <a:off x="762000" y="1524000"/>
          <a:ext cx="7543800" cy="4254155"/>
        </p:xfrm>
        <a:graphic>
          <a:graphicData uri="http://schemas.openxmlformats.org/drawingml/2006/table">
            <a:tbl>
              <a:tblPr/>
              <a:tblGrid>
                <a:gridCol w="1829434"/>
                <a:gridCol w="5714366"/>
              </a:tblGrid>
              <a:tr h="46243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652">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extract (read) characters from input stream up to whitespace and store them into 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76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insert string into output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76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assign data on right into string on left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243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append string on right to end of string on left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243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concatenate two strings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084">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access specific character in string using array index notation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7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&gt;, &gt;=, &lt;, </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rPr>
                        <a:t>&lt;=,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relational operators for string comparison.  Return </a:t>
                      </a:r>
                      <a:r>
                        <a:rPr kumimoji="0" lang="en-US" sz="2000" b="1" i="0" u="none" strike="noStrike" cap="none" normalizeH="0" baseline="0" dirty="0" smtClean="0">
                          <a:ln>
                            <a:noFill/>
                          </a:ln>
                          <a:solidFill>
                            <a:schemeClr val="tx1"/>
                          </a:solidFill>
                          <a:effectLst/>
                          <a:latin typeface="Courier New" pitchFamily="112" charset="0"/>
                        </a:rPr>
                        <a:t>true</a:t>
                      </a:r>
                      <a:r>
                        <a:rPr kumimoji="0" lang="en-US" sz="2000" b="0" i="0" u="none" strike="noStrike" cap="none" normalizeH="0" baseline="0" dirty="0" smtClean="0">
                          <a:ln>
                            <a:noFill/>
                          </a:ln>
                          <a:solidFill>
                            <a:schemeClr val="tx1"/>
                          </a:solidFill>
                          <a:effectLst/>
                          <a:latin typeface="Arial" charset="0"/>
                        </a:rPr>
                        <a:t> or </a:t>
                      </a:r>
                      <a:r>
                        <a:rPr kumimoji="0" lang="en-US" sz="2000" b="1" i="0" u="none" strike="noStrike" cap="none" normalizeH="0" baseline="0" dirty="0" smtClean="0">
                          <a:ln>
                            <a:noFill/>
                          </a:ln>
                          <a:solidFill>
                            <a:schemeClr val="tx1"/>
                          </a:solidFill>
                          <a:effectLst/>
                          <a:latin typeface="Courier New" pitchFamily="112" charset="0"/>
                        </a:rPr>
                        <a:t>false</a:t>
                      </a:r>
                      <a:endParaRPr kumimoji="0" lang="en-US" sz="20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68" name="TextBox 3"/>
          <p:cNvSpPr txBox="1">
            <a:spLocks noChangeArrowheads="1"/>
          </p:cNvSpPr>
          <p:nvPr/>
        </p:nvSpPr>
        <p:spPr bwMode="auto">
          <a:xfrm>
            <a:off x="609600" y="685800"/>
            <a:ext cx="8001000" cy="708025"/>
          </a:xfrm>
          <a:prstGeom prst="rect">
            <a:avLst/>
          </a:prstGeom>
          <a:noFill/>
          <a:ln w="9525">
            <a:noFill/>
            <a:miter lim="800000"/>
            <a:headEnd/>
            <a:tailEnd/>
          </a:ln>
        </p:spPr>
        <p:txBody>
          <a:bodyPr>
            <a:spAutoFit/>
          </a:bodyPr>
          <a:lstStyle/>
          <a:p>
            <a:r>
              <a:rPr lang="en-US" sz="2000" dirty="0"/>
              <a:t>The </a:t>
            </a:r>
            <a:r>
              <a:rPr lang="en-US" sz="2000" b="1" dirty="0">
                <a:latin typeface="Courier New" pitchFamily="112" charset="0"/>
                <a:cs typeface="Courier New" pitchFamily="112" charset="0"/>
              </a:rPr>
              <a:t>string</a:t>
            </a:r>
            <a:r>
              <a:rPr lang="en-US" sz="2000" dirty="0"/>
              <a:t> class has a set of operators that makes </a:t>
            </a:r>
            <a:r>
              <a:rPr lang="en-US" sz="2000" dirty="0" smtClean="0"/>
              <a:t>it intuitive </a:t>
            </a:r>
            <a:r>
              <a:rPr lang="en-US" sz="2000" dirty="0"/>
              <a:t>to work with </a:t>
            </a:r>
            <a:r>
              <a:rPr lang="en-US" sz="2000" b="1" dirty="0">
                <a:latin typeface="Courier New" pitchFamily="112" charset="0"/>
                <a:cs typeface="Courier New" pitchFamily="112" charset="0"/>
              </a:rPr>
              <a:t>strings</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3017</TotalTime>
  <Words>1172</Words>
  <Application>Microsoft Office PowerPoint</Application>
  <PresentationFormat>On-screen Show (4:3)</PresentationFormat>
  <Paragraphs>245</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template</vt:lpstr>
      <vt:lpstr>Slide 1</vt:lpstr>
      <vt:lpstr>10.1, 10.2</vt:lpstr>
      <vt:lpstr>Character Testing</vt:lpstr>
      <vt:lpstr>Example of Character Test</vt:lpstr>
      <vt:lpstr>Character Case Conversion</vt:lpstr>
      <vt:lpstr>10.7</vt:lpstr>
      <vt:lpstr>The C++ string Class</vt:lpstr>
      <vt:lpstr>Ways to Define a string</vt:lpstr>
      <vt:lpstr>string Operators</vt:lpstr>
      <vt:lpstr>string Operator Examples</vt:lpstr>
      <vt:lpstr>string Member Functions (1 of 2)</vt:lpstr>
      <vt:lpstr>string Member Functions (2 of 2)</vt:lpstr>
      <vt:lpstr>string Member Function Examples</vt:lpstr>
      <vt:lpstr>10.3</vt:lpstr>
      <vt:lpstr>C Strings</vt:lpstr>
      <vt:lpstr>Reading Data into C Strings</vt:lpstr>
      <vt:lpstr>10.4, 10.5</vt:lpstr>
      <vt:lpstr>Some Library Functions for C Strings (1 of 4)</vt:lpstr>
      <vt:lpstr>Some Library Functions for C Strings (2 of 4)</vt:lpstr>
      <vt:lpstr>Some Library Functions for C Strings (3 of 4)</vt:lpstr>
      <vt:lpstr>Some Library Functions for C Strings (4 of 4)</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subject>Characters, C-Strings, and More About the string Class</dc:subject>
  <dc:creator>Tony Gaddis</dc:creator>
  <cp:lastModifiedBy>Clare</cp:lastModifiedBy>
  <cp:revision>85</cp:revision>
  <dcterms:created xsi:type="dcterms:W3CDTF">2011-02-16T20:47:20Z</dcterms:created>
  <dcterms:modified xsi:type="dcterms:W3CDTF">2015-01-11T06:16:20Z</dcterms:modified>
</cp:coreProperties>
</file>