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4"/>
  </p:notesMasterIdLst>
  <p:sldIdLst>
    <p:sldId id="261" r:id="rId2"/>
    <p:sldId id="342" r:id="rId3"/>
    <p:sldId id="267" r:id="rId4"/>
    <p:sldId id="270" r:id="rId5"/>
    <p:sldId id="341" r:id="rId6"/>
    <p:sldId id="272" r:id="rId7"/>
    <p:sldId id="340" r:id="rId8"/>
    <p:sldId id="279" r:id="rId9"/>
    <p:sldId id="339" r:id="rId10"/>
    <p:sldId id="283" r:id="rId11"/>
    <p:sldId id="338" r:id="rId12"/>
    <p:sldId id="288" r:id="rId13"/>
    <p:sldId id="337" r:id="rId14"/>
    <p:sldId id="291" r:id="rId15"/>
    <p:sldId id="294" r:id="rId16"/>
    <p:sldId id="336" r:id="rId17"/>
    <p:sldId id="296" r:id="rId18"/>
    <p:sldId id="335" r:id="rId19"/>
    <p:sldId id="302" r:id="rId20"/>
    <p:sldId id="304" r:id="rId21"/>
    <p:sldId id="343" r:id="rId22"/>
    <p:sldId id="34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CFE"/>
    <a:srgbClr val="DAFBF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75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2957BD-3E65-4C1C-9212-CB7A32A9179E}" type="datetimeFigureOut">
              <a:rPr lang="en-US"/>
              <a:pPr>
                <a:defRPr/>
              </a:pPr>
              <a:t>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BBC13E5-F824-43C8-B7A9-A8FC8F29B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57280-C7AF-4D72-8EC1-3983EA53BAB4}" type="slidenum">
              <a:rPr lang="en-CA" smtClean="0"/>
              <a:pPr/>
              <a:t>3</a:t>
            </a:fld>
            <a:endParaRPr lang="en-CA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C1B5A7-D62D-4515-977D-3BC2379E4F23}" type="slidenum">
              <a:rPr lang="en-CA" smtClean="0"/>
              <a:pPr/>
              <a:t>22</a:t>
            </a:fld>
            <a:endParaRPr lang="en-CA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777E22-4E8F-4418-A32B-BCEE9AD79B48}" type="slidenum">
              <a:rPr lang="en-CA" smtClean="0"/>
              <a:pPr/>
              <a:t>4</a:t>
            </a:fld>
            <a:endParaRPr lang="en-CA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A13D7E-8FE5-4867-95F3-6257945C22C6}" type="slidenum">
              <a:rPr lang="en-CA" smtClean="0"/>
              <a:pPr/>
              <a:t>6</a:t>
            </a:fld>
            <a:endParaRPr lang="en-CA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3A1A7D-19D6-4492-9FE5-B39166F5551B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A8486F-E0C3-4A8A-B3AE-8B3DE0793A6D}" type="slidenum">
              <a:rPr lang="en-CA" smtClean="0"/>
              <a:pPr/>
              <a:t>10</a:t>
            </a:fld>
            <a:endParaRPr lang="en-CA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C387AB-04D6-435A-9767-D77A954CFAF0}" type="slidenum">
              <a:rPr lang="en-CA" smtClean="0"/>
              <a:pPr/>
              <a:t>12</a:t>
            </a:fld>
            <a:endParaRPr lang="en-CA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11012E-900A-4AAD-802F-DF6F7E304490}" type="slidenum">
              <a:rPr lang="en-CA" smtClean="0"/>
              <a:pPr/>
              <a:t>14</a:t>
            </a:fld>
            <a:endParaRPr lang="en-CA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BECA69-BA94-4696-9199-BF9E21A0A9D5}" type="slidenum">
              <a:rPr lang="en-CA" smtClean="0"/>
              <a:pPr/>
              <a:t>17</a:t>
            </a:fld>
            <a:endParaRPr lang="en-CA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60C9B9-9052-41CB-9DDD-21426DBEF743}" type="slidenum">
              <a:rPr lang="en-CA" smtClean="0"/>
              <a:pPr/>
              <a:t>19</a:t>
            </a:fld>
            <a:endParaRPr lang="en-CA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4EDCA-1A62-450B-B1E1-BBF439CD6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BD323-4290-4942-8C8F-14018055A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E74D-4C6A-49C6-9C02-7731CC784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99D91-4721-4434-B157-EAE89C1A0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65C55-F767-4B3D-976D-C8879E69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1FD5-7079-4B3B-8161-614B86CAF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76E8B-DD93-4446-BFC1-B38BAADFA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0E376-DF58-43CC-925D-919A92782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BCD9F-2855-4396-BFF9-02629A720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29D85-700F-44ED-A4B5-04BA9BCB2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A249D-D93D-4DAF-941D-3AC4819A8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1A5E4A6-C341-4BB5-A2F1-96194C9D5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048000" y="2057400"/>
            <a:ext cx="33528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/>
              <a:t>Chapter 11:</a:t>
            </a:r>
          </a:p>
          <a:p>
            <a:pPr algn="ctr">
              <a:spcBef>
                <a:spcPct val="50000"/>
              </a:spcBef>
            </a:pPr>
            <a:endParaRPr lang="en-US" sz="4000" dirty="0"/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</a:rPr>
              <a:t>Structures</a:t>
            </a:r>
          </a:p>
        </p:txBody>
      </p:sp>
      <p:pic>
        <p:nvPicPr>
          <p:cNvPr id="3075" name="Picture 6" descr="AW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4648200" y="6096000"/>
            <a:ext cx="4304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By Tony Gaddis</a:t>
            </a:r>
          </a:p>
          <a:p>
            <a:r>
              <a:rPr lang="en-US" sz="1400" dirty="0" smtClean="0"/>
              <a:t>Slides </a:t>
            </a:r>
            <a:r>
              <a:rPr lang="en-US" sz="1400" dirty="0"/>
              <a:t>modified and supplemented by Clare Nguyen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5334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Arrays of Structures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534400" cy="5638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Arrays can have structures as elements</a:t>
            </a:r>
          </a:p>
          <a:p>
            <a:pPr eaLnBrk="1" hangingPunct="1"/>
            <a:r>
              <a:rPr lang="en-US" sz="2000" dirty="0" smtClean="0"/>
              <a:t>Instead of parallel arrays, we can create an array of structures, where each structure has fields to store the corresponding data of the arrays</a:t>
            </a:r>
          </a:p>
          <a:p>
            <a:pPr eaLnBrk="1" hangingPunct="1"/>
            <a:r>
              <a:rPr lang="en-US" sz="2000" dirty="0" smtClean="0"/>
              <a:t>Example:</a:t>
            </a:r>
          </a:p>
          <a:p>
            <a:pPr eaLnBrk="1" hangingPunct="1">
              <a:buNone/>
            </a:pPr>
            <a:r>
              <a:rPr lang="en-US" sz="2000" dirty="0" smtClean="0"/>
              <a:t>	Instead of defining 3 parallel arrays: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string names[MAX_STUDENTS];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[MAX_STUDENTS];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studentIDs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[MAX_STUDENTS];</a:t>
            </a:r>
          </a:p>
          <a:p>
            <a:pPr eaLnBrk="1" hangingPunct="1">
              <a:buNone/>
            </a:pPr>
            <a:r>
              <a:rPr lang="en-US" sz="2000" dirty="0" smtClean="0">
                <a:latin typeface="Courier New" pitchFamily="112" charset="0"/>
              </a:rPr>
              <a:t>  </a:t>
            </a:r>
            <a:r>
              <a:rPr lang="en-US" sz="2000" dirty="0" smtClean="0"/>
              <a:t>We can define: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	Student </a:t>
            </a:r>
            <a:r>
              <a:rPr lang="en-US" sz="2000" b="1" dirty="0" err="1" smtClean="0">
                <a:latin typeface="Courier New" pitchFamily="112" charset="0"/>
              </a:rPr>
              <a:t>studentList</a:t>
            </a:r>
            <a:r>
              <a:rPr lang="en-US" sz="2000" b="1" dirty="0" smtClean="0">
                <a:latin typeface="Courier New" pitchFamily="112" charset="0"/>
              </a:rPr>
              <a:t>[MAX_STUDENTS];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dirty="0" smtClean="0"/>
              <a:t>	where each Student element in the array has a name, </a:t>
            </a:r>
            <a:r>
              <a:rPr lang="en-US" sz="2000" dirty="0" err="1" smtClean="0"/>
              <a:t>gpa</a:t>
            </a:r>
            <a:r>
              <a:rPr lang="en-US" sz="2000" dirty="0" smtClean="0"/>
              <a:t>, ID field	</a:t>
            </a:r>
          </a:p>
          <a:p>
            <a:pPr eaLnBrk="1" hangingPunct="1"/>
            <a:r>
              <a:rPr lang="en-US" sz="2000" dirty="0" smtClean="0"/>
              <a:t>In an array of structures, individual structures can be accessed using index notation: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  </a:t>
            </a:r>
            <a:r>
              <a:rPr lang="en-US" sz="2000" dirty="0" smtClean="0">
                <a:cs typeface="Courier New" pitchFamily="49" charset="0"/>
              </a:rPr>
              <a:t>// first student structure in array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Fields within a </a:t>
            </a:r>
            <a:r>
              <a:rPr lang="en-US" sz="2000" dirty="0" smtClean="0"/>
              <a:t>structure </a:t>
            </a:r>
            <a:r>
              <a:rPr lang="en-US" sz="2000" dirty="0" smtClean="0"/>
              <a:t>is accessible using dot notation: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studentList</a:t>
            </a:r>
            <a:r>
              <a:rPr lang="en-US" sz="2000" b="1" dirty="0" smtClean="0">
                <a:latin typeface="Courier New" pitchFamily="112" charset="0"/>
              </a:rPr>
              <a:t>[5].</a:t>
            </a:r>
            <a:r>
              <a:rPr lang="en-US" sz="2000" b="1" dirty="0" err="1" smtClean="0">
                <a:latin typeface="Courier New" pitchFamily="112" charset="0"/>
              </a:rPr>
              <a:t>studentID</a:t>
            </a:r>
            <a:r>
              <a:rPr lang="en-US" sz="2000" b="1" dirty="0" smtClean="0">
                <a:latin typeface="Courier New" pitchFamily="112" charset="0"/>
              </a:rPr>
              <a:t>; </a:t>
            </a:r>
          </a:p>
          <a:p>
            <a:pPr lvl="1" eaLnBrk="1" hangingPunct="1"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         </a:t>
            </a:r>
            <a:r>
              <a:rPr lang="en-US" sz="2000" dirty="0" smtClean="0"/>
              <a:t>// print the </a:t>
            </a:r>
            <a:r>
              <a:rPr lang="en-US" sz="2000" b="1" dirty="0" err="1" smtClean="0">
                <a:latin typeface="Courier New" pitchFamily="112" charset="0"/>
              </a:rPr>
              <a:t>studentID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of the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structure in the array</a:t>
            </a:r>
            <a:endParaRPr lang="en-US" sz="20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11.6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635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Nested Structures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229600" cy="5638800"/>
          </a:xfrm>
        </p:spPr>
        <p:txBody>
          <a:bodyPr lIns="45720" rIns="45720"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structure can contain another structure as a member: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PersonInfo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{  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string name, 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   address, 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   city;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PersonInfo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   // nested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short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yearInSchool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double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};	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Use the dot operator in a chain to refer to fields of nested structures: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Student s;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s.pData.name = "George";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s.pData.city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"Mt. Vernon";</a:t>
            </a:r>
          </a:p>
          <a:p>
            <a:pPr eaLnBrk="1" hangingPunct="1">
              <a:lnSpc>
                <a:spcPct val="75000"/>
              </a:lnSpc>
              <a:buNone/>
            </a:pPr>
            <a:endParaRPr lang="en-US" sz="2000" dirty="0" smtClean="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11.7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as Function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Structures as Function Arguments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229600" cy="5562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We can pass members of a  </a:t>
            </a:r>
            <a:r>
              <a:rPr lang="en-US" sz="2000" b="1" dirty="0" err="1" smtClean="0">
                <a:latin typeface="Courier New" pitchFamily="112" charset="0"/>
              </a:rPr>
              <a:t>struct</a:t>
            </a:r>
            <a:r>
              <a:rPr lang="en-US" sz="2000" dirty="0" smtClean="0"/>
              <a:t> variable to a function:</a:t>
            </a:r>
          </a:p>
          <a:p>
            <a:pPr lvl="1" eaLnBrk="1" hangingPunct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112" charset="0"/>
              </a:rPr>
              <a:t>computeGPA</a:t>
            </a:r>
            <a:r>
              <a:rPr lang="en-US" sz="2000" b="1" dirty="0" smtClean="0">
                <a:latin typeface="Courier New" pitchFamily="112" charset="0"/>
              </a:rPr>
              <a:t>(aStudent.gpa);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We can use reference parameter if the function needs to modify the fields of the structure</a:t>
            </a:r>
          </a:p>
          <a:p>
            <a:pPr eaLnBrk="1" hangingPunct="1">
              <a:lnSpc>
                <a:spcPct val="85000"/>
              </a:lnSpc>
              <a:buNone/>
            </a:pPr>
            <a:r>
              <a:rPr lang="en-US" sz="2000" dirty="0" smtClean="0"/>
              <a:t>	The function </a:t>
            </a:r>
            <a:r>
              <a:rPr lang="en-US" sz="2000" b="1" dirty="0" err="1" smtClean="0">
                <a:latin typeface="Courier New" pitchFamily="112" charset="0"/>
              </a:rPr>
              <a:t>computeGPA</a:t>
            </a:r>
            <a:r>
              <a:rPr lang="en-US" sz="2000" dirty="0" smtClean="0"/>
              <a:t> can change the </a:t>
            </a:r>
            <a:r>
              <a:rPr lang="en-US" sz="2000" dirty="0" err="1" smtClean="0"/>
              <a:t>gpa</a:t>
            </a:r>
            <a:r>
              <a:rPr lang="en-US" sz="2000" dirty="0" smtClean="0"/>
              <a:t> if the function prototype is:</a:t>
            </a:r>
            <a:endParaRPr lang="en-US" sz="1600" dirty="0" smtClean="0"/>
          </a:p>
          <a:p>
            <a:pPr eaLnBrk="1" hangingPunct="1">
              <a:lnSpc>
                <a:spcPct val="85000"/>
              </a:lnSpc>
              <a:buNone/>
            </a:pPr>
            <a:r>
              <a:rPr lang="en-US" sz="2000" b="1" dirty="0" smtClean="0">
                <a:latin typeface="Courier New" pitchFamily="112" charset="0"/>
              </a:rPr>
              <a:t>		void </a:t>
            </a:r>
            <a:r>
              <a:rPr lang="en-US" sz="2000" b="1" dirty="0" err="1" smtClean="0">
                <a:latin typeface="Courier New" pitchFamily="112" charset="0"/>
              </a:rPr>
              <a:t>computeGPA</a:t>
            </a:r>
            <a:r>
              <a:rPr lang="en-US" sz="2000" b="1" dirty="0" smtClean="0">
                <a:latin typeface="Courier New" pitchFamily="112" charset="0"/>
              </a:rPr>
              <a:t>(double &amp; </a:t>
            </a:r>
            <a:r>
              <a:rPr lang="en-US" sz="2000" b="1" dirty="0" err="1" smtClean="0">
                <a:latin typeface="Courier New" pitchFamily="112" charset="0"/>
              </a:rPr>
              <a:t>gpa</a:t>
            </a:r>
            <a:r>
              <a:rPr lang="en-US" sz="2000" b="1" dirty="0" smtClean="0">
                <a:latin typeface="Courier New" pitchFamily="112" charset="0"/>
              </a:rPr>
              <a:t>);</a:t>
            </a: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Do not pass an entire structure to a function. This causes the entire structure to be copied into the function, resulting in wasted memory space and slowing down a program</a:t>
            </a:r>
            <a:endParaRPr lang="en-US" sz="2000" dirty="0" smtClean="0">
              <a:latin typeface="Courier New" pitchFamily="112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When passing an entire structure to a function, always use pass by reference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If the function is not supposed to change the structure, then pass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 smtClean="0"/>
              <a:t> reference parameter:</a:t>
            </a:r>
          </a:p>
          <a:p>
            <a:pPr eaLnBrk="1" hangingPunct="1">
              <a:lnSpc>
                <a:spcPct val="85000"/>
              </a:lnSpc>
              <a:buNone/>
            </a:pPr>
            <a:r>
              <a:rPr lang="en-US" sz="2000" dirty="0" smtClean="0">
                <a:latin typeface="Courier New" pitchFamily="112" charset="0"/>
              </a:rPr>
              <a:t>		</a:t>
            </a:r>
            <a:r>
              <a:rPr lang="en-US" sz="2000" b="1" dirty="0" smtClean="0">
                <a:latin typeface="Courier New" pitchFamily="112" charset="0"/>
              </a:rPr>
              <a:t>print(</a:t>
            </a:r>
            <a:r>
              <a:rPr lang="en-US" sz="2000" b="1" dirty="0" err="1" smtClean="0">
                <a:latin typeface="Courier New" pitchFamily="112" charset="0"/>
              </a:rPr>
              <a:t>aStudent</a:t>
            </a:r>
            <a:r>
              <a:rPr lang="en-US" sz="2000" b="1" dirty="0" smtClean="0">
                <a:latin typeface="Courier New" pitchFamily="112" charset="0"/>
              </a:rPr>
              <a:t>);  </a:t>
            </a:r>
            <a:r>
              <a:rPr lang="en-US" sz="2000" dirty="0" smtClean="0"/>
              <a:t>// print should not change the 					// </a:t>
            </a:r>
            <a:r>
              <a:rPr lang="en-US" sz="2000" b="1" dirty="0" err="1" smtClean="0">
                <a:latin typeface="Courier New" pitchFamily="112" charset="0"/>
              </a:rPr>
              <a:t>aStudent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structure</a:t>
            </a:r>
          </a:p>
          <a:p>
            <a:pPr eaLnBrk="1" hangingPunct="1">
              <a:lnSpc>
                <a:spcPct val="85000"/>
              </a:lnSpc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dirty="0" smtClean="0"/>
              <a:t>The prototype of </a:t>
            </a:r>
            <a:r>
              <a:rPr lang="en-US" sz="2000" b="1" dirty="0" smtClean="0">
                <a:latin typeface="Courier New" pitchFamily="112" charset="0"/>
              </a:rPr>
              <a:t>print: void print(const Student &amp; s);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Example of Structure as Input Parameter 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29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11.8</a:t>
            </a:r>
          </a:p>
        </p:txBody>
      </p:sp>
      <p:sp>
        <p:nvSpPr>
          <p:cNvPr id="337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a Structure from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Returning a Structure from a Function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305800" cy="5715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 function can return a </a:t>
            </a:r>
            <a:r>
              <a:rPr lang="en-US" sz="2000" b="1" dirty="0" err="1" smtClean="0">
                <a:latin typeface="Courier New" pitchFamily="112" charset="0"/>
              </a:rPr>
              <a:t>struct</a:t>
            </a:r>
            <a:r>
              <a:rPr lang="en-US" sz="2000" dirty="0" smtClean="0"/>
              <a:t>: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Student </a:t>
            </a:r>
            <a:r>
              <a:rPr lang="en-US" sz="2000" b="1" dirty="0" err="1" smtClean="0">
                <a:latin typeface="Courier New" pitchFamily="112" charset="0"/>
              </a:rPr>
              <a:t>getStudentData</a:t>
            </a:r>
            <a:r>
              <a:rPr lang="en-US" sz="2000" b="1" dirty="0" smtClean="0">
                <a:latin typeface="Courier New" pitchFamily="112" charset="0"/>
              </a:rPr>
              <a:t>();  </a:t>
            </a:r>
            <a:r>
              <a:rPr lang="en-US" sz="2000" dirty="0" smtClean="0"/>
              <a:t>// function prototype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Student stu1 = </a:t>
            </a:r>
            <a:r>
              <a:rPr lang="en-US" sz="2000" b="1" dirty="0" err="1" smtClean="0">
                <a:latin typeface="Courier New" pitchFamily="112" charset="0"/>
              </a:rPr>
              <a:t>getStudentData</a:t>
            </a:r>
            <a:r>
              <a:rPr lang="en-US" sz="2000" b="1" dirty="0" smtClean="0">
                <a:latin typeface="Courier New" pitchFamily="112" charset="0"/>
              </a:rPr>
              <a:t>();   </a:t>
            </a:r>
            <a:r>
              <a:rPr lang="en-US" sz="2000" dirty="0" smtClean="0"/>
              <a:t>// function call</a:t>
            </a:r>
          </a:p>
          <a:p>
            <a:pPr eaLnBrk="1" hangingPunct="1"/>
            <a:r>
              <a:rPr lang="en-US" sz="2000" dirty="0" smtClean="0"/>
              <a:t>For this to work, the function must define a local structure variable with local data members,  and then use the </a:t>
            </a:r>
            <a:r>
              <a:rPr lang="en-US" sz="2000" b="1" dirty="0" smtClean="0">
                <a:latin typeface="Courier New" pitchFamily="112" charset="0"/>
              </a:rPr>
              <a:t>return</a:t>
            </a:r>
            <a:r>
              <a:rPr lang="en-US" sz="2000" dirty="0" smtClean="0"/>
              <a:t> statement to send the local structure back to the caller</a:t>
            </a:r>
          </a:p>
          <a:p>
            <a:pPr eaLnBrk="1" hangingPunct="1"/>
            <a:r>
              <a:rPr lang="en-US" sz="2000" dirty="0" smtClean="0"/>
              <a:t>Example:</a:t>
            </a:r>
          </a:p>
          <a:p>
            <a:pPr eaLnBrk="1" hangingPunct="1">
              <a:buNone/>
            </a:pPr>
            <a:r>
              <a:rPr lang="en-US" sz="2000" dirty="0" smtClean="0"/>
              <a:t>	  Function call: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aStudent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getStudentData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sz="2000" dirty="0" smtClean="0"/>
              <a:t>	  Function definition: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getStudentData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	 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Student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tempStu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tempStu.studentID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tempStu.name);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tempStu.yearInSchool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&gt;&gt; tempStu.gpa;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tempStu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11.9</a:t>
            </a:r>
          </a:p>
        </p:txBody>
      </p:sp>
      <p:sp>
        <p:nvSpPr>
          <p:cNvPr id="399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to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Pointers to Structures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structure variable has an address, and the address can be stored in a pointer variable: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Student * </a:t>
            </a:r>
            <a:r>
              <a:rPr lang="en-US" sz="2000" b="1" dirty="0" err="1" smtClean="0">
                <a:latin typeface="Courier New" pitchFamily="112" charset="0"/>
              </a:rPr>
              <a:t>stuPtr</a:t>
            </a:r>
            <a:r>
              <a:rPr lang="en-US" sz="2000" b="1" dirty="0" smtClean="0">
                <a:latin typeface="Courier New" pitchFamily="112" charset="0"/>
              </a:rPr>
              <a:t> = </a:t>
            </a:r>
            <a:r>
              <a:rPr lang="en-US" sz="2000" b="1" spc="100" dirty="0" smtClean="0">
                <a:latin typeface="Courier New" pitchFamily="112" charset="0"/>
              </a:rPr>
              <a:t>&amp;</a:t>
            </a:r>
            <a:r>
              <a:rPr lang="en-US" sz="2000" b="1" spc="100" dirty="0" err="1" smtClean="0">
                <a:latin typeface="Courier New" pitchFamily="112" charset="0"/>
              </a:rPr>
              <a:t>a</a:t>
            </a:r>
            <a:r>
              <a:rPr lang="en-US" sz="2000" b="1" dirty="0" err="1" smtClean="0">
                <a:latin typeface="Courier New" pitchFamily="112" charset="0"/>
              </a:rPr>
              <a:t>Student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structure pointer can be an input parameter to a function</a:t>
            </a:r>
          </a:p>
          <a:p>
            <a:pPr marL="342900" lvl="1" indent="-342900"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112" charset="0"/>
              </a:rPr>
              <a:t>	  print(</a:t>
            </a:r>
            <a:r>
              <a:rPr lang="en-US" sz="2000" b="1" dirty="0" err="1" smtClean="0">
                <a:latin typeface="Courier New" pitchFamily="112" charset="0"/>
              </a:rPr>
              <a:t>stuPtr</a:t>
            </a:r>
            <a:r>
              <a:rPr lang="en-US" sz="2000" b="1" dirty="0" smtClean="0">
                <a:latin typeface="Courier New" pitchFamily="112" charset="0"/>
              </a:rPr>
              <a:t>);    </a:t>
            </a:r>
            <a:r>
              <a:rPr lang="en-US" sz="2000" dirty="0" smtClean="0"/>
              <a:t>// function call</a:t>
            </a:r>
          </a:p>
          <a:p>
            <a:pPr marL="342900" lvl="1" indent="-342900"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112" charset="0"/>
              </a:rPr>
              <a:t>	  void print(Student * p);   </a:t>
            </a:r>
            <a:r>
              <a:rPr lang="en-US" sz="2000" dirty="0" smtClean="0"/>
              <a:t>// function prototype</a:t>
            </a:r>
          </a:p>
          <a:p>
            <a:pPr eaLnBrk="1" hangingPunct="1"/>
            <a:r>
              <a:rPr lang="en-US" sz="2000" dirty="0" smtClean="0"/>
              <a:t>Given the pointer to a structure, there are 2 formats to access a field of the structure:</a:t>
            </a:r>
          </a:p>
          <a:p>
            <a:pPr lvl="1" eaLnBrk="1" hangingPunct="1"/>
            <a:r>
              <a:rPr lang="en-US" sz="2000" dirty="0" smtClean="0"/>
              <a:t>Use </a:t>
            </a:r>
            <a:r>
              <a:rPr lang="en-US" sz="2000" b="1" dirty="0" smtClean="0">
                <a:latin typeface="Courier New" pitchFamily="112" charset="0"/>
              </a:rPr>
              <a:t>()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smtClean="0">
                <a:cs typeface="Courier New" pitchFamily="49" charset="0"/>
              </a:rPr>
              <a:t>and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dirty="0" smtClean="0">
                <a:latin typeface="Courier New" pitchFamily="112" charset="0"/>
              </a:rPr>
              <a:t>  	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(*</a:t>
            </a:r>
            <a:r>
              <a:rPr lang="en-US" sz="2000" b="1" dirty="0" err="1" smtClean="0">
                <a:latin typeface="Courier New" pitchFamily="112" charset="0"/>
              </a:rPr>
              <a:t>stuPtr</a:t>
            </a:r>
            <a:r>
              <a:rPr lang="en-US" sz="2000" b="1" dirty="0" smtClean="0">
                <a:latin typeface="Courier New" pitchFamily="112" charset="0"/>
              </a:rPr>
              <a:t>).</a:t>
            </a:r>
            <a:r>
              <a:rPr lang="en-US" sz="2000" b="1" dirty="0" err="1" smtClean="0">
                <a:latin typeface="Courier New" pitchFamily="112" charset="0"/>
              </a:rPr>
              <a:t>studentID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/>
              <a:t>                  // 1. the </a:t>
            </a:r>
            <a:r>
              <a:rPr lang="en-US" sz="2000" b="1" dirty="0" smtClean="0">
                <a:latin typeface="Courier New" pitchFamily="112" charset="0"/>
              </a:rPr>
              <a:t>()</a:t>
            </a:r>
            <a:r>
              <a:rPr lang="en-US" sz="2000" dirty="0" smtClean="0"/>
              <a:t> causes dereference of </a:t>
            </a:r>
            <a:r>
              <a:rPr lang="en-US" sz="2000" dirty="0" err="1" smtClean="0"/>
              <a:t>stuPtr</a:t>
            </a:r>
            <a:r>
              <a:rPr lang="en-US" sz="2000" dirty="0" smtClean="0"/>
              <a:t> with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smtClean="0">
                <a:cs typeface="Courier New" pitchFamily="49" charset="0"/>
              </a:rPr>
              <a:t> first,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/>
              <a:t>		            // 2. then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000" dirty="0" smtClean="0"/>
              <a:t> accesses the field</a:t>
            </a:r>
            <a:endParaRPr lang="en-US" sz="2000" dirty="0" smtClean="0">
              <a:latin typeface="Courier New" pitchFamily="112" charset="0"/>
            </a:endParaRPr>
          </a:p>
          <a:p>
            <a:pPr lvl="1" eaLnBrk="1" hangingPunct="1"/>
            <a:r>
              <a:rPr lang="en-US" sz="2000" dirty="0" smtClean="0"/>
              <a:t>Use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smtClean="0"/>
              <a:t> operator 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dirty="0" smtClean="0">
                <a:latin typeface="Courier New" pitchFamily="112" charset="0"/>
              </a:rPr>
              <a:t>  	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stuPtr</a:t>
            </a:r>
            <a:r>
              <a:rPr lang="en-US" sz="2000" b="1" dirty="0" smtClean="0">
                <a:latin typeface="Courier New" pitchFamily="112" charset="0"/>
              </a:rPr>
              <a:t>-&gt;</a:t>
            </a:r>
            <a:r>
              <a:rPr lang="en-US" sz="2000" b="1" dirty="0" err="1" smtClean="0">
                <a:latin typeface="Courier New" pitchFamily="112" charset="0"/>
              </a:rPr>
              <a:t>studentID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dirty="0" smtClean="0"/>
              <a:t>              // 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000" dirty="0" smtClean="0">
                <a:cs typeface="Courier New" pitchFamily="49" charset="0"/>
              </a:rPr>
              <a:t>does both: dereferences and accesses a field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11-</a:t>
            </a:r>
            <a:fld id="{234A8EEE-3D28-4A22-A0B0-C5FCFC26AFF2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11.2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Data into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Example of Pointer to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05090"/>
            <a:ext cx="6294388" cy="518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11.1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Abstract Data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8088313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abstract data type takes the concept of 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/>
              <a:t> further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abstract data type (ADT) has 2 parts: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Data part: </a:t>
            </a:r>
            <a:r>
              <a:rPr lang="en-US" sz="2000" smtClean="0"/>
              <a:t>a structure </a:t>
            </a:r>
            <a:r>
              <a:rPr lang="en-US" sz="2000" smtClean="0"/>
              <a:t>where </a:t>
            </a:r>
            <a:r>
              <a:rPr lang="en-US" sz="2000" dirty="0" smtClean="0"/>
              <a:t>data values that can be stored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Operation part: functions that work with the data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ADTs are created by the programmers, unlike primitive data types such as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/>
              <a:t>… that are part of the C++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user of an ADT does not need to know the implementation of the data type, </a:t>
            </a:r>
            <a:r>
              <a:rPr lang="en-US" sz="2000" i="1" dirty="0" smtClean="0"/>
              <a:t>e.g.</a:t>
            </a:r>
            <a:r>
              <a:rPr lang="en-US" sz="2000" dirty="0" smtClean="0"/>
              <a:t>, how the data is stored, what all fields are,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ADT is an abstraction because it captures the characteristics of a type of data, without going into details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	Example: the Student ADT has the characteristics student ID, name, </a:t>
            </a:r>
            <a:r>
              <a:rPr lang="en-US" sz="2000" dirty="0" err="1" smtClean="0"/>
              <a:t>gpa</a:t>
            </a:r>
            <a:r>
              <a:rPr lang="en-US" sz="2000" dirty="0" smtClean="0"/>
              <a:t>… pertaining to a student, but the user of the Student ADT doesn’t need to know if </a:t>
            </a:r>
            <a:r>
              <a:rPr lang="en-US" sz="2000" dirty="0" err="1" smtClean="0"/>
              <a:t>gpa</a:t>
            </a:r>
            <a:r>
              <a:rPr lang="en-US" sz="2000" dirty="0" smtClean="0"/>
              <a:t> is a double or float data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operations of the Student ADT can be: a </a:t>
            </a:r>
            <a:r>
              <a:rPr lang="en-US" sz="2000" dirty="0" err="1" smtClean="0"/>
              <a:t>getData</a:t>
            </a:r>
            <a:r>
              <a:rPr lang="en-US" sz="2000" dirty="0" smtClean="0"/>
              <a:t> function that reads student data from the keyboard and stores them in a student </a:t>
            </a:r>
            <a:r>
              <a:rPr lang="en-US" sz="2000" dirty="0" err="1" smtClean="0"/>
              <a:t>struct</a:t>
            </a:r>
            <a:r>
              <a:rPr lang="en-US" sz="2000" dirty="0" smtClean="0"/>
              <a:t>, an </a:t>
            </a:r>
            <a:r>
              <a:rPr lang="en-US" sz="2000" dirty="0" err="1" smtClean="0"/>
              <a:t>updateGPA</a:t>
            </a:r>
            <a:r>
              <a:rPr lang="en-US" sz="2000" dirty="0" smtClean="0"/>
              <a:t> function that changes the </a:t>
            </a:r>
            <a:r>
              <a:rPr lang="en-US" sz="2000" dirty="0" err="1" smtClean="0"/>
              <a:t>gpa</a:t>
            </a:r>
            <a:r>
              <a:rPr lang="en-US" sz="2000" dirty="0" smtClean="0"/>
              <a:t> field of a student </a:t>
            </a:r>
            <a:r>
              <a:rPr lang="en-US" sz="2000" dirty="0" err="1" smtClean="0"/>
              <a:t>struct</a:t>
            </a:r>
            <a:r>
              <a:rPr lang="en-US" sz="2000" dirty="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ADT concept leads us to the idea of classes (which are ADTs) in an object oriented language such as C++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487363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Combining Data into Structures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 structure is a C++ construct that allows multiple variables of </a:t>
            </a:r>
            <a:r>
              <a:rPr lang="en-US" sz="2000" i="1" dirty="0" smtClean="0"/>
              <a:t>different data types </a:t>
            </a:r>
            <a:r>
              <a:rPr lang="en-US" sz="2000" dirty="0" smtClean="0"/>
              <a:t>to be grouped together</a:t>
            </a:r>
          </a:p>
          <a:p>
            <a:pPr eaLnBrk="1" hangingPunct="1"/>
            <a:r>
              <a:rPr lang="en-US" sz="2000" dirty="0" smtClean="0"/>
              <a:t>General format to </a:t>
            </a:r>
            <a:r>
              <a:rPr lang="en-US" sz="2000" u="sng" dirty="0" smtClean="0"/>
              <a:t>declare</a:t>
            </a:r>
            <a:r>
              <a:rPr lang="en-US" sz="2000" dirty="0" smtClean="0"/>
              <a:t> a structure :	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112" charset="0"/>
              </a:rPr>
              <a:t>	   </a:t>
            </a:r>
            <a:r>
              <a:rPr lang="en-US" sz="2000" b="1" dirty="0" err="1" smtClean="0">
                <a:latin typeface="Courier New" pitchFamily="112" charset="0"/>
              </a:rPr>
              <a:t>struct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i="1" dirty="0" smtClean="0">
                <a:latin typeface="Courier New" pitchFamily="112" charset="0"/>
              </a:rPr>
              <a:t>Name</a:t>
            </a:r>
            <a:r>
              <a:rPr lang="en-US" sz="2000" b="1" dirty="0" smtClean="0">
                <a:latin typeface="Courier New" pitchFamily="112" charset="0"/>
              </a:rPr>
              <a:t>         </a:t>
            </a:r>
            <a:r>
              <a:rPr lang="en-US" sz="2000" dirty="0" smtClean="0"/>
              <a:t>// Name begins with uppercase letter</a:t>
            </a:r>
            <a:endParaRPr lang="en-US" sz="2000" b="1" dirty="0" smtClean="0">
              <a:latin typeface="Courier New" pitchFamily="112" charset="0"/>
            </a:endParaRP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{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</a:t>
            </a:r>
            <a:r>
              <a:rPr lang="en-US" sz="2000" b="1" i="1" dirty="0" smtClean="0">
                <a:latin typeface="Courier New" pitchFamily="112" charset="0"/>
              </a:rPr>
              <a:t>type1 field1</a:t>
            </a:r>
            <a:r>
              <a:rPr lang="en-US" sz="2000" b="1" dirty="0" smtClean="0">
                <a:latin typeface="Courier New" pitchFamily="112" charset="0"/>
              </a:rPr>
              <a:t>;    </a:t>
            </a:r>
            <a:r>
              <a:rPr lang="en-US" sz="2000" dirty="0" smtClean="0"/>
              <a:t>// fields are listed one per line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</a:t>
            </a:r>
            <a:r>
              <a:rPr lang="en-US" sz="2000" b="1" i="1" dirty="0" smtClean="0">
                <a:latin typeface="Courier New" pitchFamily="112" charset="0"/>
              </a:rPr>
              <a:t>type2 field2</a:t>
            </a:r>
            <a:r>
              <a:rPr lang="en-US" sz="2000" b="1" dirty="0" smtClean="0">
                <a:latin typeface="Courier New" pitchFamily="112" charset="0"/>
              </a:rPr>
              <a:t>;    </a:t>
            </a:r>
            <a:r>
              <a:rPr lang="en-US" sz="2000" dirty="0" smtClean="0"/>
              <a:t>// can use comma to separate fields</a:t>
            </a:r>
            <a:r>
              <a:rPr lang="en-US" sz="2000" b="1" dirty="0" smtClean="0">
                <a:latin typeface="Courier New" pitchFamily="112" charset="0"/>
              </a:rPr>
              <a:t> 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. . .                </a:t>
            </a:r>
            <a:r>
              <a:rPr lang="en-US" sz="2000" dirty="0" smtClean="0"/>
              <a:t>//  if they have the same type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};                  </a:t>
            </a:r>
            <a:r>
              <a:rPr lang="en-US" sz="2000" dirty="0" smtClean="0"/>
              <a:t>// need ; after }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 smtClean="0"/>
              <a:t>Example of a </a:t>
            </a:r>
            <a:r>
              <a:rPr lang="en-US" sz="2000" u="sng" dirty="0" smtClean="0"/>
              <a:t>structure declaration</a:t>
            </a:r>
            <a:r>
              <a:rPr lang="en-US" sz="2000" dirty="0" smtClean="0"/>
              <a:t>: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struct</a:t>
            </a:r>
            <a:r>
              <a:rPr lang="en-US" sz="2000" b="1" dirty="0" smtClean="0">
                <a:latin typeface="Courier New" pitchFamily="112" charset="0"/>
              </a:rPr>
              <a:t> Student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{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studentID</a:t>
            </a:r>
            <a:r>
              <a:rPr lang="en-US" sz="2000" b="1" dirty="0" smtClean="0">
                <a:latin typeface="Courier New" pitchFamily="112" charset="0"/>
              </a:rPr>
              <a:t>,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  </a:t>
            </a:r>
            <a:r>
              <a:rPr lang="en-US" sz="2000" b="1" dirty="0" err="1" smtClean="0">
                <a:latin typeface="Courier New" pitchFamily="112" charset="0"/>
              </a:rPr>
              <a:t>yearInSchool</a:t>
            </a:r>
            <a:r>
              <a:rPr lang="en-US" sz="2000" b="1" dirty="0" smtClean="0">
                <a:latin typeface="Courier New" pitchFamily="112" charset="0"/>
              </a:rPr>
              <a:t>; 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 string name;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double </a:t>
            </a:r>
            <a:r>
              <a:rPr lang="en-US" sz="2000" b="1" dirty="0" err="1" smtClean="0">
                <a:latin typeface="Courier New" pitchFamily="112" charset="0"/>
              </a:rPr>
              <a:t>gpa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};</a:t>
            </a:r>
          </a:p>
          <a:p>
            <a:pPr eaLnBrk="1" hangingPunct="1"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 flipV="1">
            <a:off x="3200400" y="4267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4343400" y="5181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3581400" y="5410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886200" y="48768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3429000" y="54864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562600" y="5181600"/>
            <a:ext cx="2362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structure </a:t>
            </a:r>
            <a:r>
              <a:rPr lang="en-US" sz="2000" dirty="0" smtClean="0"/>
              <a:t>members or fields</a:t>
            </a:r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257800" y="4114800"/>
            <a:ext cx="159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structure tag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Defining Structure Variables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 </a:t>
            </a:r>
            <a:r>
              <a:rPr lang="en-US" sz="2000" b="1" dirty="0" err="1" smtClean="0">
                <a:latin typeface="Courier New" pitchFamily="112" charset="0"/>
              </a:rPr>
              <a:t>struct</a:t>
            </a:r>
            <a:r>
              <a:rPr lang="en-US" sz="2000" dirty="0" smtClean="0"/>
              <a:t> declaration does not </a:t>
            </a:r>
            <a:r>
              <a:rPr lang="en-US" sz="2000" dirty="0" smtClean="0"/>
              <a:t>take </a:t>
            </a:r>
            <a:r>
              <a:rPr lang="en-US" sz="2000" dirty="0" smtClean="0"/>
              <a:t>up space in memory</a:t>
            </a:r>
          </a:p>
          <a:p>
            <a:pPr eaLnBrk="1" hangingPunct="1"/>
            <a:r>
              <a:rPr lang="en-US" sz="2000" dirty="0" smtClean="0"/>
              <a:t>The structure declaration tells the compiler </a:t>
            </a:r>
            <a:r>
              <a:rPr lang="en-US" sz="2000" dirty="0" smtClean="0"/>
              <a:t>that there is a </a:t>
            </a:r>
            <a:r>
              <a:rPr lang="en-US" sz="2000" dirty="0" smtClean="0"/>
              <a:t>new data </a:t>
            </a:r>
            <a:r>
              <a:rPr lang="en-US" sz="2000" dirty="0" smtClean="0"/>
              <a:t>type, and this data type is a </a:t>
            </a:r>
            <a:r>
              <a:rPr lang="en-US" sz="2000" dirty="0" smtClean="0"/>
              <a:t>user-defined data type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dirty="0" smtClean="0"/>
              <a:t>To allocate space for 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in memory, we need to define 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variable: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Student </a:t>
            </a:r>
            <a:r>
              <a:rPr lang="en-US" sz="2000" b="1" dirty="0" err="1" smtClean="0">
                <a:latin typeface="Courier New" pitchFamily="112" charset="0"/>
              </a:rPr>
              <a:t>george</a:t>
            </a:r>
            <a:r>
              <a:rPr lang="en-US" sz="2000" dirty="0" smtClean="0">
                <a:latin typeface="Courier New" pitchFamily="112" charset="0"/>
              </a:rPr>
              <a:t>;  </a:t>
            </a:r>
            <a:r>
              <a:rPr lang="en-US" sz="2000" dirty="0" smtClean="0"/>
              <a:t>// note how </a:t>
            </a:r>
            <a:r>
              <a:rPr lang="en-US" sz="2000" b="1" dirty="0" smtClean="0">
                <a:latin typeface="Courier New" pitchFamily="112" charset="0"/>
              </a:rPr>
              <a:t>Student</a:t>
            </a:r>
            <a:r>
              <a:rPr lang="en-US" sz="2000" dirty="0" smtClean="0"/>
              <a:t> acts like a data type in 			     // the variable definition</a:t>
            </a:r>
          </a:p>
          <a:p>
            <a:pPr eaLnBrk="1" hangingPunct="1"/>
            <a:r>
              <a:rPr lang="en-US" sz="2000" dirty="0" smtClean="0"/>
              <a:t>The variable definition above allocates space in memory with enough room for each field: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43200" y="3810000"/>
            <a:ext cx="3505200" cy="2438400"/>
            <a:chOff x="4648200" y="3616325"/>
            <a:chExt cx="3505200" cy="2555875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4648200" y="3962400"/>
              <a:ext cx="35052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4708525" y="3997325"/>
              <a:ext cx="1569660" cy="419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latin typeface="Courier New" pitchFamily="112" charset="0"/>
                </a:rPr>
                <a:t>studentID</a:t>
              </a:r>
              <a:endParaRPr lang="en-US" sz="2000" b="1" dirty="0">
                <a:latin typeface="Courier New" pitchFamily="112" charset="0"/>
              </a:endParaRP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4708525" y="4454525"/>
              <a:ext cx="2031325" cy="419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 smtClean="0">
                  <a:latin typeface="Courier New" pitchFamily="112" charset="0"/>
                </a:rPr>
                <a:t>yearInSchool</a:t>
              </a:r>
              <a:endParaRPr lang="en-US" sz="2000" b="1" dirty="0">
                <a:latin typeface="Courier New" pitchFamily="112" charset="0"/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4724400" y="4876800"/>
              <a:ext cx="800219" cy="419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ourier New" pitchFamily="112" charset="0"/>
                </a:rPr>
                <a:t>name</a:t>
              </a:r>
              <a:endParaRPr lang="en-US" sz="2000" b="1" dirty="0">
                <a:latin typeface="Courier New" pitchFamily="112" charset="0"/>
              </a:endParaRP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4708525" y="5445125"/>
              <a:ext cx="646331" cy="419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latin typeface="Courier New" pitchFamily="112" charset="0"/>
                </a:rPr>
                <a:t>gpa</a:t>
              </a:r>
              <a:endParaRPr lang="en-US" sz="2000" b="1" dirty="0">
                <a:latin typeface="Courier New" pitchFamily="112" charset="0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6324600" y="4038600"/>
              <a:ext cx="1143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562600" y="4974134"/>
              <a:ext cx="2057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705600" y="4494907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5334000" y="5486400"/>
              <a:ext cx="1600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5089525" y="3616325"/>
              <a:ext cx="1107996" cy="419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 smtClean="0">
                  <a:latin typeface="Courier New" pitchFamily="112" charset="0"/>
                </a:rPr>
                <a:t>george</a:t>
              </a:r>
              <a:endParaRPr lang="en-US" sz="2000" b="1" dirty="0">
                <a:latin typeface="Courier New" pitchFamily="112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11.3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Structure Members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Accessing Structure Members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Use the </a:t>
            </a:r>
            <a:r>
              <a:rPr lang="en-US" sz="2000" dirty="0" smtClean="0">
                <a:latin typeface="Courier New" pitchFamily="112" charset="0"/>
              </a:rPr>
              <a:t>.</a:t>
            </a:r>
            <a:r>
              <a:rPr lang="en-US" sz="2000" dirty="0" smtClean="0"/>
              <a:t> (dot) operator to refer to members of </a:t>
            </a:r>
            <a:r>
              <a:rPr lang="en-US" sz="2000" b="1" dirty="0" err="1" smtClean="0">
                <a:latin typeface="Courier New" pitchFamily="112" charset="0"/>
              </a:rPr>
              <a:t>struct</a:t>
            </a:r>
            <a:r>
              <a:rPr lang="en-US" sz="2000" dirty="0" smtClean="0"/>
              <a:t> variables: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cin</a:t>
            </a:r>
            <a:r>
              <a:rPr lang="en-US" sz="2000" b="1" dirty="0" smtClean="0">
                <a:latin typeface="Courier New" pitchFamily="112" charset="0"/>
              </a:rPr>
              <a:t> &gt;&gt; </a:t>
            </a:r>
            <a:r>
              <a:rPr lang="en-US" sz="2000" b="1" dirty="0" err="1" smtClean="0">
                <a:latin typeface="Courier New" pitchFamily="112" charset="0"/>
              </a:rPr>
              <a:t>george.studentID</a:t>
            </a:r>
            <a:r>
              <a:rPr lang="en-US" sz="2000" b="1" dirty="0" smtClean="0">
                <a:latin typeface="Courier New" pitchFamily="112" charset="0"/>
              </a:rPr>
              <a:t>;  </a:t>
            </a:r>
            <a:r>
              <a:rPr lang="en-US" sz="2000" dirty="0" smtClean="0"/>
              <a:t>// read in student id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george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sz="2000" b="1" dirty="0" err="1" smtClean="0">
                <a:latin typeface="Courier New" pitchFamily="112" charset="0"/>
              </a:rPr>
              <a:t>getline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cin</a:t>
            </a:r>
            <a:r>
              <a:rPr lang="en-US" sz="2000" b="1" dirty="0" smtClean="0">
                <a:latin typeface="Courier New" pitchFamily="112" charset="0"/>
              </a:rPr>
              <a:t>, george.name);</a:t>
            </a:r>
            <a:r>
              <a:rPr lang="en-US" sz="2000" dirty="0" smtClean="0"/>
              <a:t>       // read in name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george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george.gpa = 3.75;        </a:t>
            </a:r>
            <a:r>
              <a:rPr lang="en-US" sz="2000" dirty="0" smtClean="0"/>
              <a:t>// assign </a:t>
            </a:r>
            <a:r>
              <a:rPr lang="en-US" sz="2000" dirty="0" err="1" smtClean="0"/>
              <a:t>gpa</a:t>
            </a:r>
            <a:r>
              <a:rPr lang="en-US" sz="2000" dirty="0" smtClean="0"/>
              <a:t>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george</a:t>
            </a:r>
            <a:endParaRPr lang="en-US" sz="2000" dirty="0" smtClean="0">
              <a:latin typeface="Courier New" pitchFamily="112" charset="0"/>
            </a:endParaRPr>
          </a:p>
          <a:p>
            <a:pPr eaLnBrk="1" hangingPunct="1"/>
            <a:r>
              <a:rPr lang="en-US" sz="2000" dirty="0" smtClean="0"/>
              <a:t>Member variables can be used in any manner appropriate for their data type. For example:</a:t>
            </a:r>
          </a:p>
          <a:p>
            <a:pPr lvl="1" eaLnBrk="1" hangingPunct="1"/>
            <a:r>
              <a:rPr lang="en-US" sz="2000" dirty="0" smtClean="0"/>
              <a:t>Use arithmetic operators with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george.gpa</a:t>
            </a:r>
          </a:p>
          <a:p>
            <a:pPr lvl="1" eaLnBrk="1" hangingPunct="1"/>
            <a:r>
              <a:rPr lang="en-US" sz="2000" dirty="0" smtClean="0"/>
              <a:t>Use string member function to modify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george.name</a:t>
            </a:r>
          </a:p>
          <a:p>
            <a:pPr eaLnBrk="1" hangingPunct="1"/>
            <a:r>
              <a:rPr lang="en-US" sz="2000" dirty="0" smtClean="0"/>
              <a:t>To print member data, we need to print individual data fields: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112" charset="0"/>
              </a:rPr>
              <a:t>	  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george</a:t>
            </a:r>
            <a:r>
              <a:rPr lang="en-US" sz="2000" b="1" dirty="0" smtClean="0">
                <a:latin typeface="Courier New" pitchFamily="112" charset="0"/>
              </a:rPr>
              <a:t>;   	       </a:t>
            </a:r>
            <a:r>
              <a:rPr lang="en-US" sz="2000" dirty="0" smtClean="0"/>
              <a:t>// not OK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george.studentID</a:t>
            </a:r>
            <a:r>
              <a:rPr lang="en-US" sz="2000" b="1" dirty="0" smtClean="0">
                <a:latin typeface="Courier New" pitchFamily="112" charset="0"/>
              </a:rPr>
              <a:t>;  </a:t>
            </a:r>
            <a:r>
              <a:rPr lang="en-US" sz="2000" dirty="0" smtClean="0"/>
              <a:t> // OK</a:t>
            </a:r>
            <a:endParaRPr lang="en-US" sz="2000" b="1" dirty="0" smtClean="0">
              <a:latin typeface="Courier New" pitchFamily="112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george.name;       </a:t>
            </a:r>
            <a:r>
              <a:rPr lang="en-US" sz="2000" dirty="0" smtClean="0"/>
              <a:t> // OK</a:t>
            </a:r>
            <a:endParaRPr lang="en-US" sz="2000" b="1" dirty="0" smtClean="0">
              <a:latin typeface="Courier New" pitchFamily="112" charset="0"/>
            </a:endParaRPr>
          </a:p>
          <a:p>
            <a:pPr eaLnBrk="1" hangingPunct="1"/>
            <a:r>
              <a:rPr lang="en-US" sz="2000" dirty="0" smtClean="0"/>
              <a:t>Similarly, to compare 2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err="1" smtClean="0"/>
              <a:t>s</a:t>
            </a:r>
            <a:r>
              <a:rPr lang="en-US" sz="2000" dirty="0" smtClean="0"/>
              <a:t>, we must compare individual fields:</a:t>
            </a:r>
          </a:p>
          <a:p>
            <a:pPr eaLnBrk="1" hangingPunct="1">
              <a:buNone/>
            </a:pPr>
            <a:r>
              <a:rPr lang="en-US" sz="2000" dirty="0" smtClean="0">
                <a:latin typeface="Courier New" pitchFamily="112" charset="0"/>
              </a:rPr>
              <a:t>	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george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martha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         </a:t>
            </a:r>
            <a:r>
              <a:rPr lang="en-US" sz="2000" dirty="0" smtClean="0">
                <a:cs typeface="Courier New" pitchFamily="49" charset="0"/>
              </a:rPr>
              <a:t>// not OK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>
                <a:latin typeface="Courier New" pitchFamily="112" charset="0"/>
              </a:rPr>
              <a:t> </a:t>
            </a:r>
            <a:r>
              <a:rPr lang="en-US" sz="2000" b="1" dirty="0" smtClean="0">
                <a:latin typeface="Courier New" pitchFamily="112" charset="0"/>
              </a:rPr>
              <a:t>if (george.gpa == martha.gpa)  </a:t>
            </a:r>
            <a:r>
              <a:rPr lang="en-US" sz="2000" dirty="0" smtClean="0"/>
              <a:t>// OK</a:t>
            </a:r>
            <a:endParaRPr lang="en-US" sz="2000" b="1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11-</a:t>
            </a:r>
            <a:fld id="{67EA126F-1359-4D9D-AFC2-3EBD9F94E06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11.4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Initializing a 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09600"/>
            <a:ext cx="8228013" cy="58674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000" dirty="0" smtClean="0"/>
              <a:t>A </a:t>
            </a:r>
            <a:r>
              <a:rPr lang="en-US" sz="2000" b="1" dirty="0" err="1" smtClean="0">
                <a:latin typeface="Courier New" pitchFamily="112" charset="0"/>
              </a:rPr>
              <a:t>struct</a:t>
            </a:r>
            <a:r>
              <a:rPr lang="en-US" sz="2000" dirty="0" smtClean="0"/>
              <a:t> variable can be initialized when it is defined:</a:t>
            </a:r>
          </a:p>
          <a:p>
            <a:pPr lvl="1" eaLnBrk="1" hangingPunct="1">
              <a:lnSpc>
                <a:spcPct val="95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Student s = {11465, 2, "Martha", 3.75};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</a:pPr>
            <a:r>
              <a:rPr lang="en-US" sz="2000" dirty="0" smtClean="0">
                <a:latin typeface="+mj-lt"/>
              </a:rPr>
              <a:t>Data will be stored in the order that the fields are declared, so make sure there is a match in the sequence of input values and the field declaration order</a:t>
            </a:r>
          </a:p>
          <a:p>
            <a:pPr eaLnBrk="1" hangingPunct="1">
              <a:lnSpc>
                <a:spcPct val="95000"/>
              </a:lnSpc>
            </a:pPr>
            <a:r>
              <a:rPr lang="en-US" sz="2000" dirty="0" smtClean="0"/>
              <a:t>A structure variable can also be initialized member-by-member after  the definition:</a:t>
            </a:r>
          </a:p>
          <a:p>
            <a:pPr lvl="1" eaLnBrk="1" hangingPunct="1">
              <a:lnSpc>
                <a:spcPct val="95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s.name = "Martha";</a:t>
            </a:r>
          </a:p>
          <a:p>
            <a:pPr lvl="1" eaLnBrk="1" hangingPunct="1">
              <a:lnSpc>
                <a:spcPct val="95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s.gpa = 3.75;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If not all data are known, we can initialize some of the members: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Student </a:t>
            </a:r>
            <a:r>
              <a:rPr lang="en-US" sz="2000" b="1" dirty="0" err="1" smtClean="0">
                <a:latin typeface="Courier New" pitchFamily="112" charset="0"/>
              </a:rPr>
              <a:t>george</a:t>
            </a:r>
            <a:r>
              <a:rPr lang="en-US" sz="2000" b="1" dirty="0" smtClean="0">
                <a:latin typeface="Courier New" pitchFamily="112" charset="0"/>
              </a:rPr>
              <a:t> = {14579};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Cannot skip over a data member if the data is unknown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Student s = {1234, , , 2.83}; </a:t>
            </a:r>
            <a:r>
              <a:rPr lang="en-US" sz="2000" dirty="0" smtClean="0"/>
              <a:t>// Error!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Don’t initialize a structure declaration, since this does not allocate memory and therefore there is no room to store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there is no dynamically allocated memory in the structure, an entire structure can be copied: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urier New" pitchFamily="112" charset="0"/>
              </a:rPr>
              <a:t>	  </a:t>
            </a:r>
            <a:r>
              <a:rPr lang="en-US" sz="2000" b="1" dirty="0" smtClean="0">
                <a:latin typeface="Courier New" pitchFamily="112" charset="0"/>
              </a:rPr>
              <a:t>Student </a:t>
            </a:r>
            <a:r>
              <a:rPr lang="en-US" sz="2000" b="1" dirty="0" err="1" smtClean="0">
                <a:latin typeface="Courier New" pitchFamily="112" charset="0"/>
              </a:rPr>
              <a:t>newStu</a:t>
            </a:r>
            <a:r>
              <a:rPr lang="en-US" sz="2000" b="1" dirty="0" smtClean="0">
                <a:latin typeface="Courier New" pitchFamily="112" charset="0"/>
              </a:rPr>
              <a:t> = s;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// all fields of s are copied to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newStu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11.5</a:t>
            </a: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of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3901</TotalTime>
  <Words>635</Words>
  <Application>Microsoft Office PowerPoint</Application>
  <PresentationFormat>On-screen Show (4:3)</PresentationFormat>
  <Paragraphs>183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template</vt:lpstr>
      <vt:lpstr>Slide 1</vt:lpstr>
      <vt:lpstr>11.2</vt:lpstr>
      <vt:lpstr>Combining Data into Structures</vt:lpstr>
      <vt:lpstr>Defining Structure Variables</vt:lpstr>
      <vt:lpstr>11.3</vt:lpstr>
      <vt:lpstr>Accessing Structure Members</vt:lpstr>
      <vt:lpstr>11.4</vt:lpstr>
      <vt:lpstr>Initializing a Structure</vt:lpstr>
      <vt:lpstr>11.5</vt:lpstr>
      <vt:lpstr>Arrays of Structures</vt:lpstr>
      <vt:lpstr>11.6</vt:lpstr>
      <vt:lpstr>Nested Structures</vt:lpstr>
      <vt:lpstr>11.7</vt:lpstr>
      <vt:lpstr>Structures as Function Arguments</vt:lpstr>
      <vt:lpstr>Example of Structure as Input Parameter </vt:lpstr>
      <vt:lpstr>11.8</vt:lpstr>
      <vt:lpstr>Returning a Structure from a Function</vt:lpstr>
      <vt:lpstr>11.9</vt:lpstr>
      <vt:lpstr>Pointers to Structures</vt:lpstr>
      <vt:lpstr>Example of Pointer to struct </vt:lpstr>
      <vt:lpstr>11.1</vt:lpstr>
      <vt:lpstr>Abstract Data Types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subject>Structured Data</dc:subject>
  <dc:creator>Tony Gaddis</dc:creator>
  <cp:lastModifiedBy>Clare</cp:lastModifiedBy>
  <cp:revision>46</cp:revision>
  <dcterms:created xsi:type="dcterms:W3CDTF">2011-02-16T20:47:20Z</dcterms:created>
  <dcterms:modified xsi:type="dcterms:W3CDTF">2015-01-24T16:30:01Z</dcterms:modified>
</cp:coreProperties>
</file>