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1"/>
  </p:notesMasterIdLst>
  <p:sldIdLst>
    <p:sldId id="261" r:id="rId2"/>
    <p:sldId id="259" r:id="rId3"/>
    <p:sldId id="264" r:id="rId4"/>
    <p:sldId id="362" r:id="rId5"/>
    <p:sldId id="269" r:id="rId6"/>
    <p:sldId id="343" r:id="rId7"/>
    <p:sldId id="271" r:id="rId8"/>
    <p:sldId id="360" r:id="rId9"/>
    <p:sldId id="274" r:id="rId10"/>
    <p:sldId id="356" r:id="rId11"/>
    <p:sldId id="276" r:id="rId12"/>
    <p:sldId id="358" r:id="rId13"/>
    <p:sldId id="359" r:id="rId14"/>
    <p:sldId id="355" r:id="rId15"/>
    <p:sldId id="344" r:id="rId16"/>
    <p:sldId id="280" r:id="rId17"/>
    <p:sldId id="286" r:id="rId18"/>
    <p:sldId id="346" r:id="rId19"/>
    <p:sldId id="292" r:id="rId20"/>
    <p:sldId id="361" r:id="rId21"/>
    <p:sldId id="347" r:id="rId22"/>
    <p:sldId id="294" r:id="rId23"/>
    <p:sldId id="296" r:id="rId24"/>
    <p:sldId id="348" r:id="rId25"/>
    <p:sldId id="298" r:id="rId26"/>
    <p:sldId id="349" r:id="rId27"/>
    <p:sldId id="305" r:id="rId28"/>
    <p:sldId id="350" r:id="rId29"/>
    <p:sldId id="310" r:id="rId30"/>
    <p:sldId id="312" r:id="rId31"/>
    <p:sldId id="351" r:id="rId32"/>
    <p:sldId id="317" r:id="rId33"/>
    <p:sldId id="353" r:id="rId34"/>
    <p:sldId id="326" r:id="rId35"/>
    <p:sldId id="357" r:id="rId36"/>
    <p:sldId id="354" r:id="rId37"/>
    <p:sldId id="334" r:id="rId38"/>
    <p:sldId id="336" r:id="rId39"/>
    <p:sldId id="34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CFE"/>
    <a:srgbClr val="DAFBF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975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1FD5FFA-A2E9-4606-9389-32C1CDFEF381}" type="datetimeFigureOut">
              <a:rPr lang="en-US"/>
              <a:pPr>
                <a:defRPr/>
              </a:pPr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D115324-C341-4C39-BFE3-F909F7919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6D918B-ECA4-490A-8CD3-574BCF6412EE}" type="slidenum">
              <a:rPr lang="en-CA" smtClean="0"/>
              <a:pPr/>
              <a:t>3</a:t>
            </a:fld>
            <a:endParaRPr lang="en-CA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BEB164-AB78-40A1-AA6A-D5D9F6161AF0}" type="slidenum">
              <a:rPr lang="en-CA" smtClean="0"/>
              <a:pPr/>
              <a:t>19</a:t>
            </a:fld>
            <a:endParaRPr lang="en-CA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BEB164-AB78-40A1-AA6A-D5D9F6161AF0}" type="slidenum">
              <a:rPr lang="en-CA" smtClean="0"/>
              <a:pPr/>
              <a:t>20</a:t>
            </a:fld>
            <a:endParaRPr lang="en-CA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B3A389-3655-49ED-B39A-10CDDF0D3909}" type="slidenum">
              <a:rPr lang="en-CA" smtClean="0"/>
              <a:pPr/>
              <a:t>22</a:t>
            </a:fld>
            <a:endParaRPr lang="en-CA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907F53-25B0-4CF8-AF65-C23884806D66}" type="slidenum">
              <a:rPr lang="en-CA" smtClean="0"/>
              <a:pPr/>
              <a:t>23</a:t>
            </a:fld>
            <a:endParaRPr lang="en-CA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8EBDAB-7901-4B1C-BBB9-B0040954F143}" type="slidenum">
              <a:rPr lang="en-CA" smtClean="0"/>
              <a:pPr/>
              <a:t>25</a:t>
            </a:fld>
            <a:endParaRPr lang="en-CA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5791C6-4EA4-4098-B715-16CBF15166D0}" type="slidenum">
              <a:rPr lang="en-CA" smtClean="0"/>
              <a:pPr/>
              <a:t>27</a:t>
            </a:fld>
            <a:endParaRPr lang="en-CA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90F1C8-1BB1-49F5-BE16-0D8A9B605310}" type="slidenum">
              <a:rPr lang="en-CA" smtClean="0"/>
              <a:pPr/>
              <a:t>29</a:t>
            </a:fld>
            <a:endParaRPr lang="en-CA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966EBF-790E-47BF-B1E9-A7DFFCB6E588}" type="slidenum">
              <a:rPr lang="en-CA" smtClean="0"/>
              <a:pPr/>
              <a:t>32</a:t>
            </a:fld>
            <a:endParaRPr lang="en-CA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8622CC-3725-457B-9A30-39D94592BD61}" type="slidenum">
              <a:rPr lang="en-CA" smtClean="0"/>
              <a:pPr/>
              <a:t>34</a:t>
            </a:fld>
            <a:endParaRPr lang="en-CA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8622CC-3725-457B-9A30-39D94592BD61}" type="slidenum">
              <a:rPr lang="en-CA" smtClean="0"/>
              <a:pPr/>
              <a:t>35</a:t>
            </a:fld>
            <a:endParaRPr lang="en-CA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6D918B-ECA4-490A-8CD3-574BCF6412EE}" type="slidenum">
              <a:rPr lang="en-CA" smtClean="0"/>
              <a:pPr/>
              <a:t>4</a:t>
            </a:fld>
            <a:endParaRPr lang="en-CA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EB1BEE-8E68-4ECA-82E2-02DE6C57ACB8}" type="slidenum">
              <a:rPr lang="en-CA" smtClean="0"/>
              <a:pPr/>
              <a:t>5</a:t>
            </a:fld>
            <a:endParaRPr lang="en-CA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5A5C8A-32F8-4BCF-A0DB-C9B60EFCC46D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5A5C8A-32F8-4BCF-A0DB-C9B60EFCC46D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3D8199-247E-43BB-B1B5-8141603E117B}" type="slidenum">
              <a:rPr lang="en-CA" smtClean="0"/>
              <a:pPr/>
              <a:t>9</a:t>
            </a:fld>
            <a:endParaRPr lang="en-CA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CCDD3F-6761-4D0C-81B2-82260FB8E8A4}" type="slidenum">
              <a:rPr lang="en-CA" smtClean="0"/>
              <a:pPr/>
              <a:t>10</a:t>
            </a:fld>
            <a:endParaRPr lang="en-CA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FC3C36-57AC-4E37-89EC-19471DCFD4C5}" type="slidenum">
              <a:rPr lang="en-CA" smtClean="0"/>
              <a:pPr/>
              <a:t>16</a:t>
            </a:fld>
            <a:endParaRPr lang="en-CA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882A4B-C619-40D0-B1E1-2BB48D484581}" type="slidenum">
              <a:rPr lang="en-CA" smtClean="0"/>
              <a:pPr/>
              <a:t>17</a:t>
            </a:fld>
            <a:endParaRPr lang="en-CA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AC86DD-C87F-490E-B9CB-338B65B05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D2B5B-794F-4866-BDFF-9CF8E7E68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E6B52-2EE7-4189-BC78-26276B7E3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4F60-68C4-4C5C-B372-C6D51EEEC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FB6FA-4E14-4785-8107-80FCAFFEF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48D27-B30D-421D-946B-DFC439F48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AB758-BE00-44CD-B02E-54D1D4B77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58A44-A035-4174-81C2-B77AD7178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A3F0B-16D7-4A3E-A947-CF92AB999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F83D0-F8D1-4470-AB0E-A547057A4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0F54-F612-4EE6-BAC7-4ABBAF4D4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8111608-E3ED-48FF-A932-F75E8ACA5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971800" y="1828800"/>
            <a:ext cx="3352800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/>
              <a:t>Chapter 13:</a:t>
            </a:r>
          </a:p>
          <a:p>
            <a:pPr algn="ctr">
              <a:spcBef>
                <a:spcPct val="50000"/>
              </a:spcBef>
            </a:pPr>
            <a:endParaRPr lang="en-US" sz="4000" dirty="0"/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</a:rPr>
              <a:t>Introduction </a:t>
            </a:r>
            <a:br>
              <a:rPr lang="en-US" sz="2800" b="1" dirty="0">
                <a:solidFill>
                  <a:srgbClr val="FF3300"/>
                </a:solidFill>
              </a:rPr>
            </a:br>
            <a:r>
              <a:rPr lang="en-US" sz="2800" b="1" dirty="0">
                <a:solidFill>
                  <a:srgbClr val="FF3300"/>
                </a:solidFill>
              </a:rPr>
              <a:t>to Classes</a:t>
            </a:r>
          </a:p>
        </p:txBody>
      </p:sp>
      <p:pic>
        <p:nvPicPr>
          <p:cNvPr id="3075" name="Picture 6" descr="AW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48200" y="6248400"/>
            <a:ext cx="4304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By Tony Gaddis</a:t>
            </a:r>
          </a:p>
          <a:p>
            <a:r>
              <a:rPr lang="en-US" sz="1400" dirty="0" smtClean="0"/>
              <a:t>Slides </a:t>
            </a:r>
            <a:r>
              <a:rPr lang="en-US" sz="1400" dirty="0" smtClean="0"/>
              <a:t>modified and supplemented by Clare Nguyen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pPr algn="ctr"/>
            <a:r>
              <a:rPr lang="en-US" sz="2800" dirty="0" smtClean="0"/>
              <a:t>Why Have Private Members?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Making data members </a:t>
            </a:r>
            <a:r>
              <a:rPr lang="en-US" sz="2000" b="1" dirty="0" smtClean="0">
                <a:latin typeface="Courier New" pitchFamily="112" charset="0"/>
              </a:rPr>
              <a:t>private</a:t>
            </a:r>
            <a:r>
              <a:rPr lang="en-US" sz="2000" dirty="0" smtClean="0"/>
              <a:t> provides data protection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Data can be accessed only through </a:t>
            </a:r>
            <a:r>
              <a:rPr lang="en-US" sz="2000" b="1" dirty="0" smtClean="0">
                <a:latin typeface="Courier New" pitchFamily="112" charset="0"/>
              </a:rPr>
              <a:t>public</a:t>
            </a:r>
            <a:r>
              <a:rPr lang="en-US" sz="2000" dirty="0" smtClean="0"/>
              <a:t> functions, and the public functions limit how data can be changed so there’s less chance that data will be corrupted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Public functions make up the class’s public interface, and code outside of the class must use the class's public member functions to interact with the object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A member function can also be </a:t>
            </a:r>
            <a:r>
              <a:rPr lang="en-US" sz="2000" b="1" dirty="0" smtClean="0">
                <a:latin typeface="Courier New" pitchFamily="112" charset="0"/>
              </a:rPr>
              <a:t>private</a:t>
            </a:r>
            <a:r>
              <a:rPr lang="en-US" sz="2000" dirty="0" smtClean="0"/>
              <a:t>, which means it can only be called by another member function.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 smtClean="0"/>
              <a:t> function is used for internal data processing by the object.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4" name="Picture 2" descr="1313sowc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667000"/>
            <a:ext cx="4800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Member Functions</a:t>
            </a:r>
            <a:endParaRPr lang="en-US" sz="20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1534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  <a:buNone/>
            </a:pPr>
            <a:r>
              <a:rPr lang="en-US" sz="2000" dirty="0" smtClean="0"/>
              <a:t>Member function prototypes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dirty="0" smtClean="0"/>
              <a:t>Member function declarations or prototypes appear inside the class declaration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dirty="0" smtClean="0"/>
              <a:t>If the prototype is listed after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/>
              <a:t> access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, then the function is a public function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dirty="0" smtClean="0"/>
              <a:t>If the prototype is listed after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, then the function is a private function.</a:t>
            </a:r>
          </a:p>
          <a:p>
            <a:pPr>
              <a:lnSpc>
                <a:spcPct val="95000"/>
              </a:lnSpc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lnSpc>
                <a:spcPct val="95000"/>
              </a:lnSpc>
              <a:spcBef>
                <a:spcPts val="600"/>
              </a:spcBef>
              <a:buNone/>
            </a:pPr>
            <a:r>
              <a:rPr lang="en-US" sz="2000" dirty="0" smtClean="0"/>
              <a:t>Member function definitions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dirty="0" smtClean="0"/>
              <a:t> Member function definitions typically appear outside the class declaration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dirty="0" smtClean="0"/>
              <a:t>Because the definition is outside the class declaration, we must use the class name and scope resolution operator (</a:t>
            </a:r>
            <a:r>
              <a:rPr lang="en-US" sz="2000" b="1" dirty="0" smtClean="0">
                <a:latin typeface="Courier New" pitchFamily="112" charset="0"/>
              </a:rPr>
              <a:t>::</a:t>
            </a:r>
            <a:r>
              <a:rPr lang="en-US" sz="2000" dirty="0" smtClean="0"/>
              <a:t>) in the function header: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112" charset="0"/>
              </a:rPr>
              <a:t>      </a:t>
            </a:r>
            <a:r>
              <a:rPr lang="en-US" sz="2000" b="1" dirty="0" smtClean="0">
                <a:latin typeface="Courier New" pitchFamily="112" charset="0"/>
              </a:rPr>
              <a:t>void Rectangle::</a:t>
            </a:r>
            <a:r>
              <a:rPr lang="en-US" sz="2000" b="1" dirty="0" err="1" smtClean="0">
                <a:latin typeface="Courier New" pitchFamily="112" charset="0"/>
              </a:rPr>
              <a:t>setWidth</a:t>
            </a:r>
            <a:r>
              <a:rPr lang="en-US" sz="2000" b="1" dirty="0" smtClean="0">
                <a:latin typeface="Courier New" pitchFamily="112" charset="0"/>
              </a:rPr>
              <a:t>(double w)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      {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width = w;</a:t>
            </a:r>
          </a:p>
          <a:p>
            <a:pPr lvl="2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}</a:t>
            </a:r>
            <a:endParaRPr lang="en-US" sz="2000" dirty="0" smtClean="0">
              <a:latin typeface="Courier New" pitchFamily="112" charset="0"/>
            </a:endParaRPr>
          </a:p>
          <a:p>
            <a:pPr>
              <a:lnSpc>
                <a:spcPct val="95000"/>
              </a:lnSpc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Types of Member Functions </a:t>
            </a:r>
            <a:r>
              <a:rPr lang="en-US" sz="2000" dirty="0" smtClean="0"/>
              <a:t>(1 of 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09600"/>
            <a:ext cx="8305800" cy="55626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i="1" dirty="0" err="1" smtClean="0"/>
              <a:t>mutator</a:t>
            </a:r>
            <a:r>
              <a:rPr lang="en-US" sz="2000" dirty="0" smtClean="0"/>
              <a:t> is a member function that changes the value of a private member variable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setWidth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is a </a:t>
            </a:r>
            <a:r>
              <a:rPr lang="en-US" sz="2000" dirty="0" err="1" smtClean="0"/>
              <a:t>mutator</a:t>
            </a:r>
            <a:r>
              <a:rPr lang="en-US" sz="2000" dirty="0" smtClean="0"/>
              <a:t> because it changes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000" dirty="0" smtClean="0"/>
              <a:t> member data</a:t>
            </a:r>
          </a:p>
          <a:p>
            <a:r>
              <a:rPr lang="en-US" sz="2000" dirty="0" smtClean="0"/>
              <a:t>An </a:t>
            </a:r>
            <a:r>
              <a:rPr lang="en-US" sz="2000" i="1" dirty="0" err="1" smtClean="0"/>
              <a:t>accessor</a:t>
            </a:r>
            <a:r>
              <a:rPr lang="en-US" sz="2000" dirty="0" smtClean="0"/>
              <a:t>  is a member function that returns the value of a member variable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is an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because it returns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000" dirty="0" smtClean="0"/>
              <a:t> member data and does not change it</a:t>
            </a:r>
          </a:p>
          <a:p>
            <a:r>
              <a:rPr lang="en-US" sz="2000" dirty="0" smtClean="0"/>
              <a:t>Since </a:t>
            </a:r>
            <a:r>
              <a:rPr lang="en-US" sz="2000" dirty="0" err="1" smtClean="0"/>
              <a:t>accessors</a:t>
            </a:r>
            <a:r>
              <a:rPr lang="en-US" sz="2000" dirty="0" smtClean="0"/>
              <a:t> do not change an object's data, they are marked with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000" dirty="0" smtClean="0">
                <a:cs typeface="Courier New" pitchFamily="49" charset="0"/>
              </a:rPr>
              <a:t>in the function prototype and function header to show that they will not change any member data</a:t>
            </a:r>
            <a:endParaRPr lang="en-US" sz="2000" dirty="0" smtClean="0"/>
          </a:p>
          <a:p>
            <a:r>
              <a:rPr lang="en-US" sz="2000" dirty="0" smtClean="0"/>
              <a:t>The keyword </a:t>
            </a:r>
            <a:r>
              <a:rPr lang="en-US" sz="2000" b="1" dirty="0" smtClean="0">
                <a:latin typeface="Courier New" pitchFamily="112" charset="0"/>
              </a:rPr>
              <a:t>const</a:t>
            </a:r>
            <a:r>
              <a:rPr lang="en-US" sz="2000" dirty="0" smtClean="0"/>
              <a:t> appears after the parentheses in both the function prototype and function header:</a:t>
            </a:r>
          </a:p>
          <a:p>
            <a:pPr>
              <a:buNone/>
            </a:pPr>
            <a:r>
              <a:rPr lang="en-US" sz="2000" dirty="0" smtClean="0"/>
              <a:t>	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const;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2000" dirty="0" smtClean="0">
                <a:cs typeface="Courier New" pitchFamily="49" charset="0"/>
              </a:rPr>
              <a:t> will not  change data of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000" dirty="0" smtClean="0">
                <a:cs typeface="Courier New" pitchFamily="49" charset="0"/>
              </a:rPr>
              <a:t> object,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2000" dirty="0" smtClean="0">
                <a:cs typeface="Courier New" pitchFamily="49" charset="0"/>
              </a:rPr>
              <a:t> is called a const function</a:t>
            </a:r>
          </a:p>
          <a:p>
            <a:pPr>
              <a:lnSpc>
                <a:spcPct val="95000"/>
              </a:lnSpc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lnSpc>
                <a:spcPct val="95000"/>
              </a:lnSpc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Types of Member Functions </a:t>
            </a:r>
            <a:r>
              <a:rPr lang="en-US" sz="2000" dirty="0" smtClean="0"/>
              <a:t>(2 of 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>
                <a:cs typeface="Courier New" pitchFamily="49" charset="0"/>
              </a:rPr>
              <a:t>When an </a:t>
            </a:r>
            <a:r>
              <a:rPr lang="en-US" sz="2000" dirty="0" err="1" smtClean="0">
                <a:cs typeface="Courier New" pitchFamily="49" charset="0"/>
              </a:rPr>
              <a:t>accessor</a:t>
            </a:r>
            <a:r>
              <a:rPr lang="en-US" sz="2000" dirty="0" smtClean="0">
                <a:cs typeface="Courier New" pitchFamily="49" charset="0"/>
              </a:rPr>
              <a:t> returns a member data which is a pointer variable, it is possible for the caller of the </a:t>
            </a:r>
            <a:r>
              <a:rPr lang="en-US" sz="2000" dirty="0" err="1" smtClean="0">
                <a:cs typeface="Courier New" pitchFamily="49" charset="0"/>
              </a:rPr>
              <a:t>accessor</a:t>
            </a:r>
            <a:r>
              <a:rPr lang="en-US" sz="2000" dirty="0" smtClean="0">
                <a:cs typeface="Courier New" pitchFamily="49" charset="0"/>
              </a:rPr>
              <a:t> function to use the pointer (the address) to change the member data. This violates the data hiding concept of OOP.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 New" pitchFamily="49" charset="0"/>
              </a:rPr>
              <a:t>Therefore, when an </a:t>
            </a:r>
            <a:r>
              <a:rPr lang="en-US" sz="2000" dirty="0" err="1" smtClean="0">
                <a:cs typeface="Courier New" pitchFamily="49" charset="0"/>
              </a:rPr>
              <a:t>accessor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>
                <a:cs typeface="Courier New" pitchFamily="49" charset="0"/>
              </a:rPr>
              <a:t>returns </a:t>
            </a:r>
            <a:r>
              <a:rPr lang="en-US" sz="2000" dirty="0" smtClean="0">
                <a:cs typeface="Courier New" pitchFamily="49" charset="0"/>
              </a:rPr>
              <a:t>a pointer variable, it should return a const pointer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 New" pitchFamily="49" charset="0"/>
              </a:rPr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getfFilename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const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return filename;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cs typeface="Courier New" pitchFamily="49" charset="0"/>
              </a:rPr>
              <a:t> 	Anyone can use the return pointer (char *) to change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 smtClean="0">
                <a:cs typeface="Courier New" pitchFamily="49" charset="0"/>
              </a:rPr>
              <a:t> member data</a:t>
            </a:r>
          </a:p>
          <a:p>
            <a:pPr>
              <a:spcBef>
                <a:spcPts val="120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const char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getfFilename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const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return filename;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cs typeface="Courier New" pitchFamily="49" charset="0"/>
              </a:rPr>
              <a:t>	Now it’s not possible to change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 smtClean="0">
                <a:cs typeface="Courier New" pitchFamily="49" charset="0"/>
              </a:rPr>
              <a:t> and the data is safe</a:t>
            </a:r>
          </a:p>
          <a:p>
            <a:pPr>
              <a:lnSpc>
                <a:spcPct val="95000"/>
              </a:lnSpc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lnSpc>
                <a:spcPct val="95000"/>
              </a:lnSpc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Member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610600" cy="6019800"/>
          </a:xfrm>
        </p:spPr>
        <p:txBody>
          <a:bodyPr/>
          <a:lstStyle/>
          <a:p>
            <a:r>
              <a:rPr lang="en-US" sz="2000" dirty="0" smtClean="0"/>
              <a:t>Member data should be private so that functions from outside of the object cannot access them</a:t>
            </a:r>
          </a:p>
          <a:p>
            <a:r>
              <a:rPr lang="en-US" sz="2000" dirty="0" smtClean="0"/>
              <a:t>This means that a member data may need an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so that the data can be seen from outside the object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getLength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 const;  </a:t>
            </a:r>
            <a:r>
              <a:rPr lang="en-US" sz="2000" dirty="0" smtClean="0">
                <a:cs typeface="Courier New" pitchFamily="49" charset="0"/>
              </a:rPr>
              <a:t>// shows the length to others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000" dirty="0" smtClean="0"/>
              <a:t>This also means that a member data may need a </a:t>
            </a:r>
            <a:r>
              <a:rPr lang="en-US" sz="2000" dirty="0" err="1" smtClean="0"/>
              <a:t>mutator</a:t>
            </a:r>
            <a:r>
              <a:rPr lang="en-US" sz="2000" dirty="0" smtClean="0"/>
              <a:t> so data from the outside can be stored in the object</a:t>
            </a: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  void </a:t>
            </a:r>
            <a:r>
              <a:rPr lang="en-US" sz="2000" b="1" dirty="0" err="1" smtClean="0">
                <a:latin typeface="Courier New" pitchFamily="112" charset="0"/>
              </a:rPr>
              <a:t>setWidth</a:t>
            </a:r>
            <a:r>
              <a:rPr lang="en-US" sz="2000" b="1" dirty="0" smtClean="0">
                <a:latin typeface="Courier New" pitchFamily="112" charset="0"/>
              </a:rPr>
              <a:t>(double w);   </a:t>
            </a:r>
            <a:r>
              <a:rPr lang="en-US" sz="2000" dirty="0" smtClean="0">
                <a:cs typeface="Courier New" pitchFamily="49" charset="0"/>
              </a:rPr>
              <a:t>// stores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smtClean="0">
                <a:cs typeface="Courier New" pitchFamily="49" charset="0"/>
              </a:rPr>
              <a:t> value in the object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Don’t create member data that is used to store the result of a calculation of other member data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Example: a member data called </a:t>
            </a:r>
            <a:r>
              <a:rPr lang="en-US" sz="2000" b="1" dirty="0" smtClean="0">
                <a:latin typeface="Courier New" pitchFamily="112" charset="0"/>
              </a:rPr>
              <a:t>area</a:t>
            </a:r>
            <a:r>
              <a:rPr lang="en-US" sz="2000" dirty="0" smtClean="0"/>
              <a:t> in the </a:t>
            </a:r>
            <a:r>
              <a:rPr lang="en-US" sz="2000" b="1" dirty="0" smtClean="0">
                <a:latin typeface="Courier New" pitchFamily="112" charset="0"/>
              </a:rPr>
              <a:t>Rectangle</a:t>
            </a:r>
            <a:r>
              <a:rPr lang="en-US" sz="2000" dirty="0" smtClean="0"/>
              <a:t> class could be used to store the area of the </a:t>
            </a:r>
            <a:r>
              <a:rPr lang="en-US" sz="2000" b="1" dirty="0" smtClean="0">
                <a:latin typeface="Courier New" pitchFamily="112" charset="0"/>
              </a:rPr>
              <a:t>Rectangle</a:t>
            </a:r>
            <a:r>
              <a:rPr lang="en-US" sz="2000" dirty="0" smtClean="0"/>
              <a:t> object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However,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area</a:t>
            </a:r>
            <a:r>
              <a:rPr lang="en-US" sz="2000" dirty="0" smtClean="0"/>
              <a:t> depends on </a:t>
            </a:r>
            <a:r>
              <a:rPr lang="en-US" sz="2000" b="1" dirty="0" smtClean="0">
                <a:latin typeface="Courier New" pitchFamily="112" charset="0"/>
              </a:rPr>
              <a:t>length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itchFamily="112" charset="0"/>
              </a:rPr>
              <a:t>width</a:t>
            </a:r>
            <a:r>
              <a:rPr lang="en-US" sz="2000" dirty="0" smtClean="0"/>
              <a:t>, and if we change </a:t>
            </a:r>
            <a:r>
              <a:rPr lang="en-US" sz="2000" b="1" dirty="0" smtClean="0">
                <a:latin typeface="Courier New" pitchFamily="112" charset="0"/>
              </a:rPr>
              <a:t>length</a:t>
            </a:r>
            <a:r>
              <a:rPr lang="en-US" sz="2000" dirty="0" smtClean="0"/>
              <a:t> or </a:t>
            </a:r>
            <a:r>
              <a:rPr lang="en-US" sz="2000" b="1" dirty="0" smtClean="0">
                <a:latin typeface="Courier New" pitchFamily="112" charset="0"/>
              </a:rPr>
              <a:t>width</a:t>
            </a:r>
            <a:r>
              <a:rPr lang="en-US" sz="2000" dirty="0" smtClean="0"/>
              <a:t> without updating </a:t>
            </a:r>
            <a:r>
              <a:rPr lang="en-US" sz="2000" b="1" dirty="0" smtClean="0">
                <a:latin typeface="Courier New" pitchFamily="112" charset="0"/>
              </a:rPr>
              <a:t>area</a:t>
            </a:r>
            <a:r>
              <a:rPr lang="en-US" sz="2000" dirty="0" smtClean="0"/>
              <a:t>, then </a:t>
            </a:r>
            <a:r>
              <a:rPr lang="en-US" sz="2000" b="1" dirty="0" smtClean="0">
                <a:latin typeface="Courier New" pitchFamily="112" charset="0"/>
              </a:rPr>
              <a:t>area</a:t>
            </a:r>
            <a:r>
              <a:rPr lang="en-US" sz="2000" dirty="0" smtClean="0"/>
              <a:t> would become </a:t>
            </a:r>
            <a:r>
              <a:rPr lang="en-US" sz="2000" i="1" dirty="0" smtClean="0"/>
              <a:t>stale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To avoid stale data, it is best to calculate the value of that data within a member function rather than store it in a variable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In the </a:t>
            </a:r>
            <a:r>
              <a:rPr lang="en-US" sz="2000" b="1" dirty="0" smtClean="0">
                <a:latin typeface="Courier New" pitchFamily="112" charset="0"/>
              </a:rPr>
              <a:t>Rectangle</a:t>
            </a:r>
            <a:r>
              <a:rPr lang="en-US" sz="2000" dirty="0" smtClean="0"/>
              <a:t> example, the area is calculated by the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sz="2000" dirty="0" smtClean="0"/>
              <a:t> function</a:t>
            </a:r>
          </a:p>
          <a:p>
            <a:pPr>
              <a:lnSpc>
                <a:spcPct val="95000"/>
              </a:lnSpc>
              <a:spcBef>
                <a:spcPts val="600"/>
              </a:spcBef>
              <a:buNone/>
            </a:pPr>
            <a:endParaRPr lang="en-US" sz="2000" b="1" dirty="0" smtClean="0">
              <a:latin typeface="Courier New" pitchFamily="112" charset="0"/>
            </a:endParaRPr>
          </a:p>
          <a:p>
            <a:pPr>
              <a:lnSpc>
                <a:spcPct val="95000"/>
              </a:lnSpc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13.3</a:t>
            </a: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Defining an Instance of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696200" cy="457200"/>
          </a:xfrm>
        </p:spPr>
        <p:txBody>
          <a:bodyPr/>
          <a:lstStyle/>
          <a:p>
            <a:pPr algn="ctr"/>
            <a:r>
              <a:rPr lang="en-US" sz="2800" dirty="0" smtClean="0"/>
              <a:t>Defining an Instance of a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09600"/>
            <a:ext cx="8305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An object is an instance of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An object is defined with the class name as the data 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Rectangle r;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When an object is created from a class, it is said that the object is </a:t>
            </a:r>
            <a:r>
              <a:rPr lang="en-US" sz="2000" i="1" dirty="0" smtClean="0"/>
              <a:t>instantiated</a:t>
            </a:r>
            <a:r>
              <a:rPr lang="en-US" sz="2000" dirty="0" smtClean="0"/>
              <a:t> from the class, or the object is an </a:t>
            </a:r>
            <a:r>
              <a:rPr lang="en-US" sz="2000" i="1" dirty="0" smtClean="0"/>
              <a:t>instantiation</a:t>
            </a:r>
            <a:r>
              <a:rPr lang="en-US" sz="2000" dirty="0" smtClean="0"/>
              <a:t> of the class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Once the object is defined, to call public member functions, use the object name with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smtClean="0"/>
              <a:t> (dot) operator: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112" charset="0"/>
              </a:rPr>
              <a:t>r.setWidth</a:t>
            </a:r>
            <a:r>
              <a:rPr lang="en-US" sz="2000" b="1" dirty="0" smtClean="0">
                <a:latin typeface="Courier New" pitchFamily="112" charset="0"/>
              </a:rPr>
              <a:t>(5.2);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r.getWidth</a:t>
            </a:r>
            <a:r>
              <a:rPr lang="en-US" sz="2000" b="1" dirty="0" smtClean="0">
                <a:latin typeface="Courier New" pitchFamily="112" charset="0"/>
              </a:rPr>
              <a:t>();</a:t>
            </a:r>
            <a:endParaRPr lang="en-US" sz="20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The </a:t>
            </a:r>
            <a:r>
              <a:rPr lang="en-US" sz="2000" b="1" dirty="0" smtClean="0"/>
              <a:t>.</a:t>
            </a:r>
            <a:r>
              <a:rPr lang="en-US" sz="2000" dirty="0" smtClean="0"/>
              <a:t> operator is used in the same way as with a </a:t>
            </a:r>
            <a:r>
              <a:rPr lang="en-US" sz="2000" dirty="0" err="1" smtClean="0"/>
              <a:t>struct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Attempt to access </a:t>
            </a:r>
            <a:r>
              <a:rPr lang="en-US" sz="2000" b="1" dirty="0" smtClean="0">
                <a:latin typeface="Courier New" pitchFamily="112" charset="0"/>
              </a:rPr>
              <a:t>private</a:t>
            </a:r>
            <a:r>
              <a:rPr lang="en-US" sz="2000" dirty="0" smtClean="0"/>
              <a:t> member will result in a compiler error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/>
            <a:r>
              <a:rPr lang="en-US" sz="2800" dirty="0" smtClean="0"/>
              <a:t>Dynamically Allocating an Object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000" dirty="0" smtClean="0"/>
              <a:t>An object takes space in memory, therefore it has an address, and that address can be stored in a pointer variable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Rectangle *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;</a:t>
            </a:r>
            <a:endParaRPr lang="en-US" sz="2000" dirty="0" smtClean="0">
              <a:latin typeface="Courier New" pitchFamily="112" charset="0"/>
            </a:endParaRPr>
          </a:p>
          <a:p>
            <a:r>
              <a:rPr lang="en-US" sz="2000" dirty="0" smtClean="0"/>
              <a:t>From a pointer, access public members with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 smtClean="0"/>
              <a:t> operator (just like with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):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 = &amp;</a:t>
            </a:r>
            <a:r>
              <a:rPr lang="en-US" sz="2000" b="1" dirty="0" err="1" smtClean="0">
                <a:latin typeface="Courier New" pitchFamily="112" charset="0"/>
              </a:rPr>
              <a:t>otherRectangle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-&gt;</a:t>
            </a:r>
            <a:r>
              <a:rPr lang="en-US" sz="2000" b="1" dirty="0" err="1" smtClean="0">
                <a:latin typeface="Courier New" pitchFamily="112" charset="0"/>
              </a:rPr>
              <a:t>setLength</a:t>
            </a:r>
            <a:r>
              <a:rPr lang="en-US" sz="2000" b="1" dirty="0" smtClean="0">
                <a:latin typeface="Courier New" pitchFamily="112" charset="0"/>
              </a:rPr>
              <a:t>(12.5);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-&gt;</a:t>
            </a:r>
            <a:r>
              <a:rPr lang="en-US" sz="2000" b="1" dirty="0" err="1" smtClean="0">
                <a:latin typeface="Courier New" pitchFamily="112" charset="0"/>
              </a:rPr>
              <a:t>getLength</a:t>
            </a:r>
            <a:r>
              <a:rPr lang="en-US" sz="2000" b="1" dirty="0" smtClean="0">
                <a:latin typeface="Courier New" pitchFamily="112" charset="0"/>
              </a:rPr>
              <a:t>() &lt;&lt; </a:t>
            </a:r>
            <a:r>
              <a:rPr lang="en-US" sz="2000" b="1" dirty="0" err="1" smtClean="0">
                <a:latin typeface="Courier New" pitchFamily="112" charset="0"/>
              </a:rPr>
              <a:t>endl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>
              <a:buClr>
                <a:schemeClr val="tx1"/>
              </a:buClr>
            </a:pPr>
            <a:r>
              <a:rPr lang="en-US" sz="2000" dirty="0" smtClean="0"/>
              <a:t>We can also use a pointer to access a dynamically allocated object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 = new Rectangle;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-&gt;</a:t>
            </a:r>
            <a:r>
              <a:rPr lang="en-US" sz="2000" b="1" dirty="0" err="1" smtClean="0">
                <a:latin typeface="Courier New" pitchFamily="112" charset="0"/>
              </a:rPr>
              <a:t>setLength</a:t>
            </a:r>
            <a:r>
              <a:rPr lang="en-US" sz="2000" b="1" dirty="0" smtClean="0">
                <a:latin typeface="Courier New" pitchFamily="112" charset="0"/>
              </a:rPr>
              <a:t>(2.5);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-&gt;</a:t>
            </a:r>
            <a:r>
              <a:rPr lang="en-US" sz="2000" b="1" dirty="0" err="1" smtClean="0">
                <a:latin typeface="Courier New" pitchFamily="112" charset="0"/>
              </a:rPr>
              <a:t>setWidth</a:t>
            </a:r>
            <a:r>
              <a:rPr lang="en-US" sz="2000" b="1" dirty="0" smtClean="0">
                <a:latin typeface="Courier New" pitchFamily="112" charset="0"/>
              </a:rPr>
              <a:t>(1.3);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-&gt;</a:t>
            </a:r>
            <a:r>
              <a:rPr lang="en-US" sz="2000" b="1" dirty="0" err="1" smtClean="0">
                <a:latin typeface="Courier New" pitchFamily="112" charset="0"/>
              </a:rPr>
              <a:t>getLength</a:t>
            </a:r>
            <a:r>
              <a:rPr lang="en-US" sz="2000" b="1" dirty="0" smtClean="0">
                <a:latin typeface="Courier New" pitchFamily="112" charset="0"/>
              </a:rPr>
              <a:t>() &lt;&lt; </a:t>
            </a:r>
            <a:r>
              <a:rPr lang="en-US" sz="2000" b="1" dirty="0" err="1" smtClean="0">
                <a:latin typeface="Courier New" pitchFamily="112" charset="0"/>
              </a:rPr>
              <a:t>endl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delete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rPtr</a:t>
            </a:r>
            <a:r>
              <a:rPr lang="en-US" sz="2000" b="1" dirty="0" smtClean="0">
                <a:latin typeface="Courier New" pitchFamily="112" charset="0"/>
              </a:rPr>
              <a:t> = 0;</a:t>
            </a:r>
          </a:p>
          <a:p>
            <a:pPr lvl="1">
              <a:buClr>
                <a:schemeClr val="tx1"/>
              </a:buClr>
              <a:buFontTx/>
              <a:buNone/>
            </a:pPr>
            <a:endParaRPr lang="en-US" sz="20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13.5</a:t>
            </a:r>
          </a:p>
        </p:txBody>
      </p:sp>
      <p:sp>
        <p:nvSpPr>
          <p:cNvPr id="3277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Separating Specification from Implementation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pPr algn="ctr"/>
            <a:r>
              <a:rPr lang="en-US" sz="2800" dirty="0" smtClean="0"/>
              <a:t>Separating Specification from 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05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Due to the philosophy of data hiding and then providing a public interface to the object, a C++ class is coded in 2 separate files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i="1" dirty="0" smtClean="0"/>
              <a:t>class specification file </a:t>
            </a:r>
            <a:r>
              <a:rPr lang="en-US" sz="2000" dirty="0" smtClean="0"/>
              <a:t>or </a:t>
            </a:r>
            <a:r>
              <a:rPr lang="en-US" sz="2000" i="1" dirty="0" smtClean="0"/>
              <a:t>class header file </a:t>
            </a:r>
            <a:r>
              <a:rPr lang="en-US" sz="2000" dirty="0" smtClean="0"/>
              <a:t>is named </a:t>
            </a:r>
            <a:r>
              <a:rPr lang="en-US" sz="2000" b="1" i="1" dirty="0" err="1" smtClean="0">
                <a:latin typeface="Courier New" pitchFamily="112" charset="0"/>
              </a:rPr>
              <a:t>ClassName</a:t>
            </a:r>
            <a:r>
              <a:rPr lang="en-US" sz="2000" b="1" dirty="0" err="1" smtClean="0">
                <a:latin typeface="Courier New" pitchFamily="112" charset="0"/>
              </a:rPr>
              <a:t>.h</a:t>
            </a:r>
            <a:r>
              <a:rPr lang="en-US" sz="2000" b="1" dirty="0" smtClean="0">
                <a:latin typeface="Courier New" pitchFamily="112" charset="0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dirty="0" smtClean="0"/>
              <a:t>It contains: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class declaration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public member function prototypes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Example:   </a:t>
            </a:r>
            <a:r>
              <a:rPr lang="en-US" sz="2000" b="1" dirty="0" err="1" smtClean="0">
                <a:latin typeface="Courier New" pitchFamily="112" charset="0"/>
              </a:rPr>
              <a:t>Rectangle.h</a:t>
            </a:r>
            <a:endParaRPr lang="en-US" sz="20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2000" dirty="0" smtClean="0"/>
              <a:t> file is the public interface for the class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class implementation file is named </a:t>
            </a:r>
            <a:r>
              <a:rPr lang="en-US" sz="2000" b="1" i="1" dirty="0" smtClean="0">
                <a:latin typeface="Courier New" pitchFamily="112" charset="0"/>
              </a:rPr>
              <a:t>ClassName</a:t>
            </a:r>
            <a:r>
              <a:rPr lang="en-US" sz="2000" b="1" dirty="0" smtClean="0">
                <a:latin typeface="Courier New" pitchFamily="112" charset="0"/>
              </a:rPr>
              <a:t>.cpp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It contains member function definitions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Example:   </a:t>
            </a:r>
            <a:r>
              <a:rPr lang="en-US" sz="2000" b="1" dirty="0" smtClean="0">
                <a:latin typeface="Courier New" pitchFamily="112" charset="0"/>
              </a:rPr>
              <a:t>Rectangle.cpp</a:t>
            </a:r>
            <a:r>
              <a:rPr lang="en-US" sz="2000" dirty="0" smtClean="0"/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The .</a:t>
            </a:r>
            <a:r>
              <a:rPr lang="en-US" sz="2000" dirty="0" err="1" smtClean="0"/>
              <a:t>cpp</a:t>
            </a:r>
            <a:r>
              <a:rPr lang="en-US" sz="2000" dirty="0" smtClean="0"/>
              <a:t> file is the private file that hides the implementation of the class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cpp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file should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000" b="1" dirty="0" smtClean="0">
                <a:cs typeface="Courier New" pitchFamily="49" charset="0"/>
              </a:rPr>
              <a:t> </a:t>
            </a:r>
            <a:r>
              <a:rPr lang="en-US" sz="2000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2000" dirty="0" smtClean="0"/>
              <a:t> file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Programs that use objects of the class must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2000" dirty="0" smtClean="0"/>
              <a:t> file, and be compiled and linked with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cpp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13.1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pPr algn="ctr"/>
            <a:r>
              <a:rPr lang="en-US" sz="2800" dirty="0" smtClean="0"/>
              <a:t>Working with Header and Implementation Files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05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To work with a user defined class, your program will consists of multiple files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If your source file is called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mySource.cpp</a:t>
            </a:r>
            <a:r>
              <a:rPr lang="en-US" sz="2000" dirty="0" smtClean="0"/>
              <a:t>, and it works with the class Rectangle, then there are 3 files that make up your program: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mySource.cpp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Rectangle.cpp</a:t>
            </a:r>
            <a:r>
              <a:rPr lang="en-US" sz="2000" dirty="0" smtClean="0"/>
              <a:t>, and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Rectangle.h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mySource.cpp</a:t>
            </a:r>
            <a:r>
              <a:rPr lang="en-US" sz="2000" dirty="0" smtClean="0"/>
              <a:t> will need to add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Rectangle.h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Rectangle.cpp</a:t>
            </a:r>
            <a:r>
              <a:rPr lang="en-US" sz="2000" dirty="0" smtClean="0"/>
              <a:t> always needs to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Rectangle.h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Note that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Rectangle.h</a:t>
            </a:r>
            <a:r>
              <a:rPr lang="en-US" sz="2000" dirty="0" smtClean="0"/>
              <a:t> is inside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“ ”</a:t>
            </a:r>
            <a:r>
              <a:rPr lang="en-US" sz="2000" dirty="0" smtClean="0"/>
              <a:t>  and not &lt; &gt; like with library header files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 your IDE’s project, you need to add into the Source folder: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mySource.cpp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Rectangle.cpp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You don’t need to add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Rectangle.h</a:t>
            </a:r>
            <a:r>
              <a:rPr lang="en-US" sz="2000" dirty="0" smtClean="0"/>
              <a:t> if it’s in the same directory as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Rectangle.cpp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As you code each of the source file, you can select to Compile (not Build) each of the .</a:t>
            </a:r>
            <a:r>
              <a:rPr lang="en-US" sz="2000" dirty="0" err="1" smtClean="0"/>
              <a:t>cpp</a:t>
            </a:r>
            <a:r>
              <a:rPr lang="en-US" sz="2000" dirty="0" smtClean="0"/>
              <a:t> file to make sure there is no syntax error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Don’t compile the .h file. There is no code for it to compile.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When each of the .</a:t>
            </a:r>
            <a:r>
              <a:rPr lang="en-US" sz="2000" dirty="0" err="1" smtClean="0"/>
              <a:t>cpp</a:t>
            </a:r>
            <a:r>
              <a:rPr lang="en-US" sz="2000" dirty="0" smtClean="0"/>
              <a:t> files compiles without error, then you can select Build Project to link all the object files into an executable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13.6</a:t>
            </a:r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Inline Member Functions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Inline Member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sz="2000" dirty="0" smtClean="0"/>
              <a:t>If a function has a short block of code for the function body, it can be turned into an inline function</a:t>
            </a:r>
          </a:p>
          <a:p>
            <a:r>
              <a:rPr lang="en-US" sz="2000" dirty="0" smtClean="0"/>
              <a:t>An inline function definition appears in the class declaration</a:t>
            </a:r>
            <a:endParaRPr lang="en-US" sz="2000" dirty="0" smtClean="0">
              <a:latin typeface="Courier New" pitchFamily="112" charset="0"/>
            </a:endParaRPr>
          </a:p>
          <a:p>
            <a:r>
              <a:rPr lang="en-US" sz="2000" dirty="0" smtClean="0"/>
              <a:t>Example: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Rectangle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has 3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inline functions</a:t>
            </a:r>
            <a:endParaRPr lang="en-US" sz="2000" dirty="0" smtClean="0"/>
          </a:p>
          <a:p>
            <a:pPr lvl="1"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class Rectangle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{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private: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   double width;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   double length;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  public: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   void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setWidth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(double);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   void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setLength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(double);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   double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getWidth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() const {return width;}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    double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getLength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() const {return length;}</a:t>
            </a:r>
            <a:b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	   double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getArea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() const 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			{return width * length;}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112" charset="0"/>
                <a:cs typeface="Times New Roman" pitchFamily="18" charset="0"/>
              </a:rPr>
              <a:t>};</a:t>
            </a:r>
            <a:endParaRPr lang="en-US" sz="2000" b="1" dirty="0" smtClean="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Inline vs. Regular Member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sz="2000" dirty="0" smtClean="0"/>
              <a:t>Regular functions:  when the function is called, there is some set up time as execution jumps to the code of the function and then returns to the caller</a:t>
            </a:r>
          </a:p>
          <a:p>
            <a:r>
              <a:rPr lang="en-US" sz="2000" dirty="0" smtClean="0"/>
              <a:t>Inline functions: the code of the function is substituted into the program in place of the function call, resulting in a larger executable program. However, execution does not need to jump to another place in the program so execution is faster </a:t>
            </a:r>
          </a:p>
          <a:p>
            <a:r>
              <a:rPr lang="en-US" sz="2000" dirty="0" smtClean="0"/>
              <a:t>In general, due to the code substitution, inline functions should be short (1 to 3 lines of code)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13.7</a:t>
            </a:r>
          </a:p>
        </p:txBody>
      </p:sp>
      <p:sp>
        <p:nvSpPr>
          <p:cNvPr id="389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Constructors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pPr algn="ctr"/>
            <a:r>
              <a:rPr lang="en-US" sz="2800" dirty="0" smtClean="0"/>
              <a:t>Constructors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151813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i="1" dirty="0" smtClean="0"/>
              <a:t>constructor</a:t>
            </a:r>
            <a:r>
              <a:rPr lang="en-US" sz="2000" dirty="0" smtClean="0"/>
              <a:t> is a member function that is automatically called when an object is created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Rectangle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2000" dirty="0" smtClean="0">
                <a:cs typeface="Courier New" pitchFamily="49" charset="0"/>
              </a:rPr>
              <a:t>// a constructor runs to create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rect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The constructor function name is the class name, and it has no return type (not even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Rectangle();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 constructor usually has code to initialize member data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Rectangle::Rectangle()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   length = width = 0.0;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i="1" dirty="0" smtClean="0"/>
              <a:t>default constructor </a:t>
            </a:r>
            <a:r>
              <a:rPr lang="en-US" sz="2000" dirty="0" smtClean="0"/>
              <a:t>is a constructor that takes no arguments. The constructor shown above is a default constructor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If you write a class with no constructor at all, C++ will write a default constructor for you: this constructor will create an object in memory, but does nothing else with this object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If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r>
              <a:rPr lang="en-US" sz="2000" dirty="0" smtClean="0"/>
              <a:t>class has no constructor, then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Rectangle </a:t>
            </a:r>
            <a:r>
              <a:rPr lang="en-US" sz="2000" dirty="0" smtClean="0"/>
              <a:t>object will be created but its member data will be uninitialized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simple instantiation of a class (with no arguments) calls the default constructor</a:t>
            </a:r>
            <a:endParaRPr lang="en-US" sz="2000" dirty="0" smtClean="0">
              <a:latin typeface="Courier New" pitchFamily="112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13.8</a:t>
            </a:r>
          </a:p>
        </p:txBody>
      </p:sp>
      <p:sp>
        <p:nvSpPr>
          <p:cNvPr id="460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Passing Arguments to Constructors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Passing Arguments to Constructors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534400" cy="487045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000" dirty="0" smtClean="0"/>
              <a:t>A constructor can accept input arguments just like any other functions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2000" dirty="0" smtClean="0"/>
              <a:t>	   // function prototype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b="1" dirty="0" smtClean="0">
                <a:latin typeface="Courier New" pitchFamily="112" charset="0"/>
              </a:rPr>
              <a:t>Rectangle(double w, double </a:t>
            </a:r>
            <a:r>
              <a:rPr lang="en-US" sz="2000" b="1" dirty="0" err="1" smtClean="0">
                <a:latin typeface="Courier New" pitchFamily="112" charset="0"/>
              </a:rPr>
              <a:t>len</a:t>
            </a:r>
            <a:r>
              <a:rPr lang="en-US" sz="2000" b="1" dirty="0" smtClean="0">
                <a:latin typeface="Courier New" pitchFamily="112" charset="0"/>
              </a:rPr>
              <a:t>);  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    </a:t>
            </a:r>
            <a:r>
              <a:rPr lang="en-US" sz="2000" dirty="0" smtClean="0"/>
              <a:t>// function definition</a:t>
            </a:r>
            <a:br>
              <a:rPr lang="en-US" sz="2000" dirty="0" smtClean="0"/>
            </a:br>
            <a:r>
              <a:rPr lang="en-US" sz="2000" dirty="0" smtClean="0"/>
              <a:t>       </a:t>
            </a:r>
            <a:r>
              <a:rPr lang="en-US" sz="2000" b="1" dirty="0" smtClean="0">
                <a:latin typeface="Courier New" pitchFamily="112" charset="0"/>
              </a:rPr>
              <a:t>Rectangle::Rectangle(double w, double </a:t>
            </a:r>
            <a:r>
              <a:rPr lang="en-US" sz="2000" b="1" dirty="0" err="1" smtClean="0">
                <a:latin typeface="Courier New" pitchFamily="112" charset="0"/>
              </a:rPr>
              <a:t>len</a:t>
            </a:r>
            <a:r>
              <a:rPr lang="en-US" sz="2000" b="1" dirty="0" smtClean="0">
                <a:latin typeface="Courier New" pitchFamily="112" charset="0"/>
              </a:rPr>
              <a:t>)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 {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 	  width = w;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 	  length = </a:t>
            </a:r>
            <a:r>
              <a:rPr lang="en-US" sz="2000" b="1" dirty="0" err="1" smtClean="0">
                <a:latin typeface="Courier New" pitchFamily="112" charset="0"/>
              </a:rPr>
              <a:t>len</a:t>
            </a:r>
            <a:r>
              <a:rPr lang="en-US" sz="2000" b="1" dirty="0" smtClean="0">
                <a:latin typeface="Courier New" pitchFamily="112" charset="0"/>
              </a:rPr>
              <a:t>;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 }</a:t>
            </a:r>
          </a:p>
          <a:p>
            <a:pPr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2000" dirty="0" smtClean="0">
                <a:latin typeface="Courier New" pitchFamily="112" charset="0"/>
              </a:rPr>
              <a:t>	  </a:t>
            </a:r>
            <a:r>
              <a:rPr lang="en-US" sz="2000" dirty="0" smtClean="0"/>
              <a:t>// function call</a:t>
            </a:r>
            <a:endParaRPr lang="en-US" sz="2000" dirty="0" smtClean="0">
              <a:latin typeface="Courier New" pitchFamily="112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112" charset="0"/>
              </a:rPr>
              <a:t>	   </a:t>
            </a:r>
            <a:r>
              <a:rPr lang="en-US" sz="2000" b="1" dirty="0" smtClean="0">
                <a:latin typeface="Courier New" pitchFamily="112" charset="0"/>
              </a:rPr>
              <a:t>Rectangle r(10, 5);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If all of a constructor's parameters have default arguments, then it is a default constructor</a:t>
            </a:r>
            <a:br>
              <a:rPr lang="en-US" sz="2000" dirty="0" smtClean="0"/>
            </a:br>
            <a:r>
              <a:rPr lang="en-US" sz="2000" dirty="0" smtClean="0"/>
              <a:t>Example: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 Rectangle(double = 0, double = 0);  </a:t>
            </a:r>
            <a:r>
              <a:rPr lang="en-US" sz="2000" dirty="0" smtClean="0"/>
              <a:t>// prototype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13.9</a:t>
            </a:r>
          </a:p>
        </p:txBody>
      </p:sp>
      <p:sp>
        <p:nvSpPr>
          <p:cNvPr id="5120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Destructors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/>
            <a:r>
              <a:rPr lang="en-US" sz="2800" dirty="0" smtClean="0"/>
              <a:t>Destructors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 smtClean="0"/>
              <a:t>A destructor is a member function that is automatically called when an object goes out of scope (for a local object) or is released from memory (for a dynamically allocated object)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The destructor name is </a:t>
            </a:r>
            <a:r>
              <a:rPr lang="en-US" sz="2000" b="1" dirty="0" smtClean="0">
                <a:latin typeface="Courier New" pitchFamily="112" charset="0"/>
              </a:rPr>
              <a:t>~</a:t>
            </a:r>
            <a:r>
              <a:rPr lang="en-US" sz="2000" dirty="0" err="1" smtClean="0"/>
              <a:t>classname</a:t>
            </a:r>
            <a:r>
              <a:rPr lang="en-US" sz="2000" dirty="0" smtClean="0"/>
              <a:t>, for example, </a:t>
            </a:r>
            <a:r>
              <a:rPr lang="en-US" sz="2000" i="1" dirty="0" smtClean="0"/>
              <a:t> </a:t>
            </a:r>
            <a:r>
              <a:rPr lang="en-US" sz="2000" b="1" dirty="0" smtClean="0">
                <a:latin typeface="Courier New" pitchFamily="112" charset="0"/>
              </a:rPr>
              <a:t>~Rectangle</a:t>
            </a:r>
            <a:endParaRPr lang="en-US" sz="2000" b="1" dirty="0" smtClean="0"/>
          </a:p>
          <a:p>
            <a:pPr>
              <a:lnSpc>
                <a:spcPct val="85000"/>
              </a:lnSpc>
            </a:pPr>
            <a:r>
              <a:rPr lang="en-US" sz="2000" dirty="0" smtClean="0"/>
              <a:t>It has no return type and no input arguments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There can only be one destructor per class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A class may not need a destructor if all its member data are local variables and not dynamically allocated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If a constructor dynamically allocates memory for any member data, the destructor is needed so it can release this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algn="ctr"/>
            <a:r>
              <a:rPr lang="en-US" sz="2800" dirty="0" smtClean="0"/>
              <a:t>Procedural vs. </a:t>
            </a:r>
            <a:r>
              <a:rPr lang="en-US" sz="2800" dirty="0" smtClean="0"/>
              <a:t>Object </a:t>
            </a:r>
            <a:r>
              <a:rPr lang="en-US" sz="2800" dirty="0" smtClean="0"/>
              <a:t>Oriented Programming</a:t>
            </a:r>
            <a:endParaRPr lang="en-US" sz="2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077200" cy="548640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2000" i="1" dirty="0" smtClean="0"/>
              <a:t>Procedural programming </a:t>
            </a:r>
            <a:r>
              <a:rPr lang="en-US" sz="2000" dirty="0" smtClean="0"/>
              <a:t>focuses on how procedures or </a:t>
            </a:r>
            <a:r>
              <a:rPr lang="en-US" sz="2000" i="1" dirty="0" smtClean="0"/>
              <a:t>functions</a:t>
            </a:r>
            <a:r>
              <a:rPr lang="en-US" sz="2000" dirty="0" smtClean="0"/>
              <a:t> run in a program. </a:t>
            </a:r>
            <a:r>
              <a:rPr lang="en-US" sz="2000" dirty="0" smtClean="0"/>
              <a:t>Procedures act on the data in the program</a:t>
            </a:r>
            <a:r>
              <a:rPr lang="en-US" sz="2000" dirty="0" smtClean="0"/>
              <a:t>.</a:t>
            </a:r>
          </a:p>
          <a:p>
            <a:pPr>
              <a:spcBef>
                <a:spcPts val="500"/>
              </a:spcBef>
            </a:pPr>
            <a:r>
              <a:rPr lang="en-US" sz="2000" dirty="0" smtClean="0"/>
              <a:t>Up to this point, our program design is about how functions interact with each other to manipulate the data in the program.</a:t>
            </a:r>
          </a:p>
          <a:p>
            <a:pPr>
              <a:spcBef>
                <a:spcPts val="500"/>
              </a:spcBef>
            </a:pPr>
            <a:r>
              <a:rPr lang="en-US" sz="2000" i="1" dirty="0" smtClean="0"/>
              <a:t>Object </a:t>
            </a:r>
            <a:r>
              <a:rPr lang="en-US" sz="2000" i="1" dirty="0" smtClean="0"/>
              <a:t>oriented programming (OOP) </a:t>
            </a:r>
            <a:r>
              <a:rPr lang="en-US" sz="2000" dirty="0" smtClean="0"/>
              <a:t>focuses on the </a:t>
            </a:r>
            <a:r>
              <a:rPr lang="en-US" sz="2000" i="1" dirty="0" smtClean="0"/>
              <a:t>data </a:t>
            </a:r>
            <a:r>
              <a:rPr lang="en-US" sz="2000" dirty="0" smtClean="0"/>
              <a:t>or the objects. Each object is considered a data entity and has member functions to support it.</a:t>
            </a:r>
            <a:endParaRPr lang="en-US" sz="2000" dirty="0" smtClean="0"/>
          </a:p>
          <a:p>
            <a:pPr>
              <a:spcBef>
                <a:spcPts val="500"/>
              </a:spcBef>
            </a:pPr>
            <a:r>
              <a:rPr lang="en-US" sz="2000" dirty="0" smtClean="0"/>
              <a:t>Now our program design is about how objects behave and interact with each other.</a:t>
            </a: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172200" cy="553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a Destructor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209800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onstructor dynamically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llocates memory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943600" y="1676400"/>
            <a:ext cx="1450191" cy="533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5400" y="350520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destructor needs to</a:t>
            </a:r>
          </a:p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elease memory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91000" y="3733800"/>
            <a:ext cx="916792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13.10</a:t>
            </a:r>
          </a:p>
        </p:txBody>
      </p:sp>
      <p:sp>
        <p:nvSpPr>
          <p:cNvPr id="5837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Overloading Member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Overloading Member Functions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000" dirty="0" smtClean="0"/>
              <a:t>A class can have more than one constructor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000" dirty="0" smtClean="0"/>
              <a:t>Overloaded constructors in a class must have different parameter lists:		</a:t>
            </a:r>
            <a:r>
              <a:rPr lang="en-US" sz="2000" b="1" dirty="0" smtClean="0">
                <a:latin typeface="Courier New" pitchFamily="112" charset="0"/>
              </a:rPr>
              <a:t>Rectangle();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		Rectangle(double);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	Rectangle(double, double);</a:t>
            </a:r>
          </a:p>
          <a:p>
            <a:pPr>
              <a:lnSpc>
                <a:spcPct val="105000"/>
              </a:lnSpc>
            </a:pPr>
            <a:r>
              <a:rPr lang="en-US" sz="2000" dirty="0" smtClean="0"/>
              <a:t>Do not provide more than one default constructor for a class: a constructor that takes no arguments and a constructor that has all default arguments are both default constructors</a:t>
            </a:r>
          </a:p>
          <a:p>
            <a:pPr>
              <a:lnSpc>
                <a:spcPct val="105000"/>
              </a:lnSpc>
            </a:pPr>
            <a:r>
              <a:rPr lang="en-US" sz="2000" dirty="0" smtClean="0"/>
              <a:t>When all of a </a:t>
            </a:r>
            <a:r>
              <a:rPr lang="en-US" sz="2000" smtClean="0"/>
              <a:t>class' </a:t>
            </a:r>
            <a:r>
              <a:rPr lang="en-US" sz="2000" dirty="0" smtClean="0"/>
              <a:t>constructors require arguments, then the class has no default constructor</a:t>
            </a:r>
          </a:p>
          <a:p>
            <a:r>
              <a:rPr lang="en-US" sz="2000" dirty="0" smtClean="0"/>
              <a:t>Non-constructor member functions can also be overloaded: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b="1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void </a:t>
            </a:r>
            <a:r>
              <a:rPr lang="en-US" sz="2000" b="1" dirty="0" err="1" smtClean="0">
                <a:latin typeface="Courier New" pitchFamily="112" charset="0"/>
              </a:rPr>
              <a:t>setCost</a:t>
            </a:r>
            <a:r>
              <a:rPr lang="en-US" sz="2000" b="1" dirty="0" smtClean="0">
                <a:latin typeface="Courier New" pitchFamily="112" charset="0"/>
              </a:rPr>
              <a:t>(double);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void </a:t>
            </a:r>
            <a:r>
              <a:rPr lang="en-US" sz="2000" b="1" dirty="0" err="1" smtClean="0">
                <a:latin typeface="Courier New" pitchFamily="112" charset="0"/>
              </a:rPr>
              <a:t>setCost</a:t>
            </a:r>
            <a:r>
              <a:rPr lang="en-US" sz="2000" b="1" dirty="0" smtClean="0">
                <a:latin typeface="Courier New" pitchFamily="112" charset="0"/>
              </a:rPr>
              <a:t>(char *);</a:t>
            </a:r>
            <a:endParaRPr lang="en-US" sz="2000" dirty="0" smtClean="0">
              <a:latin typeface="Courier New" pitchFamily="112" charset="0"/>
            </a:endParaRPr>
          </a:p>
          <a:p>
            <a:r>
              <a:rPr lang="en-US" sz="2000" dirty="0" smtClean="0"/>
              <a:t>Each overloaded member function must have a unique parameter list</a:t>
            </a:r>
          </a:p>
          <a:p>
            <a:pPr>
              <a:lnSpc>
                <a:spcPct val="105000"/>
              </a:lnSpc>
            </a:pPr>
            <a:endParaRPr lang="en-US" sz="2000" dirty="0" smtClean="0"/>
          </a:p>
          <a:p>
            <a:pPr>
              <a:lnSpc>
                <a:spcPct val="105000"/>
              </a:lnSpc>
            </a:pPr>
            <a:endParaRPr lang="en-US" sz="2000" dirty="0" smtClean="0"/>
          </a:p>
          <a:p>
            <a:pPr lvl="1">
              <a:lnSpc>
                <a:spcPct val="105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13.12</a:t>
            </a:r>
          </a:p>
        </p:txBody>
      </p:sp>
      <p:sp>
        <p:nvSpPr>
          <p:cNvPr id="665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Arrays of Objects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Arrays of Objects </a:t>
            </a:r>
            <a:r>
              <a:rPr lang="en-US" sz="2000" dirty="0" smtClean="0"/>
              <a:t>(1 of 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153400" cy="50784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 smtClean="0"/>
              <a:t>Objects can be the elements of an array: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InventoryItem</a:t>
            </a:r>
            <a:r>
              <a:rPr lang="en-US" sz="2000" b="1" dirty="0" smtClean="0">
                <a:latin typeface="Courier New" pitchFamily="112" charset="0"/>
              </a:rPr>
              <a:t> inventory[4];</a:t>
            </a:r>
            <a:endParaRPr lang="en-US" sz="2000" b="1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 smtClean="0"/>
              <a:t>A default constructor is used when the array is defined but not initialized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 smtClean="0"/>
              <a:t>To define and initialize an array of objects, we must use an </a:t>
            </a:r>
            <a:r>
              <a:rPr lang="en-US" sz="2000" dirty="0" err="1" smtClean="0"/>
              <a:t>initializer</a:t>
            </a:r>
            <a:r>
              <a:rPr lang="en-US" sz="2000" dirty="0" smtClean="0"/>
              <a:t> list to invoke a constructor that takes arguments: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InventoryItem</a:t>
            </a:r>
            <a:r>
              <a:rPr lang="en-US" sz="2000" b="1" dirty="0" smtClean="0">
                <a:latin typeface="Courier New" pitchFamily="112" charset="0"/>
              </a:rPr>
              <a:t> inventory[3] =</a:t>
            </a:r>
            <a:br>
              <a:rPr lang="en-US" sz="2000" b="1" dirty="0" smtClean="0">
                <a:latin typeface="Courier New" pitchFamily="112" charset="0"/>
              </a:rPr>
            </a:br>
            <a:r>
              <a:rPr lang="en-US" sz="2000" b="1" dirty="0" smtClean="0">
                <a:latin typeface="Courier New" pitchFamily="112" charset="0"/>
              </a:rPr>
              <a:t>                 {"</a:t>
            </a:r>
            <a:r>
              <a:rPr lang="en-US" sz="2000" b="1" dirty="0" err="1" smtClean="0">
                <a:latin typeface="Courier New" pitchFamily="112" charset="0"/>
              </a:rPr>
              <a:t>Hammer","Wrench","Pliers</a:t>
            </a:r>
            <a:r>
              <a:rPr lang="en-US" sz="2000" b="1" dirty="0" smtClean="0">
                <a:latin typeface="Courier New" pitchFamily="112" charset="0"/>
              </a:rPr>
              <a:t>"};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If the constructor requires more than one argument, the </a:t>
            </a:r>
            <a:r>
              <a:rPr lang="en-US" sz="2000" dirty="0" err="1" smtClean="0"/>
              <a:t>initializer</a:t>
            </a:r>
            <a:r>
              <a:rPr lang="en-US" sz="2000" dirty="0" smtClean="0"/>
              <a:t> list must take the form of a function call: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962400"/>
            <a:ext cx="81359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Arrays of Objects </a:t>
            </a:r>
            <a:r>
              <a:rPr lang="en-US" sz="2000" dirty="0" smtClean="0"/>
              <a:t>(2 of 2)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305800" cy="50022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sz="2000" dirty="0" smtClean="0"/>
              <a:t>It is possible to call different constructors for each object in an array when initializing the array: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25000"/>
              </a:spcBef>
            </a:pPr>
            <a:endParaRPr lang="en-US" sz="2800" dirty="0" smtClean="0"/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Object elements in an array are referenced using subscripts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Member functions are referenced using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 smtClean="0"/>
              <a:t> (dot) operator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None/>
            </a:pPr>
            <a:r>
              <a:rPr lang="en-US" sz="2000" dirty="0" smtClean="0">
                <a:latin typeface="Courier New" pitchFamily="112" charset="0"/>
              </a:rPr>
              <a:t> </a:t>
            </a:r>
            <a:r>
              <a:rPr lang="en-US" sz="2000" b="1" dirty="0" smtClean="0">
                <a:latin typeface="Courier New" pitchFamily="112" charset="0"/>
              </a:rPr>
              <a:t>inventory[2].</a:t>
            </a:r>
            <a:r>
              <a:rPr lang="en-US" sz="2000" b="1" dirty="0" err="1" smtClean="0">
                <a:latin typeface="Courier New" pitchFamily="112" charset="0"/>
              </a:rPr>
              <a:t>setUnits</a:t>
            </a:r>
            <a:r>
              <a:rPr lang="en-US" sz="2000" b="1" dirty="0" smtClean="0">
                <a:latin typeface="Courier New" pitchFamily="112" charset="0"/>
              </a:rPr>
              <a:t>(30);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Clr>
                <a:schemeClr val="tx1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inventory[2].</a:t>
            </a:r>
            <a:r>
              <a:rPr lang="en-US" sz="2000" b="1" dirty="0" err="1" smtClean="0">
                <a:latin typeface="Courier New" pitchFamily="112" charset="0"/>
              </a:rPr>
              <a:t>getUnits</a:t>
            </a:r>
            <a:r>
              <a:rPr lang="en-US" sz="2000" b="1" dirty="0" smtClean="0">
                <a:latin typeface="Courier New" pitchFamily="112" charset="0"/>
              </a:rPr>
              <a:t>(); 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ct val="15000"/>
              </a:spcBef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13.15</a:t>
            </a:r>
          </a:p>
        </p:txBody>
      </p:sp>
      <p:sp>
        <p:nvSpPr>
          <p:cNvPr id="7475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The Unified Modeling Language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The Unified Modeling Language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09600"/>
            <a:ext cx="83820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i="1" dirty="0" smtClean="0"/>
              <a:t>UML</a:t>
            </a:r>
            <a:r>
              <a:rPr lang="en-US" sz="2000" dirty="0" smtClean="0"/>
              <a:t> is for </a:t>
            </a:r>
            <a:r>
              <a:rPr lang="en-US" sz="2000" i="1" dirty="0" smtClean="0"/>
              <a:t>Unified Modeling Language</a:t>
            </a:r>
            <a:endParaRPr lang="en-US" sz="2000" dirty="0" smtClean="0"/>
          </a:p>
          <a:p>
            <a:pPr>
              <a:spcBef>
                <a:spcPts val="300"/>
              </a:spcBef>
            </a:pPr>
            <a:r>
              <a:rPr lang="en-US" sz="2000" dirty="0" smtClean="0"/>
              <a:t>The UML provides a set of standard diagrams for graphically depicting object-oriented systems</a:t>
            </a:r>
          </a:p>
          <a:p>
            <a:pPr>
              <a:spcBef>
                <a:spcPts val="300"/>
              </a:spcBef>
            </a:pPr>
            <a:r>
              <a:rPr lang="en-US" sz="2000" dirty="0" smtClean="0"/>
              <a:t>A UML diagram for a class has three main sections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A private member starts with a minus (-) and a public member starts with a plus(+).  Example:    +</a:t>
            </a:r>
            <a:r>
              <a:rPr lang="en-US" sz="2000" dirty="0" err="1" smtClean="0"/>
              <a:t>setWidth</a:t>
            </a:r>
            <a:r>
              <a:rPr lang="en-US" sz="2000" dirty="0" smtClean="0"/>
              <a:t>()</a:t>
            </a:r>
          </a:p>
          <a:p>
            <a:pPr>
              <a:spcBef>
                <a:spcPts val="300"/>
              </a:spcBef>
            </a:pPr>
            <a:r>
              <a:rPr lang="en-US" sz="2000" dirty="0" smtClean="0"/>
              <a:t>The data type of a member variable follows the name of the variable, with a colon in between.  Example:    width : double</a:t>
            </a:r>
          </a:p>
          <a:p>
            <a:pPr>
              <a:spcBef>
                <a:spcPts val="300"/>
              </a:spcBef>
            </a:pPr>
            <a:r>
              <a:rPr lang="en-US" sz="2000" dirty="0" smtClean="0"/>
              <a:t>The data type of a function’s parameter follows the name of the parameter, with a colon in between.  Example:   +</a:t>
            </a:r>
            <a:r>
              <a:rPr lang="en-US" sz="2000" dirty="0" err="1" smtClean="0"/>
              <a:t>setWidth</a:t>
            </a:r>
            <a:r>
              <a:rPr lang="en-US" sz="2000" dirty="0" smtClean="0"/>
              <a:t>(w: double)</a:t>
            </a:r>
          </a:p>
          <a:p>
            <a:pPr>
              <a:spcBef>
                <a:spcPts val="300"/>
              </a:spcBef>
            </a:pPr>
            <a:r>
              <a:rPr lang="en-US" sz="2000" dirty="0" smtClean="0"/>
              <a:t>The data type of a function’s return value follows the function’s parameter list, with a colon in between.  </a:t>
            </a:r>
          </a:p>
          <a:p>
            <a:pPr>
              <a:spcBef>
                <a:spcPts val="1200"/>
              </a:spcBef>
            </a:pP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4" descr="1318sowc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81200"/>
            <a:ext cx="457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457200"/>
          </a:xfrm>
        </p:spPr>
        <p:txBody>
          <a:bodyPr/>
          <a:lstStyle/>
          <a:p>
            <a:pPr algn="ctr"/>
            <a:r>
              <a:rPr lang="en-US" sz="2800" dirty="0" smtClean="0"/>
              <a:t>UML Example: Rectangle Class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33400" y="2362200"/>
            <a:ext cx="5029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112" charset="0"/>
              </a:rPr>
              <a:t>class Rectangle</a:t>
            </a:r>
          </a:p>
          <a:p>
            <a:r>
              <a:rPr lang="en-US" sz="2000" b="1" dirty="0">
                <a:latin typeface="Courier New" pitchFamily="112" charset="0"/>
              </a:rPr>
              <a:t>{</a:t>
            </a:r>
          </a:p>
          <a:p>
            <a:r>
              <a:rPr lang="en-US" sz="2000" b="1" dirty="0">
                <a:latin typeface="Courier New" pitchFamily="112" charset="0"/>
              </a:rPr>
              <a:t>   private:</a:t>
            </a:r>
          </a:p>
          <a:p>
            <a:r>
              <a:rPr lang="en-US" sz="2000" b="1" dirty="0">
                <a:latin typeface="Courier New" pitchFamily="112" charset="0"/>
              </a:rPr>
              <a:t>      double width;</a:t>
            </a:r>
          </a:p>
          <a:p>
            <a:r>
              <a:rPr lang="en-US" sz="2000" b="1" dirty="0">
                <a:latin typeface="Courier New" pitchFamily="112" charset="0"/>
              </a:rPr>
              <a:t>      double length;</a:t>
            </a:r>
          </a:p>
          <a:p>
            <a:r>
              <a:rPr lang="en-US" sz="2000" b="1" dirty="0">
                <a:latin typeface="Courier New" pitchFamily="112" charset="0"/>
              </a:rPr>
              <a:t>   public:</a:t>
            </a:r>
          </a:p>
          <a:p>
            <a:r>
              <a:rPr lang="en-US" sz="2000" b="1" dirty="0">
                <a:latin typeface="Courier New" pitchFamily="112" charset="0"/>
              </a:rPr>
              <a:t>      </a:t>
            </a:r>
            <a:r>
              <a:rPr lang="en-US" sz="2000" b="1" dirty="0" err="1">
                <a:latin typeface="Courier New" pitchFamily="112" charset="0"/>
              </a:rPr>
              <a:t>bool</a:t>
            </a:r>
            <a:r>
              <a:rPr lang="en-US" sz="2000" b="1" dirty="0">
                <a:latin typeface="Courier New" pitchFamily="112" charset="0"/>
              </a:rPr>
              <a:t> </a:t>
            </a:r>
            <a:r>
              <a:rPr lang="en-US" sz="2000" b="1" dirty="0" err="1">
                <a:latin typeface="Courier New" pitchFamily="112" charset="0"/>
              </a:rPr>
              <a:t>setWidth</a:t>
            </a:r>
            <a:r>
              <a:rPr lang="en-US" sz="2000" b="1" dirty="0">
                <a:latin typeface="Courier New" pitchFamily="112" charset="0"/>
              </a:rPr>
              <a:t>(double);</a:t>
            </a:r>
          </a:p>
          <a:p>
            <a:r>
              <a:rPr lang="en-US" sz="2000" b="1" dirty="0">
                <a:latin typeface="Courier New" pitchFamily="112" charset="0"/>
              </a:rPr>
              <a:t>      </a:t>
            </a:r>
            <a:r>
              <a:rPr lang="en-US" sz="2000" b="1" dirty="0" err="1">
                <a:latin typeface="Courier New" pitchFamily="112" charset="0"/>
              </a:rPr>
              <a:t>bool</a:t>
            </a:r>
            <a:r>
              <a:rPr lang="en-US" sz="2000" b="1" dirty="0">
                <a:latin typeface="Courier New" pitchFamily="112" charset="0"/>
              </a:rPr>
              <a:t> </a:t>
            </a:r>
            <a:r>
              <a:rPr lang="en-US" sz="2000" b="1" dirty="0" err="1">
                <a:latin typeface="Courier New" pitchFamily="112" charset="0"/>
              </a:rPr>
              <a:t>setLength</a:t>
            </a:r>
            <a:r>
              <a:rPr lang="en-US" sz="2000" b="1" dirty="0">
                <a:latin typeface="Courier New" pitchFamily="112" charset="0"/>
              </a:rPr>
              <a:t>(double);</a:t>
            </a:r>
          </a:p>
          <a:p>
            <a:r>
              <a:rPr lang="en-US" sz="2000" b="1" dirty="0">
                <a:latin typeface="Courier New" pitchFamily="112" charset="0"/>
              </a:rPr>
              <a:t>      double </a:t>
            </a:r>
            <a:r>
              <a:rPr lang="en-US" sz="2000" b="1" dirty="0" err="1">
                <a:latin typeface="Courier New" pitchFamily="112" charset="0"/>
              </a:rPr>
              <a:t>getWidth</a:t>
            </a:r>
            <a:r>
              <a:rPr lang="en-US" sz="2000" b="1" dirty="0">
                <a:latin typeface="Courier New" pitchFamily="112" charset="0"/>
              </a:rPr>
              <a:t>() const;</a:t>
            </a:r>
          </a:p>
          <a:p>
            <a:r>
              <a:rPr lang="en-US" sz="2000" b="1" dirty="0">
                <a:latin typeface="Courier New" pitchFamily="112" charset="0"/>
              </a:rPr>
              <a:t>      double </a:t>
            </a:r>
            <a:r>
              <a:rPr lang="en-US" sz="2000" b="1" dirty="0" err="1">
                <a:latin typeface="Courier New" pitchFamily="112" charset="0"/>
              </a:rPr>
              <a:t>getLength</a:t>
            </a:r>
            <a:r>
              <a:rPr lang="en-US" sz="2000" b="1" dirty="0">
                <a:latin typeface="Courier New" pitchFamily="112" charset="0"/>
              </a:rPr>
              <a:t>() const;</a:t>
            </a:r>
          </a:p>
          <a:p>
            <a:r>
              <a:rPr lang="en-US" sz="2000" b="1" dirty="0">
                <a:latin typeface="Courier New" pitchFamily="112" charset="0"/>
              </a:rPr>
              <a:t>      double </a:t>
            </a:r>
            <a:r>
              <a:rPr lang="en-US" sz="2000" b="1" dirty="0" err="1">
                <a:latin typeface="Courier New" pitchFamily="112" charset="0"/>
              </a:rPr>
              <a:t>getArea</a:t>
            </a:r>
            <a:r>
              <a:rPr lang="en-US" sz="2000" b="1" dirty="0">
                <a:latin typeface="Courier New" pitchFamily="112" charset="0"/>
              </a:rPr>
              <a:t>() const;</a:t>
            </a:r>
          </a:p>
          <a:p>
            <a:r>
              <a:rPr lang="en-US" sz="2000" b="1" dirty="0">
                <a:latin typeface="Courier New" pitchFamily="112" charset="0"/>
              </a:rPr>
              <a:t>};</a:t>
            </a:r>
          </a:p>
        </p:txBody>
      </p:sp>
      <p:pic>
        <p:nvPicPr>
          <p:cNvPr id="5" name="Picture 3" descr="1321sowc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685800"/>
            <a:ext cx="3962400" cy="323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UML Example: </a:t>
            </a:r>
            <a:r>
              <a:rPr lang="en-US" sz="2800" dirty="0" err="1" smtClean="0"/>
              <a:t>InventoryItem</a:t>
            </a:r>
            <a:r>
              <a:rPr lang="en-US" sz="2800" dirty="0" smtClean="0"/>
              <a:t> Class</a:t>
            </a:r>
          </a:p>
        </p:txBody>
      </p:sp>
      <p:pic>
        <p:nvPicPr>
          <p:cNvPr id="83971" name="Picture 3" descr="1322sowc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914400"/>
            <a:ext cx="4038600" cy="542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304800" y="2209800"/>
            <a:ext cx="3352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/>
              <a:t>No return type listed for constructors or </a:t>
            </a:r>
            <a:r>
              <a:rPr lang="en-US" sz="2000" i="1" dirty="0" smtClean="0"/>
              <a:t>destructors but : is still needed</a:t>
            </a:r>
            <a:endParaRPr lang="en-US" sz="20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Getting started in OOP</a:t>
            </a:r>
            <a:endParaRPr lang="en-US" sz="20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05800" cy="563880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2000" dirty="0" smtClean="0"/>
              <a:t>Data objects of the same type are created or instantiated from a blueprint called a </a:t>
            </a:r>
            <a:r>
              <a:rPr lang="en-US" sz="2000" i="1" dirty="0" smtClean="0">
                <a:cs typeface="Courier New" pitchFamily="49" charset="0"/>
              </a:rPr>
              <a:t>class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spcBef>
                <a:spcPts val="500"/>
              </a:spcBef>
            </a:pPr>
            <a:r>
              <a:rPr lang="en-US" sz="2000" dirty="0" smtClean="0"/>
              <a:t>A </a:t>
            </a:r>
            <a:r>
              <a:rPr lang="en-US" sz="2000" i="1" dirty="0" smtClean="0">
                <a:cs typeface="Courier New" pitchFamily="49" charset="0"/>
              </a:rPr>
              <a:t>class</a:t>
            </a:r>
            <a:r>
              <a:rPr lang="en-US" sz="2000" dirty="0" smtClean="0"/>
              <a:t> is an ADT or an abstract data type. A </a:t>
            </a:r>
            <a:r>
              <a:rPr lang="en-US" sz="2000" i="1" dirty="0" smtClean="0">
                <a:cs typeface="Courier New" pitchFamily="49" charset="0"/>
              </a:rPr>
              <a:t>class</a:t>
            </a:r>
            <a:r>
              <a:rPr lang="en-US" sz="2000" dirty="0" smtClean="0"/>
              <a:t> typically have multiple data fields, similar to a </a:t>
            </a:r>
            <a:r>
              <a:rPr lang="en-US" sz="2000" b="1" dirty="0" err="1" smtClean="0">
                <a:latin typeface="Courier New" pitchFamily="112" charset="0"/>
              </a:rPr>
              <a:t>struct</a:t>
            </a:r>
            <a:r>
              <a:rPr lang="en-US" sz="2000" dirty="0" smtClean="0"/>
              <a:t>, but a class also has member functions that are written specifically for it.</a:t>
            </a:r>
          </a:p>
          <a:p>
            <a:pPr>
              <a:spcBef>
                <a:spcPts val="500"/>
              </a:spcBef>
              <a:buNone/>
            </a:pPr>
            <a:r>
              <a:rPr lang="en-US" sz="2000" dirty="0" smtClean="0"/>
              <a:t>	For example,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class can store a text string and has functions that work with the text string.</a:t>
            </a:r>
          </a:p>
          <a:p>
            <a:pPr>
              <a:spcBef>
                <a:spcPts val="500"/>
              </a:spcBef>
            </a:pPr>
            <a:r>
              <a:rPr lang="en-US" sz="2000" dirty="0" smtClean="0"/>
              <a:t>Once a </a:t>
            </a:r>
            <a:r>
              <a:rPr lang="en-US" sz="2000" dirty="0" smtClean="0">
                <a:cs typeface="Courier New" pitchFamily="49" charset="0"/>
              </a:rPr>
              <a:t>class</a:t>
            </a:r>
            <a:r>
              <a:rPr lang="en-US" sz="2000" dirty="0" smtClean="0"/>
              <a:t> is declared, the class name becomes  a user-defined data type, which means an </a:t>
            </a:r>
            <a:r>
              <a:rPr lang="en-US" sz="2000" i="1" dirty="0" smtClean="0"/>
              <a:t>object</a:t>
            </a:r>
            <a:r>
              <a:rPr lang="en-US" sz="2000" dirty="0" smtClean="0"/>
              <a:t> can be created with the data type of the </a:t>
            </a:r>
            <a:r>
              <a:rPr lang="en-US" sz="2000" b="1" dirty="0" smtClean="0">
                <a:latin typeface="Courier New" pitchFamily="112" charset="0"/>
              </a:rPr>
              <a:t>class.</a:t>
            </a:r>
          </a:p>
          <a:p>
            <a:pPr>
              <a:spcBef>
                <a:spcPts val="50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dirty="0" smtClean="0"/>
              <a:t>For example, many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objects can be created from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class.</a:t>
            </a:r>
          </a:p>
          <a:p>
            <a:pPr>
              <a:spcBef>
                <a:spcPts val="500"/>
              </a:spcBef>
            </a:pPr>
            <a:endParaRPr lang="en-US" sz="2000" dirty="0" smtClean="0"/>
          </a:p>
          <a:p>
            <a:pPr>
              <a:spcBef>
                <a:spcPts val="5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endParaRPr lang="en-US" sz="2000" u="sng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/>
            <a:r>
              <a:rPr lang="en-US" sz="2800" dirty="0" smtClean="0"/>
              <a:t>OOP Terminology</a:t>
            </a:r>
            <a:endParaRPr lang="en-US" sz="28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r>
              <a:rPr lang="en-US" sz="2000" dirty="0" smtClean="0"/>
              <a:t>When an object is created from a class, the object is </a:t>
            </a:r>
            <a:r>
              <a:rPr lang="en-US" sz="2000" i="1" dirty="0" smtClean="0"/>
              <a:t>instantiated</a:t>
            </a:r>
            <a:r>
              <a:rPr lang="en-US" sz="2000" dirty="0" smtClean="0"/>
              <a:t> from the class</a:t>
            </a:r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attributes</a:t>
            </a:r>
            <a:r>
              <a:rPr lang="en-US" sz="2000" dirty="0" smtClean="0"/>
              <a:t> of a class are the data of the class, which are also called </a:t>
            </a:r>
            <a:r>
              <a:rPr lang="en-US" sz="2000" i="1" dirty="0" smtClean="0"/>
              <a:t>member data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methods</a:t>
            </a:r>
            <a:r>
              <a:rPr lang="en-US" sz="2000" dirty="0" smtClean="0"/>
              <a:t> or </a:t>
            </a:r>
            <a:r>
              <a:rPr lang="en-US" sz="2000" i="1" dirty="0" smtClean="0"/>
              <a:t>behaviors</a:t>
            </a:r>
            <a:r>
              <a:rPr lang="en-US" sz="2000" dirty="0" smtClean="0"/>
              <a:t> of a class are the functions of a class, and they are also called </a:t>
            </a:r>
            <a:r>
              <a:rPr lang="en-US" sz="2000" i="1" dirty="0" smtClean="0"/>
              <a:t>member functions</a:t>
            </a:r>
            <a:endParaRPr lang="en-US" sz="2000" i="1" dirty="0" smtClean="0">
              <a:latin typeface="Courier New" pitchFamily="112" charset="0"/>
            </a:endParaRPr>
          </a:p>
          <a:p>
            <a:pPr>
              <a:lnSpc>
                <a:spcPct val="85000"/>
              </a:lnSpc>
            </a:pPr>
            <a:r>
              <a:rPr lang="en-US" sz="2000" dirty="0" smtClean="0"/>
              <a:t>When an object is instantiated, it </a:t>
            </a:r>
            <a:r>
              <a:rPr lang="en-US" sz="2000" dirty="0" smtClean="0"/>
              <a:t>contains all </a:t>
            </a:r>
            <a:r>
              <a:rPr lang="en-US" sz="2000" dirty="0" smtClean="0"/>
              <a:t>the member data and member functions of its class.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One main philosophy of OOP is the concept of </a:t>
            </a:r>
            <a:r>
              <a:rPr lang="en-US" sz="2000" i="1" dirty="0" smtClean="0"/>
              <a:t>encapsulation</a:t>
            </a:r>
            <a:r>
              <a:rPr lang="en-US" sz="2000" dirty="0" smtClean="0"/>
              <a:t>: member data and member functions that operate on the data are bundled together into one class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Another philosophy of OOP is the concept of </a:t>
            </a:r>
            <a:r>
              <a:rPr lang="en-US" sz="2000" i="1" dirty="0" smtClean="0"/>
              <a:t>data hiding</a:t>
            </a:r>
            <a:r>
              <a:rPr lang="en-US" sz="2000" dirty="0" smtClean="0"/>
              <a:t>: member data are not accessible to functions that are outside of the class or non-member functions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Since member data of a class are hidden, classes have a </a:t>
            </a:r>
            <a:r>
              <a:rPr lang="en-US" sz="2000" i="1" dirty="0" smtClean="0"/>
              <a:t>public interface</a:t>
            </a:r>
            <a:r>
              <a:rPr lang="en-US" sz="2000" dirty="0" smtClean="0"/>
              <a:t>, which are member functions that can be called by non-member functions. 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In OOP an object provides limited access to its data and functions without sharing its internal details and design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1371600" y="2133600"/>
            <a:ext cx="6172200" cy="1470025"/>
          </a:xfrm>
        </p:spPr>
        <p:txBody>
          <a:bodyPr/>
          <a:lstStyle/>
          <a:p>
            <a:r>
              <a:rPr lang="en-US" dirty="0" smtClean="0"/>
              <a:t>13.2, 13.4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Introduction to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Introduction to Classes</a:t>
            </a:r>
            <a:r>
              <a:rPr lang="en-US" sz="2400" dirty="0" smtClean="0"/>
              <a:t> 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05800" cy="56388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b="1" dirty="0" smtClean="0">
                <a:latin typeface="Courier New" pitchFamily="112" charset="0"/>
              </a:rPr>
              <a:t>class</a:t>
            </a:r>
            <a:r>
              <a:rPr lang="en-US" sz="2000" dirty="0" smtClean="0"/>
              <a:t> is an ADT: it is a data type that is created by the programmer to represent a group of data or an abstraction of data</a:t>
            </a:r>
          </a:p>
          <a:p>
            <a:r>
              <a:rPr lang="en-US" sz="2000" dirty="0" smtClean="0"/>
              <a:t>Similar to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, a class must be declared so the compiler knows what is it is composed of, before objects of the class can be created in memory</a:t>
            </a:r>
          </a:p>
          <a:p>
            <a:r>
              <a:rPr lang="en-US" sz="2000" dirty="0" smtClean="0"/>
              <a:t>Unlike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, a class declaration has both data fields and function prototypes</a:t>
            </a:r>
          </a:p>
          <a:p>
            <a:r>
              <a:rPr lang="en-US" sz="2000" b="1" dirty="0" smtClean="0">
                <a:latin typeface="Courier New" pitchFamily="112" charset="0"/>
              </a:rPr>
              <a:t>class </a:t>
            </a:r>
            <a:r>
              <a:rPr lang="en-US" sz="2000" dirty="0" smtClean="0"/>
              <a:t>declaration:    </a:t>
            </a:r>
            <a:r>
              <a:rPr lang="en-US" sz="2000" b="1" dirty="0" smtClean="0">
                <a:latin typeface="Courier New" pitchFamily="112" charset="0"/>
              </a:rPr>
              <a:t>class </a:t>
            </a:r>
            <a:r>
              <a:rPr lang="en-US" sz="2000" b="1" i="1" dirty="0" err="1" smtClean="0">
                <a:latin typeface="Courier New" pitchFamily="112" charset="0"/>
              </a:rPr>
              <a:t>ClassName</a:t>
            </a:r>
            <a:endParaRPr lang="en-US" sz="2000" b="1" dirty="0" smtClean="0">
              <a:latin typeface="Courier New" pitchFamily="112" charset="0"/>
            </a:endParaRPr>
          </a:p>
          <a:p>
            <a:pPr lvl="4">
              <a:spcBef>
                <a:spcPts val="0"/>
              </a:spcBef>
              <a:buFontTx/>
              <a:buNone/>
            </a:pPr>
            <a:r>
              <a:rPr lang="en-US" b="1" dirty="0" smtClean="0">
                <a:latin typeface="Courier New" pitchFamily="112" charset="0"/>
              </a:rPr>
              <a:t> 		 {</a:t>
            </a:r>
          </a:p>
          <a:p>
            <a:pPr lvl="4">
              <a:spcBef>
                <a:spcPts val="0"/>
              </a:spcBef>
              <a:buFontTx/>
              <a:buNone/>
            </a:pPr>
            <a:r>
              <a:rPr lang="en-US" b="1" dirty="0" smtClean="0">
                <a:latin typeface="Courier New" pitchFamily="112" charset="0"/>
              </a:rPr>
              <a:t>		    private:</a:t>
            </a:r>
          </a:p>
          <a:p>
            <a:pPr lvl="4">
              <a:spcBef>
                <a:spcPts val="0"/>
              </a:spcBef>
              <a:buFontTx/>
              <a:buNone/>
            </a:pPr>
            <a:r>
              <a:rPr lang="en-US" b="1" dirty="0" smtClean="0">
                <a:latin typeface="Courier New" pitchFamily="112" charset="0"/>
              </a:rPr>
              <a:t>		      data </a:t>
            </a:r>
            <a:r>
              <a:rPr lang="en-US" b="1" i="1" dirty="0" smtClean="0">
                <a:latin typeface="Courier New" pitchFamily="112" charset="0"/>
              </a:rPr>
              <a:t>declarations;</a:t>
            </a:r>
          </a:p>
          <a:p>
            <a:pPr lvl="4">
              <a:spcBef>
                <a:spcPts val="0"/>
              </a:spcBef>
              <a:buFontTx/>
              <a:buNone/>
            </a:pPr>
            <a:r>
              <a:rPr lang="en-US" b="1" i="1" dirty="0" smtClean="0">
                <a:latin typeface="Courier New" pitchFamily="112" charset="0"/>
              </a:rPr>
              <a:t>		      function declarations</a:t>
            </a:r>
          </a:p>
          <a:p>
            <a:pPr lvl="4">
              <a:spcBef>
                <a:spcPts val="0"/>
              </a:spcBef>
              <a:buFontTx/>
              <a:buNone/>
            </a:pPr>
            <a:r>
              <a:rPr lang="en-US" b="1" i="1" dirty="0" smtClean="0">
                <a:latin typeface="Courier New" pitchFamily="112" charset="0"/>
              </a:rPr>
              <a:t>		    public:</a:t>
            </a:r>
          </a:p>
          <a:p>
            <a:pPr lvl="4">
              <a:spcBef>
                <a:spcPts val="0"/>
              </a:spcBef>
              <a:buFontTx/>
              <a:buNone/>
            </a:pPr>
            <a:r>
              <a:rPr lang="en-US" b="1" i="1" dirty="0" smtClean="0">
                <a:latin typeface="Courier New" pitchFamily="112" charset="0"/>
              </a:rPr>
              <a:t>		      function declarations</a:t>
            </a:r>
            <a:r>
              <a:rPr lang="en-US" b="1" dirty="0" smtClean="0">
                <a:latin typeface="Courier New" pitchFamily="112" charset="0"/>
              </a:rPr>
              <a:t>;</a:t>
            </a:r>
          </a:p>
          <a:p>
            <a:pPr lvl="4">
              <a:spcBef>
                <a:spcPts val="0"/>
              </a:spcBef>
              <a:buFontTx/>
              <a:buNone/>
            </a:pPr>
            <a:r>
              <a:rPr lang="en-US" b="1" dirty="0" smtClean="0">
                <a:latin typeface="Courier New" pitchFamily="112" charset="0"/>
              </a:rPr>
              <a:t> 		 };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The 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for the data and functions of a class can be </a:t>
            </a:r>
            <a:r>
              <a:rPr lang="en-US" sz="2000" b="1" dirty="0" smtClean="0">
                <a:latin typeface="Courier New" pitchFamily="112" charset="0"/>
              </a:rPr>
              <a:t>private</a:t>
            </a:r>
            <a:r>
              <a:rPr lang="en-US" sz="2000" dirty="0" smtClean="0"/>
              <a:t> or</a:t>
            </a:r>
            <a:r>
              <a:rPr lang="en-US" sz="2000" dirty="0" smtClean="0">
                <a:latin typeface="Courier New" pitchFamily="112" charset="0"/>
              </a:rPr>
              <a:t> </a:t>
            </a:r>
            <a:r>
              <a:rPr lang="en-US" sz="2000" b="1" dirty="0" smtClean="0">
                <a:latin typeface="Courier New" pitchFamily="112" charset="0"/>
              </a:rPr>
              <a:t>public 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Introduction to Classes </a:t>
            </a:r>
            <a:r>
              <a:rPr lang="en-US" sz="2400" dirty="0" smtClean="0"/>
              <a:t>(2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0010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control the kind of access to the member data and functions: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latin typeface="Courier New" pitchFamily="112" charset="0"/>
              </a:rPr>
              <a:t>public</a:t>
            </a:r>
            <a:r>
              <a:rPr lang="en-US" sz="2000" dirty="0" smtClean="0">
                <a:latin typeface="Courier New" pitchFamily="112" charset="0"/>
              </a:rPr>
              <a:t>:</a:t>
            </a:r>
            <a:r>
              <a:rPr lang="en-US" sz="2000" dirty="0" smtClean="0"/>
              <a:t> can be called or accessed by functions outside of the class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latin typeface="Courier New" pitchFamily="112" charset="0"/>
              </a:rPr>
              <a:t>private</a:t>
            </a:r>
            <a:r>
              <a:rPr lang="en-US" sz="2000" dirty="0" smtClean="0">
                <a:latin typeface="Courier New" pitchFamily="112" charset="0"/>
              </a:rPr>
              <a:t>:</a:t>
            </a:r>
            <a:r>
              <a:rPr lang="en-US" sz="2000" dirty="0" smtClean="0"/>
              <a:t> can only be called or accessed by functions that are members of the class</a:t>
            </a:r>
          </a:p>
          <a:p>
            <a:r>
              <a:rPr lang="en-US" sz="2000" dirty="0" smtClean="0"/>
              <a:t>Access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can be listed in any order in a class and can appear multiple times within a class</a:t>
            </a:r>
          </a:p>
          <a:p>
            <a:r>
              <a:rPr lang="en-US" sz="2000" dirty="0" smtClean="0"/>
              <a:t>If an access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is not listed, the default access is </a:t>
            </a:r>
            <a:r>
              <a:rPr lang="en-US" sz="2000" b="1" dirty="0" smtClean="0">
                <a:latin typeface="Courier New" pitchFamily="112" charset="0"/>
              </a:rPr>
              <a:t>private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pPr algn="ctr"/>
            <a:r>
              <a:rPr lang="en-US" sz="2800" dirty="0" smtClean="0"/>
              <a:t>Example of a Class Declaration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5257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4"/>
          <p:cNvSpPr>
            <a:spLocks noChangeAspect="1" noChangeArrowheads="1"/>
          </p:cNvSpPr>
          <p:nvPr/>
        </p:nvSpPr>
        <p:spPr bwMode="auto">
          <a:xfrm>
            <a:off x="2057400" y="2362200"/>
            <a:ext cx="2362200" cy="669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spect="1" noChangeArrowheads="1"/>
          </p:cNvSpPr>
          <p:nvPr/>
        </p:nvSpPr>
        <p:spPr bwMode="auto">
          <a:xfrm>
            <a:off x="4495800" y="1600200"/>
            <a:ext cx="2787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Private Members</a:t>
            </a:r>
          </a:p>
        </p:txBody>
      </p:sp>
      <p:sp>
        <p:nvSpPr>
          <p:cNvPr id="15366" name="Line 6"/>
          <p:cNvSpPr>
            <a:spLocks noChangeAspect="1" noChangeShapeType="1"/>
          </p:cNvSpPr>
          <p:nvPr/>
        </p:nvSpPr>
        <p:spPr bwMode="auto">
          <a:xfrm flipH="1">
            <a:off x="4495800" y="1981200"/>
            <a:ext cx="3048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Rectangle 7"/>
          <p:cNvSpPr>
            <a:spLocks noChangeAspect="1" noChangeArrowheads="1"/>
          </p:cNvSpPr>
          <p:nvPr/>
        </p:nvSpPr>
        <p:spPr bwMode="auto">
          <a:xfrm>
            <a:off x="2057400" y="3352800"/>
            <a:ext cx="3962400" cy="1676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spect="1" noChangeArrowheads="1"/>
          </p:cNvSpPr>
          <p:nvPr/>
        </p:nvSpPr>
        <p:spPr bwMode="auto">
          <a:xfrm>
            <a:off x="5562600" y="2514600"/>
            <a:ext cx="289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Public Members</a:t>
            </a:r>
          </a:p>
        </p:txBody>
      </p:sp>
      <p:sp>
        <p:nvSpPr>
          <p:cNvPr id="15369" name="Line 9"/>
          <p:cNvSpPr>
            <a:spLocks noChangeAspect="1" noChangeShapeType="1"/>
          </p:cNvSpPr>
          <p:nvPr/>
        </p:nvSpPr>
        <p:spPr bwMode="auto">
          <a:xfrm flipH="1">
            <a:off x="5638800" y="2895600"/>
            <a:ext cx="366713" cy="425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1557</TotalTime>
  <Words>1792</Words>
  <Application>Microsoft Office PowerPoint</Application>
  <PresentationFormat>On-screen Show (4:3)</PresentationFormat>
  <Paragraphs>310</Paragraphs>
  <Slides>39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template</vt:lpstr>
      <vt:lpstr>Slide 1</vt:lpstr>
      <vt:lpstr>13.1</vt:lpstr>
      <vt:lpstr>Procedural vs. Object Oriented Programming</vt:lpstr>
      <vt:lpstr>Getting started in OOP</vt:lpstr>
      <vt:lpstr>OOP Terminology</vt:lpstr>
      <vt:lpstr>13.2, 13.4</vt:lpstr>
      <vt:lpstr>Introduction to Classes (1 of 2)</vt:lpstr>
      <vt:lpstr>Introduction to Classes (2 of 2)</vt:lpstr>
      <vt:lpstr>Example of a Class Declaration</vt:lpstr>
      <vt:lpstr>Why Have Private Members?</vt:lpstr>
      <vt:lpstr>Member Functions</vt:lpstr>
      <vt:lpstr>Types of Member Functions (1 of 2)</vt:lpstr>
      <vt:lpstr>Types of Member Functions (2 of 2)</vt:lpstr>
      <vt:lpstr>Member Data</vt:lpstr>
      <vt:lpstr>13.3</vt:lpstr>
      <vt:lpstr>Defining an Instance of a Class</vt:lpstr>
      <vt:lpstr>Dynamically Allocating an Object</vt:lpstr>
      <vt:lpstr>13.5</vt:lpstr>
      <vt:lpstr>Separating Specification from Implementation</vt:lpstr>
      <vt:lpstr>Working with Header and Implementation Files</vt:lpstr>
      <vt:lpstr>13.6</vt:lpstr>
      <vt:lpstr>Inline Member Functions</vt:lpstr>
      <vt:lpstr>Inline vs. Regular Member Functions</vt:lpstr>
      <vt:lpstr>13.7</vt:lpstr>
      <vt:lpstr>Constructors</vt:lpstr>
      <vt:lpstr>13.8</vt:lpstr>
      <vt:lpstr>Passing Arguments to Constructors</vt:lpstr>
      <vt:lpstr>13.9</vt:lpstr>
      <vt:lpstr>Destructors</vt:lpstr>
      <vt:lpstr>Slide 30</vt:lpstr>
      <vt:lpstr>13.10</vt:lpstr>
      <vt:lpstr>Overloading Member Functions</vt:lpstr>
      <vt:lpstr>13.12</vt:lpstr>
      <vt:lpstr>Arrays of Objects (1 of 2)</vt:lpstr>
      <vt:lpstr>Arrays of Objects (2 of 2)</vt:lpstr>
      <vt:lpstr>13.15</vt:lpstr>
      <vt:lpstr>The Unified Modeling Language</vt:lpstr>
      <vt:lpstr>UML Example: Rectangle Class</vt:lpstr>
      <vt:lpstr>UML Example: InventoryItem Class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subject>Introduction to Classes</dc:subject>
  <dc:creator>Tony Gaddis</dc:creator>
  <cp:lastModifiedBy>Clare</cp:lastModifiedBy>
  <cp:revision>86</cp:revision>
  <dcterms:created xsi:type="dcterms:W3CDTF">2011-02-16T20:47:20Z</dcterms:created>
  <dcterms:modified xsi:type="dcterms:W3CDTF">2015-02-05T08:26:42Z</dcterms:modified>
</cp:coreProperties>
</file>