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7"/>
  </p:notesMasterIdLst>
  <p:sldIdLst>
    <p:sldId id="261" r:id="rId2"/>
    <p:sldId id="318" r:id="rId3"/>
    <p:sldId id="321" r:id="rId4"/>
    <p:sldId id="322" r:id="rId5"/>
    <p:sldId id="319" r:id="rId6"/>
    <p:sldId id="320" r:id="rId7"/>
    <p:sldId id="332" r:id="rId8"/>
    <p:sldId id="323" r:id="rId9"/>
    <p:sldId id="325" r:id="rId10"/>
    <p:sldId id="303" r:id="rId11"/>
    <p:sldId id="271" r:id="rId12"/>
    <p:sldId id="312" r:id="rId13"/>
    <p:sldId id="304" r:id="rId14"/>
    <p:sldId id="275" r:id="rId15"/>
    <p:sldId id="313" r:id="rId16"/>
    <p:sldId id="305" r:id="rId17"/>
    <p:sldId id="279" r:id="rId18"/>
    <p:sldId id="284" r:id="rId19"/>
    <p:sldId id="306" r:id="rId20"/>
    <p:sldId id="287" r:id="rId21"/>
    <p:sldId id="314" r:id="rId22"/>
    <p:sldId id="290" r:id="rId23"/>
    <p:sldId id="291" r:id="rId24"/>
    <p:sldId id="294" r:id="rId25"/>
    <p:sldId id="295" r:id="rId26"/>
    <p:sldId id="326" r:id="rId27"/>
    <p:sldId id="315" r:id="rId28"/>
    <p:sldId id="317" r:id="rId29"/>
    <p:sldId id="316" r:id="rId30"/>
    <p:sldId id="309" r:id="rId31"/>
    <p:sldId id="298" r:id="rId32"/>
    <p:sldId id="327" r:id="rId33"/>
    <p:sldId id="329" r:id="rId34"/>
    <p:sldId id="331" r:id="rId35"/>
    <p:sldId id="330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FE"/>
    <a:srgbClr val="DAFBF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78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4E9CBD-56F3-46AE-B563-4EA892AAE0E7}" type="datetimeFigureOut">
              <a:rPr lang="en-US"/>
              <a:pPr>
                <a:defRPr/>
              </a:pPr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28813F3-E192-46A6-ADD5-41A98D05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99EB78-F3FE-4BEC-A530-27A81837F6DF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A1E9DB-EAA9-4C9F-8021-D412846CF535}" type="slidenum">
              <a:rPr lang="en-CA" smtClean="0"/>
              <a:pPr/>
              <a:t>18</a:t>
            </a:fld>
            <a:endParaRPr lang="en-CA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272B22-92F3-44A7-9802-DD9078C57ECF}" type="slidenum">
              <a:rPr lang="en-CA" smtClean="0"/>
              <a:pPr/>
              <a:t>20</a:t>
            </a:fld>
            <a:endParaRPr lang="en-CA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272B22-92F3-44A7-9802-DD9078C57ECF}" type="slidenum">
              <a:rPr lang="en-CA" smtClean="0"/>
              <a:pPr/>
              <a:t>21</a:t>
            </a:fld>
            <a:endParaRPr lang="en-CA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893420-AD9B-4DFB-87AE-F68C69E86DA3}" type="slidenum">
              <a:rPr lang="en-CA" smtClean="0"/>
              <a:pPr/>
              <a:t>22</a:t>
            </a:fld>
            <a:endParaRPr lang="en-CA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64D291-4CEE-48E1-8388-F115A648A800}" type="slidenum">
              <a:rPr lang="en-CA" smtClean="0"/>
              <a:pPr/>
              <a:t>23</a:t>
            </a:fld>
            <a:endParaRPr lang="en-CA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415AC27-9DC8-4DC4-9F6A-B06D974D86E4}" type="slidenum">
              <a:rPr lang="en-CA" smtClean="0"/>
              <a:pPr/>
              <a:t>24</a:t>
            </a:fld>
            <a:endParaRPr lang="en-CA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94EA5-EFD1-42E1-A4A9-D7598C5B1444}" type="slidenum">
              <a:rPr lang="en-CA" smtClean="0"/>
              <a:pPr/>
              <a:t>25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94EA5-EFD1-42E1-A4A9-D7598C5B1444}" type="slidenum">
              <a:rPr lang="en-CA" smtClean="0"/>
              <a:pPr/>
              <a:t>26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4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94EA5-EFD1-42E1-A4A9-D7598C5B1444}" type="slidenum">
              <a:rPr lang="en-CA" smtClean="0"/>
              <a:pPr/>
              <a:t>27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94EA5-EFD1-42E1-A4A9-D7598C5B1444}" type="slidenum">
              <a:rPr lang="en-CA" smtClean="0"/>
              <a:pPr/>
              <a:t>28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494EA5-EFD1-42E1-A4A9-D7598C5B1444}" type="slidenum">
              <a:rPr lang="en-CA" smtClean="0"/>
              <a:pPr/>
              <a:t>29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621E1F-967B-40B8-961C-345DAA133CC2}" type="slidenum">
              <a:rPr lang="en-CA" smtClean="0"/>
              <a:pPr/>
              <a:t>31</a:t>
            </a:fld>
            <a:endParaRPr lang="en-CA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33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34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35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5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6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2951E4-E719-47B0-9854-200B7F82FE63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5D34F7-3FF2-4AA8-B9FA-03DFF965AB93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4E2D12-D706-4CDE-8EF6-C570AE0C6535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4E2D12-D706-4CDE-8EF6-C570AE0C6535}" type="slidenum">
              <a:rPr lang="en-CA" smtClean="0"/>
              <a:pPr/>
              <a:t>12</a:t>
            </a:fld>
            <a:endParaRPr lang="en-CA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99EB78-F3FE-4BEC-A530-27A81837F6DF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58B18-DD0D-432D-A15D-6563D717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4B00F-582F-454B-BC2D-33C5C3DC2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4AF86-4ACC-4F2F-9A25-711954E57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1855-EE29-41C4-940D-61540A8C4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9A6DB-A0F2-4605-9EDA-7C1C50853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8C5F6-4662-4A2A-94CD-E566ABB88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3C6B6-B396-4A7E-824A-24FE8450B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8EA35-5875-4E0A-B861-3B115676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DB1F0-15CA-4F11-A22B-262348CFD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C4181-A43C-4DA0-BB0E-C9EBA1C27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6B55-55FF-4BF7-A470-D4F42AC49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AD312F2-7DD9-4A99-B3A2-3A2018841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990600" y="6513513"/>
            <a:ext cx="297180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 smtClean="0">
                <a:latin typeface="Times New Roman" pitchFamily="18" charset="0"/>
              </a:rPr>
              <a:t>Copyright © 2012 Pearson Education, Inc.</a:t>
            </a:r>
          </a:p>
          <a:p>
            <a:pPr algn="ctr">
              <a:spcBef>
                <a:spcPct val="50000"/>
              </a:spcBef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048000" y="1752600"/>
            <a:ext cx="3276600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/>
              <a:t>Chapter 14:</a:t>
            </a:r>
          </a:p>
          <a:p>
            <a:pPr algn="ctr">
              <a:spcBef>
                <a:spcPct val="50000"/>
              </a:spcBef>
            </a:pPr>
            <a:endParaRPr lang="en-US" sz="4000" dirty="0"/>
          </a:p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</a:rPr>
              <a:t>More About Classes</a:t>
            </a:r>
          </a:p>
        </p:txBody>
      </p:sp>
      <p:pic>
        <p:nvPicPr>
          <p:cNvPr id="3075" name="Picture 6" descr="AW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48200" y="6096000"/>
            <a:ext cx="430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 Tony Gaddis</a:t>
            </a:r>
          </a:p>
          <a:p>
            <a:r>
              <a:rPr lang="en-US" sz="1400" dirty="0" smtClean="0"/>
              <a:t>Slides modified and supplemented by Clare Nguyen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14.2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Friends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40713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Recall that private data of a class cannot be accessed by functions outside of the class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C++ provides a way to get around this principle: A class can declare that an outside, non-member function is its friend. This friend function can then access private data of the class.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friend function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is </a:t>
            </a:r>
            <a:r>
              <a:rPr lang="en-US" sz="2000" i="1" dirty="0" smtClean="0"/>
              <a:t>not</a:t>
            </a:r>
            <a:r>
              <a:rPr lang="en-US" sz="2000" dirty="0" smtClean="0"/>
              <a:t> a member of the class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can be a stand-alone function or can be a member function of another class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is declared a friend by the class, inside the class declaration, with the keyword </a:t>
            </a:r>
            <a:r>
              <a:rPr lang="en-US" sz="2000" b="1" dirty="0" smtClean="0">
                <a:latin typeface="Courier New" pitchFamily="112" charset="0"/>
              </a:rPr>
              <a:t>friend</a:t>
            </a:r>
            <a:r>
              <a:rPr lang="en-US" sz="2000" dirty="0" smtClean="0"/>
              <a:t> in front of the function prototype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To declare a friend function, the class copies the prototype of the function into the class declaration and add the keyword </a:t>
            </a:r>
            <a:r>
              <a:rPr lang="en-US" sz="2000" b="1" dirty="0" smtClean="0">
                <a:latin typeface="Courier New" pitchFamily="112" charset="0"/>
              </a:rPr>
              <a:t>friend</a:t>
            </a:r>
            <a:r>
              <a:rPr 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a stand alone function: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	  friend void </a:t>
            </a:r>
            <a:r>
              <a:rPr lang="en-US" sz="2000" b="1" dirty="0" err="1" smtClean="0">
                <a:latin typeface="Courier New" pitchFamily="112" charset="0"/>
              </a:rPr>
              <a:t>setVal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);</a:t>
            </a:r>
          </a:p>
          <a:p>
            <a:pPr marL="742950" lvl="2" indent="-342900">
              <a:lnSpc>
                <a:spcPct val="90000"/>
              </a:lnSpc>
              <a:buFont typeface="Courier New" pitchFamily="49" charset="0"/>
              <a:buChar char="−"/>
            </a:pPr>
            <a:r>
              <a:rPr lang="en-US" sz="2000" dirty="0" smtClean="0"/>
              <a:t>For a member function of another class: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112" charset="0"/>
              </a:rPr>
              <a:t>		  friend void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::</a:t>
            </a:r>
            <a:r>
              <a:rPr lang="en-US" sz="2000" b="1" dirty="0" err="1" smtClean="0">
                <a:latin typeface="Courier New" pitchFamily="112" charset="0"/>
              </a:rPr>
              <a:t>setNum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Using Friend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316913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Friend functions bypass the main principle of data hiding that protects data, therefore they should be used with caution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class should allow as few friend functions as possible, generally it should not have any friend function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Friend functions should be allowed only when a class needs to work closely with another class 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An example is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Mortgage</a:t>
            </a:r>
            <a:r>
              <a:rPr lang="en-US" sz="2000" dirty="0" smtClean="0"/>
              <a:t> class, which keeps track of mortgage calculation and data. This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Mortgage</a:t>
            </a:r>
            <a:r>
              <a:rPr lang="en-US" sz="2000" dirty="0" smtClean="0"/>
              <a:t> class communicates with the user  through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000" dirty="0" smtClean="0"/>
              <a:t> (graphical user interface) class that shows mortgage data in a user-friendly display. Since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000" dirty="0" smtClean="0"/>
              <a:t> class works so closely with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Mortgage</a:t>
            </a:r>
            <a:r>
              <a:rPr lang="en-US" sz="2000" dirty="0" smtClean="0"/>
              <a:t> class to display data,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Mortgage</a:t>
            </a:r>
            <a:r>
              <a:rPr lang="en-US" sz="2000" dirty="0" smtClean="0"/>
              <a:t> class can grant friend access to some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000" dirty="0" smtClean="0"/>
              <a:t> member functions so they can run more efficiently. They don’t have to go through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Mortgage</a:t>
            </a:r>
            <a:r>
              <a:rPr lang="en-US" sz="2000" dirty="0" smtClean="0"/>
              <a:t>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functions to get to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Mortgage</a:t>
            </a:r>
            <a:r>
              <a:rPr lang="en-US" sz="2000" dirty="0" smtClean="0"/>
              <a:t> data.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75000"/>
              </a:lnSpc>
            </a:pPr>
            <a:r>
              <a:rPr lang="en-US" sz="2000" dirty="0" smtClean="0"/>
              <a:t>There is another type of friend access that a class can grant: allow an entire class to be a friend class </a:t>
            </a:r>
          </a:p>
          <a:p>
            <a:pPr>
              <a:lnSpc>
                <a:spcPct val="75000"/>
              </a:lnSpc>
            </a:pPr>
            <a:r>
              <a:rPr lang="en-US" sz="2000" dirty="0" smtClean="0"/>
              <a:t>A class which is granted friendship can access any private members of the grantor</a:t>
            </a:r>
          </a:p>
          <a:p>
            <a:pPr>
              <a:lnSpc>
                <a:spcPct val="75000"/>
              </a:lnSpc>
            </a:pPr>
            <a:r>
              <a:rPr lang="en-US" sz="2000" dirty="0" smtClean="0"/>
              <a:t>Friend class, just like global variables, should be avoided in general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14.3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Object-to-Object Assignment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/>
            <a:r>
              <a:rPr lang="en-US" sz="2800" dirty="0" smtClean="0"/>
              <a:t>Object-to-Object Assignment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000" dirty="0" smtClean="0"/>
              <a:t>We can use </a:t>
            </a:r>
            <a:r>
              <a:rPr lang="en-US" sz="2000" b="1" dirty="0" smtClean="0">
                <a:latin typeface="Courier New" pitchFamily="112" charset="0"/>
              </a:rPr>
              <a:t>=</a:t>
            </a:r>
            <a:r>
              <a:rPr lang="en-US" sz="2000" dirty="0" smtClean="0"/>
              <a:t> to copy or to initialize one object with another object of the same type</a:t>
            </a:r>
          </a:p>
          <a:p>
            <a:r>
              <a:rPr lang="en-US" sz="2000" dirty="0" smtClean="0"/>
              <a:t>Example of copying objects: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 smtClean="0"/>
              <a:t>	        </a:t>
            </a:r>
            <a:r>
              <a:rPr lang="en-US" sz="2000" b="1" dirty="0" smtClean="0">
                <a:latin typeface="Courier New" pitchFamily="112" charset="0"/>
              </a:rPr>
              <a:t>instance2 = instance1;</a:t>
            </a:r>
            <a:r>
              <a:rPr lang="en-US" sz="2000" b="1" dirty="0" smtClean="0"/>
              <a:t> </a:t>
            </a:r>
            <a:r>
              <a:rPr lang="en-US" sz="2000" dirty="0" smtClean="0"/>
              <a:t>	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 smtClean="0"/>
              <a:t>copy all member values from </a:t>
            </a:r>
            <a:r>
              <a:rPr lang="en-US" sz="2000" b="1" dirty="0" smtClean="0">
                <a:latin typeface="Courier New" pitchFamily="112" charset="0"/>
              </a:rPr>
              <a:t>instance1</a:t>
            </a:r>
            <a:r>
              <a:rPr lang="en-US" sz="2000" dirty="0" smtClean="0"/>
              <a:t> and assign to the</a:t>
            </a:r>
          </a:p>
          <a:p>
            <a:pPr lvl="1"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dirty="0" smtClean="0"/>
              <a:t>corresponding member variables of </a:t>
            </a:r>
            <a:r>
              <a:rPr lang="en-US" sz="2000" b="1" dirty="0" smtClean="0">
                <a:latin typeface="Courier New" pitchFamily="112" charset="0"/>
              </a:rPr>
              <a:t>instance2</a:t>
            </a:r>
          </a:p>
          <a:p>
            <a:r>
              <a:rPr lang="en-US" sz="2000" dirty="0" smtClean="0"/>
              <a:t>Example of initializing objects: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 smtClean="0"/>
              <a:t>	         </a:t>
            </a:r>
            <a:r>
              <a:rPr lang="en-US" sz="2000" b="1" dirty="0" smtClean="0">
                <a:latin typeface="Courier New" pitchFamily="112" charset="0"/>
              </a:rPr>
              <a:t>Rectangle r2 = r1;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 smtClean="0"/>
              <a:t>create </a:t>
            </a:r>
            <a:r>
              <a:rPr lang="en-US" sz="2000" b="1" dirty="0" smtClean="0">
                <a:latin typeface="Courier New" pitchFamily="112" charset="0"/>
              </a:rPr>
              <a:t>r2 </a:t>
            </a:r>
            <a:r>
              <a:rPr lang="en-US" sz="2000" dirty="0" smtClean="0"/>
              <a:t>and initialize all member variables of </a:t>
            </a:r>
            <a:r>
              <a:rPr lang="en-US" sz="2000" b="1" dirty="0" smtClean="0">
                <a:latin typeface="Courier New" pitchFamily="112" charset="0"/>
              </a:rPr>
              <a:t>r2 </a:t>
            </a:r>
            <a:r>
              <a:rPr lang="en-US" sz="2000" dirty="0" smtClean="0"/>
              <a:t>with </a:t>
            </a:r>
          </a:p>
          <a:p>
            <a:pPr lvl="1"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dirty="0" smtClean="0"/>
              <a:t>corresponding values of </a:t>
            </a:r>
            <a:r>
              <a:rPr lang="en-US" sz="2000" b="1" dirty="0" smtClean="0">
                <a:latin typeface="Courier New" pitchFamily="112" charset="0"/>
              </a:rPr>
              <a:t>r1</a:t>
            </a:r>
            <a:endParaRPr lang="en-US" sz="2000" i="1" dirty="0" smtClean="0"/>
          </a:p>
          <a:p>
            <a:pPr>
              <a:spcBef>
                <a:spcPts val="0"/>
              </a:spcBef>
              <a:buClr>
                <a:srgbClr val="3333CC"/>
              </a:buClr>
            </a:pPr>
            <a:r>
              <a:rPr lang="en-US" sz="2000" i="1" dirty="0" smtClean="0"/>
              <a:t>Caution</a:t>
            </a:r>
            <a:r>
              <a:rPr lang="en-US" sz="2000" dirty="0" smtClean="0"/>
              <a:t>:  This copying only works if the source object has no dynamically allocated memory. It only does a </a:t>
            </a:r>
            <a:r>
              <a:rPr lang="en-US" sz="2000" i="1" dirty="0" smtClean="0"/>
              <a:t>shallow</a:t>
            </a:r>
            <a:r>
              <a:rPr lang="en-US" sz="2000" dirty="0" smtClean="0"/>
              <a:t> copy of data from the source object to the destination objects. This is fine for data that are </a:t>
            </a:r>
            <a:r>
              <a:rPr lang="en-US" sz="2000" smtClean="0"/>
              <a:t>stored locally </a:t>
            </a:r>
            <a:r>
              <a:rPr lang="en-US" sz="2000" dirty="0" smtClean="0"/>
              <a:t>inside the object.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 algn="ctr"/>
            <a:r>
              <a:rPr lang="en-US" sz="2800" dirty="0" smtClean="0"/>
              <a:t>Constraint of Object-to-Object Assignment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382000" cy="3886201"/>
          </a:xfrm>
        </p:spPr>
        <p:txBody>
          <a:bodyPr/>
          <a:lstStyle/>
          <a:p>
            <a:r>
              <a:rPr lang="en-US" sz="2000" dirty="0" smtClean="0"/>
              <a:t>When an object has dynamically allocated memory, the shallow copy will cause a problem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Example:   	 </a:t>
            </a:r>
            <a:r>
              <a:rPr lang="en-US" sz="2000" b="1" dirty="0" smtClean="0">
                <a:latin typeface="Courier New" pitchFamily="112" charset="0"/>
              </a:rPr>
              <a:t>class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endParaRPr lang="en-US" sz="2000" b="1" dirty="0" smtClean="0">
              <a:latin typeface="Courier New" pitchFamily="112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			{ 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			   public: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         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 = 0)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	      {value=new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; *value = </a:t>
            </a:r>
            <a:r>
              <a:rPr lang="en-US" sz="2000" b="1" dirty="0" err="1" smtClean="0">
                <a:latin typeface="Courier New" pitchFamily="112" charset="0"/>
              </a:rPr>
              <a:t>val</a:t>
            </a:r>
            <a:r>
              <a:rPr lang="en-US" sz="2000" b="1" dirty="0" smtClean="0">
                <a:latin typeface="Courier New" pitchFamily="112" charset="0"/>
              </a:rPr>
              <a:t>;}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		   // other functions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       private: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         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*value;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	          }</a:t>
            </a:r>
            <a:endParaRPr lang="en-US" sz="2000" b="1" dirty="0" smtClean="0"/>
          </a:p>
          <a:p>
            <a:pPr>
              <a:lnSpc>
                <a:spcPct val="80000"/>
              </a:lnSpc>
              <a:spcBef>
                <a:spcPts val="1200"/>
              </a:spcBef>
              <a:buFont typeface="Times" pitchFamily="112" charset="0"/>
              <a:buNone/>
            </a:pPr>
            <a:r>
              <a:rPr lang="en-US" sz="2000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Code to work with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endParaRPr lang="en-US" sz="2000" b="1" dirty="0" smtClean="0">
              <a:latin typeface="Courier New" pitchFamily="112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 typeface="Times" pitchFamily="112" charset="0"/>
              <a:buNone/>
            </a:pPr>
            <a:r>
              <a:rPr lang="en-US" sz="2000" dirty="0" smtClean="0">
                <a:latin typeface="Courier New" pitchFamily="112" charset="0"/>
              </a:rPr>
              <a:t>	 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object1(5);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Times" pitchFamily="112" charset="0"/>
              <a:buNone/>
            </a:pPr>
            <a:r>
              <a:rPr lang="en-US" sz="2000" b="1" dirty="0" smtClean="0">
                <a:latin typeface="Courier New" pitchFamily="112" charset="0"/>
              </a:rPr>
              <a:t>   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object2 = object1;</a:t>
            </a:r>
          </a:p>
          <a:p>
            <a:pPr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 typeface="Times" pitchFamily="112" charset="0"/>
              <a:buNone/>
            </a:pPr>
            <a:r>
              <a:rPr lang="en-US" sz="2000" dirty="0" smtClean="0">
                <a:latin typeface="Courier New" pitchFamily="112" charset="0"/>
              </a:rPr>
              <a:t>	</a:t>
            </a:r>
            <a:endParaRPr lang="en-US" sz="20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762000" y="4724400"/>
            <a:ext cx="4648201" cy="1524000"/>
            <a:chOff x="2041525" y="4572000"/>
            <a:chExt cx="4695825" cy="1524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041525" y="4572000"/>
              <a:ext cx="4695825" cy="1524000"/>
              <a:chOff x="2041525" y="4572000"/>
              <a:chExt cx="4695825" cy="1524000"/>
            </a:xfrm>
          </p:grpSpPr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5943600" y="5791200"/>
                <a:ext cx="609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5"/>
              <p:cNvGrpSpPr/>
              <p:nvPr/>
            </p:nvGrpSpPr>
            <p:grpSpPr>
              <a:xfrm>
                <a:off x="2041525" y="4572000"/>
                <a:ext cx="4695825" cy="1524000"/>
                <a:chOff x="2041525" y="4572000"/>
                <a:chExt cx="4695825" cy="1524000"/>
              </a:xfrm>
            </p:grpSpPr>
            <p:sp>
              <p:nvSpPr>
                <p:cNvPr id="18" name="Rectangle 4"/>
                <p:cNvSpPr>
                  <a:spLocks noChangeArrowheads="1"/>
                </p:cNvSpPr>
                <p:nvPr/>
              </p:nvSpPr>
              <p:spPr bwMode="auto">
                <a:xfrm>
                  <a:off x="2057400" y="5181600"/>
                  <a:ext cx="1371600" cy="9144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5"/>
                <p:cNvSpPr>
                  <a:spLocks noChangeArrowheads="1"/>
                </p:cNvSpPr>
                <p:nvPr/>
              </p:nvSpPr>
              <p:spPr bwMode="auto">
                <a:xfrm>
                  <a:off x="5257800" y="5181600"/>
                  <a:ext cx="1371600" cy="9144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6"/>
                <p:cNvSpPr>
                  <a:spLocks noChangeArrowheads="1"/>
                </p:cNvSpPr>
                <p:nvPr/>
              </p:nvSpPr>
              <p:spPr bwMode="auto">
                <a:xfrm>
                  <a:off x="4038600" y="4572000"/>
                  <a:ext cx="838200" cy="3810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2743200" y="5791200"/>
                  <a:ext cx="6096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41525" y="4835525"/>
                  <a:ext cx="1250950" cy="396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latin typeface="Courier New" pitchFamily="112" charset="0"/>
                    </a:rPr>
                    <a:t>object1</a:t>
                  </a:r>
                </a:p>
              </p:txBody>
            </p:sp>
            <p:sp>
              <p:nvSpPr>
                <p:cNvPr id="2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257800" y="4876800"/>
                  <a:ext cx="1250950" cy="396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latin typeface="Courier New" pitchFamily="112" charset="0"/>
                    </a:rPr>
                    <a:t>object2</a:t>
                  </a:r>
                </a:p>
              </p:txBody>
            </p:sp>
            <p:sp>
              <p:nvSpPr>
                <p:cNvPr id="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90800" y="5410200"/>
                  <a:ext cx="946150" cy="396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latin typeface="Courier New" pitchFamily="112" charset="0"/>
                    </a:rPr>
                    <a:t>value</a:t>
                  </a:r>
                </a:p>
              </p:txBody>
            </p:sp>
            <p:sp>
              <p:nvSpPr>
                <p:cNvPr id="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791200" y="5410200"/>
                  <a:ext cx="946150" cy="396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dirty="0">
                      <a:latin typeface="Courier New" pitchFamily="112" charset="0"/>
                    </a:rPr>
                    <a:t>value</a:t>
                  </a: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352800" y="4953000"/>
                  <a:ext cx="9144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572000" y="4953000"/>
                  <a:ext cx="1371600" cy="99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4267200" y="457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19800" y="3352800"/>
            <a:ext cx="2819400" cy="3170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Problem!!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Both objects share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he same dynamically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dirty="0" smtClean="0">
                <a:solidFill>
                  <a:srgbClr val="FF0000"/>
                </a:solidFill>
              </a:rPr>
              <a:t>llocated memory. Changing data of one object will change data of the other!!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Deleting one object means deleting data of the other!!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" y="4495800"/>
            <a:ext cx="3048000" cy="19050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10000" y="5105400"/>
            <a:ext cx="1676400" cy="1295400"/>
          </a:xfrm>
          <a:prstGeom prst="rect">
            <a:avLst/>
          </a:prstGeom>
          <a:solidFill>
            <a:schemeClr val="bg2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62000" y="4038600"/>
            <a:ext cx="304800" cy="457200"/>
          </a:xfrm>
          <a:custGeom>
            <a:avLst/>
            <a:gdLst>
              <a:gd name="connsiteX0" fmla="*/ 340426 w 340426"/>
              <a:gd name="connsiteY0" fmla="*/ 0 h 403761"/>
              <a:gd name="connsiteX1" fmla="*/ 55418 w 340426"/>
              <a:gd name="connsiteY1" fmla="*/ 95002 h 403761"/>
              <a:gd name="connsiteX2" fmla="*/ 7917 w 340426"/>
              <a:gd name="connsiteY2" fmla="*/ 403761 h 403761"/>
              <a:gd name="connsiteX3" fmla="*/ 7917 w 340426"/>
              <a:gd name="connsiteY3" fmla="*/ 403761 h 403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426" h="403761">
                <a:moveTo>
                  <a:pt x="340426" y="0"/>
                </a:moveTo>
                <a:cubicBezTo>
                  <a:pt x="225631" y="13854"/>
                  <a:pt x="110836" y="27709"/>
                  <a:pt x="55418" y="95002"/>
                </a:cubicBezTo>
                <a:cubicBezTo>
                  <a:pt x="0" y="162295"/>
                  <a:pt x="7917" y="403761"/>
                  <a:pt x="7917" y="403761"/>
                </a:cubicBezTo>
                <a:lnTo>
                  <a:pt x="7917" y="403761"/>
                </a:lnTo>
              </a:path>
            </a:pathLst>
          </a:cu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029200" y="4267200"/>
            <a:ext cx="396834" cy="754083"/>
          </a:xfrm>
          <a:custGeom>
            <a:avLst/>
            <a:gdLst>
              <a:gd name="connsiteX0" fmla="*/ 166254 w 431470"/>
              <a:gd name="connsiteY0" fmla="*/ 0 h 760021"/>
              <a:gd name="connsiteX1" fmla="*/ 403761 w 431470"/>
              <a:gd name="connsiteY1" fmla="*/ 166254 h 760021"/>
              <a:gd name="connsiteX2" fmla="*/ 0 w 431470"/>
              <a:gd name="connsiteY2" fmla="*/ 760021 h 760021"/>
              <a:gd name="connsiteX3" fmla="*/ 0 w 431470"/>
              <a:gd name="connsiteY3" fmla="*/ 760021 h 76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470" h="760021">
                <a:moveTo>
                  <a:pt x="166254" y="0"/>
                </a:moveTo>
                <a:cubicBezTo>
                  <a:pt x="298862" y="19792"/>
                  <a:pt x="431470" y="39584"/>
                  <a:pt x="403761" y="166254"/>
                </a:cubicBezTo>
                <a:cubicBezTo>
                  <a:pt x="376052" y="292924"/>
                  <a:pt x="0" y="760021"/>
                  <a:pt x="0" y="760021"/>
                </a:cubicBezTo>
                <a:lnTo>
                  <a:pt x="0" y="760021"/>
                </a:lnTo>
              </a:path>
            </a:pathLst>
          </a:cu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3886200"/>
            <a:ext cx="3200400" cy="2286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90600" y="4191000"/>
            <a:ext cx="4267200" cy="228600"/>
          </a:xfrm>
          <a:prstGeom prst="rect">
            <a:avLst/>
          </a:prstGeom>
          <a:solidFill>
            <a:schemeClr val="bg2">
              <a:lumMod val="60000"/>
              <a:lumOff val="4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14.4</a:t>
            </a:r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Copy Constructors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Copy Constructors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To solve the problem of shallow copying an object with dynamically allocated data, a copy constructor is used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With the statement:   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object2 = object1;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 shallow copy is automatically done if there is no copy constructor.  But if a copy constructor exists for the class, it will be used instead.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copy constructor takes a reference parameter to an object of the class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     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::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(const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&amp; </a:t>
            </a:r>
            <a:r>
              <a:rPr lang="en-US" sz="2000" b="1" dirty="0" err="1" smtClean="0">
                <a:latin typeface="Courier New" pitchFamily="112" charset="0"/>
              </a:rPr>
              <a:t>obj</a:t>
            </a:r>
            <a:r>
              <a:rPr lang="en-US" sz="2000" b="1" dirty="0" smtClean="0">
                <a:latin typeface="Courier New" pitchFamily="112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{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 value = new 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;     </a:t>
            </a:r>
            <a:r>
              <a:rPr lang="en-US" sz="2000" dirty="0" smtClean="0"/>
              <a:t>// create new memory space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   *value = </a:t>
            </a:r>
            <a:r>
              <a:rPr lang="en-US" sz="2000" b="1" dirty="0" err="1" smtClean="0">
                <a:latin typeface="Courier New" pitchFamily="112" charset="0"/>
              </a:rPr>
              <a:t>obj.value</a:t>
            </a:r>
            <a:r>
              <a:rPr lang="en-US" sz="2000" b="1" dirty="0" smtClean="0">
                <a:latin typeface="Courier New" pitchFamily="112" charset="0"/>
              </a:rPr>
              <a:t>;  </a:t>
            </a:r>
            <a:r>
              <a:rPr lang="en-US" sz="2000" dirty="0" smtClean="0"/>
              <a:t>// then copy data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}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533400" y="4191000"/>
            <a:ext cx="5867400" cy="1524000"/>
            <a:chOff x="609600" y="4038600"/>
            <a:chExt cx="5486401" cy="1524000"/>
          </a:xfrm>
        </p:grpSpPr>
        <p:grpSp>
          <p:nvGrpSpPr>
            <p:cNvPr id="4" name="Group 3"/>
            <p:cNvGrpSpPr/>
            <p:nvPr/>
          </p:nvGrpSpPr>
          <p:grpSpPr>
            <a:xfrm>
              <a:off x="609600" y="4038600"/>
              <a:ext cx="5486401" cy="1524000"/>
              <a:chOff x="2041525" y="4572000"/>
              <a:chExt cx="5883275" cy="1524000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2057400" y="5181600"/>
                <a:ext cx="13716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257800" y="5181600"/>
                <a:ext cx="1371600" cy="914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038600" y="4572000"/>
                <a:ext cx="838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743200" y="5791200"/>
                <a:ext cx="609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5943600" y="5791200"/>
                <a:ext cx="6096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2041525" y="4835525"/>
                <a:ext cx="126529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ourier New" pitchFamily="112" charset="0"/>
                  </a:rPr>
                  <a:t>object1</a:t>
                </a: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5257800" y="4876800"/>
                <a:ext cx="126529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ourier New" pitchFamily="112" charset="0"/>
                  </a:rPr>
                  <a:t>object2</a:t>
                </a: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590800" y="5410200"/>
                <a:ext cx="9566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ourier New" pitchFamily="112" charset="0"/>
                  </a:rPr>
                  <a:t>value</a:t>
                </a:r>
              </a:p>
            </p:txBody>
          </p:sp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5791200" y="5410200"/>
                <a:ext cx="9566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ourier New" pitchFamily="112" charset="0"/>
                  </a:rPr>
                  <a:t>value</a:t>
                </a:r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 flipV="1">
                <a:off x="3352800" y="4953000"/>
                <a:ext cx="914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V="1">
                <a:off x="6553200" y="4953000"/>
                <a:ext cx="9906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7086600" y="4572000"/>
                <a:ext cx="838200" cy="381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4267200" y="4572000"/>
                <a:ext cx="3365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ourier New" pitchFamily="112" charset="0"/>
                  </a:rPr>
                  <a:t>5</a:t>
                </a:r>
              </a:p>
            </p:txBody>
          </p:sp>
        </p:grp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562600" y="4038600"/>
              <a:ext cx="33655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ourier New" pitchFamily="112" charset="0"/>
                </a:rPr>
                <a:t>5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53200" y="4267200"/>
            <a:ext cx="15240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Now each object has its own memory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/>
          <a:p>
            <a:pPr algn="ctr"/>
            <a:r>
              <a:rPr lang="en-US" sz="2800" dirty="0" smtClean="0"/>
              <a:t>Programmer Defined Copy Constructor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153400" cy="5181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 smtClean="0"/>
              <a:t>Since the copy constructor has a reference to the source object that it is copying from,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::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&amp; </a:t>
            </a:r>
            <a:r>
              <a:rPr lang="en-US" sz="2000" b="1" dirty="0" err="1" smtClean="0">
                <a:latin typeface="Courier New" pitchFamily="112" charset="0"/>
              </a:rPr>
              <a:t>obj</a:t>
            </a:r>
            <a:r>
              <a:rPr lang="en-US" sz="2000" b="1" dirty="0" smtClean="0">
                <a:latin typeface="Courier New" pitchFamily="112" charset="0"/>
              </a:rPr>
              <a:t>)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sz="2000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it can modify the source object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To prevent a copy constructor from modifying the source object, typically the object parameter is defined with </a:t>
            </a:r>
            <a:r>
              <a:rPr lang="en-US" sz="2000" b="1" dirty="0" smtClean="0">
                <a:latin typeface="Courier New" pitchFamily="112" charset="0"/>
              </a:rPr>
              <a:t>const</a:t>
            </a:r>
            <a:r>
              <a:rPr lang="en-US" sz="2000" dirty="0" smtClean="0">
                <a:latin typeface="Courier New" pitchFamily="112" charset="0"/>
              </a:rPr>
              <a:t>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::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(const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&amp; </a:t>
            </a:r>
            <a:r>
              <a:rPr lang="en-US" sz="2000" b="1" dirty="0" err="1" smtClean="0">
                <a:latin typeface="Courier New" pitchFamily="112" charset="0"/>
              </a:rPr>
              <a:t>obj</a:t>
            </a:r>
            <a:r>
              <a:rPr lang="en-US" sz="2000" b="1" dirty="0" smtClean="0">
                <a:latin typeface="Courier New" pitchFamily="112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A class can have multiple copy constructors due to function overloading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With multiple copy constructors, make sure the argument list is unique to each copy constructor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If the class has no copy constructor, then the system does the automatic shallow copying of objects when needed. To do this, the system creates a default copy constructor for the class and runs this default copy constructor.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14.5</a:t>
            </a:r>
          </a:p>
        </p:txBody>
      </p:sp>
      <p:sp>
        <p:nvSpPr>
          <p:cNvPr id="296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1752600"/>
          </a:xfrm>
        </p:spPr>
        <p:txBody>
          <a:bodyPr/>
          <a:lstStyle/>
          <a:p>
            <a:r>
              <a:rPr lang="en-US" dirty="0" smtClean="0"/>
              <a:t>More on Constructors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Reason for Overloading Operators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 smtClean="0"/>
              <a:t>To have a class act more like a data type and be more intuitive to use, classes often will overload operators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Recall that operators are symbols that specify a unique action: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dirty="0" smtClean="0"/>
              <a:t> means to add, for example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 overloads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dirty="0" smtClean="0"/>
              <a:t> operator so that 2 strings can be “added” together, or appended together. This make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objects more intuitive to use. Rather than having to call an append function, users can just type: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str1 + str2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Operator overloading causes the class to be more like a data type, fulfilling its goal as an ADT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Most operators can be overloaded as long as they make sense for the class. In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class, for example, the + (add) operator makes sense but the / (divide) operator probably has no use with a string.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To overload an operator, define a member function to do the appropriate task for the object, and name the function the same name as the operator symbol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When execution runs a statement that contains the operator, it will look for a matching  operator overloading function to run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Overloading Operator Function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09600"/>
            <a:ext cx="8305800" cy="5791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 smtClean="0"/>
              <a:t>The name of the function for the overloaded operator starts with the keyword </a:t>
            </a:r>
            <a:r>
              <a:rPr lang="en-US" sz="2000" b="1" dirty="0" smtClean="0">
                <a:latin typeface="Courier New" pitchFamily="112" charset="0"/>
              </a:rPr>
              <a:t>operator</a:t>
            </a:r>
            <a:r>
              <a:rPr lang="en-US" sz="2000" dirty="0" smtClean="0"/>
              <a:t> followed by the operator symbol</a:t>
            </a:r>
          </a:p>
          <a:p>
            <a:pPr>
              <a:lnSpc>
                <a:spcPct val="85000"/>
              </a:lnSpc>
              <a:buNone/>
            </a:pPr>
            <a:r>
              <a:rPr lang="en-US" sz="2000" dirty="0" smtClean="0"/>
              <a:t>	Example: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operator+</a:t>
            </a:r>
            <a:r>
              <a:rPr lang="en-US" sz="2000" dirty="0" smtClean="0"/>
              <a:t> is the name of the function to overload the </a:t>
            </a:r>
            <a:r>
              <a:rPr lang="en-US" sz="2000" b="1" dirty="0" smtClean="0">
                <a:latin typeface="Courier New" pitchFamily="112" charset="0"/>
              </a:rPr>
              <a:t>+</a:t>
            </a:r>
            <a:r>
              <a:rPr lang="en-US" sz="2000" dirty="0" smtClean="0"/>
              <a:t> operator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operator=</a:t>
            </a:r>
            <a:r>
              <a:rPr lang="en-US" sz="2000" dirty="0" smtClean="0"/>
              <a:t> is the name of the function to overload the </a:t>
            </a:r>
            <a:r>
              <a:rPr lang="en-US" sz="2000" b="1" dirty="0" smtClean="0">
                <a:latin typeface="Courier New" pitchFamily="112" charset="0"/>
              </a:rPr>
              <a:t>=</a:t>
            </a:r>
            <a:r>
              <a:rPr lang="en-US" sz="2000" dirty="0" smtClean="0"/>
              <a:t> operator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 prototype for the operator overloading function goes in the declaration of the class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 function definition for the overloaded operator function goes in the implementation file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Example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Prototype:    </a:t>
            </a:r>
            <a:r>
              <a:rPr lang="en-US" sz="2000" b="1" dirty="0" smtClean="0">
                <a:latin typeface="Courier New" pitchFamily="112" charset="0"/>
              </a:rPr>
              <a:t>void operator=(const </a:t>
            </a:r>
            <a:r>
              <a:rPr lang="en-US" sz="2000" b="1" dirty="0" err="1" smtClean="0">
                <a:latin typeface="Courier New" pitchFamily="112" charset="0"/>
              </a:rPr>
              <a:t>SomeClass</a:t>
            </a:r>
            <a:r>
              <a:rPr lang="en-US" sz="2000" b="1" dirty="0" smtClean="0">
                <a:latin typeface="Courier New" pitchFamily="112" charset="0"/>
              </a:rPr>
              <a:t> &amp; </a:t>
            </a:r>
            <a:r>
              <a:rPr lang="en-US" sz="2000" b="1" dirty="0" err="1" smtClean="0">
                <a:latin typeface="Courier New" pitchFamily="112" charset="0"/>
              </a:rPr>
              <a:t>rval</a:t>
            </a:r>
            <a:r>
              <a:rPr lang="en-US" sz="2000" b="1" dirty="0" smtClean="0">
                <a:latin typeface="Courier New" pitchFamily="112" charset="0"/>
              </a:rPr>
              <a:t>)</a:t>
            </a: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sz="1800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  <a:buFont typeface="Times" pitchFamily="112" charset="0"/>
              <a:buNone/>
            </a:pPr>
            <a:endParaRPr lang="en-US" sz="1800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operator overloading function is called via object on left side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object1.operator=(object2);</a:t>
            </a:r>
          </a:p>
          <a:p>
            <a:r>
              <a:rPr lang="en-US" sz="2000" dirty="0" smtClean="0"/>
              <a:t>It can also be called in a more conventional manner: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object1 = object2;</a:t>
            </a:r>
            <a:endParaRPr lang="en-US" sz="2000" b="1" dirty="0" smtClean="0"/>
          </a:p>
          <a:p>
            <a:pPr>
              <a:lnSpc>
                <a:spcPct val="85000"/>
              </a:lnSpc>
            </a:pPr>
            <a:endParaRPr lang="en-US" sz="2000" dirty="0" smtClean="0"/>
          </a:p>
          <a:p>
            <a:pPr>
              <a:lnSpc>
                <a:spcPct val="85000"/>
              </a:lnSpc>
            </a:pPr>
            <a:endParaRPr lang="en-US" sz="2000" dirty="0" smtClean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09800" y="4114800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return</a:t>
            </a:r>
          </a:p>
          <a:p>
            <a:pPr algn="ctr"/>
            <a:r>
              <a:rPr lang="en-US" sz="2000" dirty="0"/>
              <a:t>type</a:t>
            </a:r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 rot="5411607">
            <a:off x="3693514" y="3391160"/>
            <a:ext cx="156772" cy="1294878"/>
          </a:xfrm>
          <a:prstGeom prst="rightBrace">
            <a:avLst>
              <a:gd name="adj1" fmla="val 57931"/>
              <a:gd name="adj2" fmla="val 500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200400" y="4114800"/>
            <a:ext cx="1073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function</a:t>
            </a:r>
          </a:p>
          <a:p>
            <a:pPr algn="ctr"/>
            <a:r>
              <a:rPr lang="en-US" sz="2000" dirty="0"/>
              <a:t>name</a:t>
            </a:r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 rot="5411607">
            <a:off x="6131264" y="2408923"/>
            <a:ext cx="157802" cy="3275815"/>
          </a:xfrm>
          <a:prstGeom prst="rightBrace">
            <a:avLst>
              <a:gd name="adj1" fmla="val 15932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572000" y="4114800"/>
            <a:ext cx="3581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parameter </a:t>
            </a:r>
            <a:r>
              <a:rPr lang="en-US" sz="2000" dirty="0" smtClean="0"/>
              <a:t>representing object </a:t>
            </a:r>
            <a:r>
              <a:rPr lang="en-US" sz="2000" dirty="0"/>
              <a:t>on </a:t>
            </a:r>
            <a:r>
              <a:rPr lang="en-US" sz="2000" dirty="0" smtClean="0"/>
              <a:t>right side </a:t>
            </a:r>
            <a:r>
              <a:rPr lang="en-US" sz="2000" dirty="0"/>
              <a:t>of operator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26670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Returning a Value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82000" cy="571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An overloaded operator often will return a value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Example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	In the class </a:t>
            </a:r>
            <a:r>
              <a:rPr lang="en-US" sz="2000" b="1" dirty="0" smtClean="0">
                <a:latin typeface="Courier New" pitchFamily="112" charset="0"/>
              </a:rPr>
              <a:t>Point</a:t>
            </a:r>
            <a:r>
              <a:rPr lang="en-US" sz="2000" dirty="0" smtClean="0"/>
              <a:t>, which represents a point with coordinates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there can be a – operator overloading function such that it can be called as:</a:t>
            </a:r>
            <a:endParaRPr lang="en-US" sz="2000" dirty="0" smtClean="0">
              <a:latin typeface="Courier New" pitchFamily="112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     distance = point2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112" charset="0"/>
              </a:rPr>
              <a:t> point1; </a:t>
            </a:r>
            <a:endParaRPr lang="en-US" sz="2000" dirty="0" smtClean="0">
              <a:latin typeface="Courier New" pitchFamily="112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112" charset="0"/>
              </a:rPr>
              <a:t>  </a:t>
            </a:r>
            <a:r>
              <a:rPr lang="en-US" sz="2000" dirty="0" smtClean="0"/>
              <a:t> to display the distance between 2 points.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000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The </a:t>
            </a:r>
            <a:r>
              <a:rPr lang="en-US" sz="2000" dirty="0" smtClean="0">
                <a:cs typeface="Courier New" pitchFamily="49" charset="0"/>
              </a:rPr>
              <a:t>– operator overloading function </a:t>
            </a:r>
            <a:r>
              <a:rPr lang="en-US" sz="2000" dirty="0" smtClean="0"/>
              <a:t>has a return value, which is the distance, and it is calculated as: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112" charset="0"/>
              </a:rPr>
              <a:t>	 </a:t>
            </a:r>
            <a:r>
              <a:rPr lang="en-US" sz="2000" b="1" dirty="0" smtClean="0">
                <a:latin typeface="Courier New" pitchFamily="112" charset="0"/>
              </a:rPr>
              <a:t>double operator-(const Point &amp; right)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 { return </a:t>
            </a:r>
            <a:r>
              <a:rPr lang="en-US" sz="2000" b="1" dirty="0" err="1" smtClean="0">
                <a:latin typeface="Courier New" pitchFamily="112" charset="0"/>
              </a:rPr>
              <a:t>sqrt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pow</a:t>
            </a:r>
            <a:r>
              <a:rPr lang="en-US" sz="2000" b="1" dirty="0" smtClean="0">
                <a:latin typeface="Courier New" pitchFamily="112" charset="0"/>
              </a:rPr>
              <a:t>((x-</a:t>
            </a:r>
            <a:r>
              <a:rPr lang="en-US" sz="2000" b="1" dirty="0" err="1" smtClean="0">
                <a:latin typeface="Courier New" pitchFamily="112" charset="0"/>
              </a:rPr>
              <a:t>right.x</a:t>
            </a:r>
            <a:r>
              <a:rPr lang="en-US" sz="2000" b="1" dirty="0" smtClean="0">
                <a:latin typeface="Courier New" pitchFamily="112" charset="0"/>
              </a:rPr>
              <a:t>),2)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		 + </a:t>
            </a:r>
            <a:r>
              <a:rPr lang="en-US" sz="2000" b="1" dirty="0" err="1" smtClean="0">
                <a:latin typeface="Courier New" pitchFamily="112" charset="0"/>
              </a:rPr>
              <a:t>pow</a:t>
            </a:r>
            <a:r>
              <a:rPr lang="en-US" sz="2000" b="1" dirty="0" smtClean="0">
                <a:latin typeface="Courier New" pitchFamily="112" charset="0"/>
              </a:rPr>
              <a:t>((y-</a:t>
            </a:r>
            <a:r>
              <a:rPr lang="en-US" sz="2000" b="1" dirty="0" err="1" smtClean="0">
                <a:latin typeface="Courier New" pitchFamily="112" charset="0"/>
              </a:rPr>
              <a:t>right.y</a:t>
            </a:r>
            <a:r>
              <a:rPr lang="en-US" sz="2000" b="1" dirty="0" smtClean="0">
                <a:latin typeface="Courier New" pitchFamily="112" charset="0"/>
              </a:rPr>
              <a:t>),2)); }</a:t>
            </a:r>
            <a:endParaRPr lang="en-US" sz="2000" dirty="0" smtClean="0"/>
          </a:p>
          <a:p>
            <a:pPr marL="731520" lvl="2" indent="-274320"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In this case,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 is the x coordinate of point2,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 is the y coordinate of point2</a:t>
            </a:r>
          </a:p>
          <a:p>
            <a:pPr marL="731520" lvl="2" indent="-274320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2000" dirty="0" smtClean="0"/>
              <a:t> is point1, therefore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right.x</a:t>
            </a:r>
            <a:r>
              <a:rPr lang="en-US" sz="2000" dirty="0" smtClean="0"/>
              <a:t> is the x coordinate of point1 and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right.y</a:t>
            </a:r>
            <a:r>
              <a:rPr lang="en-US" sz="2000" dirty="0" smtClean="0"/>
              <a:t> is the y coordinate of point1</a:t>
            </a:r>
          </a:p>
          <a:p>
            <a:pPr marL="731520" lvl="2" indent="-274320">
              <a:lnSpc>
                <a:spcPct val="80000"/>
              </a:lnSpc>
            </a:pPr>
            <a:r>
              <a:rPr lang="en-US" sz="2000" dirty="0" smtClean="0"/>
              <a:t>The return value is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 smtClean="0"/>
              <a:t> data type, as indicated in the function header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Returning the Current Object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610600" cy="6019800"/>
          </a:xfrm>
        </p:spPr>
        <p:txBody>
          <a:bodyPr/>
          <a:lstStyle/>
          <a:p>
            <a:r>
              <a:rPr lang="en-US" sz="2000" dirty="0" smtClean="0"/>
              <a:t>If there is a return data type, then the return value can be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used in an expression:  </a:t>
            </a:r>
            <a:r>
              <a:rPr lang="en-US" sz="2000" b="1" dirty="0" err="1" smtClean="0">
                <a:latin typeface="Courier New" pitchFamily="112" charset="0"/>
              </a:rPr>
              <a:t>cout</a:t>
            </a:r>
            <a:r>
              <a:rPr lang="en-US" sz="2000" b="1" dirty="0" smtClean="0">
                <a:latin typeface="Courier New" pitchFamily="112" charset="0"/>
              </a:rPr>
              <a:t> &lt;&lt; point2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112" charset="0"/>
              </a:rPr>
              <a:t> point1 &lt;&lt; </a:t>
            </a:r>
            <a:r>
              <a:rPr lang="en-US" sz="2000" b="1" dirty="0" err="1" smtClean="0">
                <a:latin typeface="Courier New" pitchFamily="112" charset="0"/>
              </a:rPr>
              <a:t>endl</a:t>
            </a:r>
            <a:r>
              <a:rPr lang="en-US" sz="2000" b="1" dirty="0" smtClean="0">
                <a:latin typeface="Courier New" pitchFamily="112" charset="0"/>
              </a:rPr>
              <a:t>;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en-US" sz="2000" dirty="0" smtClean="0"/>
              <a:t>assigned to a variable:  </a:t>
            </a:r>
            <a:r>
              <a:rPr lang="en-US" sz="2000" b="1" dirty="0" smtClean="0">
                <a:latin typeface="Courier New" pitchFamily="112" charset="0"/>
              </a:rPr>
              <a:t>distance = point2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112" charset="0"/>
              </a:rPr>
              <a:t> point1;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/>
              <a:t> operator overloading function logically doesn’t need to return a value, since data is copied from the source into the destination object when the function runs: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point2 = point1;  </a:t>
            </a:r>
            <a:r>
              <a:rPr lang="en-US" sz="2000" dirty="0" smtClean="0">
                <a:cs typeface="Courier New" pitchFamily="49" charset="0"/>
              </a:rPr>
              <a:t>// data of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point1</a:t>
            </a:r>
            <a:r>
              <a:rPr lang="en-US" sz="2000" dirty="0" smtClean="0">
                <a:cs typeface="Courier New" pitchFamily="49" charset="0"/>
              </a:rPr>
              <a:t> is copied into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point2</a:t>
            </a:r>
          </a:p>
          <a:p>
            <a:r>
              <a:rPr lang="en-US" sz="2000" dirty="0" smtClean="0"/>
              <a:t>However, to make the = overloaded operator have more “natural” behavior such as: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point3 = point2 = point1;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cs typeface="Courier New" pitchFamily="49" charset="0"/>
              </a:rPr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smtClean="0">
                <a:cs typeface="Courier New" pitchFamily="49" charset="0"/>
              </a:rPr>
              <a:t> operator overloading function needs to return the current object  so it can be used to copy to the next object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cs typeface="Courier New" pitchFamily="49" charset="0"/>
              </a:rPr>
              <a:t>Function prototype for the = operator overloading function:</a:t>
            </a:r>
          </a:p>
          <a:p>
            <a:pPr lvl="1"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 Point operator=(const Point &amp; source);</a:t>
            </a:r>
          </a:p>
          <a:p>
            <a:r>
              <a:rPr lang="en-US" sz="2000" dirty="0" smtClean="0"/>
              <a:t>In the function definition, the last statement is:</a:t>
            </a:r>
          </a:p>
          <a:p>
            <a:pPr lvl="1"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</a:t>
            </a:r>
            <a:r>
              <a:rPr lang="en-US" sz="2000" b="1" dirty="0" smtClean="0">
                <a:latin typeface="Courier New" pitchFamily="112" charset="0"/>
              </a:rPr>
              <a:t>return *this;   </a:t>
            </a:r>
            <a:r>
              <a:rPr lang="en-US" sz="2000" dirty="0" smtClean="0"/>
              <a:t>// </a:t>
            </a:r>
            <a:r>
              <a:rPr lang="en-US" sz="2000" b="1" dirty="0" smtClean="0">
                <a:latin typeface="Courier New" pitchFamily="112" charset="0"/>
              </a:rPr>
              <a:t>this </a:t>
            </a:r>
            <a:r>
              <a:rPr lang="en-US" sz="2000" dirty="0" smtClean="0"/>
              <a:t>is a pointer to the current object</a:t>
            </a:r>
          </a:p>
          <a:p>
            <a:pPr marL="274320" lvl="1"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dirty="0" smtClean="0"/>
              <a:t>	The object is the return data, which then becomes the input argument to the next call to the operator = overloading function</a:t>
            </a:r>
          </a:p>
          <a:p>
            <a:pPr marL="274320"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/>
              <a:t>Calling one function after another in this way is called </a:t>
            </a:r>
            <a:r>
              <a:rPr lang="en-US" sz="2000" i="1" dirty="0" smtClean="0"/>
              <a:t>function chaining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487362"/>
          </a:xfrm>
        </p:spPr>
        <p:txBody>
          <a:bodyPr/>
          <a:lstStyle/>
          <a:p>
            <a:pPr algn="ctr"/>
            <a:r>
              <a:rPr lang="en-US" sz="2800" dirty="0" smtClean="0"/>
              <a:t>Limits on Operator Overloading Function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458200" cy="5867400"/>
          </a:xfrm>
        </p:spPr>
        <p:txBody>
          <a:bodyPr/>
          <a:lstStyle/>
          <a:p>
            <a:r>
              <a:rPr lang="en-US" sz="2000" dirty="0" smtClean="0"/>
              <a:t>It is possible to change the meaning of an operator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Example,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dirty="0" smtClean="0"/>
              <a:t> operator means append 2 strings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It is not recommended to change the meaning the operator to something completely different. For example, overloading the = operator to add 2 numbers is a bad idea because the user of the class will not expect this behavior for =</a:t>
            </a:r>
          </a:p>
          <a:p>
            <a:r>
              <a:rPr lang="en-US" sz="2000" dirty="0" smtClean="0"/>
              <a:t>It is not possible to change the number of operands</a:t>
            </a:r>
          </a:p>
          <a:p>
            <a:pPr lvl="1">
              <a:spcBef>
                <a:spcPts val="100"/>
              </a:spcBef>
            </a:pPr>
            <a:r>
              <a:rPr lang="en-US" sz="2000" dirty="0" smtClean="0"/>
              <a:t>For example, it is not possible to write an overload function for the + operator to add 3 numbers together</a:t>
            </a:r>
          </a:p>
          <a:p>
            <a:pPr lvl="1">
              <a:spcBef>
                <a:spcPts val="100"/>
              </a:spcBef>
              <a:buNone/>
            </a:pPr>
            <a:r>
              <a:rPr lang="en-US" sz="2000" dirty="0" smtClean="0"/>
              <a:t>	If there is 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Complex </a:t>
            </a:r>
            <a:r>
              <a:rPr lang="en-US" sz="2000" dirty="0" smtClean="0"/>
              <a:t>class that represents complex numbers, it is not possible to write the function: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Complex operator+(const Complex &amp; first,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      const Complex &amp; second);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           The compiler will check that there is only 1 input argument</a:t>
            </a:r>
          </a:p>
          <a:p>
            <a:r>
              <a:rPr lang="en-US" sz="2000" dirty="0" smtClean="0"/>
              <a:t>Cannot overload the following 5 operators:</a:t>
            </a:r>
          </a:p>
          <a:p>
            <a:pPr>
              <a:buNone/>
            </a:pPr>
            <a:r>
              <a:rPr lang="en-US" sz="2000" dirty="0" smtClean="0">
                <a:latin typeface="Courier New" pitchFamily="112" charset="0"/>
              </a:rPr>
              <a:t>    </a:t>
            </a:r>
            <a:r>
              <a:rPr lang="en-US" sz="2000" b="1" dirty="0" smtClean="0">
                <a:latin typeface="Courier New" pitchFamily="112" charset="0"/>
              </a:rPr>
              <a:t>?: </a:t>
            </a:r>
            <a:r>
              <a:rPr lang="en-US" sz="2000" dirty="0" smtClean="0"/>
              <a:t>(ternary)            </a:t>
            </a:r>
            <a:r>
              <a:rPr lang="en-US" sz="2000" b="1" dirty="0" smtClean="0">
                <a:latin typeface="Courier New" pitchFamily="112" charset="0"/>
              </a:rPr>
              <a:t>. </a:t>
            </a:r>
            <a:r>
              <a:rPr lang="en-US" sz="2000" dirty="0" smtClean="0"/>
              <a:t>(dot)</a:t>
            </a:r>
            <a:r>
              <a:rPr lang="en-US" sz="2000" b="1" dirty="0" smtClean="0">
                <a:latin typeface="Courier New" pitchFamily="112" charset="0"/>
              </a:rPr>
              <a:t>        .* </a:t>
            </a:r>
            <a:r>
              <a:rPr lang="en-US" sz="2000" dirty="0" smtClean="0"/>
              <a:t>(dot with dereference)                                     </a:t>
            </a:r>
          </a:p>
          <a:p>
            <a:pPr>
              <a:buNone/>
            </a:pPr>
            <a:r>
              <a:rPr lang="en-US" sz="2000" b="1" dirty="0" smtClean="0">
                <a:latin typeface="Courier New" pitchFamily="112" charset="0"/>
              </a:rPr>
              <a:t>         :: </a:t>
            </a:r>
            <a:r>
              <a:rPr lang="en-US" sz="2000" dirty="0" smtClean="0"/>
              <a:t>(scope resolution)</a:t>
            </a:r>
            <a:r>
              <a:rPr lang="en-US" sz="2000" b="1" dirty="0" smtClean="0">
                <a:latin typeface="Courier New" pitchFamily="112" charset="0"/>
              </a:rPr>
              <a:t>      </a:t>
            </a:r>
            <a:r>
              <a:rPr lang="en-US" sz="2000" b="1" dirty="0" err="1" smtClean="0">
                <a:latin typeface="Courier New" pitchFamily="112" charset="0"/>
              </a:rPr>
              <a:t>sizeof</a:t>
            </a:r>
            <a:endParaRPr lang="en-US" sz="2000" b="1" dirty="0" smtClean="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533400"/>
          </a:xfrm>
        </p:spPr>
        <p:txBody>
          <a:bodyPr/>
          <a:lstStyle/>
          <a:p>
            <a:pPr algn="ctr"/>
            <a:r>
              <a:rPr lang="en-US" sz="2800" dirty="0" smtClean="0"/>
              <a:t>Overloading Prefix and Postfix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57200"/>
            <a:ext cx="84582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cs typeface="Courier New" pitchFamily="49" charset="0"/>
              </a:rPr>
              <a:t>Recall that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 smtClean="0"/>
              <a:t>, </a:t>
            </a:r>
            <a:r>
              <a:rPr lang="en-US" sz="2000" b="1" dirty="0" smtClean="0">
                <a:latin typeface="Courier New" pitchFamily="112" charset="0"/>
              </a:rPr>
              <a:t>--</a:t>
            </a:r>
            <a:r>
              <a:rPr lang="en-US" sz="2000" b="1" dirty="0" smtClean="0"/>
              <a:t> </a:t>
            </a:r>
            <a:r>
              <a:rPr lang="en-US" sz="2000" dirty="0" smtClean="0"/>
              <a:t>operators can have different behaviors depending on whether it’s prefix or postfix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cs typeface="Courier New" pitchFamily="49" charset="0"/>
              </a:rPr>
              <a:t>The problem is that the operator symbol is identical for both prefix and postfix, therefore the overloading function name will be identical: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>
                <a:cs typeface="Courier New" pitchFamily="49" charset="0"/>
              </a:rPr>
              <a:t>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operator++   </a:t>
            </a:r>
            <a:r>
              <a:rPr lang="en-US" sz="2000" dirty="0" smtClean="0">
                <a:cs typeface="Courier New" pitchFamily="49" charset="0"/>
              </a:rPr>
              <a:t>// is this prefix behavior or postfix behavior?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To differentiate between prefix vs. postfix, C++ has a standard that we need to follow: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prefix, the function prototype is the operator name, as usual: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	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::operator++();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or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::operator--();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postfix, the function prototype is  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::operator++(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or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::operator--(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/>
              <a:t>does not mean an integer input argument is needed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serves as a flag to let the compiler know that it is a postfix overloading function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When the compiler parses the expression and figures out that it is a postfix calculation, it will run the postfix operator overloading function. The same goes for prefix overloading function.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/>
          <a:lstStyle/>
          <a:p>
            <a:pPr algn="ctr"/>
            <a:r>
              <a:rPr lang="en-US" sz="2800" dirty="0" smtClean="0"/>
              <a:t>Difference Between </a:t>
            </a:r>
            <a:r>
              <a:rPr lang="en-US" sz="2800" dirty="0" smtClean="0"/>
              <a:t>Prefix and Postfix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077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For </a:t>
            </a:r>
            <a:r>
              <a:rPr lang="en-US" sz="2000" dirty="0" smtClean="0"/>
              <a:t>prefix, </a:t>
            </a:r>
            <a:r>
              <a:rPr lang="en-US" sz="2000" dirty="0" smtClean="0"/>
              <a:t>or:</a:t>
            </a:r>
            <a:endParaRPr lang="en-US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	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::operator++();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or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-();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The steps are: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</a:t>
            </a:r>
            <a:r>
              <a:rPr lang="en-US" sz="2000" dirty="0" smtClean="0"/>
              <a:t>ncrement / decrement the current object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</a:t>
            </a:r>
            <a:r>
              <a:rPr lang="en-US" sz="2000" dirty="0" smtClean="0"/>
              <a:t>eturn the current object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For </a:t>
            </a:r>
            <a:r>
              <a:rPr lang="en-US" sz="2000" dirty="0" smtClean="0"/>
              <a:t>postfix, </a:t>
            </a:r>
            <a:r>
              <a:rPr lang="en-US" sz="2000" dirty="0" smtClean="0"/>
              <a:t>or:</a:t>
            </a:r>
            <a:endParaRPr lang="en-US" sz="20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  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::operator++(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	or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::operator--(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The steps are: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make a copy of the</a:t>
            </a:r>
            <a:r>
              <a:rPr lang="en-US" sz="2000" dirty="0" smtClean="0"/>
              <a:t> current object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increment / decrement the current object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	</a:t>
            </a:r>
            <a:r>
              <a:rPr lang="en-US" sz="2000" dirty="0" smtClean="0"/>
              <a:t>return the copy of the object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/>
          <a:lstStyle/>
          <a:p>
            <a:pPr algn="ctr"/>
            <a:r>
              <a:rPr lang="en-US" sz="2800" dirty="0" smtClean="0"/>
              <a:t>Overloading Relational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2296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Overloaded relational operators should return a </a:t>
            </a:r>
            <a:r>
              <a:rPr lang="en-US" sz="2000" b="1" dirty="0" err="1" smtClean="0">
                <a:latin typeface="Courier New" pitchFamily="112" charset="0"/>
              </a:rPr>
              <a:t>bool</a:t>
            </a:r>
            <a:r>
              <a:rPr lang="en-US" sz="2000" dirty="0" smtClean="0"/>
              <a:t> value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Example function prototype: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operator&lt; (const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object);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Returning a </a:t>
            </a:r>
            <a:r>
              <a:rPr lang="en-US" sz="2000" b="1" dirty="0" err="1" smtClean="0">
                <a:latin typeface="Courier New" pitchFamily="112" charset="0"/>
              </a:rPr>
              <a:t>bool</a:t>
            </a:r>
            <a:r>
              <a:rPr lang="en-US" sz="2000" dirty="0" smtClean="0"/>
              <a:t> allows this type of function call: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(object1 &lt; object2)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609600"/>
            <a:ext cx="8458200" cy="5715000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The stream operators &lt;&lt; and &gt;&gt; belong to the stream class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Therefore, the stream operator overloaded functions must return a reference to the </a:t>
            </a:r>
            <a:r>
              <a:rPr lang="en-US" sz="2000" b="1" dirty="0" err="1" smtClean="0">
                <a:latin typeface="Courier New" pitchFamily="112" charset="0"/>
              </a:rPr>
              <a:t>istream</a:t>
            </a:r>
            <a:r>
              <a:rPr lang="en-US" sz="2000" dirty="0" smtClean="0"/>
              <a:t> / </a:t>
            </a:r>
            <a:r>
              <a:rPr lang="en-US" sz="2000" b="1" dirty="0" err="1" smtClean="0">
                <a:latin typeface="Courier New" pitchFamily="112" charset="0"/>
              </a:rPr>
              <a:t>ostream</a:t>
            </a:r>
            <a:r>
              <a:rPr lang="en-US" sz="2000" dirty="0" smtClean="0"/>
              <a:t> objects and take </a:t>
            </a:r>
            <a:r>
              <a:rPr lang="en-US" sz="2000" b="1" dirty="0" err="1" smtClean="0">
                <a:latin typeface="Courier New" pitchFamily="112" charset="0"/>
              </a:rPr>
              <a:t>istream</a:t>
            </a:r>
            <a:r>
              <a:rPr lang="en-US" sz="2000" dirty="0" smtClean="0"/>
              <a:t> / </a:t>
            </a:r>
            <a:r>
              <a:rPr lang="en-US" sz="2000" b="1" dirty="0" err="1" smtClean="0">
                <a:latin typeface="Courier New" pitchFamily="112" charset="0"/>
              </a:rPr>
              <a:t>ostream</a:t>
            </a:r>
            <a:r>
              <a:rPr lang="en-US" sz="2000" dirty="0" smtClean="0"/>
              <a:t> objects as </a:t>
            </a:r>
            <a:r>
              <a:rPr lang="en-US" sz="2000" dirty="0" smtClean="0"/>
              <a:t>the first input parameter</a:t>
            </a:r>
            <a:endParaRPr lang="en-US" sz="2000" dirty="0" smtClean="0"/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In addition</a:t>
            </a:r>
            <a:r>
              <a:rPr lang="en-US" sz="2000" dirty="0" smtClean="0"/>
              <a:t>, </a:t>
            </a:r>
            <a:r>
              <a:rPr lang="en-US" sz="2000" dirty="0" smtClean="0"/>
              <a:t>the stream operator overloaded function cannot be a member function, so it has to be </a:t>
            </a:r>
            <a:r>
              <a:rPr lang="en-US" sz="2000" dirty="0" smtClean="0"/>
              <a:t>declared a </a:t>
            </a:r>
            <a:r>
              <a:rPr lang="en-US" sz="2000" dirty="0" smtClean="0"/>
              <a:t>friend function for the class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000" dirty="0" smtClean="0"/>
              <a:t>Example function prototype:</a:t>
            </a:r>
          </a:p>
          <a:p>
            <a:pPr lvl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operator&gt;&gt;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 object);</a:t>
            </a:r>
          </a:p>
          <a:p>
            <a:pPr lvl="0">
              <a:lnSpc>
                <a:spcPct val="9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operator&lt;&lt;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const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object);</a:t>
            </a:r>
          </a:p>
          <a:p>
            <a:pPr lvl="0">
              <a:lnSpc>
                <a:spcPct val="90000"/>
              </a:lnSpc>
            </a:pPr>
            <a:r>
              <a:rPr lang="en-US" sz="2000" dirty="0" smtClean="0"/>
              <a:t>The return data type means that the last line of the operator overloading function is:      </a:t>
            </a:r>
          </a:p>
          <a:p>
            <a:pPr lvl="0">
              <a:lnSpc>
                <a:spcPct val="90000"/>
              </a:lnSpc>
              <a:buNone/>
            </a:pPr>
            <a:r>
              <a:rPr lang="en-US" sz="2000" dirty="0" smtClean="0"/>
              <a:t>	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2000" dirty="0" smtClean="0"/>
              <a:t>// 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strm</a:t>
            </a:r>
            <a:r>
              <a:rPr lang="en-US" sz="2000" dirty="0" smtClean="0"/>
              <a:t> is the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2000" dirty="0" smtClean="0"/>
              <a:t> 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/>
              <a:t>                                            // 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ostream</a:t>
            </a:r>
            <a:r>
              <a:rPr lang="en-US" sz="2000" dirty="0" smtClean="0"/>
              <a:t> object</a:t>
            </a:r>
          </a:p>
          <a:p>
            <a:pPr lvl="0">
              <a:lnSpc>
                <a:spcPct val="90000"/>
              </a:lnSpc>
            </a:pPr>
            <a:r>
              <a:rPr lang="en-US" sz="2000" dirty="0" smtClean="0"/>
              <a:t>Returning the stream object allows for function chaining to occur so this type of function call can happen: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object1 &lt;&lt; “ ” &lt;&lt; object2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defRPr/>
            </a:pPr>
            <a:endParaRPr lang="en-US" sz="2000" dirty="0" smtClean="0"/>
          </a:p>
          <a:p>
            <a:pPr lvl="0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52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Overloading </a:t>
            </a:r>
            <a:r>
              <a:rPr lang="en-US" sz="2800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Stream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33400"/>
          </a:xfrm>
        </p:spPr>
        <p:txBody>
          <a:bodyPr/>
          <a:lstStyle/>
          <a:p>
            <a:pPr algn="ctr"/>
            <a:r>
              <a:rPr lang="en-US" sz="2800" dirty="0" smtClean="0"/>
              <a:t>Overloading [ ]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82000" cy="5638800"/>
          </a:xfrm>
        </p:spPr>
        <p:txBody>
          <a:bodyPr/>
          <a:lstStyle/>
          <a:p>
            <a:r>
              <a:rPr lang="en-US" sz="2000" dirty="0" smtClean="0"/>
              <a:t>We can overload the [ ] operator if a class can behave like an array</a:t>
            </a:r>
          </a:p>
          <a:p>
            <a:r>
              <a:rPr lang="en-US" sz="2000" dirty="0" smtClean="0"/>
              <a:t>Example,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 overloads [ ] so it is possible to run the statement: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[0];   </a:t>
            </a:r>
            <a:r>
              <a:rPr lang="en-US" sz="2000" dirty="0" smtClean="0"/>
              <a:t>and the first character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2000" dirty="0" smtClean="0"/>
              <a:t> will be printed</a:t>
            </a:r>
          </a:p>
          <a:p>
            <a:r>
              <a:rPr lang="en-US" sz="2000" dirty="0" smtClean="0"/>
              <a:t>The [ ] operator overloading function can provide bounds-checking on subscripts, unlike the built-in [ ] operator for arrays</a:t>
            </a:r>
          </a:p>
          <a:p>
            <a:r>
              <a:rPr lang="en-US" sz="2000" dirty="0" smtClean="0"/>
              <a:t>Example function </a:t>
            </a:r>
            <a:r>
              <a:rPr lang="en-US" sz="2000" dirty="0" smtClean="0"/>
              <a:t>prototype</a:t>
            </a:r>
            <a:r>
              <a:rPr lang="en-US" sz="2000" dirty="0" smtClean="0"/>
              <a:t> </a:t>
            </a:r>
            <a:r>
              <a:rPr lang="en-US" sz="2000" dirty="0" smtClean="0"/>
              <a:t>for output of an element: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&amp; operator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index);</a:t>
            </a:r>
          </a:p>
          <a:p>
            <a:pPr>
              <a:buNone/>
            </a:pPr>
            <a:r>
              <a:rPr lang="en-US" sz="2000" dirty="0" smtClean="0"/>
              <a:t>	The function accepts an integer index as input, and returns a </a:t>
            </a:r>
            <a:r>
              <a:rPr lang="en-US" sz="2000" i="1" dirty="0" smtClean="0"/>
              <a:t>reference</a:t>
            </a:r>
            <a:r>
              <a:rPr lang="en-US" sz="2000" dirty="0" smtClean="0"/>
              <a:t> to an element </a:t>
            </a:r>
            <a:r>
              <a:rPr lang="en-US" sz="2000" dirty="0" smtClean="0"/>
              <a:t>of the array in the object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Review of </a:t>
            </a:r>
            <a:r>
              <a:rPr lang="en-US" sz="2800" dirty="0" smtClean="0"/>
              <a:t>Constructors</a:t>
            </a:r>
            <a:endParaRPr lang="en-US" sz="2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There are 2 types of constructors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Default constructors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Constructor with input arguments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class can have multiple constructors since they can be overloaded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Every constructor of the class represents a different way that the user of the class can create an object of the class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Example: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class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private: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	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	string name;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public: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	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n, string s);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// constructor with 2 arguments</a:t>
            </a: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n);  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constructor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 argument </a:t>
            </a:r>
            <a:r>
              <a:rPr lang="en-US" sz="2000" b="1" dirty="0" smtClean="0">
                <a:latin typeface="Courier New" pitchFamily="112" charset="0"/>
              </a:rPr>
              <a:t>		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smtClean="0">
                <a:latin typeface="Courier New" pitchFamily="112" charset="0"/>
              </a:rPr>
              <a:t>);             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constructor with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 argument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				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// or default constructor</a:t>
            </a:r>
            <a:r>
              <a:rPr lang="en-US" sz="2000" b="1" dirty="0" smtClean="0">
                <a:latin typeface="Courier New" pitchFamily="112" charset="0"/>
              </a:rPr>
              <a:t>		</a:t>
            </a:r>
            <a:endParaRPr lang="en-US" sz="2000" b="1" dirty="0" smtClean="0">
              <a:latin typeface="Courier New" pitchFamily="112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	// other member functions here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  };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This means there are 3 ways that an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object can be created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14.6</a:t>
            </a:r>
          </a:p>
        </p:txBody>
      </p:sp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Object Conversion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Object Conversion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382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Object conversion is when one object (one data type) is converted to another data type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Conversion is done automatically for </a:t>
            </a:r>
            <a:r>
              <a:rPr lang="en-US" sz="2000" dirty="0" smtClean="0"/>
              <a:t>primitive data </a:t>
            </a:r>
            <a:r>
              <a:rPr lang="en-US" sz="2000" dirty="0" smtClean="0"/>
              <a:t>types: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 num = 5; 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The integer 5 is converted to a double 5.0 when it is stored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For objects, the conversion is only done when the class has a conversion function to show how to convert the object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Function prototype of conversion function: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dataTyp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return data type,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dataTyp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is automatically the return </a:t>
            </a:r>
            <a:r>
              <a:rPr lang="en-US" sz="2000" dirty="0" smtClean="0"/>
              <a:t>type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input argument, the object is automatically the input to be converted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Example:  The class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sz="2000" dirty="0" smtClean="0"/>
              <a:t> has a function to convert a </a:t>
            </a:r>
            <a:r>
              <a:rPr lang="en-US" sz="2000" dirty="0" smtClean="0">
                <a:cs typeface="Courier New" pitchFamily="49" charset="0"/>
              </a:rPr>
              <a:t>bank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Account</a:t>
            </a:r>
            <a:r>
              <a:rPr lang="en-US" sz="2000" dirty="0" smtClean="0"/>
              <a:t> object into a </a:t>
            </a:r>
            <a:r>
              <a:rPr lang="en-US" sz="2000" b="1" dirty="0" smtClean="0">
                <a:latin typeface="Courier New" pitchFamily="112" charset="0"/>
              </a:rPr>
              <a:t>double</a:t>
            </a:r>
            <a:r>
              <a:rPr lang="en-US" sz="2000" dirty="0" smtClean="0"/>
              <a:t>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Account::operator double() {return balance;}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This function will allow this conversion to happen: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112" charset="0"/>
              </a:rPr>
              <a:t>double amount = </a:t>
            </a:r>
            <a:r>
              <a:rPr lang="en-US" sz="2000" b="1" dirty="0" err="1" smtClean="0">
                <a:latin typeface="Courier New" pitchFamily="112" charset="0"/>
              </a:rPr>
              <a:t>myAccount</a:t>
            </a:r>
            <a:r>
              <a:rPr lang="en-US" sz="2000" b="1" dirty="0" smtClean="0">
                <a:latin typeface="Courier New" pitchFamily="112" charset="0"/>
              </a:rPr>
              <a:t>;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000" dirty="0" smtClean="0"/>
              <a:t>To convert an object to different data types, there must be a conversion function for each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1752600"/>
          </a:xfrm>
        </p:spPr>
        <p:txBody>
          <a:bodyPr/>
          <a:lstStyle/>
          <a:p>
            <a:r>
              <a:rPr lang="en-US" dirty="0" smtClean="0"/>
              <a:t>Cheat Sheet on Classes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Creating a Class: The Basics</a:t>
            </a:r>
            <a:endParaRPr lang="en-US" sz="2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class declaration goes in a header file, with 2 types of members: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Private member data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Private and public member functions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Header files should contain the preprocessor directives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2000" dirty="0" smtClean="0"/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2000" dirty="0" smtClean="0"/>
              <a:t>, and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to avoid “redefinition” error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Member function definitions can appear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the header file if they are inline functions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the implementation file if they are longer than 1 or 2 lines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err="1" smtClean="0"/>
              <a:t>Accessors</a:t>
            </a:r>
            <a:r>
              <a:rPr lang="en-US" sz="2000" dirty="0" smtClean="0"/>
              <a:t> or “getters”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Provide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functions for the member data that the user will need to retrieve from the object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Don’t provide </a:t>
            </a:r>
            <a:r>
              <a:rPr lang="en-US" sz="2000" dirty="0" err="1" smtClean="0"/>
              <a:t>accessor</a:t>
            </a:r>
            <a:r>
              <a:rPr lang="en-US" sz="2000" dirty="0" smtClean="0"/>
              <a:t> function if the user has no need for the member data, such as internal data that only the object will use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err="1" smtClean="0"/>
              <a:t>Mutators</a:t>
            </a:r>
            <a:r>
              <a:rPr lang="en-US" sz="2000" dirty="0" smtClean="0"/>
              <a:t> or “setters”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Provide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functions for member data that the user would want to change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Don’t provide </a:t>
            </a:r>
            <a:r>
              <a:rPr lang="en-US" sz="2000" dirty="0" err="1" smtClean="0"/>
              <a:t>mutator</a:t>
            </a:r>
            <a:r>
              <a:rPr lang="en-US" sz="2000" dirty="0" smtClean="0"/>
              <a:t> functions if the user should not be able to change the data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Creating a Class: Admin Member Functions</a:t>
            </a:r>
            <a:endParaRPr lang="en-US" sz="2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458200" cy="5867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Constructors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</a:t>
            </a:r>
            <a:r>
              <a:rPr lang="en-US" sz="2000" dirty="0" smtClean="0"/>
              <a:t>rovide at least 1 constructor to initialize new objects that are created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Overload the constructo</a:t>
            </a:r>
            <a:r>
              <a:rPr lang="en-US" sz="2000" dirty="0" smtClean="0"/>
              <a:t>rs if the user will need to create objects with different initialization input arguments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Provide default arguments as an option</a:t>
            </a:r>
            <a:r>
              <a:rPr lang="en-US" sz="2000" dirty="0" smtClean="0"/>
              <a:t>, </a:t>
            </a:r>
            <a:r>
              <a:rPr lang="en-US" sz="2000" dirty="0" smtClean="0"/>
              <a:t>b</a:t>
            </a:r>
            <a:r>
              <a:rPr lang="en-US" sz="2000" dirty="0" smtClean="0"/>
              <a:t>ut remember that there is only one default constructor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 smtClean="0"/>
              <a:t>Objects with dynamically allocated memory: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Must have a destructor to release all allocated memory when the object goes out of scope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Must provide a copy constructor so that dynamically allocated memory are not shared between objects, which happens during a shallow copy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Must provide an operator = overload function for the same reason, so that shallow copying doesn’t happen between objects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000" dirty="0" smtClean="0"/>
              <a:t>For these admin functions</a:t>
            </a:r>
          </a:p>
          <a:p>
            <a:pPr marL="274320" indent="-274320">
              <a:lnSpc>
                <a:spcPct val="90000"/>
              </a:lnSpc>
              <a:spcBef>
                <a:spcPts val="430"/>
              </a:spcBef>
            </a:pPr>
            <a:r>
              <a:rPr lang="en-US" sz="2000" dirty="0" smtClean="0"/>
              <a:t>When passing an object as input argument, use pass by reference so the object doesn’t have to be copied</a:t>
            </a:r>
          </a:p>
          <a:p>
            <a:pPr marL="274320" indent="-274320">
              <a:lnSpc>
                <a:spcPct val="90000"/>
              </a:lnSpc>
              <a:spcBef>
                <a:spcPts val="430"/>
              </a:spcBef>
            </a:pPr>
            <a:r>
              <a:rPr lang="en-US" sz="2000" dirty="0" smtClean="0"/>
              <a:t>If passing an object to a function that will not modified the object, pass a reference to const object</a:t>
            </a: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/>
          <a:lstStyle/>
          <a:p>
            <a:pPr algn="ctr"/>
            <a:r>
              <a:rPr lang="en-US" sz="2800" dirty="0" smtClean="0"/>
              <a:t>Creating a Class: Optional Member Functions</a:t>
            </a:r>
            <a:endParaRPr lang="en-US" sz="20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"/>
            <a:ext cx="8458200" cy="60198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Operator overloading functions make the class more user friendly, but they are not required. They could be just be named functions instead.     For example, in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 smtClean="0"/>
              <a:t> class,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2000" dirty="0" smtClean="0"/>
              <a:t> function could be used instead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dirty="0" smtClean="0"/>
              <a:t> operator.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</a:t>
            </a:r>
            <a:r>
              <a:rPr lang="en-US" sz="2000" dirty="0" smtClean="0"/>
              <a:t>rovide arithmetic operator overloading functions that make sens</a:t>
            </a:r>
            <a:r>
              <a:rPr lang="en-US" sz="2000" dirty="0" smtClean="0"/>
              <a:t>e to the class (that are intuitive to the user)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Provide </a:t>
            </a:r>
            <a:r>
              <a:rPr lang="en-US" sz="2000" dirty="0" smtClean="0"/>
              <a:t>relational operator </a:t>
            </a:r>
            <a:r>
              <a:rPr lang="en-US" sz="2000" dirty="0" smtClean="0"/>
              <a:t>overloading functions </a:t>
            </a:r>
            <a:r>
              <a:rPr lang="en-US" sz="2000" dirty="0" smtClean="0"/>
              <a:t>if objects of the class need to be compared against each other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Provide </a:t>
            </a:r>
            <a:r>
              <a:rPr lang="en-US" sz="2000" dirty="0" smtClean="0"/>
              <a:t>operator [ ] overloading function </a:t>
            </a:r>
            <a:r>
              <a:rPr lang="en-US" sz="2000" dirty="0" smtClean="0"/>
              <a:t>if </a:t>
            </a:r>
            <a:r>
              <a:rPr lang="en-US" sz="2000" dirty="0" smtClean="0"/>
              <a:t>the object contains an array where elements need to be accessed one by one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Provide </a:t>
            </a:r>
            <a:r>
              <a:rPr lang="en-US" sz="2000" dirty="0" err="1" smtClean="0"/>
              <a:t>ostream</a:t>
            </a:r>
            <a:r>
              <a:rPr lang="en-US" sz="2000" dirty="0" smtClean="0"/>
              <a:t> &lt;&lt; and </a:t>
            </a:r>
            <a:r>
              <a:rPr lang="en-US" sz="2000" dirty="0" err="1" smtClean="0"/>
              <a:t>istream</a:t>
            </a:r>
            <a:r>
              <a:rPr lang="en-US" sz="2000" dirty="0" smtClean="0"/>
              <a:t> &gt;&gt; operator </a:t>
            </a:r>
            <a:r>
              <a:rPr lang="en-US" sz="2000" dirty="0" smtClean="0"/>
              <a:t>overloading functions if </a:t>
            </a:r>
            <a:r>
              <a:rPr lang="en-US" sz="2000" dirty="0" smtClean="0"/>
              <a:t>the user requires them. Don’t forget that &gt;&gt; and &lt;&lt; operator overloading functions are not member functions, and therefore need to be friend functions.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Provide a conversion function for each data type that the object needs to be converted to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When passing an object as input argument, use pass by reference so the object doesn’t have to be copied</a:t>
            </a:r>
          </a:p>
          <a:p>
            <a:pPr marL="0" indent="0">
              <a:lnSpc>
                <a:spcPct val="90000"/>
              </a:lnSpc>
              <a:spcBef>
                <a:spcPts val="430"/>
              </a:spcBef>
              <a:buNone/>
            </a:pPr>
            <a:r>
              <a:rPr lang="en-US" sz="2000" dirty="0" smtClean="0"/>
              <a:t>If an object input argument is not modified by the function, pass a reference to const object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Default Constructors</a:t>
            </a:r>
            <a:endParaRPr lang="en-US" sz="2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077200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Any constructor that doesn’t require the user to provide input arguments is a default constructor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most obvious default constructor for the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dirty="0" smtClean="0"/>
              <a:t> </a:t>
            </a:r>
            <a:r>
              <a:rPr lang="en-US" sz="2000" dirty="0" smtClean="0"/>
              <a:t>example class is:</a:t>
            </a:r>
            <a:r>
              <a:rPr lang="en-US" sz="2000" dirty="0" smtClean="0"/>
              <a:t>    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(); 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But this is also a default constructor:    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 = 0);  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In this case the input argument n has a default value, so the user can create the </a:t>
            </a:r>
            <a:r>
              <a:rPr lang="en-US" sz="2000" dirty="0" err="1" smtClean="0"/>
              <a:t>Aclass</a:t>
            </a:r>
            <a:r>
              <a:rPr lang="en-US" sz="2000" dirty="0" smtClean="0"/>
              <a:t> object with an input n, or without an input n: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     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c1(5);     </a:t>
            </a:r>
            <a:r>
              <a:rPr lang="en-US" sz="2000" dirty="0" smtClean="0"/>
              <a:t>// n = 5;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   	or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c2;		</a:t>
            </a:r>
            <a:r>
              <a:rPr lang="en-US" sz="2000" dirty="0" smtClean="0"/>
              <a:t>// n = 0 = default value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Similarly,   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n = </a:t>
            </a:r>
            <a:r>
              <a:rPr lang="en-US" sz="2000" b="1" dirty="0" smtClean="0">
                <a:latin typeface="Courier New" pitchFamily="112" charset="0"/>
              </a:rPr>
              <a:t>0, string s = “NA”); 	    </a:t>
            </a:r>
            <a:r>
              <a:rPr lang="en-US" sz="2000" dirty="0" smtClean="0"/>
              <a:t>is also a default constructor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Recall that any C++ function can have default arguments, and in the argument list, arguments with default come </a:t>
            </a:r>
            <a:r>
              <a:rPr lang="en-US" sz="2000" i="1" dirty="0" smtClean="0"/>
              <a:t>after</a:t>
            </a:r>
            <a:r>
              <a:rPr lang="en-US" sz="2000" dirty="0" smtClean="0"/>
              <a:t> arguments without default 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A class is not required to have a default constructor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We provide a default constructor if we want the user of the class to be able to instantiate an object without having to initialize values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class can only have one default constructor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Constructor </a:t>
            </a:r>
            <a:r>
              <a:rPr lang="en-US" sz="2800" dirty="0" smtClean="0"/>
              <a:t>with </a:t>
            </a:r>
            <a:r>
              <a:rPr lang="en-US" sz="2800" dirty="0" smtClean="0"/>
              <a:t>Input Arguments</a:t>
            </a:r>
            <a:endParaRPr lang="en-US" sz="2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constructor with arguments uses the input arguments to initialize some or all of its member data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Example with the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dirty="0" smtClean="0"/>
              <a:t>example class: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Function prototype: </a:t>
            </a:r>
            <a:r>
              <a:rPr lang="en-US" sz="2000" dirty="0" smtClean="0"/>
              <a:t> 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n, string s); 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dirty="0" smtClean="0"/>
              <a:t>Function definition: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::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n, string s)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   {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num = n; 	  </a:t>
            </a:r>
            <a:r>
              <a:rPr lang="en-US" sz="2000" dirty="0" smtClean="0"/>
              <a:t>// </a:t>
            </a:r>
            <a:r>
              <a:rPr lang="en-US" sz="2000" dirty="0" err="1" smtClean="0"/>
              <a:t>intialize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112" charset="0"/>
              </a:rPr>
              <a:t>num </a:t>
            </a:r>
            <a:r>
              <a:rPr lang="en-US" sz="2000" dirty="0" smtClean="0"/>
              <a:t>member </a:t>
            </a:r>
            <a:r>
              <a:rPr lang="en-US" sz="2000" dirty="0" smtClean="0"/>
              <a:t>data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endParaRPr lang="en-US" sz="2000" dirty="0" smtClean="0"/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name = s;     </a:t>
            </a:r>
            <a:r>
              <a:rPr lang="en-US" sz="2000" dirty="0" smtClean="0"/>
              <a:t>// initialize </a:t>
            </a:r>
            <a:r>
              <a:rPr lang="en-US" sz="2000" b="1" dirty="0" smtClean="0">
                <a:latin typeface="Courier New" pitchFamily="112" charset="0"/>
              </a:rPr>
              <a:t>name </a:t>
            </a:r>
            <a:r>
              <a:rPr lang="en-US" sz="2000" dirty="0" smtClean="0"/>
              <a:t>member </a:t>
            </a:r>
            <a:r>
              <a:rPr lang="en-US" sz="2000" dirty="0" smtClean="0"/>
              <a:t>data</a:t>
            </a:r>
          </a:p>
          <a:p>
            <a:pPr lvl="1">
              <a:lnSpc>
                <a:spcPct val="85000"/>
              </a:lnSpc>
              <a:spcBef>
                <a:spcPts val="0"/>
              </a:spcBef>
              <a:buClr>
                <a:srgbClr val="3333CC"/>
              </a:buClr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However, initializing </a:t>
            </a:r>
            <a:r>
              <a:rPr lang="en-US" sz="2000" dirty="0" smtClean="0"/>
              <a:t>member data this way is not efficient because it takes multiple steps to: a) create the member data and then b) initialize them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A more efficient way to initialize data is to use an initialization list</a:t>
            </a:r>
            <a:endParaRPr lang="en-US" sz="2000" dirty="0" smtClean="0"/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Constructor Initialization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An </a:t>
            </a:r>
            <a:r>
              <a:rPr lang="en-US" sz="2000" dirty="0" smtClean="0"/>
              <a:t>initialization </a:t>
            </a:r>
            <a:r>
              <a:rPr lang="en-US" sz="2000" dirty="0" smtClean="0"/>
              <a:t>list </a:t>
            </a:r>
            <a:r>
              <a:rPr lang="en-US" sz="2000" dirty="0" smtClean="0"/>
              <a:t>allows a </a:t>
            </a:r>
            <a:r>
              <a:rPr lang="en-US" sz="2000" dirty="0" smtClean="0"/>
              <a:t>constructor </a:t>
            </a:r>
            <a:r>
              <a:rPr lang="en-US" sz="2000" dirty="0" smtClean="0"/>
              <a:t>to initialize the object as it is created: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</a:t>
            </a:r>
            <a:r>
              <a:rPr lang="en-US" sz="2000" b="1" dirty="0" smtClean="0">
                <a:latin typeface="Courier New" pitchFamily="112" charset="0"/>
              </a:rPr>
              <a:t>n, string s): num(n),name(s) {}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 this example, </a:t>
            </a:r>
            <a:r>
              <a:rPr lang="en-US" sz="2000" b="1" dirty="0" smtClean="0">
                <a:latin typeface="Courier New" pitchFamily="112" charset="0"/>
              </a:rPr>
              <a:t>n </a:t>
            </a:r>
            <a:r>
              <a:rPr lang="en-US" sz="2000" dirty="0" smtClean="0"/>
              <a:t>is assigned to the member data </a:t>
            </a:r>
            <a:r>
              <a:rPr lang="en-US" sz="2000" b="1" dirty="0" smtClean="0">
                <a:latin typeface="Courier New" pitchFamily="112" charset="0"/>
              </a:rPr>
              <a:t>num</a:t>
            </a:r>
            <a:r>
              <a:rPr lang="en-US" sz="2000" dirty="0" smtClean="0"/>
              <a:t>, and </a:t>
            </a:r>
            <a:r>
              <a:rPr lang="en-US" sz="2000" b="1" dirty="0" smtClean="0">
                <a:latin typeface="Courier New" pitchFamily="112" charset="0"/>
              </a:rPr>
              <a:t>s </a:t>
            </a:r>
            <a:r>
              <a:rPr lang="en-US" sz="2000" dirty="0" smtClean="0"/>
              <a:t>is assigned to the member data </a:t>
            </a:r>
            <a:r>
              <a:rPr lang="en-US" sz="2000" b="1" dirty="0" smtClean="0">
                <a:latin typeface="Courier New" pitchFamily="112" charset="0"/>
              </a:rPr>
              <a:t>name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The initialization list appears at the end of the function header, in the format:      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memberData1(value1), memberData2(value2), </a:t>
            </a:r>
            <a:r>
              <a:rPr lang="en-US" sz="200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there is an initialization list, then the constructor function body must </a:t>
            </a:r>
            <a:r>
              <a:rPr lang="en-US" sz="2000" dirty="0" smtClean="0"/>
              <a:t>appear in the class header file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If </a:t>
            </a:r>
            <a:r>
              <a:rPr lang="en-US" sz="2000" dirty="0" smtClean="0"/>
              <a:t>all members can be initialized with the initialization list, then </a:t>
            </a:r>
            <a:r>
              <a:rPr lang="en-US" sz="2000" dirty="0" smtClean="0"/>
              <a:t>the constructor function body </a:t>
            </a:r>
            <a:r>
              <a:rPr lang="en-US" sz="2000" dirty="0" smtClean="0"/>
              <a:t>is only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z="2000" dirty="0" smtClean="0"/>
              <a:t>, as shown in the example </a:t>
            </a:r>
            <a:r>
              <a:rPr lang="en-US" sz="2000" dirty="0" smtClean="0"/>
              <a:t>above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It is possible to initialize some, but not all, member data in the initialization list. The rest of the member data can be initialized inside the constructor function body.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Member data that require more than a simple assignment, such as an array that requires a loop to </a:t>
            </a:r>
            <a:r>
              <a:rPr lang="en-US" sz="2000" dirty="0" smtClean="0"/>
              <a:t>initialize, must </a:t>
            </a:r>
            <a:r>
              <a:rPr lang="en-US" sz="2000" dirty="0" smtClean="0"/>
              <a:t>still be initialized as separate statements in the constructor function body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Instantiating Objects with Input Arguments</a:t>
            </a:r>
            <a:endParaRPr lang="en-US" sz="2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305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Given the constructor: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b="1" dirty="0" smtClean="0">
                <a:latin typeface="Courier New" pitchFamily="112" charset="0"/>
              </a:rPr>
              <a:t>	</a:t>
            </a:r>
            <a:r>
              <a:rPr lang="en-US" sz="2000" b="1" dirty="0" err="1" smtClean="0">
                <a:latin typeface="Courier New" pitchFamily="112" charset="0"/>
              </a:rPr>
              <a:t>Aclass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 = 0,string s = “0”):num(n</a:t>
            </a:r>
            <a:r>
              <a:rPr lang="en-US" sz="2000" b="1" dirty="0" smtClean="0">
                <a:latin typeface="Courier New" pitchFamily="112" charset="0"/>
              </a:rPr>
              <a:t>),name(s) {}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Here are the ways an object can be instantiated: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c1();</a:t>
            </a:r>
            <a:r>
              <a:rPr lang="en-US" sz="2000" dirty="0" smtClean="0"/>
              <a:t>			// n = 0, s = “0”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c2(5)</a:t>
            </a:r>
            <a:r>
              <a:rPr lang="en-US" sz="2000" dirty="0" smtClean="0"/>
              <a:t>;			// n = 5, s = “0”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c3 = 6</a:t>
            </a:r>
            <a:r>
              <a:rPr lang="en-US" sz="2000" dirty="0" smtClean="0"/>
              <a:t>;			// n = 6, s = “0”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c4(10, “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”);</a:t>
            </a:r>
            <a:r>
              <a:rPr lang="en-US" sz="2000" dirty="0" smtClean="0"/>
              <a:t>		// n = 10, s = “</a:t>
            </a:r>
            <a:r>
              <a:rPr lang="en-US" sz="2000" dirty="0" err="1" smtClean="0"/>
              <a:t>abc</a:t>
            </a:r>
            <a:r>
              <a:rPr lang="en-US" sz="2000" dirty="0" smtClean="0"/>
              <a:t>”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 smtClean="0"/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Aclass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c5 = {16, “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”)</a:t>
            </a:r>
            <a:r>
              <a:rPr lang="en-US" sz="2000" dirty="0" smtClean="0"/>
              <a:t>;	// n = 16, s = “</a:t>
            </a:r>
            <a:r>
              <a:rPr lang="en-US" sz="2000" dirty="0" err="1" smtClean="0"/>
              <a:t>xy</a:t>
            </a:r>
            <a:r>
              <a:rPr lang="en-US" sz="2000" dirty="0" smtClean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1524000" y="3048000"/>
            <a:ext cx="6400800" cy="17526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The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his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ointer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/>
          <a:lstStyle/>
          <a:p>
            <a:pPr algn="ctr"/>
            <a:r>
              <a:rPr lang="en-US" sz="2800" dirty="0" smtClean="0"/>
              <a:t>The </a:t>
            </a:r>
            <a:r>
              <a:rPr lang="en-US" sz="2800" b="1" dirty="0" smtClean="0">
                <a:latin typeface="Courier New" pitchFamily="112" charset="0"/>
              </a:rPr>
              <a:t>this</a:t>
            </a:r>
            <a:r>
              <a:rPr lang="en-US" sz="2800" dirty="0" smtClean="0"/>
              <a:t> Pointer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33400"/>
            <a:ext cx="8305800" cy="5943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b="1" dirty="0" smtClean="0">
                <a:latin typeface="Courier New" pitchFamily="112" charset="0"/>
              </a:rPr>
              <a:t>this</a:t>
            </a:r>
            <a:r>
              <a:rPr lang="en-US" sz="2000" b="1" dirty="0" smtClean="0"/>
              <a:t>  </a:t>
            </a:r>
            <a:r>
              <a:rPr lang="en-US" sz="2000" dirty="0" smtClean="0"/>
              <a:t>is a predefined pointer that is automatically created when the object is created, and it is always set to point to the object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112" charset="0"/>
              </a:rPr>
              <a:t>this</a:t>
            </a:r>
            <a:r>
              <a:rPr lang="en-US" sz="2000" dirty="0" smtClean="0"/>
              <a:t> pointer</a:t>
            </a:r>
            <a:r>
              <a:rPr lang="en-US" sz="2000" dirty="0" smtClean="0"/>
              <a:t> </a:t>
            </a:r>
            <a:r>
              <a:rPr lang="en-US" sz="2000" dirty="0" smtClean="0"/>
              <a:t>is </a:t>
            </a:r>
            <a:r>
              <a:rPr lang="en-US" sz="2000" dirty="0" smtClean="0"/>
              <a:t>a member </a:t>
            </a:r>
            <a:r>
              <a:rPr lang="en-US" sz="2000" dirty="0" smtClean="0"/>
              <a:t>data </a:t>
            </a:r>
            <a:r>
              <a:rPr lang="en-US" sz="2000" dirty="0" smtClean="0"/>
              <a:t>of an </a:t>
            </a:r>
            <a:r>
              <a:rPr lang="en-US" sz="2000" dirty="0" smtClean="0"/>
              <a:t>object </a:t>
            </a:r>
            <a:r>
              <a:rPr lang="en-US" sz="2000" dirty="0" smtClean="0"/>
              <a:t>and </a:t>
            </a:r>
            <a:r>
              <a:rPr lang="en-US" sz="2000" dirty="0" smtClean="0"/>
              <a:t>can be accessed any time by any member function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It is passed as a hidden argument to all non-static member functions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Example: 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 smtClean="0"/>
              <a:t>	The member function:</a:t>
            </a:r>
            <a:endParaRPr lang="en-US" sz="2000" b="1" dirty="0" smtClean="0">
              <a:latin typeface="Courier New" pitchFamily="112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void </a:t>
            </a:r>
            <a:r>
              <a:rPr lang="en-US" sz="2000" b="1" dirty="0" err="1" smtClean="0">
                <a:latin typeface="Courier New" pitchFamily="112" charset="0"/>
              </a:rPr>
              <a:t>setNum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input) {num = input;}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 smtClean="0"/>
              <a:t>	can be written as:</a:t>
            </a:r>
            <a:endParaRPr lang="en-US" sz="2000" b="1" dirty="0" smtClean="0">
              <a:latin typeface="Courier New" pitchFamily="112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void </a:t>
            </a:r>
            <a:r>
              <a:rPr lang="en-US" sz="2000" b="1" dirty="0" err="1" smtClean="0">
                <a:latin typeface="Courier New" pitchFamily="112" charset="0"/>
              </a:rPr>
              <a:t>setNum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input) {this-&gt;num = input;}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dirty="0" smtClean="0"/>
              <a:t> pointer must be used when we want the input argument to have the same name as the member data</a:t>
            </a:r>
          </a:p>
          <a:p>
            <a:pPr>
              <a:lnSpc>
                <a:spcPct val="85000"/>
              </a:lnSpc>
            </a:pPr>
            <a:r>
              <a:rPr lang="en-US" sz="2000" dirty="0" smtClean="0"/>
              <a:t>Example: </a:t>
            </a:r>
          </a:p>
          <a:p>
            <a:pPr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000" dirty="0" smtClean="0"/>
              <a:t>	The member function:</a:t>
            </a:r>
            <a:endParaRPr lang="en-US" sz="2000" b="1" dirty="0" smtClean="0">
              <a:latin typeface="Courier New" pitchFamily="112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 void </a:t>
            </a:r>
            <a:r>
              <a:rPr lang="en-US" sz="2000" b="1" dirty="0" err="1" smtClean="0">
                <a:latin typeface="Courier New" pitchFamily="112" charset="0"/>
              </a:rPr>
              <a:t>setNum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num) {num = num;}  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 smtClean="0"/>
              <a:t>// problem: input argument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/>
              <a:t> is assigned to itself, 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dirty="0" smtClean="0">
                <a:cs typeface="Courier New" pitchFamily="49" charset="0"/>
              </a:rPr>
              <a:t>// </a:t>
            </a:r>
            <a:r>
              <a:rPr lang="en-US" sz="2000" dirty="0" smtClean="0"/>
              <a:t>member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 smtClean="0"/>
              <a:t> is not accessed and not assigned</a:t>
            </a:r>
          </a:p>
          <a:p>
            <a:pPr>
              <a:lnSpc>
                <a:spcPct val="85000"/>
              </a:lnSpc>
              <a:spcBef>
                <a:spcPts val="600"/>
              </a:spcBef>
              <a:buNone/>
            </a:pPr>
            <a:r>
              <a:rPr lang="en-US" sz="2000" dirty="0" smtClean="0"/>
              <a:t>	Solve the problem with:</a:t>
            </a:r>
            <a:endParaRPr lang="en-US" sz="2000" b="1" dirty="0" smtClean="0">
              <a:latin typeface="Courier New" pitchFamily="112" charset="0"/>
            </a:endParaRPr>
          </a:p>
          <a:p>
            <a:pPr lvl="1">
              <a:spcBef>
                <a:spcPts val="0"/>
              </a:spcBef>
              <a:buFontTx/>
              <a:buNone/>
            </a:pPr>
            <a:r>
              <a:rPr lang="en-US" sz="2000" b="1" dirty="0" smtClean="0">
                <a:latin typeface="Courier New" pitchFamily="112" charset="0"/>
              </a:rPr>
              <a:t>		void </a:t>
            </a:r>
            <a:r>
              <a:rPr lang="en-US" sz="2000" b="1" dirty="0" err="1" smtClean="0">
                <a:latin typeface="Courier New" pitchFamily="112" charset="0"/>
              </a:rPr>
              <a:t>setNum</a:t>
            </a:r>
            <a:r>
              <a:rPr lang="en-US" sz="2000" b="1" dirty="0" smtClean="0">
                <a:latin typeface="Courier New" pitchFamily="112" charset="0"/>
              </a:rPr>
              <a:t>(</a:t>
            </a:r>
            <a:r>
              <a:rPr lang="en-US" sz="2000" b="1" dirty="0" err="1" smtClean="0">
                <a:latin typeface="Courier New" pitchFamily="112" charset="0"/>
              </a:rPr>
              <a:t>int</a:t>
            </a:r>
            <a:r>
              <a:rPr lang="en-US" sz="2000" b="1" dirty="0" smtClean="0">
                <a:latin typeface="Courier New" pitchFamily="112" charset="0"/>
              </a:rPr>
              <a:t> num) {this-&gt;num = num;}</a:t>
            </a:r>
          </a:p>
          <a:p>
            <a:pPr>
              <a:lnSpc>
                <a:spcPct val="85000"/>
              </a:lnSpc>
              <a:buNone/>
            </a:pPr>
            <a:r>
              <a:rPr lang="en-US" sz="2000" dirty="0" smtClean="0"/>
              <a:t>      // it’s clear:  input argument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 </a:t>
            </a:r>
            <a:r>
              <a:rPr lang="en-US" sz="2000" dirty="0" smtClean="0"/>
              <a:t>is stored in member data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num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3128</TotalTime>
  <Words>1948</Words>
  <Application>Microsoft Office PowerPoint</Application>
  <PresentationFormat>On-screen Show (4:3)</PresentationFormat>
  <Paragraphs>386</Paragraphs>
  <Slides>35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template</vt:lpstr>
      <vt:lpstr>Slide 1</vt:lpstr>
      <vt:lpstr>Slide 2</vt:lpstr>
      <vt:lpstr>Review of Constructors</vt:lpstr>
      <vt:lpstr>Default Constructors</vt:lpstr>
      <vt:lpstr>Constructor with Input Arguments</vt:lpstr>
      <vt:lpstr>Constructor Initialization List</vt:lpstr>
      <vt:lpstr>Instantiating Objects with Input Arguments</vt:lpstr>
      <vt:lpstr>Slide 8</vt:lpstr>
      <vt:lpstr>The this Pointer</vt:lpstr>
      <vt:lpstr>14.2</vt:lpstr>
      <vt:lpstr>Friends</vt:lpstr>
      <vt:lpstr>Using Friend Functions</vt:lpstr>
      <vt:lpstr>14.3</vt:lpstr>
      <vt:lpstr>Object-to-Object Assignment</vt:lpstr>
      <vt:lpstr>Constraint of Object-to-Object Assignment </vt:lpstr>
      <vt:lpstr>14.4</vt:lpstr>
      <vt:lpstr>Copy Constructors</vt:lpstr>
      <vt:lpstr>Programmer Defined Copy Constructor</vt:lpstr>
      <vt:lpstr>14.5</vt:lpstr>
      <vt:lpstr>Reason for Overloading Operators</vt:lpstr>
      <vt:lpstr>Overloading Operator Function </vt:lpstr>
      <vt:lpstr>Returning a Value</vt:lpstr>
      <vt:lpstr>Returning the Current Object</vt:lpstr>
      <vt:lpstr>Limits on Operator Overloading Function</vt:lpstr>
      <vt:lpstr>Overloading Prefix and Postfix Operators</vt:lpstr>
      <vt:lpstr>Difference Between Prefix and Postfix Operators</vt:lpstr>
      <vt:lpstr>Overloading Relational Operators</vt:lpstr>
      <vt:lpstr>Slide 28</vt:lpstr>
      <vt:lpstr>Overloading [ ] Operators</vt:lpstr>
      <vt:lpstr>14.6</vt:lpstr>
      <vt:lpstr>Object Conversion</vt:lpstr>
      <vt:lpstr>Slide 32</vt:lpstr>
      <vt:lpstr>Creating a Class: The Basics</vt:lpstr>
      <vt:lpstr>Creating a Class: Admin Member Functions</vt:lpstr>
      <vt:lpstr>Creating a Class: Optional Member Functions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>More About Classes</dc:subject>
  <dc:creator>Tony Gaddis</dc:creator>
  <cp:lastModifiedBy>Clare</cp:lastModifiedBy>
  <cp:revision>109</cp:revision>
  <dcterms:created xsi:type="dcterms:W3CDTF">2011-02-16T20:47:20Z</dcterms:created>
  <dcterms:modified xsi:type="dcterms:W3CDTF">2015-02-21T14:40:22Z</dcterms:modified>
</cp:coreProperties>
</file>