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51"/>
  </p:notesMasterIdLst>
  <p:sldIdLst>
    <p:sldId id="261" r:id="rId2"/>
    <p:sldId id="259" r:id="rId3"/>
    <p:sldId id="264" r:id="rId4"/>
    <p:sldId id="361" r:id="rId5"/>
    <p:sldId id="267" r:id="rId6"/>
    <p:sldId id="330" r:id="rId7"/>
    <p:sldId id="331" r:id="rId8"/>
    <p:sldId id="319" r:id="rId9"/>
    <p:sldId id="271" r:id="rId10"/>
    <p:sldId id="327" r:id="rId11"/>
    <p:sldId id="273" r:id="rId12"/>
    <p:sldId id="274" r:id="rId13"/>
    <p:sldId id="328" r:id="rId14"/>
    <p:sldId id="329" r:id="rId15"/>
    <p:sldId id="357" r:id="rId16"/>
    <p:sldId id="320" r:id="rId17"/>
    <p:sldId id="360" r:id="rId18"/>
    <p:sldId id="359" r:id="rId19"/>
    <p:sldId id="278" r:id="rId20"/>
    <p:sldId id="321" r:id="rId21"/>
    <p:sldId id="285" r:id="rId22"/>
    <p:sldId id="358" r:id="rId23"/>
    <p:sldId id="323" r:id="rId24"/>
    <p:sldId id="296" r:id="rId25"/>
    <p:sldId id="326" r:id="rId26"/>
    <p:sldId id="324" r:id="rId27"/>
    <p:sldId id="313" r:id="rId28"/>
    <p:sldId id="325" r:id="rId29"/>
    <p:sldId id="316" r:id="rId30"/>
    <p:sldId id="332" r:id="rId31"/>
    <p:sldId id="333"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E6FCFE"/>
    <a:srgbClr val="DAFBF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260" y="-26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FEAA574-033B-4182-BF0A-A530BCAF115D}" type="datetimeFigureOut">
              <a:rPr lang="en-US"/>
              <a:pPr>
                <a:defRPr/>
              </a:pPr>
              <a:t>2/28/2015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1475703-34E8-4FF8-B15D-9DA2EB022D1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EA50B41-0861-48A4-B1F4-EE8F3B500F22}" type="slidenum">
              <a:rPr lang="en-CA" smtClean="0"/>
              <a:pPr/>
              <a:t>9</a:t>
            </a:fld>
            <a:endParaRPr lang="en-CA" smtClean="0"/>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70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90CE991-E0D9-428D-9691-54663757AF4B}" type="slidenum">
              <a:rPr lang="en-CA" smtClean="0"/>
              <a:pPr/>
              <a:t>27</a:t>
            </a:fld>
            <a:endParaRPr lang="en-CA" smtClean="0"/>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2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E720037-D268-4991-9C14-95069262DC21}" type="slidenum">
              <a:rPr lang="en-CA" smtClean="0"/>
              <a:pPr/>
              <a:t>29</a:t>
            </a:fld>
            <a:endParaRPr lang="en-CA" smtClean="0"/>
          </a:p>
        </p:txBody>
      </p:sp>
      <p:sp>
        <p:nvSpPr>
          <p:cNvPr id="358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584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0E45513-082A-4A24-B3D1-6AD353095AC3}" type="slidenum">
              <a:rPr lang="en-CA" smtClean="0"/>
              <a:pPr/>
              <a:t>30</a:t>
            </a:fld>
            <a:endParaRPr lang="en-CA" smtClean="0"/>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686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6008D1C-A8A6-4533-B4CB-3DEF55608F73}" type="slidenum">
              <a:rPr lang="en-CA" smtClean="0"/>
              <a:pPr/>
              <a:t>33</a:t>
            </a:fld>
            <a:endParaRPr lang="en-CA" smtClean="0"/>
          </a:p>
        </p:txBody>
      </p:sp>
      <p:sp>
        <p:nvSpPr>
          <p:cNvPr id="92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2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4B3A3A8-01E6-4003-A76F-826BF439FA28}" type="slidenum">
              <a:rPr lang="en-CA" smtClean="0"/>
              <a:pPr/>
              <a:t>34</a:t>
            </a:fld>
            <a:endParaRPr lang="en-CA" smtClean="0"/>
          </a:p>
        </p:txBody>
      </p:sp>
      <p:sp>
        <p:nvSpPr>
          <p:cNvPr id="102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24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816589B2-E134-4505-8919-73B7C6AA6C70}" type="slidenum">
              <a:rPr lang="en-CA" smtClean="0"/>
              <a:pPr/>
              <a:t>35</a:t>
            </a:fld>
            <a:endParaRPr lang="en-CA" smtClean="0"/>
          </a:p>
        </p:txBody>
      </p:sp>
      <p:sp>
        <p:nvSpPr>
          <p:cNvPr id="112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26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6E12A89-3EC8-4508-88B8-AC176975F9D4}" type="slidenum">
              <a:rPr lang="en-CA" smtClean="0"/>
              <a:pPr/>
              <a:t>37</a:t>
            </a:fld>
            <a:endParaRPr lang="en-CA" smtClean="0"/>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759D1D8-F841-456B-B3A2-CBED32541A64}" type="slidenum">
              <a:rPr lang="en-CA" smtClean="0"/>
              <a:pPr/>
              <a:t>44</a:t>
            </a:fld>
            <a:endParaRPr lang="en-CA" smtClean="0"/>
          </a:p>
        </p:txBody>
      </p:sp>
      <p:sp>
        <p:nvSpPr>
          <p:cNvPr id="51203" name="Rectangle 1026"/>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1027"/>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15E19F1-4B95-47CD-8CF3-7A9F191BA38D}" type="slidenum">
              <a:rPr lang="en-CA" smtClean="0"/>
              <a:pPr/>
              <a:t>46</a:t>
            </a:fld>
            <a:endParaRPr lang="en-CA" smtClean="0"/>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15E19F1-4B95-47CD-8CF3-7A9F191BA38D}" type="slidenum">
              <a:rPr lang="en-CA" smtClean="0"/>
              <a:pPr/>
              <a:t>47</a:t>
            </a:fld>
            <a:endParaRPr lang="en-CA" smtClean="0"/>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57CA062-8E72-4386-AA06-EF8A3045A917}" type="slidenum">
              <a:rPr lang="en-CA" smtClean="0"/>
              <a:pPr/>
              <a:t>10</a:t>
            </a:fld>
            <a:endParaRPr lang="en-CA" smtClean="0"/>
          </a:p>
        </p:txBody>
      </p:sp>
      <p:sp>
        <p:nvSpPr>
          <p:cNvPr id="307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072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5E18F71-2CB5-441F-8F19-7AF48718DF40}" type="slidenum">
              <a:rPr lang="en-CA" smtClean="0"/>
              <a:pPr/>
              <a:t>48</a:t>
            </a:fld>
            <a:endParaRPr lang="en-CA" smtClean="0"/>
          </a:p>
        </p:txBody>
      </p:sp>
      <p:sp>
        <p:nvSpPr>
          <p:cNvPr id="53251" name="Rectangle 1026"/>
          <p:cNvSpPr>
            <a:spLocks noGrp="1" noRot="1" noChangeAspect="1" noChangeArrowheads="1" noTextEdit="1"/>
          </p:cNvSpPr>
          <p:nvPr>
            <p:ph type="sldImg"/>
          </p:nvPr>
        </p:nvSpPr>
        <p:spPr bwMode="auto">
          <a:noFill/>
          <a:ln>
            <a:solidFill>
              <a:srgbClr val="000000"/>
            </a:solidFill>
            <a:miter lim="800000"/>
            <a:headEnd/>
            <a:tailEnd/>
          </a:ln>
        </p:spPr>
      </p:sp>
      <p:sp>
        <p:nvSpPr>
          <p:cNvPr id="53252" name="Rectangle 1027"/>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A5DB443-116B-4BEE-8FA8-D76B6B9975A1}" type="slidenum">
              <a:rPr lang="en-CA" smtClean="0"/>
              <a:pPr/>
              <a:t>15</a:t>
            </a:fld>
            <a:endParaRPr lang="en-CA" smtClean="0"/>
          </a:p>
        </p:txBody>
      </p:sp>
      <p:sp>
        <p:nvSpPr>
          <p:cNvPr id="317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174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A5DB443-116B-4BEE-8FA8-D76B6B9975A1}" type="slidenum">
              <a:rPr lang="en-CA" smtClean="0"/>
              <a:pPr/>
              <a:t>17</a:t>
            </a:fld>
            <a:endParaRPr lang="en-CA" smtClean="0"/>
          </a:p>
        </p:txBody>
      </p:sp>
      <p:sp>
        <p:nvSpPr>
          <p:cNvPr id="317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174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A5DB443-116B-4BEE-8FA8-D76B6B9975A1}" type="slidenum">
              <a:rPr lang="en-CA" smtClean="0"/>
              <a:pPr/>
              <a:t>18</a:t>
            </a:fld>
            <a:endParaRPr lang="en-CA" smtClean="0"/>
          </a:p>
        </p:txBody>
      </p:sp>
      <p:sp>
        <p:nvSpPr>
          <p:cNvPr id="317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174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A5DB443-116B-4BEE-8FA8-D76B6B9975A1}" type="slidenum">
              <a:rPr lang="en-CA" smtClean="0"/>
              <a:pPr/>
              <a:t>19</a:t>
            </a:fld>
            <a:endParaRPr lang="en-CA" smtClean="0"/>
          </a:p>
        </p:txBody>
      </p:sp>
      <p:sp>
        <p:nvSpPr>
          <p:cNvPr id="317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174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A36233C-F04C-4F6B-8D6F-788D6DCA4A04}" type="slidenum">
              <a:rPr lang="en-CA" smtClean="0"/>
              <a:pPr/>
              <a:t>21</a:t>
            </a:fld>
            <a:endParaRPr lang="en-CA" smtClean="0"/>
          </a:p>
        </p:txBody>
      </p:sp>
      <p:sp>
        <p:nvSpPr>
          <p:cNvPr id="327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77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A36233C-F04C-4F6B-8D6F-788D6DCA4A04}" type="slidenum">
              <a:rPr lang="en-CA" smtClean="0"/>
              <a:pPr/>
              <a:t>22</a:t>
            </a:fld>
            <a:endParaRPr lang="en-CA" smtClean="0"/>
          </a:p>
        </p:txBody>
      </p:sp>
      <p:sp>
        <p:nvSpPr>
          <p:cNvPr id="327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77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2CE0864-67B7-4646-ACBA-9BE8786F2C0D}" type="slidenum">
              <a:rPr lang="en-CA" smtClean="0"/>
              <a:pPr/>
              <a:t>24</a:t>
            </a:fld>
            <a:endParaRPr lang="en-CA" smtClean="0"/>
          </a:p>
        </p:txBody>
      </p:sp>
      <p:sp>
        <p:nvSpPr>
          <p:cNvPr id="337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379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0" y="6513513"/>
            <a:ext cx="2971800" cy="687387"/>
          </a:xfrm>
          <a:prstGeom prst="rect">
            <a:avLst/>
          </a:prstGeom>
          <a:noFill/>
          <a:ln w="9525">
            <a:noFill/>
            <a:miter lim="800000"/>
            <a:headEnd/>
            <a:tailEnd/>
          </a:ln>
          <a:effectLst/>
        </p:spPr>
        <p:txBody>
          <a:bodyPr>
            <a:spAutoFit/>
          </a:bodyPr>
          <a:lstStyle/>
          <a:p>
            <a:pPr algn="ctr">
              <a:defRPr/>
            </a:pPr>
            <a:r>
              <a:rPr lang="en-US" sz="1200">
                <a:latin typeface="Times New Roman" pitchFamily="18" charset="0"/>
              </a:rPr>
              <a:t>Copyright © 2012 Pearson Education, Inc.</a:t>
            </a:r>
          </a:p>
          <a:p>
            <a:pPr algn="ctr">
              <a:spcBef>
                <a:spcPct val="50000"/>
              </a:spcBef>
              <a:defRPr/>
            </a:pPr>
            <a:endParaRPr lang="en-US"/>
          </a:p>
        </p:txBody>
      </p:sp>
      <p:sp>
        <p:nvSpPr>
          <p:cNvPr id="6" name="Text Box 5"/>
          <p:cNvSpPr txBox="1">
            <a:spLocks noChangeArrowheads="1"/>
          </p:cNvSpPr>
          <p:nvPr userDrawn="1"/>
        </p:nvSpPr>
        <p:spPr bwMode="auto">
          <a:xfrm>
            <a:off x="0" y="6513513"/>
            <a:ext cx="2971800" cy="687387"/>
          </a:xfrm>
          <a:prstGeom prst="rect">
            <a:avLst/>
          </a:prstGeom>
          <a:noFill/>
          <a:ln w="9525">
            <a:noFill/>
            <a:miter lim="800000"/>
            <a:headEnd/>
            <a:tailEnd/>
          </a:ln>
          <a:effectLst/>
        </p:spPr>
        <p:txBody>
          <a:bodyPr>
            <a:spAutoFit/>
          </a:bodyPr>
          <a:lstStyle/>
          <a:p>
            <a:pPr algn="ctr">
              <a:defRPr/>
            </a:pPr>
            <a:r>
              <a:rPr lang="en-US" sz="1200">
                <a:latin typeface="Times New Roman" pitchFamily="18" charset="0"/>
              </a:rPr>
              <a:t>Copyright © 2012 Pearson Education, Inc.</a:t>
            </a:r>
          </a:p>
          <a:p>
            <a:pPr algn="ctr">
              <a:spcBef>
                <a:spcPct val="50000"/>
              </a:spcBef>
              <a:defRPr/>
            </a:pPr>
            <a:endParaRPr lang="en-US"/>
          </a:p>
        </p:txBody>
      </p:sp>
      <p:sp>
        <p:nvSpPr>
          <p:cNvPr id="11266" name="Rectangle 2"/>
          <p:cNvSpPr>
            <a:spLocks noGrp="1" noChangeArrowheads="1"/>
          </p:cNvSpPr>
          <p:nvPr>
            <p:ph type="ctrTitle"/>
          </p:nvPr>
        </p:nvSpPr>
        <p:spPr>
          <a:xfrm>
            <a:off x="685800" y="2130425"/>
            <a:ext cx="7772400" cy="1470025"/>
          </a:xfrm>
        </p:spPr>
        <p:txBody>
          <a:bodyPr/>
          <a:lstStyle>
            <a:lvl1pPr algn="ctr">
              <a:defRPr sz="8000"/>
            </a:lvl1pPr>
          </a:lstStyle>
          <a:p>
            <a:r>
              <a:rPr lang="en-US" smtClean="0"/>
              <a:t>Click to edit Master title style</a:t>
            </a:r>
            <a:endParaRPr lang="en-US"/>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smtClean="0"/>
              <a:t>Click to edit Master subtitle style</a:t>
            </a:r>
            <a:endParaRPr lang="en-US"/>
          </a:p>
        </p:txBody>
      </p:sp>
      <p:sp>
        <p:nvSpPr>
          <p:cNvPr id="8" name="Rectangle 4"/>
          <p:cNvSpPr>
            <a:spLocks noGrp="1" noChangeArrowheads="1"/>
          </p:cNvSpPr>
          <p:nvPr>
            <p:ph type="sldNum" sz="quarter" idx="10"/>
          </p:nvPr>
        </p:nvSpPr>
        <p:spPr/>
        <p:txBody>
          <a:bodyPr/>
          <a:lstStyle>
            <a:lvl1pPr>
              <a:defRPr/>
            </a:lvl1pPr>
          </a:lstStyle>
          <a:p>
            <a:pPr>
              <a:defRPr/>
            </a:pPr>
            <a:fld id="{E589C21B-068B-4A9F-8154-305AB3EC39C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F7920713-E7A3-4AD3-8948-9178283D1A0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498573D7-064A-4838-AC0E-7C43B6F5B74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EE0FF850-19B5-4CC3-9834-F9B1086DF7E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0F3B9494-8631-4819-9FF2-057FF8FBF96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CD78FB14-76B3-4080-B3DB-F644AFC3529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D82AF01D-03B1-48CD-A0E7-3E5C239BE89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F0DFE25F-DE5A-4449-B451-EDC233D1694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C0ACBCCF-644D-4211-BCD9-5F8B3D668B2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127AD2D7-DA59-4D61-A184-F7E5F4AC84D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C3198B50-E281-49C1-8C8B-BA713946D5A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FCFE"/>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C20EE14-2A02-44AB-8C68-C6E5E5BBCA61}" type="slidenum">
              <a:rPr lang="en-US"/>
              <a:pPr>
                <a:defRPr/>
              </a:pPr>
              <a:t>‹#›</a:t>
            </a:fld>
            <a:endParaRPr lang="en-US"/>
          </a:p>
        </p:txBody>
      </p:sp>
      <p:sp>
        <p:nvSpPr>
          <p:cNvPr id="1038" name="Text Box 14"/>
          <p:cNvSpPr txBox="1">
            <a:spLocks noChangeArrowheads="1"/>
          </p:cNvSpPr>
          <p:nvPr/>
        </p:nvSpPr>
        <p:spPr bwMode="auto">
          <a:xfrm>
            <a:off x="990600" y="6513513"/>
            <a:ext cx="2971800" cy="687387"/>
          </a:xfrm>
          <a:prstGeom prst="rect">
            <a:avLst/>
          </a:prstGeom>
          <a:noFill/>
          <a:ln w="9525">
            <a:noFill/>
            <a:miter lim="800000"/>
            <a:headEnd/>
            <a:tailEnd/>
          </a:ln>
          <a:effectLst/>
        </p:spPr>
        <p:txBody>
          <a:bodyPr>
            <a:spAutoFit/>
          </a:bodyPr>
          <a:lstStyle/>
          <a:p>
            <a:pPr algn="ctr">
              <a:defRPr/>
            </a:pPr>
            <a:r>
              <a:rPr lang="en-US" sz="1200">
                <a:latin typeface="Times New Roman" pitchFamily="18" charset="0"/>
              </a:rPr>
              <a:t>Copyright © 2012 Pearson Education, Inc.</a:t>
            </a:r>
          </a:p>
          <a:p>
            <a:pPr algn="ctr">
              <a:spcBef>
                <a:spcPct val="50000"/>
              </a:spcBef>
              <a:defRPr/>
            </a:pPr>
            <a:endParaRPr lang="en-US"/>
          </a:p>
        </p:txBody>
      </p:sp>
      <p:sp>
        <p:nvSpPr>
          <p:cNvPr id="6" name="Text Box 14"/>
          <p:cNvSpPr txBox="1">
            <a:spLocks noChangeArrowheads="1"/>
          </p:cNvSpPr>
          <p:nvPr userDrawn="1"/>
        </p:nvSpPr>
        <p:spPr bwMode="auto">
          <a:xfrm>
            <a:off x="990600" y="6513513"/>
            <a:ext cx="2971800" cy="687387"/>
          </a:xfrm>
          <a:prstGeom prst="rect">
            <a:avLst/>
          </a:prstGeom>
          <a:noFill/>
          <a:ln w="9525">
            <a:noFill/>
            <a:miter lim="800000"/>
            <a:headEnd/>
            <a:tailEnd/>
          </a:ln>
          <a:effectLst/>
        </p:spPr>
        <p:txBody>
          <a:bodyPr>
            <a:spAutoFit/>
          </a:bodyPr>
          <a:lstStyle/>
          <a:p>
            <a:pPr algn="ctr">
              <a:defRPr/>
            </a:pPr>
            <a:r>
              <a:rPr lang="en-US" sz="1200">
                <a:latin typeface="Times New Roman" pitchFamily="18" charset="0"/>
              </a:rPr>
              <a:t>Copyright © 2012 Pearson Education, Inc.</a:t>
            </a:r>
          </a:p>
          <a:p>
            <a:pPr algn="ct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774"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rtl="0" eaLnBrk="0" fontAlgn="base" hangingPunct="0">
        <a:spcBef>
          <a:spcPct val="0"/>
        </a:spcBef>
        <a:spcAft>
          <a:spcPct val="0"/>
        </a:spcAft>
        <a:defRPr sz="4400">
          <a:solidFill>
            <a:srgbClr val="FF3300"/>
          </a:solidFill>
          <a:latin typeface="+mj-lt"/>
          <a:ea typeface="+mj-ea"/>
          <a:cs typeface="+mj-cs"/>
        </a:defRPr>
      </a:lvl1pPr>
      <a:lvl2pPr algn="l" rtl="0" eaLnBrk="0" fontAlgn="base" hangingPunct="0">
        <a:spcBef>
          <a:spcPct val="0"/>
        </a:spcBef>
        <a:spcAft>
          <a:spcPct val="0"/>
        </a:spcAft>
        <a:defRPr sz="4400">
          <a:solidFill>
            <a:srgbClr val="FF3300"/>
          </a:solidFill>
          <a:latin typeface="Arial" charset="0"/>
          <a:cs typeface="Arial" charset="0"/>
        </a:defRPr>
      </a:lvl2pPr>
      <a:lvl3pPr algn="l" rtl="0" eaLnBrk="0" fontAlgn="base" hangingPunct="0">
        <a:spcBef>
          <a:spcPct val="0"/>
        </a:spcBef>
        <a:spcAft>
          <a:spcPct val="0"/>
        </a:spcAft>
        <a:defRPr sz="4400">
          <a:solidFill>
            <a:srgbClr val="FF3300"/>
          </a:solidFill>
          <a:latin typeface="Arial" charset="0"/>
          <a:cs typeface="Arial" charset="0"/>
        </a:defRPr>
      </a:lvl3pPr>
      <a:lvl4pPr algn="l" rtl="0" eaLnBrk="0" fontAlgn="base" hangingPunct="0">
        <a:spcBef>
          <a:spcPct val="0"/>
        </a:spcBef>
        <a:spcAft>
          <a:spcPct val="0"/>
        </a:spcAft>
        <a:defRPr sz="4400">
          <a:solidFill>
            <a:srgbClr val="FF3300"/>
          </a:solidFill>
          <a:latin typeface="Arial" charset="0"/>
          <a:cs typeface="Arial" charset="0"/>
        </a:defRPr>
      </a:lvl4pPr>
      <a:lvl5pPr algn="l" rtl="0" eaLnBrk="0" fontAlgn="base" hangingPunct="0">
        <a:spcBef>
          <a:spcPct val="0"/>
        </a:spcBef>
        <a:spcAft>
          <a:spcPct val="0"/>
        </a:spcAft>
        <a:defRPr sz="4400">
          <a:solidFill>
            <a:srgbClr val="FF3300"/>
          </a:solidFill>
          <a:latin typeface="Arial" charset="0"/>
          <a:cs typeface="Arial" charset="0"/>
        </a:defRPr>
      </a:lvl5pPr>
      <a:lvl6pPr marL="457200" algn="l" rtl="0" eaLnBrk="1" fontAlgn="base" hangingPunct="1">
        <a:spcBef>
          <a:spcPct val="0"/>
        </a:spcBef>
        <a:spcAft>
          <a:spcPct val="0"/>
        </a:spcAft>
        <a:defRPr sz="4400">
          <a:solidFill>
            <a:srgbClr val="FF3300"/>
          </a:solidFill>
          <a:latin typeface="Arial" charset="0"/>
          <a:cs typeface="Arial" charset="0"/>
        </a:defRPr>
      </a:lvl6pPr>
      <a:lvl7pPr marL="914400" algn="l" rtl="0" eaLnBrk="1" fontAlgn="base" hangingPunct="1">
        <a:spcBef>
          <a:spcPct val="0"/>
        </a:spcBef>
        <a:spcAft>
          <a:spcPct val="0"/>
        </a:spcAft>
        <a:defRPr sz="4400">
          <a:solidFill>
            <a:srgbClr val="FF3300"/>
          </a:solidFill>
          <a:latin typeface="Arial" charset="0"/>
          <a:cs typeface="Arial" charset="0"/>
        </a:defRPr>
      </a:lvl7pPr>
      <a:lvl8pPr marL="1371600" algn="l" rtl="0" eaLnBrk="1" fontAlgn="base" hangingPunct="1">
        <a:spcBef>
          <a:spcPct val="0"/>
        </a:spcBef>
        <a:spcAft>
          <a:spcPct val="0"/>
        </a:spcAft>
        <a:defRPr sz="4400">
          <a:solidFill>
            <a:srgbClr val="FF3300"/>
          </a:solidFill>
          <a:latin typeface="Arial" charset="0"/>
          <a:cs typeface="Arial" charset="0"/>
        </a:defRPr>
      </a:lvl8pPr>
      <a:lvl9pPr marL="1828800" algn="l" rtl="0" eaLnBrk="1" fontAlgn="base" hangingPunct="1">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3276600" y="1524000"/>
            <a:ext cx="3276600" cy="3632200"/>
          </a:xfrm>
          <a:prstGeom prst="rect">
            <a:avLst/>
          </a:prstGeom>
          <a:noFill/>
          <a:ln w="9525">
            <a:noFill/>
            <a:miter lim="800000"/>
            <a:headEnd/>
            <a:tailEnd/>
          </a:ln>
        </p:spPr>
        <p:txBody>
          <a:bodyPr>
            <a:spAutoFit/>
          </a:bodyPr>
          <a:lstStyle/>
          <a:p>
            <a:pPr algn="ctr">
              <a:spcBef>
                <a:spcPct val="50000"/>
              </a:spcBef>
            </a:pPr>
            <a:r>
              <a:rPr lang="en-US" sz="4400" b="1" dirty="0"/>
              <a:t>Chapter 15:</a:t>
            </a:r>
          </a:p>
          <a:p>
            <a:pPr algn="ctr">
              <a:spcBef>
                <a:spcPct val="50000"/>
              </a:spcBef>
            </a:pPr>
            <a:endParaRPr lang="en-US" sz="4000" dirty="0"/>
          </a:p>
          <a:p>
            <a:pPr algn="ctr">
              <a:spcBef>
                <a:spcPct val="50000"/>
              </a:spcBef>
            </a:pPr>
            <a:r>
              <a:rPr lang="en-US" sz="2800" b="1" dirty="0">
                <a:solidFill>
                  <a:srgbClr val="FF3300"/>
                </a:solidFill>
              </a:rPr>
              <a:t>Inheritance, Polymorphism, and Virtual Functions</a:t>
            </a:r>
          </a:p>
        </p:txBody>
      </p:sp>
      <p:pic>
        <p:nvPicPr>
          <p:cNvPr id="3075" name="Picture 6" descr="AW logo"/>
          <p:cNvPicPr>
            <a:picLocks noChangeAspect="1" noChangeArrowheads="1"/>
          </p:cNvPicPr>
          <p:nvPr/>
        </p:nvPicPr>
        <p:blipFill>
          <a:blip r:embed="rId2" cstate="print"/>
          <a:srcRect/>
          <a:stretch>
            <a:fillRect/>
          </a:stretch>
        </p:blipFill>
        <p:spPr bwMode="auto">
          <a:xfrm>
            <a:off x="0" y="6064250"/>
            <a:ext cx="1060450" cy="793750"/>
          </a:xfrm>
          <a:prstGeom prst="rect">
            <a:avLst/>
          </a:prstGeom>
          <a:noFill/>
          <a:ln w="9525">
            <a:noFill/>
            <a:miter lim="800000"/>
            <a:headEnd/>
            <a:tailEnd/>
          </a:ln>
        </p:spPr>
      </p:pic>
      <p:sp>
        <p:nvSpPr>
          <p:cNvPr id="3077" name="TextBox 4"/>
          <p:cNvSpPr txBox="1">
            <a:spLocks noChangeArrowheads="1"/>
          </p:cNvSpPr>
          <p:nvPr/>
        </p:nvSpPr>
        <p:spPr bwMode="auto">
          <a:xfrm>
            <a:off x="4648200" y="5943600"/>
            <a:ext cx="4304383" cy="523220"/>
          </a:xfrm>
          <a:prstGeom prst="rect">
            <a:avLst/>
          </a:prstGeom>
          <a:noFill/>
          <a:ln w="9525">
            <a:noFill/>
            <a:miter lim="800000"/>
            <a:headEnd/>
            <a:tailEnd/>
          </a:ln>
        </p:spPr>
        <p:txBody>
          <a:bodyPr wrap="none">
            <a:spAutoFit/>
          </a:bodyPr>
          <a:lstStyle/>
          <a:p>
            <a:r>
              <a:rPr lang="en-US" sz="1400" dirty="0" smtClean="0"/>
              <a:t>By Tony Gaddis</a:t>
            </a:r>
          </a:p>
          <a:p>
            <a:r>
              <a:rPr lang="en-US" sz="1400" dirty="0" smtClean="0"/>
              <a:t>Slides </a:t>
            </a:r>
            <a:r>
              <a:rPr lang="en-US" sz="1400" dirty="0"/>
              <a:t>modified and supplemented by Clare </a:t>
            </a:r>
            <a:r>
              <a:rPr lang="en-US" sz="1400" dirty="0" smtClean="0"/>
              <a:t>Nguyen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152400"/>
            <a:ext cx="8229600" cy="457200"/>
          </a:xfrm>
        </p:spPr>
        <p:txBody>
          <a:bodyPr/>
          <a:lstStyle/>
          <a:p>
            <a:pPr algn="ctr" eaLnBrk="1" hangingPunct="1"/>
            <a:r>
              <a:rPr lang="en-US" sz="2800" smtClean="0"/>
              <a:t>Class Access Specification</a:t>
            </a:r>
          </a:p>
        </p:txBody>
      </p:sp>
      <p:sp>
        <p:nvSpPr>
          <p:cNvPr id="12291" name="Rectangle 3"/>
          <p:cNvSpPr>
            <a:spLocks noGrp="1" noChangeArrowheads="1"/>
          </p:cNvSpPr>
          <p:nvPr>
            <p:ph idx="1"/>
          </p:nvPr>
        </p:nvSpPr>
        <p:spPr>
          <a:xfrm>
            <a:off x="304800" y="609600"/>
            <a:ext cx="8382000" cy="5867400"/>
          </a:xfrm>
        </p:spPr>
        <p:txBody>
          <a:bodyPr/>
          <a:lstStyle/>
          <a:p>
            <a:pPr eaLnBrk="1" hangingPunct="1">
              <a:defRPr/>
            </a:pPr>
            <a:r>
              <a:rPr lang="en-US" sz="2000" i="1" dirty="0" smtClean="0"/>
              <a:t>Class access specification</a:t>
            </a:r>
            <a:r>
              <a:rPr lang="en-US" sz="2000" dirty="0" smtClean="0"/>
              <a:t> determines how members of the base class are inherited by the derived class</a:t>
            </a:r>
          </a:p>
          <a:p>
            <a:pPr eaLnBrk="1" hangingPunct="1">
              <a:defRPr/>
            </a:pPr>
            <a:r>
              <a:rPr lang="en-US" sz="2000" dirty="0" smtClean="0"/>
              <a:t>The class access specification appears in the declaration of the derived class:</a:t>
            </a:r>
          </a:p>
          <a:p>
            <a:pPr lvl="1" eaLnBrk="1" hangingPunct="1">
              <a:spcBef>
                <a:spcPts val="0"/>
              </a:spcBef>
              <a:buFontTx/>
              <a:buNone/>
              <a:defRPr/>
            </a:pPr>
            <a:r>
              <a:rPr lang="en-US" sz="2000" b="1" dirty="0" smtClean="0">
                <a:latin typeface="Courier New" pitchFamily="112" charset="0"/>
              </a:rPr>
              <a:t>	class </a:t>
            </a:r>
            <a:r>
              <a:rPr lang="en-US" sz="2000" b="1" dirty="0" err="1" smtClean="0">
                <a:latin typeface="Courier New" pitchFamily="112" charset="0"/>
              </a:rPr>
              <a:t>FootballPlayer</a:t>
            </a:r>
            <a:r>
              <a:rPr lang="en-US" sz="2000" b="1" dirty="0" smtClean="0">
                <a:latin typeface="Courier New" pitchFamily="112" charset="0"/>
              </a:rPr>
              <a:t>: public Athlete</a:t>
            </a:r>
          </a:p>
          <a:p>
            <a:pPr lvl="1" eaLnBrk="1" hangingPunct="1">
              <a:spcBef>
                <a:spcPts val="0"/>
              </a:spcBef>
              <a:buFontTx/>
              <a:buNone/>
              <a:defRPr/>
            </a:pPr>
            <a:r>
              <a:rPr lang="en-US" sz="2000" b="1" dirty="0" smtClean="0">
                <a:latin typeface="Courier New" pitchFamily="112" charset="0"/>
              </a:rPr>
              <a:t>	{					       </a:t>
            </a:r>
            <a:r>
              <a:rPr lang="en-US" sz="2000" dirty="0" smtClean="0">
                <a:solidFill>
                  <a:srgbClr val="FF0000"/>
                </a:solidFill>
              </a:rPr>
              <a:t>class access </a:t>
            </a:r>
            <a:r>
              <a:rPr lang="en-US" sz="2000" dirty="0" err="1" smtClean="0">
                <a:solidFill>
                  <a:srgbClr val="FF0000"/>
                </a:solidFill>
              </a:rPr>
              <a:t>specifier</a:t>
            </a:r>
            <a:endParaRPr lang="en-US" sz="2000" dirty="0" smtClean="0">
              <a:solidFill>
                <a:srgbClr val="FF0000"/>
              </a:solidFill>
            </a:endParaRPr>
          </a:p>
          <a:p>
            <a:pPr lvl="1" eaLnBrk="1" hangingPunct="1">
              <a:spcBef>
                <a:spcPts val="0"/>
              </a:spcBef>
              <a:buFontTx/>
              <a:buNone/>
              <a:defRPr/>
            </a:pPr>
            <a:r>
              <a:rPr lang="en-US" sz="2000" b="1" dirty="0" smtClean="0">
                <a:latin typeface="Courier New" pitchFamily="112" charset="0"/>
              </a:rPr>
              <a:t>		. . .</a:t>
            </a:r>
          </a:p>
          <a:p>
            <a:pPr lvl="1" eaLnBrk="1" hangingPunct="1">
              <a:spcBef>
                <a:spcPts val="0"/>
              </a:spcBef>
              <a:buFontTx/>
              <a:buNone/>
              <a:defRPr/>
            </a:pPr>
            <a:r>
              <a:rPr lang="en-US" sz="2000" b="1" dirty="0" smtClean="0">
                <a:latin typeface="Courier New" pitchFamily="112" charset="0"/>
              </a:rPr>
              <a:t>	};</a:t>
            </a:r>
          </a:p>
          <a:p>
            <a:pPr eaLnBrk="1" hangingPunct="1">
              <a:spcBef>
                <a:spcPts val="0"/>
              </a:spcBef>
              <a:defRPr/>
            </a:pPr>
            <a:r>
              <a:rPr lang="en-US" sz="2000" dirty="0" smtClean="0"/>
              <a:t>3 types of class access </a:t>
            </a:r>
            <a:r>
              <a:rPr lang="en-US" sz="2000" dirty="0" err="1" smtClean="0"/>
              <a:t>specifiers</a:t>
            </a:r>
            <a:r>
              <a:rPr lang="en-US" sz="2000" dirty="0" smtClean="0"/>
              <a:t>:</a:t>
            </a:r>
          </a:p>
          <a:p>
            <a:pPr marL="1009650" lvl="1" indent="-609600" eaLnBrk="1" hangingPunct="1">
              <a:buClr>
                <a:schemeClr val="tx1"/>
              </a:buClr>
              <a:buFontTx/>
              <a:buAutoNum type="arabicParenR"/>
              <a:defRPr/>
            </a:pPr>
            <a:r>
              <a:rPr lang="en-US" sz="2000" b="1" dirty="0" smtClean="0">
                <a:latin typeface="Courier New" pitchFamily="112" charset="0"/>
              </a:rPr>
              <a:t>public</a:t>
            </a:r>
            <a:r>
              <a:rPr lang="en-US" sz="2000" dirty="0" smtClean="0"/>
              <a:t> – object of derived class can be treated as object of base class (not vice-versa): All access types of base members stay the same when derived object inherits them</a:t>
            </a:r>
          </a:p>
          <a:p>
            <a:pPr marL="1009650" lvl="1" indent="-609600" eaLnBrk="1" hangingPunct="1">
              <a:buClr>
                <a:schemeClr val="tx1"/>
              </a:buClr>
              <a:buFontTx/>
              <a:buAutoNum type="arabicParenR"/>
              <a:defRPr/>
            </a:pPr>
            <a:r>
              <a:rPr lang="en-US" sz="2000" b="1" dirty="0" smtClean="0">
                <a:latin typeface="Courier New" pitchFamily="112" charset="0"/>
              </a:rPr>
              <a:t>protected</a:t>
            </a:r>
            <a:r>
              <a:rPr lang="en-US" sz="2000" dirty="0" smtClean="0"/>
              <a:t> – more restrictive than </a:t>
            </a:r>
            <a:r>
              <a:rPr lang="en-US" sz="2000" b="1" dirty="0" smtClean="0">
                <a:latin typeface="Courier New" pitchFamily="112" charset="0"/>
              </a:rPr>
              <a:t>public</a:t>
            </a:r>
            <a:r>
              <a:rPr lang="en-US" sz="2000" dirty="0" smtClean="0"/>
              <a:t>: All access types of base members become protected when derived objects inherits them</a:t>
            </a:r>
          </a:p>
          <a:p>
            <a:pPr marL="1009650" lvl="1" indent="-609600" eaLnBrk="1" hangingPunct="1">
              <a:buClr>
                <a:schemeClr val="tx1"/>
              </a:buClr>
              <a:buFontTx/>
              <a:buAutoNum type="arabicParenR"/>
              <a:defRPr/>
            </a:pPr>
            <a:r>
              <a:rPr lang="en-US" sz="2000" b="1" dirty="0" smtClean="0">
                <a:latin typeface="Courier New" pitchFamily="112" charset="0"/>
              </a:rPr>
              <a:t>private</a:t>
            </a:r>
            <a:r>
              <a:rPr lang="en-US" sz="2000" dirty="0" smtClean="0"/>
              <a:t> – prevents objects of derived class from being treated as objects of base class: All access types of base members become private when derived object inherits them</a:t>
            </a:r>
          </a:p>
          <a:p>
            <a:pPr eaLnBrk="1" hangingPunct="1">
              <a:spcBef>
                <a:spcPts val="0"/>
              </a:spcBef>
              <a:defRPr/>
            </a:pPr>
            <a:endParaRPr lang="en-US" sz="2000" dirty="0" smtClean="0"/>
          </a:p>
          <a:p>
            <a:pPr eaLnBrk="1" hangingPunct="1">
              <a:buFontTx/>
              <a:buNone/>
              <a:defRPr/>
            </a:pPr>
            <a:endParaRPr lang="en-US" sz="2000" u="sng" dirty="0" smtClean="0"/>
          </a:p>
        </p:txBody>
      </p:sp>
      <p:cxnSp>
        <p:nvCxnSpPr>
          <p:cNvPr id="5" name="Straight Arrow Connector 4"/>
          <p:cNvCxnSpPr/>
          <p:nvPr/>
        </p:nvCxnSpPr>
        <p:spPr>
          <a:xfrm flipH="1" flipV="1">
            <a:off x="5562600" y="2286000"/>
            <a:ext cx="457201" cy="762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343400" y="1905000"/>
            <a:ext cx="11430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28600"/>
            <a:ext cx="7772400" cy="381000"/>
          </a:xfrm>
        </p:spPr>
        <p:txBody>
          <a:bodyPr/>
          <a:lstStyle/>
          <a:p>
            <a:pPr algn="ctr" eaLnBrk="1" hangingPunct="1"/>
            <a:r>
              <a:rPr lang="en-US" sz="2800" smtClean="0"/>
              <a:t>Class Access Specifier’s Effect on Inheritance</a:t>
            </a:r>
          </a:p>
        </p:txBody>
      </p:sp>
      <p:grpSp>
        <p:nvGrpSpPr>
          <p:cNvPr id="12291" name="Group 23"/>
          <p:cNvGrpSpPr>
            <a:grpSpLocks/>
          </p:cNvGrpSpPr>
          <p:nvPr/>
        </p:nvGrpSpPr>
        <p:grpSpPr bwMode="auto">
          <a:xfrm>
            <a:off x="228600" y="838200"/>
            <a:ext cx="8534400" cy="5510213"/>
            <a:chOff x="-93" y="576"/>
            <a:chExt cx="5228" cy="3092"/>
          </a:xfrm>
        </p:grpSpPr>
        <p:sp>
          <p:nvSpPr>
            <p:cNvPr id="12292" name="Text Box 3"/>
            <p:cNvSpPr txBox="1">
              <a:spLocks noChangeArrowheads="1"/>
            </p:cNvSpPr>
            <p:nvPr/>
          </p:nvSpPr>
          <p:spPr bwMode="auto">
            <a:xfrm>
              <a:off x="140" y="1008"/>
              <a:ext cx="1348" cy="570"/>
            </a:xfrm>
            <a:prstGeom prst="rect">
              <a:avLst/>
            </a:prstGeom>
            <a:noFill/>
            <a:ln w="9525">
              <a:noFill/>
              <a:miter lim="800000"/>
              <a:headEnd/>
              <a:tailEnd/>
            </a:ln>
          </p:spPr>
          <p:txBody>
            <a:bodyPr>
              <a:spAutoFit/>
            </a:bodyPr>
            <a:lstStyle/>
            <a:p>
              <a:r>
                <a:rPr lang="en-US" sz="2000" b="1">
                  <a:latin typeface="Courier New" pitchFamily="112" charset="0"/>
                </a:rPr>
                <a:t>private: x</a:t>
              </a:r>
            </a:p>
            <a:p>
              <a:r>
                <a:rPr lang="en-US" sz="2000" b="1">
                  <a:latin typeface="Courier New" pitchFamily="112" charset="0"/>
                </a:rPr>
                <a:t>protected: y</a:t>
              </a:r>
            </a:p>
            <a:p>
              <a:r>
                <a:rPr lang="en-US" sz="2000" b="1">
                  <a:latin typeface="Courier New" pitchFamily="112" charset="0"/>
                </a:rPr>
                <a:t>public: z</a:t>
              </a:r>
            </a:p>
          </p:txBody>
        </p:sp>
        <p:sp>
          <p:nvSpPr>
            <p:cNvPr id="12293" name="Text Box 4"/>
            <p:cNvSpPr txBox="1">
              <a:spLocks noChangeArrowheads="1"/>
            </p:cNvSpPr>
            <p:nvPr/>
          </p:nvSpPr>
          <p:spPr bwMode="auto">
            <a:xfrm>
              <a:off x="140" y="2064"/>
              <a:ext cx="1444" cy="570"/>
            </a:xfrm>
            <a:prstGeom prst="rect">
              <a:avLst/>
            </a:prstGeom>
            <a:noFill/>
            <a:ln w="9525">
              <a:noFill/>
              <a:miter lim="800000"/>
              <a:headEnd/>
              <a:tailEnd/>
            </a:ln>
          </p:spPr>
          <p:txBody>
            <a:bodyPr>
              <a:spAutoFit/>
            </a:bodyPr>
            <a:lstStyle/>
            <a:p>
              <a:r>
                <a:rPr lang="en-US" sz="2000" b="1">
                  <a:latin typeface="Courier New" pitchFamily="112" charset="0"/>
                </a:rPr>
                <a:t>private: x</a:t>
              </a:r>
            </a:p>
            <a:p>
              <a:r>
                <a:rPr lang="en-US" sz="2000" b="1">
                  <a:latin typeface="Courier New" pitchFamily="112" charset="0"/>
                </a:rPr>
                <a:t>protected: y</a:t>
              </a:r>
            </a:p>
            <a:p>
              <a:r>
                <a:rPr lang="en-US" sz="2000" b="1">
                  <a:latin typeface="Courier New" pitchFamily="112" charset="0"/>
                </a:rPr>
                <a:t>public: z</a:t>
              </a:r>
            </a:p>
          </p:txBody>
        </p:sp>
        <p:sp>
          <p:nvSpPr>
            <p:cNvPr id="12294" name="Text Box 5"/>
            <p:cNvSpPr txBox="1">
              <a:spLocks noChangeArrowheads="1"/>
            </p:cNvSpPr>
            <p:nvPr/>
          </p:nvSpPr>
          <p:spPr bwMode="auto">
            <a:xfrm>
              <a:off x="140" y="3098"/>
              <a:ext cx="1397" cy="570"/>
            </a:xfrm>
            <a:prstGeom prst="rect">
              <a:avLst/>
            </a:prstGeom>
            <a:noFill/>
            <a:ln w="9525">
              <a:noFill/>
              <a:miter lim="800000"/>
              <a:headEnd/>
              <a:tailEnd/>
            </a:ln>
          </p:spPr>
          <p:txBody>
            <a:bodyPr>
              <a:spAutoFit/>
            </a:bodyPr>
            <a:lstStyle/>
            <a:p>
              <a:r>
                <a:rPr lang="en-US" sz="2000" b="1">
                  <a:latin typeface="Courier New" pitchFamily="112" charset="0"/>
                </a:rPr>
                <a:t>private: x</a:t>
              </a:r>
            </a:p>
            <a:p>
              <a:r>
                <a:rPr lang="en-US" sz="2000" b="1">
                  <a:latin typeface="Courier New" pitchFamily="112" charset="0"/>
                </a:rPr>
                <a:t>protected: y</a:t>
              </a:r>
            </a:p>
            <a:p>
              <a:r>
                <a:rPr lang="en-US" sz="2000" b="1">
                  <a:latin typeface="Courier New" pitchFamily="112" charset="0"/>
                </a:rPr>
                <a:t>public: z</a:t>
              </a:r>
            </a:p>
          </p:txBody>
        </p:sp>
        <p:sp>
          <p:nvSpPr>
            <p:cNvPr id="12295" name="Text Box 6"/>
            <p:cNvSpPr txBox="1">
              <a:spLocks noChangeArrowheads="1"/>
            </p:cNvSpPr>
            <p:nvPr/>
          </p:nvSpPr>
          <p:spPr bwMode="auto">
            <a:xfrm>
              <a:off x="-93" y="747"/>
              <a:ext cx="1820" cy="224"/>
            </a:xfrm>
            <a:prstGeom prst="rect">
              <a:avLst/>
            </a:prstGeom>
            <a:noFill/>
            <a:ln w="9525">
              <a:noFill/>
              <a:miter lim="800000"/>
              <a:headEnd/>
              <a:tailEnd/>
            </a:ln>
          </p:spPr>
          <p:txBody>
            <a:bodyPr>
              <a:spAutoFit/>
            </a:bodyPr>
            <a:lstStyle/>
            <a:p>
              <a:pPr algn="ctr"/>
              <a:r>
                <a:rPr lang="en-US" sz="2000"/>
                <a:t>Base class members</a:t>
              </a:r>
            </a:p>
          </p:txBody>
        </p:sp>
        <p:sp>
          <p:nvSpPr>
            <p:cNvPr id="12296" name="Rectangle 7"/>
            <p:cNvSpPr>
              <a:spLocks noChangeArrowheads="1"/>
            </p:cNvSpPr>
            <p:nvPr/>
          </p:nvSpPr>
          <p:spPr bwMode="auto">
            <a:xfrm>
              <a:off x="94" y="1046"/>
              <a:ext cx="1346" cy="513"/>
            </a:xfrm>
            <a:prstGeom prst="rect">
              <a:avLst/>
            </a:prstGeom>
            <a:noFill/>
            <a:ln w="9525">
              <a:solidFill>
                <a:schemeClr val="tx1"/>
              </a:solidFill>
              <a:miter lim="800000"/>
              <a:headEnd/>
              <a:tailEnd/>
            </a:ln>
          </p:spPr>
          <p:txBody>
            <a:bodyPr wrap="none" anchor="ctr"/>
            <a:lstStyle/>
            <a:p>
              <a:endParaRPr lang="en-US"/>
            </a:p>
          </p:txBody>
        </p:sp>
        <p:sp>
          <p:nvSpPr>
            <p:cNvPr id="12297" name="Rectangle 8"/>
            <p:cNvSpPr>
              <a:spLocks noChangeArrowheads="1"/>
            </p:cNvSpPr>
            <p:nvPr/>
          </p:nvSpPr>
          <p:spPr bwMode="auto">
            <a:xfrm>
              <a:off x="94" y="2072"/>
              <a:ext cx="1394" cy="556"/>
            </a:xfrm>
            <a:prstGeom prst="rect">
              <a:avLst/>
            </a:prstGeom>
            <a:noFill/>
            <a:ln w="9525">
              <a:solidFill>
                <a:schemeClr val="tx1"/>
              </a:solidFill>
              <a:miter lim="800000"/>
              <a:headEnd/>
              <a:tailEnd/>
            </a:ln>
          </p:spPr>
          <p:txBody>
            <a:bodyPr wrap="none" anchor="ctr"/>
            <a:lstStyle/>
            <a:p>
              <a:endParaRPr lang="en-US"/>
            </a:p>
          </p:txBody>
        </p:sp>
        <p:sp>
          <p:nvSpPr>
            <p:cNvPr id="12298" name="Rectangle 9"/>
            <p:cNvSpPr>
              <a:spLocks noChangeArrowheads="1"/>
            </p:cNvSpPr>
            <p:nvPr/>
          </p:nvSpPr>
          <p:spPr bwMode="auto">
            <a:xfrm>
              <a:off x="94" y="3098"/>
              <a:ext cx="1394" cy="550"/>
            </a:xfrm>
            <a:prstGeom prst="rect">
              <a:avLst/>
            </a:prstGeom>
            <a:noFill/>
            <a:ln w="9525">
              <a:solidFill>
                <a:schemeClr val="tx1"/>
              </a:solidFill>
              <a:miter lim="800000"/>
              <a:headEnd/>
              <a:tailEnd/>
            </a:ln>
          </p:spPr>
          <p:txBody>
            <a:bodyPr wrap="none" anchor="ctr"/>
            <a:lstStyle/>
            <a:p>
              <a:endParaRPr lang="en-US"/>
            </a:p>
          </p:txBody>
        </p:sp>
        <p:sp>
          <p:nvSpPr>
            <p:cNvPr id="12299" name="Text Box 10"/>
            <p:cNvSpPr txBox="1">
              <a:spLocks noChangeArrowheads="1"/>
            </p:cNvSpPr>
            <p:nvPr/>
          </p:nvSpPr>
          <p:spPr bwMode="auto">
            <a:xfrm>
              <a:off x="3600" y="1041"/>
              <a:ext cx="1535" cy="570"/>
            </a:xfrm>
            <a:prstGeom prst="rect">
              <a:avLst/>
            </a:prstGeom>
            <a:noFill/>
            <a:ln w="9525">
              <a:noFill/>
              <a:miter lim="800000"/>
              <a:headEnd/>
              <a:tailEnd/>
            </a:ln>
          </p:spPr>
          <p:txBody>
            <a:bodyPr>
              <a:spAutoFit/>
            </a:bodyPr>
            <a:lstStyle/>
            <a:p>
              <a:r>
                <a:rPr lang="en-US" sz="2000" b="1">
                  <a:latin typeface="Courier New" pitchFamily="112" charset="0"/>
                </a:rPr>
                <a:t>x</a:t>
              </a:r>
              <a:r>
                <a:rPr lang="en-US" sz="2000"/>
                <a:t> not accessible</a:t>
              </a:r>
            </a:p>
            <a:p>
              <a:r>
                <a:rPr lang="en-US" sz="2000" b="1">
                  <a:latin typeface="Courier New" pitchFamily="112" charset="0"/>
                </a:rPr>
                <a:t>private: y</a:t>
              </a:r>
            </a:p>
            <a:p>
              <a:r>
                <a:rPr lang="en-US" sz="2000" b="1">
                  <a:latin typeface="Courier New" pitchFamily="112" charset="0"/>
                </a:rPr>
                <a:t>private: z</a:t>
              </a:r>
            </a:p>
          </p:txBody>
        </p:sp>
        <p:sp>
          <p:nvSpPr>
            <p:cNvPr id="12300" name="Text Box 11"/>
            <p:cNvSpPr txBox="1">
              <a:spLocks noChangeArrowheads="1"/>
            </p:cNvSpPr>
            <p:nvPr/>
          </p:nvSpPr>
          <p:spPr bwMode="auto">
            <a:xfrm>
              <a:off x="3639" y="2064"/>
              <a:ext cx="1402" cy="570"/>
            </a:xfrm>
            <a:prstGeom prst="rect">
              <a:avLst/>
            </a:prstGeom>
            <a:noFill/>
            <a:ln w="9525">
              <a:noFill/>
              <a:miter lim="800000"/>
              <a:headEnd/>
              <a:tailEnd/>
            </a:ln>
          </p:spPr>
          <p:txBody>
            <a:bodyPr>
              <a:spAutoFit/>
            </a:bodyPr>
            <a:lstStyle/>
            <a:p>
              <a:r>
                <a:rPr lang="en-US" sz="2000" b="1">
                  <a:latin typeface="Courier New" pitchFamily="112" charset="0"/>
                </a:rPr>
                <a:t>x</a:t>
              </a:r>
              <a:r>
                <a:rPr lang="en-US" sz="2000"/>
                <a:t> not accessible</a:t>
              </a:r>
            </a:p>
            <a:p>
              <a:r>
                <a:rPr lang="en-US" sz="2000" b="1">
                  <a:latin typeface="Courier New" pitchFamily="112" charset="0"/>
                </a:rPr>
                <a:t>protected: y</a:t>
              </a:r>
            </a:p>
            <a:p>
              <a:r>
                <a:rPr lang="en-US" sz="2000" b="1">
                  <a:latin typeface="Courier New" pitchFamily="112" charset="0"/>
                </a:rPr>
                <a:t>protected: z</a:t>
              </a:r>
              <a:endParaRPr lang="en-US" sz="2000" b="1"/>
            </a:p>
          </p:txBody>
        </p:sp>
        <p:sp>
          <p:nvSpPr>
            <p:cNvPr id="12301" name="Text Box 12"/>
            <p:cNvSpPr txBox="1">
              <a:spLocks noChangeArrowheads="1"/>
            </p:cNvSpPr>
            <p:nvPr/>
          </p:nvSpPr>
          <p:spPr bwMode="auto">
            <a:xfrm>
              <a:off x="3688" y="3056"/>
              <a:ext cx="1354" cy="570"/>
            </a:xfrm>
            <a:prstGeom prst="rect">
              <a:avLst/>
            </a:prstGeom>
            <a:noFill/>
            <a:ln w="9525">
              <a:noFill/>
              <a:miter lim="800000"/>
              <a:headEnd/>
              <a:tailEnd/>
            </a:ln>
          </p:spPr>
          <p:txBody>
            <a:bodyPr>
              <a:spAutoFit/>
            </a:bodyPr>
            <a:lstStyle/>
            <a:p>
              <a:r>
                <a:rPr lang="en-US" sz="2000" b="1">
                  <a:latin typeface="Courier New" pitchFamily="112" charset="0"/>
                </a:rPr>
                <a:t>x</a:t>
              </a:r>
              <a:r>
                <a:rPr lang="en-US" sz="2000"/>
                <a:t> not accessible</a:t>
              </a:r>
            </a:p>
            <a:p>
              <a:r>
                <a:rPr lang="en-US" sz="2000" b="1">
                  <a:latin typeface="Courier New" pitchFamily="112" charset="0"/>
                </a:rPr>
                <a:t>protected: y</a:t>
              </a:r>
            </a:p>
            <a:p>
              <a:r>
                <a:rPr lang="en-US" sz="2000" b="1">
                  <a:latin typeface="Courier New" pitchFamily="112" charset="0"/>
                </a:rPr>
                <a:t>public: z</a:t>
              </a:r>
              <a:endParaRPr lang="en-US" sz="2000" b="1"/>
            </a:p>
          </p:txBody>
        </p:sp>
        <p:sp>
          <p:nvSpPr>
            <p:cNvPr id="12302" name="Rectangle 13"/>
            <p:cNvSpPr>
              <a:spLocks noChangeArrowheads="1"/>
            </p:cNvSpPr>
            <p:nvPr/>
          </p:nvSpPr>
          <p:spPr bwMode="auto">
            <a:xfrm>
              <a:off x="3600" y="1056"/>
              <a:ext cx="1395" cy="528"/>
            </a:xfrm>
            <a:prstGeom prst="rect">
              <a:avLst/>
            </a:prstGeom>
            <a:noFill/>
            <a:ln w="9525">
              <a:solidFill>
                <a:schemeClr val="tx1"/>
              </a:solidFill>
              <a:miter lim="800000"/>
              <a:headEnd/>
              <a:tailEnd/>
            </a:ln>
          </p:spPr>
          <p:txBody>
            <a:bodyPr wrap="none" anchor="ctr"/>
            <a:lstStyle/>
            <a:p>
              <a:endParaRPr lang="en-US"/>
            </a:p>
          </p:txBody>
        </p:sp>
        <p:sp>
          <p:nvSpPr>
            <p:cNvPr id="12303" name="Rectangle 14"/>
            <p:cNvSpPr>
              <a:spLocks noChangeArrowheads="1"/>
            </p:cNvSpPr>
            <p:nvPr/>
          </p:nvSpPr>
          <p:spPr bwMode="auto">
            <a:xfrm>
              <a:off x="3648" y="2064"/>
              <a:ext cx="1347" cy="564"/>
            </a:xfrm>
            <a:prstGeom prst="rect">
              <a:avLst/>
            </a:prstGeom>
            <a:noFill/>
            <a:ln w="9525">
              <a:solidFill>
                <a:schemeClr val="tx1"/>
              </a:solidFill>
              <a:miter lim="800000"/>
              <a:headEnd/>
              <a:tailEnd/>
            </a:ln>
          </p:spPr>
          <p:txBody>
            <a:bodyPr wrap="none" anchor="ctr"/>
            <a:lstStyle/>
            <a:p>
              <a:endParaRPr lang="en-US"/>
            </a:p>
          </p:txBody>
        </p:sp>
        <p:sp>
          <p:nvSpPr>
            <p:cNvPr id="12304" name="Rectangle 15"/>
            <p:cNvSpPr>
              <a:spLocks noChangeArrowheads="1"/>
            </p:cNvSpPr>
            <p:nvPr/>
          </p:nvSpPr>
          <p:spPr bwMode="auto">
            <a:xfrm>
              <a:off x="3648" y="3056"/>
              <a:ext cx="1347" cy="592"/>
            </a:xfrm>
            <a:prstGeom prst="rect">
              <a:avLst/>
            </a:prstGeom>
            <a:noFill/>
            <a:ln w="9525">
              <a:solidFill>
                <a:schemeClr val="tx1"/>
              </a:solidFill>
              <a:miter lim="800000"/>
              <a:headEnd/>
              <a:tailEnd/>
            </a:ln>
          </p:spPr>
          <p:txBody>
            <a:bodyPr wrap="none" anchor="ctr"/>
            <a:lstStyle/>
            <a:p>
              <a:endParaRPr lang="en-US"/>
            </a:p>
          </p:txBody>
        </p:sp>
        <p:sp>
          <p:nvSpPr>
            <p:cNvPr id="12305" name="Text Box 16"/>
            <p:cNvSpPr txBox="1">
              <a:spLocks noChangeArrowheads="1"/>
            </p:cNvSpPr>
            <p:nvPr/>
          </p:nvSpPr>
          <p:spPr bwMode="auto">
            <a:xfrm>
              <a:off x="3198" y="576"/>
              <a:ext cx="1890" cy="472"/>
            </a:xfrm>
            <a:prstGeom prst="rect">
              <a:avLst/>
            </a:prstGeom>
            <a:noFill/>
            <a:ln w="9525">
              <a:noFill/>
              <a:miter lim="800000"/>
              <a:headEnd/>
              <a:tailEnd/>
            </a:ln>
          </p:spPr>
          <p:txBody>
            <a:bodyPr>
              <a:spAutoFit/>
            </a:bodyPr>
            <a:lstStyle/>
            <a:p>
              <a:pPr algn="ctr">
                <a:lnSpc>
                  <a:spcPct val="80000"/>
                </a:lnSpc>
              </a:pPr>
              <a:r>
                <a:rPr lang="en-US" sz="2000"/>
                <a:t>How inherited base class members</a:t>
              </a:r>
            </a:p>
            <a:p>
              <a:pPr algn="ctr">
                <a:lnSpc>
                  <a:spcPct val="80000"/>
                </a:lnSpc>
              </a:pPr>
              <a:r>
                <a:rPr lang="en-US" sz="2000"/>
                <a:t>appear in derived class</a:t>
              </a:r>
            </a:p>
          </p:txBody>
        </p:sp>
        <p:sp>
          <p:nvSpPr>
            <p:cNvPr id="12306" name="Line 17"/>
            <p:cNvSpPr>
              <a:spLocks noChangeShapeType="1"/>
            </p:cNvSpPr>
            <p:nvPr/>
          </p:nvSpPr>
          <p:spPr bwMode="auto">
            <a:xfrm>
              <a:off x="1440" y="1296"/>
              <a:ext cx="2160" cy="0"/>
            </a:xfrm>
            <a:prstGeom prst="line">
              <a:avLst/>
            </a:prstGeom>
            <a:noFill/>
            <a:ln w="9525">
              <a:solidFill>
                <a:schemeClr val="tx1"/>
              </a:solidFill>
              <a:round/>
              <a:headEnd/>
              <a:tailEnd type="triangle" w="med" len="med"/>
            </a:ln>
          </p:spPr>
          <p:txBody>
            <a:bodyPr wrap="none" anchor="ctr"/>
            <a:lstStyle/>
            <a:p>
              <a:endParaRPr lang="en-US"/>
            </a:p>
          </p:txBody>
        </p:sp>
        <p:sp>
          <p:nvSpPr>
            <p:cNvPr id="12307" name="Line 18"/>
            <p:cNvSpPr>
              <a:spLocks noChangeShapeType="1"/>
            </p:cNvSpPr>
            <p:nvPr/>
          </p:nvSpPr>
          <p:spPr bwMode="auto">
            <a:xfrm>
              <a:off x="1488" y="2352"/>
              <a:ext cx="2160" cy="0"/>
            </a:xfrm>
            <a:prstGeom prst="line">
              <a:avLst/>
            </a:prstGeom>
            <a:noFill/>
            <a:ln w="9525">
              <a:solidFill>
                <a:schemeClr val="tx1"/>
              </a:solidFill>
              <a:round/>
              <a:headEnd/>
              <a:tailEnd type="triangle" w="med" len="med"/>
            </a:ln>
          </p:spPr>
          <p:txBody>
            <a:bodyPr wrap="none" anchor="ctr"/>
            <a:lstStyle/>
            <a:p>
              <a:endParaRPr lang="en-US"/>
            </a:p>
          </p:txBody>
        </p:sp>
        <p:sp>
          <p:nvSpPr>
            <p:cNvPr id="12308" name="Line 19"/>
            <p:cNvSpPr>
              <a:spLocks noChangeShapeType="1"/>
            </p:cNvSpPr>
            <p:nvPr/>
          </p:nvSpPr>
          <p:spPr bwMode="auto">
            <a:xfrm>
              <a:off x="1488" y="3408"/>
              <a:ext cx="2160" cy="0"/>
            </a:xfrm>
            <a:prstGeom prst="line">
              <a:avLst/>
            </a:prstGeom>
            <a:noFill/>
            <a:ln w="9525">
              <a:solidFill>
                <a:schemeClr val="tx1"/>
              </a:solidFill>
              <a:round/>
              <a:headEnd/>
              <a:tailEnd type="triangle" w="med" len="med"/>
            </a:ln>
          </p:spPr>
          <p:txBody>
            <a:bodyPr wrap="none" anchor="ctr"/>
            <a:lstStyle/>
            <a:p>
              <a:endParaRPr lang="en-US"/>
            </a:p>
          </p:txBody>
        </p:sp>
        <p:sp>
          <p:nvSpPr>
            <p:cNvPr id="12309" name="Text Box 20"/>
            <p:cNvSpPr txBox="1">
              <a:spLocks noChangeArrowheads="1"/>
            </p:cNvSpPr>
            <p:nvPr/>
          </p:nvSpPr>
          <p:spPr bwMode="auto">
            <a:xfrm>
              <a:off x="1961" y="1004"/>
              <a:ext cx="1132" cy="328"/>
            </a:xfrm>
            <a:prstGeom prst="rect">
              <a:avLst/>
            </a:prstGeom>
            <a:noFill/>
            <a:ln w="9525">
              <a:noFill/>
              <a:miter lim="800000"/>
              <a:headEnd/>
              <a:tailEnd/>
            </a:ln>
          </p:spPr>
          <p:txBody>
            <a:bodyPr>
              <a:spAutoFit/>
            </a:bodyPr>
            <a:lstStyle/>
            <a:p>
              <a:pPr algn="ctr">
                <a:lnSpc>
                  <a:spcPct val="80000"/>
                </a:lnSpc>
              </a:pPr>
              <a:r>
                <a:rPr lang="en-US" sz="2000" b="1">
                  <a:latin typeface="Courier New" pitchFamily="112" charset="0"/>
                </a:rPr>
                <a:t>private</a:t>
              </a:r>
            </a:p>
            <a:p>
              <a:pPr algn="ctr">
                <a:lnSpc>
                  <a:spcPct val="80000"/>
                </a:lnSpc>
              </a:pPr>
              <a:r>
                <a:rPr lang="en-US" sz="2000"/>
                <a:t>class specifier</a:t>
              </a:r>
            </a:p>
          </p:txBody>
        </p:sp>
        <p:sp>
          <p:nvSpPr>
            <p:cNvPr id="12310" name="Text Box 21"/>
            <p:cNvSpPr txBox="1">
              <a:spLocks noChangeArrowheads="1"/>
            </p:cNvSpPr>
            <p:nvPr/>
          </p:nvSpPr>
          <p:spPr bwMode="auto">
            <a:xfrm>
              <a:off x="2054" y="2073"/>
              <a:ext cx="1118" cy="328"/>
            </a:xfrm>
            <a:prstGeom prst="rect">
              <a:avLst/>
            </a:prstGeom>
            <a:noFill/>
            <a:ln w="9525">
              <a:noFill/>
              <a:miter lim="800000"/>
              <a:headEnd/>
              <a:tailEnd/>
            </a:ln>
          </p:spPr>
          <p:txBody>
            <a:bodyPr>
              <a:spAutoFit/>
            </a:bodyPr>
            <a:lstStyle/>
            <a:p>
              <a:pPr algn="ctr">
                <a:lnSpc>
                  <a:spcPct val="80000"/>
                </a:lnSpc>
              </a:pPr>
              <a:r>
                <a:rPr lang="en-US" sz="2000" b="1">
                  <a:latin typeface="Courier New" pitchFamily="112" charset="0"/>
                </a:rPr>
                <a:t>protected</a:t>
              </a:r>
            </a:p>
            <a:p>
              <a:pPr algn="ctr">
                <a:lnSpc>
                  <a:spcPct val="80000"/>
                </a:lnSpc>
              </a:pPr>
              <a:r>
                <a:rPr lang="en-US" sz="2000"/>
                <a:t>class specifier</a:t>
              </a:r>
            </a:p>
          </p:txBody>
        </p:sp>
        <p:sp>
          <p:nvSpPr>
            <p:cNvPr id="12311" name="Text Box 22"/>
            <p:cNvSpPr txBox="1">
              <a:spLocks noChangeArrowheads="1"/>
            </p:cNvSpPr>
            <p:nvPr/>
          </p:nvSpPr>
          <p:spPr bwMode="auto">
            <a:xfrm>
              <a:off x="2101" y="3142"/>
              <a:ext cx="1167" cy="328"/>
            </a:xfrm>
            <a:prstGeom prst="rect">
              <a:avLst/>
            </a:prstGeom>
            <a:noFill/>
            <a:ln w="9525">
              <a:noFill/>
              <a:miter lim="800000"/>
              <a:headEnd/>
              <a:tailEnd/>
            </a:ln>
          </p:spPr>
          <p:txBody>
            <a:bodyPr>
              <a:spAutoFit/>
            </a:bodyPr>
            <a:lstStyle/>
            <a:p>
              <a:pPr algn="ctr">
                <a:lnSpc>
                  <a:spcPct val="80000"/>
                </a:lnSpc>
              </a:pPr>
              <a:r>
                <a:rPr lang="en-US" sz="2000" b="1">
                  <a:latin typeface="Courier New" pitchFamily="112" charset="0"/>
                </a:rPr>
                <a:t>public</a:t>
              </a:r>
            </a:p>
            <a:p>
              <a:pPr algn="ctr">
                <a:lnSpc>
                  <a:spcPct val="80000"/>
                </a:lnSpc>
              </a:pPr>
              <a:r>
                <a:rPr lang="en-US" sz="2000"/>
                <a:t>class specifier</a:t>
              </a:r>
            </a:p>
          </p:txBody>
        </p:sp>
      </p:gr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28600"/>
            <a:ext cx="7620000" cy="457200"/>
          </a:xfrm>
        </p:spPr>
        <p:txBody>
          <a:bodyPr/>
          <a:lstStyle/>
          <a:p>
            <a:pPr algn="ctr" eaLnBrk="1" hangingPunct="1"/>
            <a:r>
              <a:rPr lang="en-US" sz="2800" smtClean="0"/>
              <a:t>Inheritance with Public Specifier</a:t>
            </a:r>
          </a:p>
        </p:txBody>
      </p:sp>
      <p:sp>
        <p:nvSpPr>
          <p:cNvPr id="13315" name="Text Box 4"/>
          <p:cNvSpPr txBox="1">
            <a:spLocks noChangeArrowheads="1"/>
          </p:cNvSpPr>
          <p:nvPr/>
        </p:nvSpPr>
        <p:spPr bwMode="auto">
          <a:xfrm>
            <a:off x="1127125" y="1276350"/>
            <a:ext cx="184150" cy="366713"/>
          </a:xfrm>
          <a:prstGeom prst="rect">
            <a:avLst/>
          </a:prstGeom>
          <a:noFill/>
          <a:ln w="9525">
            <a:noFill/>
            <a:miter lim="800000"/>
            <a:headEnd/>
            <a:tailEnd/>
          </a:ln>
        </p:spPr>
        <p:txBody>
          <a:bodyPr wrap="none">
            <a:spAutoFit/>
          </a:bodyPr>
          <a:lstStyle/>
          <a:p>
            <a:pPr algn="ctr"/>
            <a:endParaRPr lang="en-US">
              <a:latin typeface="Courier New" pitchFamily="112" charset="0"/>
            </a:endParaRPr>
          </a:p>
        </p:txBody>
      </p:sp>
      <p:grpSp>
        <p:nvGrpSpPr>
          <p:cNvPr id="13316" name="Group 16"/>
          <p:cNvGrpSpPr>
            <a:grpSpLocks/>
          </p:cNvGrpSpPr>
          <p:nvPr/>
        </p:nvGrpSpPr>
        <p:grpSpPr bwMode="auto">
          <a:xfrm>
            <a:off x="533400" y="762000"/>
            <a:ext cx="7734300" cy="5564188"/>
            <a:chOff x="230" y="960"/>
            <a:chExt cx="4926" cy="2702"/>
          </a:xfrm>
        </p:grpSpPr>
        <p:sp>
          <p:nvSpPr>
            <p:cNvPr id="13320" name="Text Box 3"/>
            <p:cNvSpPr txBox="1">
              <a:spLocks noChangeArrowheads="1"/>
            </p:cNvSpPr>
            <p:nvPr/>
          </p:nvSpPr>
          <p:spPr bwMode="auto">
            <a:xfrm>
              <a:off x="230" y="1203"/>
              <a:ext cx="2114" cy="1015"/>
            </a:xfrm>
            <a:prstGeom prst="rect">
              <a:avLst/>
            </a:prstGeom>
            <a:noFill/>
            <a:ln w="9525">
              <a:noFill/>
              <a:miter lim="800000"/>
              <a:headEnd/>
              <a:tailEnd/>
            </a:ln>
          </p:spPr>
          <p:txBody>
            <a:bodyPr wrap="none">
              <a:spAutoFit/>
            </a:bodyPr>
            <a:lstStyle/>
            <a:p>
              <a:pPr>
                <a:lnSpc>
                  <a:spcPct val="80000"/>
                </a:lnSpc>
              </a:pPr>
              <a:r>
                <a:rPr lang="en-US"/>
                <a:t>private members:</a:t>
              </a:r>
            </a:p>
            <a:p>
              <a:pPr>
                <a:lnSpc>
                  <a:spcPct val="80000"/>
                </a:lnSpc>
              </a:pPr>
              <a:r>
                <a:rPr lang="en-US">
                  <a:latin typeface="Courier New" pitchFamily="112" charset="0"/>
                </a:rPr>
                <a:t>  </a:t>
              </a:r>
              <a:r>
                <a:rPr lang="en-US" b="1">
                  <a:latin typeface="Courier New" pitchFamily="112" charset="0"/>
                </a:rPr>
                <a:t>char letter;</a:t>
              </a:r>
            </a:p>
            <a:p>
              <a:pPr>
                <a:lnSpc>
                  <a:spcPct val="80000"/>
                </a:lnSpc>
              </a:pPr>
              <a:r>
                <a:rPr lang="en-US" b="1">
                  <a:latin typeface="Courier New" pitchFamily="112" charset="0"/>
                </a:rPr>
                <a:t>  float score;</a:t>
              </a:r>
            </a:p>
            <a:p>
              <a:pPr>
                <a:lnSpc>
                  <a:spcPct val="80000"/>
                </a:lnSpc>
              </a:pPr>
              <a:r>
                <a:rPr lang="en-US" b="1">
                  <a:latin typeface="Courier New" pitchFamily="112" charset="0"/>
                </a:rPr>
                <a:t>  void calcGrade();</a:t>
              </a:r>
            </a:p>
            <a:p>
              <a:pPr>
                <a:lnSpc>
                  <a:spcPct val="80000"/>
                </a:lnSpc>
              </a:pPr>
              <a:r>
                <a:rPr lang="en-US"/>
                <a:t>public members:</a:t>
              </a:r>
            </a:p>
            <a:p>
              <a:pPr>
                <a:lnSpc>
                  <a:spcPct val="80000"/>
                </a:lnSpc>
              </a:pPr>
              <a:r>
                <a:rPr lang="en-US">
                  <a:latin typeface="Courier New" pitchFamily="112" charset="0"/>
                </a:rPr>
                <a:t>  </a:t>
              </a:r>
              <a:r>
                <a:rPr lang="en-US" b="1">
                  <a:latin typeface="Courier New" pitchFamily="112" charset="0"/>
                </a:rPr>
                <a:t>void setScore(float);</a:t>
              </a:r>
            </a:p>
            <a:p>
              <a:pPr>
                <a:lnSpc>
                  <a:spcPct val="80000"/>
                </a:lnSpc>
              </a:pPr>
              <a:r>
                <a:rPr lang="en-US" b="1">
                  <a:latin typeface="Courier New" pitchFamily="112" charset="0"/>
                </a:rPr>
                <a:t>  float getScore();</a:t>
              </a:r>
            </a:p>
            <a:p>
              <a:pPr>
                <a:lnSpc>
                  <a:spcPct val="80000"/>
                </a:lnSpc>
              </a:pPr>
              <a:r>
                <a:rPr lang="en-US" b="1">
                  <a:latin typeface="Courier New" pitchFamily="112" charset="0"/>
                </a:rPr>
                <a:t>  char getLetter();</a:t>
              </a:r>
            </a:p>
          </p:txBody>
        </p:sp>
        <p:sp>
          <p:nvSpPr>
            <p:cNvPr id="13321" name="Rectangle 5"/>
            <p:cNvSpPr>
              <a:spLocks noChangeArrowheads="1"/>
            </p:cNvSpPr>
            <p:nvPr/>
          </p:nvSpPr>
          <p:spPr bwMode="auto">
            <a:xfrm>
              <a:off x="240" y="1200"/>
              <a:ext cx="2077" cy="928"/>
            </a:xfrm>
            <a:prstGeom prst="rect">
              <a:avLst/>
            </a:prstGeom>
            <a:noFill/>
            <a:ln w="9525">
              <a:solidFill>
                <a:schemeClr val="tx1"/>
              </a:solidFill>
              <a:miter lim="800000"/>
              <a:headEnd/>
              <a:tailEnd/>
            </a:ln>
          </p:spPr>
          <p:txBody>
            <a:bodyPr wrap="none" anchor="ctr"/>
            <a:lstStyle/>
            <a:p>
              <a:endParaRPr lang="en-US"/>
            </a:p>
          </p:txBody>
        </p:sp>
        <p:sp>
          <p:nvSpPr>
            <p:cNvPr id="13322" name="Text Box 6"/>
            <p:cNvSpPr txBox="1">
              <a:spLocks noChangeArrowheads="1"/>
            </p:cNvSpPr>
            <p:nvPr/>
          </p:nvSpPr>
          <p:spPr bwMode="auto">
            <a:xfrm>
              <a:off x="646" y="960"/>
              <a:ext cx="916" cy="231"/>
            </a:xfrm>
            <a:prstGeom prst="rect">
              <a:avLst/>
            </a:prstGeom>
            <a:noFill/>
            <a:ln w="9525">
              <a:noFill/>
              <a:miter lim="800000"/>
              <a:headEnd/>
              <a:tailEnd/>
            </a:ln>
          </p:spPr>
          <p:txBody>
            <a:bodyPr>
              <a:spAutoFit/>
            </a:bodyPr>
            <a:lstStyle/>
            <a:p>
              <a:pPr algn="ctr"/>
              <a:r>
                <a:rPr lang="en-US"/>
                <a:t>class Grade</a:t>
              </a:r>
            </a:p>
          </p:txBody>
        </p:sp>
        <p:sp>
          <p:nvSpPr>
            <p:cNvPr id="13323" name="Rectangle 7"/>
            <p:cNvSpPr>
              <a:spLocks noChangeArrowheads="1"/>
            </p:cNvSpPr>
            <p:nvPr/>
          </p:nvSpPr>
          <p:spPr bwMode="auto">
            <a:xfrm>
              <a:off x="240" y="960"/>
              <a:ext cx="2077" cy="240"/>
            </a:xfrm>
            <a:prstGeom prst="rect">
              <a:avLst/>
            </a:prstGeom>
            <a:noFill/>
            <a:ln w="9525">
              <a:solidFill>
                <a:schemeClr val="tx1"/>
              </a:solidFill>
              <a:miter lim="800000"/>
              <a:headEnd/>
              <a:tailEnd/>
            </a:ln>
          </p:spPr>
          <p:txBody>
            <a:bodyPr wrap="none" anchor="ctr"/>
            <a:lstStyle/>
            <a:p>
              <a:endParaRPr lang="en-US"/>
            </a:p>
          </p:txBody>
        </p:sp>
        <p:sp>
          <p:nvSpPr>
            <p:cNvPr id="13324" name="Text Box 8"/>
            <p:cNvSpPr txBox="1">
              <a:spLocks noChangeArrowheads="1"/>
            </p:cNvSpPr>
            <p:nvPr/>
          </p:nvSpPr>
          <p:spPr bwMode="auto">
            <a:xfrm>
              <a:off x="3239" y="1330"/>
              <a:ext cx="1776" cy="781"/>
            </a:xfrm>
            <a:prstGeom prst="rect">
              <a:avLst/>
            </a:prstGeom>
            <a:noFill/>
            <a:ln w="9525">
              <a:noFill/>
              <a:miter lim="800000"/>
              <a:headEnd/>
              <a:tailEnd/>
            </a:ln>
          </p:spPr>
          <p:txBody>
            <a:bodyPr>
              <a:spAutoFit/>
            </a:bodyPr>
            <a:lstStyle/>
            <a:p>
              <a:pPr>
                <a:lnSpc>
                  <a:spcPct val="80000"/>
                </a:lnSpc>
              </a:pPr>
              <a:r>
                <a:rPr lang="en-US"/>
                <a:t>private members:</a:t>
              </a:r>
            </a:p>
            <a:p>
              <a:pPr>
                <a:lnSpc>
                  <a:spcPct val="80000"/>
                </a:lnSpc>
              </a:pPr>
              <a:r>
                <a:rPr lang="en-US">
                  <a:latin typeface="Courier New" pitchFamily="112" charset="0"/>
                </a:rPr>
                <a:t>  </a:t>
              </a:r>
              <a:r>
                <a:rPr lang="en-US" b="1">
                  <a:latin typeface="Courier New" pitchFamily="112" charset="0"/>
                </a:rPr>
                <a:t>int numQuestions;</a:t>
              </a:r>
            </a:p>
            <a:p>
              <a:pPr>
                <a:lnSpc>
                  <a:spcPct val="80000"/>
                </a:lnSpc>
              </a:pPr>
              <a:r>
                <a:rPr lang="en-US" b="1">
                  <a:latin typeface="Courier New" pitchFamily="112" charset="0"/>
                </a:rPr>
                <a:t>  float pointsEach;</a:t>
              </a:r>
            </a:p>
            <a:p>
              <a:pPr>
                <a:lnSpc>
                  <a:spcPct val="80000"/>
                </a:lnSpc>
              </a:pPr>
              <a:r>
                <a:rPr lang="en-US" b="1">
                  <a:latin typeface="Courier New" pitchFamily="112" charset="0"/>
                </a:rPr>
                <a:t>  int numMissed;</a:t>
              </a:r>
            </a:p>
            <a:p>
              <a:pPr>
                <a:lnSpc>
                  <a:spcPct val="80000"/>
                </a:lnSpc>
              </a:pPr>
              <a:r>
                <a:rPr lang="en-US"/>
                <a:t>public members:</a:t>
              </a:r>
            </a:p>
            <a:p>
              <a:pPr>
                <a:lnSpc>
                  <a:spcPct val="80000"/>
                </a:lnSpc>
              </a:pPr>
              <a:r>
                <a:rPr lang="en-US">
                  <a:latin typeface="Courier New" pitchFamily="112" charset="0"/>
                </a:rPr>
                <a:t>  </a:t>
              </a:r>
              <a:r>
                <a:rPr lang="en-US" b="1">
                  <a:latin typeface="Courier New" pitchFamily="112" charset="0"/>
                </a:rPr>
                <a:t>Test(int, int);</a:t>
              </a:r>
            </a:p>
          </p:txBody>
        </p:sp>
        <p:sp>
          <p:nvSpPr>
            <p:cNvPr id="13325" name="Rectangle 9"/>
            <p:cNvSpPr>
              <a:spLocks noChangeArrowheads="1"/>
            </p:cNvSpPr>
            <p:nvPr/>
          </p:nvSpPr>
          <p:spPr bwMode="auto">
            <a:xfrm>
              <a:off x="3190" y="1311"/>
              <a:ext cx="1776" cy="796"/>
            </a:xfrm>
            <a:prstGeom prst="rect">
              <a:avLst/>
            </a:prstGeom>
            <a:noFill/>
            <a:ln w="9525">
              <a:solidFill>
                <a:schemeClr val="tx1"/>
              </a:solidFill>
              <a:miter lim="800000"/>
              <a:headEnd/>
              <a:tailEnd/>
            </a:ln>
          </p:spPr>
          <p:txBody>
            <a:bodyPr wrap="none" anchor="ctr"/>
            <a:lstStyle/>
            <a:p>
              <a:endParaRPr lang="en-US"/>
            </a:p>
          </p:txBody>
        </p:sp>
        <p:sp>
          <p:nvSpPr>
            <p:cNvPr id="13326" name="Text Box 10"/>
            <p:cNvSpPr txBox="1">
              <a:spLocks noChangeArrowheads="1"/>
            </p:cNvSpPr>
            <p:nvPr/>
          </p:nvSpPr>
          <p:spPr bwMode="auto">
            <a:xfrm>
              <a:off x="3142" y="1071"/>
              <a:ext cx="1872" cy="231"/>
            </a:xfrm>
            <a:prstGeom prst="rect">
              <a:avLst/>
            </a:prstGeom>
            <a:noFill/>
            <a:ln w="9525">
              <a:noFill/>
              <a:miter lim="800000"/>
              <a:headEnd/>
              <a:tailEnd/>
            </a:ln>
          </p:spPr>
          <p:txBody>
            <a:bodyPr>
              <a:spAutoFit/>
            </a:bodyPr>
            <a:lstStyle/>
            <a:p>
              <a:pPr algn="ctr"/>
              <a:r>
                <a:rPr lang="en-US"/>
                <a:t>class Test : public Grade</a:t>
              </a:r>
            </a:p>
          </p:txBody>
        </p:sp>
        <p:sp>
          <p:nvSpPr>
            <p:cNvPr id="13327" name="Rectangle 11"/>
            <p:cNvSpPr>
              <a:spLocks noChangeArrowheads="1"/>
            </p:cNvSpPr>
            <p:nvPr/>
          </p:nvSpPr>
          <p:spPr bwMode="auto">
            <a:xfrm>
              <a:off x="3190" y="1071"/>
              <a:ext cx="1776" cy="240"/>
            </a:xfrm>
            <a:prstGeom prst="rect">
              <a:avLst/>
            </a:prstGeom>
            <a:noFill/>
            <a:ln w="9525">
              <a:solidFill>
                <a:schemeClr val="tx1"/>
              </a:solidFill>
              <a:miter lim="800000"/>
              <a:headEnd/>
              <a:tailEnd/>
            </a:ln>
          </p:spPr>
          <p:txBody>
            <a:bodyPr wrap="none" anchor="ctr"/>
            <a:lstStyle/>
            <a:p>
              <a:endParaRPr lang="en-US"/>
            </a:p>
          </p:txBody>
        </p:sp>
        <p:sp>
          <p:nvSpPr>
            <p:cNvPr id="13328" name="Text Box 12"/>
            <p:cNvSpPr txBox="1">
              <a:spLocks noChangeArrowheads="1"/>
            </p:cNvSpPr>
            <p:nvPr/>
          </p:nvSpPr>
          <p:spPr bwMode="auto">
            <a:xfrm>
              <a:off x="667" y="2588"/>
              <a:ext cx="2135" cy="942"/>
            </a:xfrm>
            <a:prstGeom prst="rect">
              <a:avLst/>
            </a:prstGeom>
            <a:noFill/>
            <a:ln w="9525">
              <a:noFill/>
              <a:miter lim="800000"/>
              <a:headEnd/>
              <a:tailEnd/>
            </a:ln>
          </p:spPr>
          <p:txBody>
            <a:bodyPr>
              <a:spAutoFit/>
            </a:bodyPr>
            <a:lstStyle/>
            <a:p>
              <a:r>
                <a:rPr lang="en-US" sz="2000"/>
                <a:t>When </a:t>
              </a:r>
              <a:r>
                <a:rPr lang="en-US" sz="2000" b="1">
                  <a:latin typeface="Courier New" pitchFamily="112" charset="0"/>
                </a:rPr>
                <a:t>Test</a:t>
              </a:r>
              <a:r>
                <a:rPr lang="en-US" sz="2000"/>
                <a:t> class inherits</a:t>
              </a:r>
            </a:p>
            <a:p>
              <a:r>
                <a:rPr lang="en-US" sz="2000"/>
                <a:t>from </a:t>
              </a:r>
              <a:r>
                <a:rPr lang="en-US" sz="2000" b="1">
                  <a:latin typeface="Courier New" pitchFamily="112" charset="0"/>
                </a:rPr>
                <a:t>Grade</a:t>
              </a:r>
              <a:r>
                <a:rPr lang="en-US" sz="2000"/>
                <a:t> class using </a:t>
              </a:r>
            </a:p>
            <a:p>
              <a:r>
                <a:rPr lang="en-US" sz="2000" b="1">
                  <a:latin typeface="Courier New" pitchFamily="112" charset="0"/>
                </a:rPr>
                <a:t>public</a:t>
              </a:r>
              <a:r>
                <a:rPr lang="en-US" sz="2000"/>
                <a:t> class access, all public members of Grade become public members of Test</a:t>
              </a:r>
            </a:p>
          </p:txBody>
        </p:sp>
        <p:sp>
          <p:nvSpPr>
            <p:cNvPr id="13329" name="Text Box 13"/>
            <p:cNvSpPr txBox="1">
              <a:spLocks noChangeArrowheads="1"/>
            </p:cNvSpPr>
            <p:nvPr/>
          </p:nvSpPr>
          <p:spPr bwMode="auto">
            <a:xfrm>
              <a:off x="2948" y="2625"/>
              <a:ext cx="2208" cy="1020"/>
            </a:xfrm>
            <a:prstGeom prst="rect">
              <a:avLst/>
            </a:prstGeom>
            <a:noFill/>
            <a:ln w="9525">
              <a:noFill/>
              <a:miter lim="800000"/>
              <a:headEnd/>
              <a:tailEnd/>
            </a:ln>
          </p:spPr>
          <p:txBody>
            <a:bodyPr>
              <a:spAutoFit/>
            </a:bodyPr>
            <a:lstStyle/>
            <a:p>
              <a:pPr>
                <a:lnSpc>
                  <a:spcPct val="80000"/>
                </a:lnSpc>
              </a:pPr>
              <a:r>
                <a:rPr lang="en-US"/>
                <a:t>private members:</a:t>
              </a:r>
            </a:p>
            <a:p>
              <a:pPr>
                <a:lnSpc>
                  <a:spcPct val="80000"/>
                </a:lnSpc>
              </a:pPr>
              <a:r>
                <a:rPr lang="en-US" b="1">
                  <a:latin typeface="Courier New" pitchFamily="112" charset="0"/>
                </a:rPr>
                <a:t>  int numQuestions:</a:t>
              </a:r>
            </a:p>
            <a:p>
              <a:pPr>
                <a:lnSpc>
                  <a:spcPct val="80000"/>
                </a:lnSpc>
              </a:pPr>
              <a:r>
                <a:rPr lang="en-US" b="1">
                  <a:latin typeface="Courier New" pitchFamily="112" charset="0"/>
                </a:rPr>
                <a:t>  float pointsEach;</a:t>
              </a:r>
            </a:p>
            <a:p>
              <a:pPr>
                <a:lnSpc>
                  <a:spcPct val="80000"/>
                </a:lnSpc>
              </a:pPr>
              <a:r>
                <a:rPr lang="en-US" b="1">
                  <a:latin typeface="Courier New" pitchFamily="112" charset="0"/>
                </a:rPr>
                <a:t>  int numMissed;</a:t>
              </a:r>
            </a:p>
            <a:p>
              <a:pPr>
                <a:lnSpc>
                  <a:spcPct val="80000"/>
                </a:lnSpc>
              </a:pPr>
              <a:r>
                <a:rPr lang="en-US"/>
                <a:t>public members:</a:t>
              </a:r>
            </a:p>
            <a:p>
              <a:pPr>
                <a:lnSpc>
                  <a:spcPct val="80000"/>
                </a:lnSpc>
              </a:pPr>
              <a:r>
                <a:rPr lang="en-US">
                  <a:latin typeface="Courier New" pitchFamily="112" charset="0"/>
                </a:rPr>
                <a:t>  </a:t>
              </a:r>
              <a:r>
                <a:rPr lang="en-US" b="1">
                  <a:latin typeface="Courier New" pitchFamily="112" charset="0"/>
                </a:rPr>
                <a:t>Test(int, int);</a:t>
              </a:r>
            </a:p>
            <a:p>
              <a:pPr>
                <a:lnSpc>
                  <a:spcPct val="80000"/>
                </a:lnSpc>
              </a:pPr>
              <a:r>
                <a:rPr lang="en-US" b="1">
                  <a:latin typeface="Courier New" pitchFamily="112" charset="0"/>
                </a:rPr>
                <a:t>  void setScore(float);</a:t>
              </a:r>
            </a:p>
            <a:p>
              <a:pPr>
                <a:lnSpc>
                  <a:spcPct val="80000"/>
                </a:lnSpc>
              </a:pPr>
              <a:r>
                <a:rPr lang="en-US" b="1">
                  <a:latin typeface="Courier New" pitchFamily="112" charset="0"/>
                </a:rPr>
                <a:t>  float getScore();</a:t>
              </a:r>
            </a:p>
            <a:p>
              <a:pPr>
                <a:lnSpc>
                  <a:spcPct val="80000"/>
                </a:lnSpc>
              </a:pPr>
              <a:r>
                <a:rPr lang="en-US" b="1">
                  <a:latin typeface="Courier New" pitchFamily="112" charset="0"/>
                </a:rPr>
                <a:t>  char getLetter();</a:t>
              </a:r>
            </a:p>
          </p:txBody>
        </p:sp>
        <p:sp>
          <p:nvSpPr>
            <p:cNvPr id="13330" name="Rectangle 14"/>
            <p:cNvSpPr>
              <a:spLocks noChangeArrowheads="1"/>
            </p:cNvSpPr>
            <p:nvPr/>
          </p:nvSpPr>
          <p:spPr bwMode="auto">
            <a:xfrm>
              <a:off x="2948" y="2514"/>
              <a:ext cx="2184" cy="1148"/>
            </a:xfrm>
            <a:prstGeom prst="rect">
              <a:avLst/>
            </a:prstGeom>
            <a:noFill/>
            <a:ln w="9525">
              <a:solidFill>
                <a:schemeClr val="tx1"/>
              </a:solidFill>
              <a:miter lim="800000"/>
              <a:headEnd/>
              <a:tailEnd/>
            </a:ln>
          </p:spPr>
          <p:txBody>
            <a:bodyPr wrap="none" anchor="ctr"/>
            <a:lstStyle/>
            <a:p>
              <a:endParaRPr lang="en-US"/>
            </a:p>
          </p:txBody>
        </p:sp>
      </p:grpSp>
      <p:sp>
        <p:nvSpPr>
          <p:cNvPr id="13317" name="TextBox 16"/>
          <p:cNvSpPr txBox="1">
            <a:spLocks noChangeArrowheads="1"/>
          </p:cNvSpPr>
          <p:nvPr/>
        </p:nvSpPr>
        <p:spPr bwMode="auto">
          <a:xfrm>
            <a:off x="152400" y="3200400"/>
            <a:ext cx="4133850" cy="369888"/>
          </a:xfrm>
          <a:prstGeom prst="rect">
            <a:avLst/>
          </a:prstGeom>
          <a:noFill/>
          <a:ln w="9525">
            <a:noFill/>
            <a:miter lim="800000"/>
            <a:headEnd/>
            <a:tailEnd/>
          </a:ln>
        </p:spPr>
        <p:txBody>
          <a:bodyPr wrap="none">
            <a:spAutoFit/>
          </a:bodyPr>
          <a:lstStyle/>
          <a:p>
            <a:r>
              <a:rPr lang="en-US"/>
              <a:t>Members defined in Grade base class</a:t>
            </a:r>
          </a:p>
        </p:txBody>
      </p:sp>
      <p:sp>
        <p:nvSpPr>
          <p:cNvPr id="13318" name="TextBox 17"/>
          <p:cNvSpPr txBox="1">
            <a:spLocks noChangeArrowheads="1"/>
          </p:cNvSpPr>
          <p:nvPr/>
        </p:nvSpPr>
        <p:spPr bwMode="auto">
          <a:xfrm>
            <a:off x="4724400" y="3200400"/>
            <a:ext cx="4105275" cy="369888"/>
          </a:xfrm>
          <a:prstGeom prst="rect">
            <a:avLst/>
          </a:prstGeom>
          <a:noFill/>
          <a:ln w="9525">
            <a:noFill/>
            <a:miter lim="800000"/>
            <a:headEnd/>
            <a:tailEnd/>
          </a:ln>
        </p:spPr>
        <p:txBody>
          <a:bodyPr wrap="none">
            <a:spAutoFit/>
          </a:bodyPr>
          <a:lstStyle/>
          <a:p>
            <a:r>
              <a:rPr lang="en-US"/>
              <a:t>Members defined in Test derived class</a:t>
            </a:r>
          </a:p>
        </p:txBody>
      </p:sp>
      <p:cxnSp>
        <p:nvCxnSpPr>
          <p:cNvPr id="20" name="Straight Arrow Connector 19"/>
          <p:cNvCxnSpPr/>
          <p:nvPr/>
        </p:nvCxnSpPr>
        <p:spPr>
          <a:xfrm>
            <a:off x="1981200" y="5867400"/>
            <a:ext cx="27432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28600"/>
            <a:ext cx="7620000" cy="457200"/>
          </a:xfrm>
        </p:spPr>
        <p:txBody>
          <a:bodyPr/>
          <a:lstStyle/>
          <a:p>
            <a:pPr algn="ctr" eaLnBrk="1" hangingPunct="1"/>
            <a:r>
              <a:rPr lang="en-US" sz="2800" smtClean="0"/>
              <a:t>Inheritance with Protected Specifier</a:t>
            </a:r>
          </a:p>
        </p:txBody>
      </p:sp>
      <p:sp>
        <p:nvSpPr>
          <p:cNvPr id="14339" name="Text Box 4"/>
          <p:cNvSpPr txBox="1">
            <a:spLocks noChangeArrowheads="1"/>
          </p:cNvSpPr>
          <p:nvPr/>
        </p:nvSpPr>
        <p:spPr bwMode="auto">
          <a:xfrm>
            <a:off x="1127125" y="1276350"/>
            <a:ext cx="184150" cy="366713"/>
          </a:xfrm>
          <a:prstGeom prst="rect">
            <a:avLst/>
          </a:prstGeom>
          <a:noFill/>
          <a:ln w="9525">
            <a:noFill/>
            <a:miter lim="800000"/>
            <a:headEnd/>
            <a:tailEnd/>
          </a:ln>
        </p:spPr>
        <p:txBody>
          <a:bodyPr wrap="none">
            <a:spAutoFit/>
          </a:bodyPr>
          <a:lstStyle/>
          <a:p>
            <a:pPr algn="ctr"/>
            <a:endParaRPr lang="en-US">
              <a:latin typeface="Courier New" pitchFamily="112" charset="0"/>
            </a:endParaRPr>
          </a:p>
        </p:txBody>
      </p:sp>
      <p:grpSp>
        <p:nvGrpSpPr>
          <p:cNvPr id="14340" name="Group 16"/>
          <p:cNvGrpSpPr>
            <a:grpSpLocks/>
          </p:cNvGrpSpPr>
          <p:nvPr/>
        </p:nvGrpSpPr>
        <p:grpSpPr bwMode="auto">
          <a:xfrm>
            <a:off x="533400" y="762000"/>
            <a:ext cx="7734300" cy="5564188"/>
            <a:chOff x="230" y="960"/>
            <a:chExt cx="4926" cy="2702"/>
          </a:xfrm>
        </p:grpSpPr>
        <p:sp>
          <p:nvSpPr>
            <p:cNvPr id="14344" name="Text Box 3"/>
            <p:cNvSpPr txBox="1">
              <a:spLocks noChangeArrowheads="1"/>
            </p:cNvSpPr>
            <p:nvPr/>
          </p:nvSpPr>
          <p:spPr bwMode="auto">
            <a:xfrm>
              <a:off x="230" y="1203"/>
              <a:ext cx="2114" cy="1015"/>
            </a:xfrm>
            <a:prstGeom prst="rect">
              <a:avLst/>
            </a:prstGeom>
            <a:noFill/>
            <a:ln w="9525">
              <a:noFill/>
              <a:miter lim="800000"/>
              <a:headEnd/>
              <a:tailEnd/>
            </a:ln>
          </p:spPr>
          <p:txBody>
            <a:bodyPr wrap="none">
              <a:spAutoFit/>
            </a:bodyPr>
            <a:lstStyle/>
            <a:p>
              <a:pPr>
                <a:lnSpc>
                  <a:spcPct val="80000"/>
                </a:lnSpc>
              </a:pPr>
              <a:r>
                <a:rPr lang="en-US"/>
                <a:t>private members:</a:t>
              </a:r>
            </a:p>
            <a:p>
              <a:pPr>
                <a:lnSpc>
                  <a:spcPct val="80000"/>
                </a:lnSpc>
              </a:pPr>
              <a:r>
                <a:rPr lang="en-US">
                  <a:latin typeface="Courier New" pitchFamily="112" charset="0"/>
                </a:rPr>
                <a:t>  </a:t>
              </a:r>
              <a:r>
                <a:rPr lang="en-US" b="1">
                  <a:latin typeface="Courier New" pitchFamily="112" charset="0"/>
                </a:rPr>
                <a:t>char letter;</a:t>
              </a:r>
            </a:p>
            <a:p>
              <a:pPr>
                <a:lnSpc>
                  <a:spcPct val="80000"/>
                </a:lnSpc>
              </a:pPr>
              <a:r>
                <a:rPr lang="en-US" b="1">
                  <a:latin typeface="Courier New" pitchFamily="112" charset="0"/>
                </a:rPr>
                <a:t>  float score;</a:t>
              </a:r>
            </a:p>
            <a:p>
              <a:pPr>
                <a:lnSpc>
                  <a:spcPct val="80000"/>
                </a:lnSpc>
              </a:pPr>
              <a:r>
                <a:rPr lang="en-US" b="1">
                  <a:latin typeface="Courier New" pitchFamily="112" charset="0"/>
                </a:rPr>
                <a:t>  void calcGrade();</a:t>
              </a:r>
            </a:p>
            <a:p>
              <a:pPr>
                <a:lnSpc>
                  <a:spcPct val="80000"/>
                </a:lnSpc>
              </a:pPr>
              <a:r>
                <a:rPr lang="en-US"/>
                <a:t>public members:</a:t>
              </a:r>
            </a:p>
            <a:p>
              <a:pPr>
                <a:lnSpc>
                  <a:spcPct val="80000"/>
                </a:lnSpc>
              </a:pPr>
              <a:r>
                <a:rPr lang="en-US">
                  <a:latin typeface="Courier New" pitchFamily="112" charset="0"/>
                </a:rPr>
                <a:t>  </a:t>
              </a:r>
              <a:r>
                <a:rPr lang="en-US" b="1">
                  <a:latin typeface="Courier New" pitchFamily="112" charset="0"/>
                </a:rPr>
                <a:t>void setScore(float);</a:t>
              </a:r>
            </a:p>
            <a:p>
              <a:pPr>
                <a:lnSpc>
                  <a:spcPct val="80000"/>
                </a:lnSpc>
              </a:pPr>
              <a:r>
                <a:rPr lang="en-US" b="1">
                  <a:latin typeface="Courier New" pitchFamily="112" charset="0"/>
                </a:rPr>
                <a:t>  float getScore();</a:t>
              </a:r>
            </a:p>
            <a:p>
              <a:pPr>
                <a:lnSpc>
                  <a:spcPct val="80000"/>
                </a:lnSpc>
              </a:pPr>
              <a:r>
                <a:rPr lang="en-US" b="1">
                  <a:latin typeface="Courier New" pitchFamily="112" charset="0"/>
                </a:rPr>
                <a:t>  char getLetter();</a:t>
              </a:r>
            </a:p>
          </p:txBody>
        </p:sp>
        <p:sp>
          <p:nvSpPr>
            <p:cNvPr id="14345" name="Rectangle 5"/>
            <p:cNvSpPr>
              <a:spLocks noChangeArrowheads="1"/>
            </p:cNvSpPr>
            <p:nvPr/>
          </p:nvSpPr>
          <p:spPr bwMode="auto">
            <a:xfrm>
              <a:off x="240" y="1200"/>
              <a:ext cx="2077" cy="928"/>
            </a:xfrm>
            <a:prstGeom prst="rect">
              <a:avLst/>
            </a:prstGeom>
            <a:noFill/>
            <a:ln w="9525">
              <a:solidFill>
                <a:schemeClr val="tx1"/>
              </a:solidFill>
              <a:miter lim="800000"/>
              <a:headEnd/>
              <a:tailEnd/>
            </a:ln>
          </p:spPr>
          <p:txBody>
            <a:bodyPr wrap="none" anchor="ctr"/>
            <a:lstStyle/>
            <a:p>
              <a:endParaRPr lang="en-US"/>
            </a:p>
          </p:txBody>
        </p:sp>
        <p:sp>
          <p:nvSpPr>
            <p:cNvPr id="14346" name="Text Box 6"/>
            <p:cNvSpPr txBox="1">
              <a:spLocks noChangeArrowheads="1"/>
            </p:cNvSpPr>
            <p:nvPr/>
          </p:nvSpPr>
          <p:spPr bwMode="auto">
            <a:xfrm>
              <a:off x="646" y="960"/>
              <a:ext cx="916" cy="231"/>
            </a:xfrm>
            <a:prstGeom prst="rect">
              <a:avLst/>
            </a:prstGeom>
            <a:noFill/>
            <a:ln w="9525">
              <a:noFill/>
              <a:miter lim="800000"/>
              <a:headEnd/>
              <a:tailEnd/>
            </a:ln>
          </p:spPr>
          <p:txBody>
            <a:bodyPr>
              <a:spAutoFit/>
            </a:bodyPr>
            <a:lstStyle/>
            <a:p>
              <a:pPr algn="ctr"/>
              <a:r>
                <a:rPr lang="en-US"/>
                <a:t>class Grade</a:t>
              </a:r>
            </a:p>
          </p:txBody>
        </p:sp>
        <p:sp>
          <p:nvSpPr>
            <p:cNvPr id="14347" name="Rectangle 7"/>
            <p:cNvSpPr>
              <a:spLocks noChangeArrowheads="1"/>
            </p:cNvSpPr>
            <p:nvPr/>
          </p:nvSpPr>
          <p:spPr bwMode="auto">
            <a:xfrm>
              <a:off x="240" y="960"/>
              <a:ext cx="2077" cy="240"/>
            </a:xfrm>
            <a:prstGeom prst="rect">
              <a:avLst/>
            </a:prstGeom>
            <a:noFill/>
            <a:ln w="9525">
              <a:solidFill>
                <a:schemeClr val="tx1"/>
              </a:solidFill>
              <a:miter lim="800000"/>
              <a:headEnd/>
              <a:tailEnd/>
            </a:ln>
          </p:spPr>
          <p:txBody>
            <a:bodyPr wrap="none" anchor="ctr"/>
            <a:lstStyle/>
            <a:p>
              <a:endParaRPr lang="en-US"/>
            </a:p>
          </p:txBody>
        </p:sp>
        <p:sp>
          <p:nvSpPr>
            <p:cNvPr id="14348" name="Text Box 8"/>
            <p:cNvSpPr txBox="1">
              <a:spLocks noChangeArrowheads="1"/>
            </p:cNvSpPr>
            <p:nvPr/>
          </p:nvSpPr>
          <p:spPr bwMode="auto">
            <a:xfrm>
              <a:off x="3239" y="1330"/>
              <a:ext cx="1776" cy="781"/>
            </a:xfrm>
            <a:prstGeom prst="rect">
              <a:avLst/>
            </a:prstGeom>
            <a:noFill/>
            <a:ln w="9525">
              <a:noFill/>
              <a:miter lim="800000"/>
              <a:headEnd/>
              <a:tailEnd/>
            </a:ln>
          </p:spPr>
          <p:txBody>
            <a:bodyPr>
              <a:spAutoFit/>
            </a:bodyPr>
            <a:lstStyle/>
            <a:p>
              <a:pPr>
                <a:lnSpc>
                  <a:spcPct val="80000"/>
                </a:lnSpc>
              </a:pPr>
              <a:r>
                <a:rPr lang="en-US"/>
                <a:t>private members:</a:t>
              </a:r>
            </a:p>
            <a:p>
              <a:pPr>
                <a:lnSpc>
                  <a:spcPct val="80000"/>
                </a:lnSpc>
              </a:pPr>
              <a:r>
                <a:rPr lang="en-US">
                  <a:latin typeface="Courier New" pitchFamily="112" charset="0"/>
                </a:rPr>
                <a:t>  </a:t>
              </a:r>
              <a:r>
                <a:rPr lang="en-US" b="1">
                  <a:latin typeface="Courier New" pitchFamily="112" charset="0"/>
                </a:rPr>
                <a:t>int numQuestions;</a:t>
              </a:r>
            </a:p>
            <a:p>
              <a:pPr>
                <a:lnSpc>
                  <a:spcPct val="80000"/>
                </a:lnSpc>
              </a:pPr>
              <a:r>
                <a:rPr lang="en-US" b="1">
                  <a:latin typeface="Courier New" pitchFamily="112" charset="0"/>
                </a:rPr>
                <a:t>  float pointsEach;</a:t>
              </a:r>
            </a:p>
            <a:p>
              <a:pPr>
                <a:lnSpc>
                  <a:spcPct val="80000"/>
                </a:lnSpc>
              </a:pPr>
              <a:r>
                <a:rPr lang="en-US" b="1">
                  <a:latin typeface="Courier New" pitchFamily="112" charset="0"/>
                </a:rPr>
                <a:t>  int numMissed;</a:t>
              </a:r>
            </a:p>
            <a:p>
              <a:pPr>
                <a:lnSpc>
                  <a:spcPct val="80000"/>
                </a:lnSpc>
              </a:pPr>
              <a:r>
                <a:rPr lang="en-US"/>
                <a:t>public members:</a:t>
              </a:r>
            </a:p>
            <a:p>
              <a:pPr>
                <a:lnSpc>
                  <a:spcPct val="80000"/>
                </a:lnSpc>
              </a:pPr>
              <a:r>
                <a:rPr lang="en-US">
                  <a:latin typeface="Courier New" pitchFamily="112" charset="0"/>
                </a:rPr>
                <a:t>  </a:t>
              </a:r>
              <a:r>
                <a:rPr lang="en-US" b="1">
                  <a:latin typeface="Courier New" pitchFamily="112" charset="0"/>
                </a:rPr>
                <a:t>Test(int, int);</a:t>
              </a:r>
            </a:p>
          </p:txBody>
        </p:sp>
        <p:sp>
          <p:nvSpPr>
            <p:cNvPr id="14349" name="Rectangle 9"/>
            <p:cNvSpPr>
              <a:spLocks noChangeArrowheads="1"/>
            </p:cNvSpPr>
            <p:nvPr/>
          </p:nvSpPr>
          <p:spPr bwMode="auto">
            <a:xfrm>
              <a:off x="3190" y="1311"/>
              <a:ext cx="1776" cy="796"/>
            </a:xfrm>
            <a:prstGeom prst="rect">
              <a:avLst/>
            </a:prstGeom>
            <a:noFill/>
            <a:ln w="9525">
              <a:solidFill>
                <a:schemeClr val="tx1"/>
              </a:solidFill>
              <a:miter lim="800000"/>
              <a:headEnd/>
              <a:tailEnd/>
            </a:ln>
          </p:spPr>
          <p:txBody>
            <a:bodyPr wrap="none" anchor="ctr"/>
            <a:lstStyle/>
            <a:p>
              <a:endParaRPr lang="en-US"/>
            </a:p>
          </p:txBody>
        </p:sp>
        <p:sp>
          <p:nvSpPr>
            <p:cNvPr id="14350" name="Text Box 10"/>
            <p:cNvSpPr txBox="1">
              <a:spLocks noChangeArrowheads="1"/>
            </p:cNvSpPr>
            <p:nvPr/>
          </p:nvSpPr>
          <p:spPr bwMode="auto">
            <a:xfrm>
              <a:off x="3142" y="1071"/>
              <a:ext cx="1872" cy="231"/>
            </a:xfrm>
            <a:prstGeom prst="rect">
              <a:avLst/>
            </a:prstGeom>
            <a:noFill/>
            <a:ln w="9525">
              <a:noFill/>
              <a:miter lim="800000"/>
              <a:headEnd/>
              <a:tailEnd/>
            </a:ln>
          </p:spPr>
          <p:txBody>
            <a:bodyPr>
              <a:spAutoFit/>
            </a:bodyPr>
            <a:lstStyle/>
            <a:p>
              <a:pPr algn="ctr"/>
              <a:r>
                <a:rPr lang="en-US"/>
                <a:t>class Test : public Grade</a:t>
              </a:r>
            </a:p>
          </p:txBody>
        </p:sp>
        <p:sp>
          <p:nvSpPr>
            <p:cNvPr id="14351" name="Rectangle 11"/>
            <p:cNvSpPr>
              <a:spLocks noChangeArrowheads="1"/>
            </p:cNvSpPr>
            <p:nvPr/>
          </p:nvSpPr>
          <p:spPr bwMode="auto">
            <a:xfrm>
              <a:off x="3190" y="1071"/>
              <a:ext cx="1776" cy="240"/>
            </a:xfrm>
            <a:prstGeom prst="rect">
              <a:avLst/>
            </a:prstGeom>
            <a:noFill/>
            <a:ln w="9525">
              <a:solidFill>
                <a:schemeClr val="tx1"/>
              </a:solidFill>
              <a:miter lim="800000"/>
              <a:headEnd/>
              <a:tailEnd/>
            </a:ln>
          </p:spPr>
          <p:txBody>
            <a:bodyPr wrap="none" anchor="ctr"/>
            <a:lstStyle/>
            <a:p>
              <a:endParaRPr lang="en-US"/>
            </a:p>
          </p:txBody>
        </p:sp>
        <p:sp>
          <p:nvSpPr>
            <p:cNvPr id="14352" name="Text Box 12"/>
            <p:cNvSpPr txBox="1">
              <a:spLocks noChangeArrowheads="1"/>
            </p:cNvSpPr>
            <p:nvPr/>
          </p:nvSpPr>
          <p:spPr bwMode="auto">
            <a:xfrm>
              <a:off x="618" y="2588"/>
              <a:ext cx="2184" cy="942"/>
            </a:xfrm>
            <a:prstGeom prst="rect">
              <a:avLst/>
            </a:prstGeom>
            <a:noFill/>
            <a:ln w="9525">
              <a:noFill/>
              <a:miter lim="800000"/>
              <a:headEnd/>
              <a:tailEnd/>
            </a:ln>
          </p:spPr>
          <p:txBody>
            <a:bodyPr>
              <a:spAutoFit/>
            </a:bodyPr>
            <a:lstStyle/>
            <a:p>
              <a:r>
                <a:rPr lang="en-US" sz="2000" dirty="0"/>
                <a:t>When </a:t>
              </a:r>
              <a:r>
                <a:rPr lang="en-US" sz="2000" b="1" dirty="0">
                  <a:latin typeface="Courier New" pitchFamily="112" charset="0"/>
                </a:rPr>
                <a:t>Test</a:t>
              </a:r>
              <a:r>
                <a:rPr lang="en-US" sz="2000" dirty="0"/>
                <a:t> class inherits</a:t>
              </a:r>
            </a:p>
            <a:p>
              <a:r>
                <a:rPr lang="en-US" sz="2000" dirty="0"/>
                <a:t>from </a:t>
              </a:r>
              <a:r>
                <a:rPr lang="en-US" sz="2000" b="1" dirty="0">
                  <a:latin typeface="Courier New" pitchFamily="112" charset="0"/>
                </a:rPr>
                <a:t>Grade</a:t>
              </a:r>
              <a:r>
                <a:rPr lang="en-US" sz="2000" dirty="0"/>
                <a:t> class using </a:t>
              </a:r>
            </a:p>
            <a:p>
              <a:r>
                <a:rPr lang="en-US" sz="2000" b="1" dirty="0">
                  <a:latin typeface="Courier New" pitchFamily="112" charset="0"/>
                </a:rPr>
                <a:t>p</a:t>
              </a:r>
              <a:r>
                <a:rPr lang="en-US" sz="2000" b="1" dirty="0" smtClean="0">
                  <a:latin typeface="Courier New" pitchFamily="112" charset="0"/>
                </a:rPr>
                <a:t>rotected </a:t>
              </a:r>
              <a:r>
                <a:rPr lang="en-US" sz="2000" dirty="0"/>
                <a:t>class access, all public members of Grade become protected members of Test</a:t>
              </a:r>
            </a:p>
          </p:txBody>
        </p:sp>
        <p:sp>
          <p:nvSpPr>
            <p:cNvPr id="14353" name="Text Box 13"/>
            <p:cNvSpPr txBox="1">
              <a:spLocks noChangeArrowheads="1"/>
            </p:cNvSpPr>
            <p:nvPr/>
          </p:nvSpPr>
          <p:spPr bwMode="auto">
            <a:xfrm>
              <a:off x="2948" y="2514"/>
              <a:ext cx="2208" cy="1121"/>
            </a:xfrm>
            <a:prstGeom prst="rect">
              <a:avLst/>
            </a:prstGeom>
            <a:noFill/>
            <a:ln w="9525">
              <a:noFill/>
              <a:miter lim="800000"/>
              <a:headEnd/>
              <a:tailEnd/>
            </a:ln>
          </p:spPr>
          <p:txBody>
            <a:bodyPr>
              <a:spAutoFit/>
            </a:bodyPr>
            <a:lstStyle/>
            <a:p>
              <a:pPr>
                <a:lnSpc>
                  <a:spcPct val="80000"/>
                </a:lnSpc>
              </a:pPr>
              <a:r>
                <a:rPr lang="en-US"/>
                <a:t>private members:</a:t>
              </a:r>
            </a:p>
            <a:p>
              <a:pPr>
                <a:lnSpc>
                  <a:spcPct val="80000"/>
                </a:lnSpc>
              </a:pPr>
              <a:r>
                <a:rPr lang="en-US" b="1">
                  <a:latin typeface="Courier New" pitchFamily="112" charset="0"/>
                </a:rPr>
                <a:t>  int numQuestions:</a:t>
              </a:r>
            </a:p>
            <a:p>
              <a:pPr>
                <a:lnSpc>
                  <a:spcPct val="80000"/>
                </a:lnSpc>
              </a:pPr>
              <a:r>
                <a:rPr lang="en-US" b="1">
                  <a:latin typeface="Courier New" pitchFamily="112" charset="0"/>
                </a:rPr>
                <a:t>  float pointsEach;</a:t>
              </a:r>
            </a:p>
            <a:p>
              <a:pPr>
                <a:lnSpc>
                  <a:spcPct val="80000"/>
                </a:lnSpc>
              </a:pPr>
              <a:r>
                <a:rPr lang="en-US" b="1">
                  <a:latin typeface="Courier New" pitchFamily="112" charset="0"/>
                </a:rPr>
                <a:t>  int numMissed;</a:t>
              </a:r>
            </a:p>
            <a:p>
              <a:pPr>
                <a:lnSpc>
                  <a:spcPct val="80000"/>
                </a:lnSpc>
              </a:pPr>
              <a:r>
                <a:rPr lang="en-US"/>
                <a:t>public members:</a:t>
              </a:r>
            </a:p>
            <a:p>
              <a:pPr>
                <a:lnSpc>
                  <a:spcPct val="80000"/>
                </a:lnSpc>
              </a:pPr>
              <a:r>
                <a:rPr lang="en-US">
                  <a:latin typeface="Courier New" pitchFamily="112" charset="0"/>
                </a:rPr>
                <a:t>  </a:t>
              </a:r>
              <a:r>
                <a:rPr lang="en-US" b="1">
                  <a:latin typeface="Courier New" pitchFamily="112" charset="0"/>
                </a:rPr>
                <a:t>Test(int, int);</a:t>
              </a:r>
            </a:p>
            <a:p>
              <a:pPr>
                <a:lnSpc>
                  <a:spcPct val="80000"/>
                </a:lnSpc>
              </a:pPr>
              <a:r>
                <a:rPr lang="en-US"/>
                <a:t>protected members:</a:t>
              </a:r>
              <a:endParaRPr lang="en-US" b="1">
                <a:latin typeface="Courier New" pitchFamily="112" charset="0"/>
              </a:endParaRPr>
            </a:p>
            <a:p>
              <a:pPr>
                <a:lnSpc>
                  <a:spcPct val="80000"/>
                </a:lnSpc>
              </a:pPr>
              <a:r>
                <a:rPr lang="en-US" b="1">
                  <a:latin typeface="Courier New" pitchFamily="112" charset="0"/>
                </a:rPr>
                <a:t>  void setScore(float);</a:t>
              </a:r>
            </a:p>
            <a:p>
              <a:pPr>
                <a:lnSpc>
                  <a:spcPct val="80000"/>
                </a:lnSpc>
              </a:pPr>
              <a:r>
                <a:rPr lang="en-US" b="1">
                  <a:latin typeface="Courier New" pitchFamily="112" charset="0"/>
                </a:rPr>
                <a:t>  float getScore();</a:t>
              </a:r>
            </a:p>
            <a:p>
              <a:pPr>
                <a:lnSpc>
                  <a:spcPct val="80000"/>
                </a:lnSpc>
              </a:pPr>
              <a:r>
                <a:rPr lang="en-US" b="1">
                  <a:latin typeface="Courier New" pitchFamily="112" charset="0"/>
                </a:rPr>
                <a:t>  char getLetter();</a:t>
              </a:r>
            </a:p>
          </p:txBody>
        </p:sp>
        <p:sp>
          <p:nvSpPr>
            <p:cNvPr id="14354" name="Rectangle 14"/>
            <p:cNvSpPr>
              <a:spLocks noChangeArrowheads="1"/>
            </p:cNvSpPr>
            <p:nvPr/>
          </p:nvSpPr>
          <p:spPr bwMode="auto">
            <a:xfrm>
              <a:off x="2948" y="2477"/>
              <a:ext cx="2184" cy="1185"/>
            </a:xfrm>
            <a:prstGeom prst="rect">
              <a:avLst/>
            </a:prstGeom>
            <a:noFill/>
            <a:ln w="9525">
              <a:solidFill>
                <a:schemeClr val="tx1"/>
              </a:solidFill>
              <a:miter lim="800000"/>
              <a:headEnd/>
              <a:tailEnd/>
            </a:ln>
          </p:spPr>
          <p:txBody>
            <a:bodyPr wrap="none" anchor="ctr"/>
            <a:lstStyle/>
            <a:p>
              <a:endParaRPr lang="en-US"/>
            </a:p>
          </p:txBody>
        </p:sp>
      </p:grpSp>
      <p:sp>
        <p:nvSpPr>
          <p:cNvPr id="14341" name="TextBox 16"/>
          <p:cNvSpPr txBox="1">
            <a:spLocks noChangeArrowheads="1"/>
          </p:cNvSpPr>
          <p:nvPr/>
        </p:nvSpPr>
        <p:spPr bwMode="auto">
          <a:xfrm>
            <a:off x="152400" y="3200400"/>
            <a:ext cx="4133850" cy="369888"/>
          </a:xfrm>
          <a:prstGeom prst="rect">
            <a:avLst/>
          </a:prstGeom>
          <a:noFill/>
          <a:ln w="9525">
            <a:noFill/>
            <a:miter lim="800000"/>
            <a:headEnd/>
            <a:tailEnd/>
          </a:ln>
        </p:spPr>
        <p:txBody>
          <a:bodyPr wrap="none">
            <a:spAutoFit/>
          </a:bodyPr>
          <a:lstStyle/>
          <a:p>
            <a:r>
              <a:rPr lang="en-US"/>
              <a:t>Members defined in Grade base class</a:t>
            </a:r>
          </a:p>
        </p:txBody>
      </p:sp>
      <p:sp>
        <p:nvSpPr>
          <p:cNvPr id="14342" name="TextBox 17"/>
          <p:cNvSpPr txBox="1">
            <a:spLocks noChangeArrowheads="1"/>
          </p:cNvSpPr>
          <p:nvPr/>
        </p:nvSpPr>
        <p:spPr bwMode="auto">
          <a:xfrm>
            <a:off x="4724400" y="3200400"/>
            <a:ext cx="4105275" cy="369888"/>
          </a:xfrm>
          <a:prstGeom prst="rect">
            <a:avLst/>
          </a:prstGeom>
          <a:noFill/>
          <a:ln w="9525">
            <a:noFill/>
            <a:miter lim="800000"/>
            <a:headEnd/>
            <a:tailEnd/>
          </a:ln>
        </p:spPr>
        <p:txBody>
          <a:bodyPr wrap="none">
            <a:spAutoFit/>
          </a:bodyPr>
          <a:lstStyle/>
          <a:p>
            <a:r>
              <a:rPr lang="en-US"/>
              <a:t>Members defined in Test derived class</a:t>
            </a:r>
          </a:p>
        </p:txBody>
      </p:sp>
      <p:cxnSp>
        <p:nvCxnSpPr>
          <p:cNvPr id="20" name="Straight Arrow Connector 19"/>
          <p:cNvCxnSpPr/>
          <p:nvPr/>
        </p:nvCxnSpPr>
        <p:spPr>
          <a:xfrm>
            <a:off x="1981200" y="5867400"/>
            <a:ext cx="27432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28600"/>
            <a:ext cx="7620000" cy="457200"/>
          </a:xfrm>
        </p:spPr>
        <p:txBody>
          <a:bodyPr/>
          <a:lstStyle/>
          <a:p>
            <a:pPr algn="ctr" eaLnBrk="1" hangingPunct="1"/>
            <a:r>
              <a:rPr lang="en-US" sz="2800" smtClean="0"/>
              <a:t>Inheritance with Private Specifier</a:t>
            </a:r>
          </a:p>
        </p:txBody>
      </p:sp>
      <p:sp>
        <p:nvSpPr>
          <p:cNvPr id="15363" name="Text Box 4"/>
          <p:cNvSpPr txBox="1">
            <a:spLocks noChangeArrowheads="1"/>
          </p:cNvSpPr>
          <p:nvPr/>
        </p:nvSpPr>
        <p:spPr bwMode="auto">
          <a:xfrm>
            <a:off x="1127125" y="1276350"/>
            <a:ext cx="184150" cy="366713"/>
          </a:xfrm>
          <a:prstGeom prst="rect">
            <a:avLst/>
          </a:prstGeom>
          <a:noFill/>
          <a:ln w="9525">
            <a:noFill/>
            <a:miter lim="800000"/>
            <a:headEnd/>
            <a:tailEnd/>
          </a:ln>
        </p:spPr>
        <p:txBody>
          <a:bodyPr wrap="none">
            <a:spAutoFit/>
          </a:bodyPr>
          <a:lstStyle/>
          <a:p>
            <a:pPr algn="ctr"/>
            <a:endParaRPr lang="en-US">
              <a:latin typeface="Courier New" pitchFamily="112" charset="0"/>
            </a:endParaRPr>
          </a:p>
        </p:txBody>
      </p:sp>
      <p:grpSp>
        <p:nvGrpSpPr>
          <p:cNvPr id="15364" name="Group 16"/>
          <p:cNvGrpSpPr>
            <a:grpSpLocks/>
          </p:cNvGrpSpPr>
          <p:nvPr/>
        </p:nvGrpSpPr>
        <p:grpSpPr bwMode="auto">
          <a:xfrm>
            <a:off x="533400" y="762000"/>
            <a:ext cx="7734300" cy="5564188"/>
            <a:chOff x="230" y="960"/>
            <a:chExt cx="4926" cy="2702"/>
          </a:xfrm>
        </p:grpSpPr>
        <p:sp>
          <p:nvSpPr>
            <p:cNvPr id="15368" name="Text Box 3"/>
            <p:cNvSpPr txBox="1">
              <a:spLocks noChangeArrowheads="1"/>
            </p:cNvSpPr>
            <p:nvPr/>
          </p:nvSpPr>
          <p:spPr bwMode="auto">
            <a:xfrm>
              <a:off x="230" y="1203"/>
              <a:ext cx="2114" cy="1015"/>
            </a:xfrm>
            <a:prstGeom prst="rect">
              <a:avLst/>
            </a:prstGeom>
            <a:noFill/>
            <a:ln w="9525">
              <a:noFill/>
              <a:miter lim="800000"/>
              <a:headEnd/>
              <a:tailEnd/>
            </a:ln>
          </p:spPr>
          <p:txBody>
            <a:bodyPr wrap="none">
              <a:spAutoFit/>
            </a:bodyPr>
            <a:lstStyle/>
            <a:p>
              <a:pPr>
                <a:lnSpc>
                  <a:spcPct val="80000"/>
                </a:lnSpc>
              </a:pPr>
              <a:r>
                <a:rPr lang="en-US"/>
                <a:t>private members:</a:t>
              </a:r>
            </a:p>
            <a:p>
              <a:pPr>
                <a:lnSpc>
                  <a:spcPct val="80000"/>
                </a:lnSpc>
              </a:pPr>
              <a:r>
                <a:rPr lang="en-US">
                  <a:latin typeface="Courier New" pitchFamily="112" charset="0"/>
                </a:rPr>
                <a:t>  </a:t>
              </a:r>
              <a:r>
                <a:rPr lang="en-US" b="1">
                  <a:latin typeface="Courier New" pitchFamily="112" charset="0"/>
                </a:rPr>
                <a:t>char letter;</a:t>
              </a:r>
            </a:p>
            <a:p>
              <a:pPr>
                <a:lnSpc>
                  <a:spcPct val="80000"/>
                </a:lnSpc>
              </a:pPr>
              <a:r>
                <a:rPr lang="en-US" b="1">
                  <a:latin typeface="Courier New" pitchFamily="112" charset="0"/>
                </a:rPr>
                <a:t>  float score;</a:t>
              </a:r>
            </a:p>
            <a:p>
              <a:pPr>
                <a:lnSpc>
                  <a:spcPct val="80000"/>
                </a:lnSpc>
              </a:pPr>
              <a:r>
                <a:rPr lang="en-US" b="1">
                  <a:latin typeface="Courier New" pitchFamily="112" charset="0"/>
                </a:rPr>
                <a:t>  void calcGrade();</a:t>
              </a:r>
            </a:p>
            <a:p>
              <a:pPr>
                <a:lnSpc>
                  <a:spcPct val="80000"/>
                </a:lnSpc>
              </a:pPr>
              <a:r>
                <a:rPr lang="en-US"/>
                <a:t>public members:</a:t>
              </a:r>
            </a:p>
            <a:p>
              <a:pPr>
                <a:lnSpc>
                  <a:spcPct val="80000"/>
                </a:lnSpc>
              </a:pPr>
              <a:r>
                <a:rPr lang="en-US">
                  <a:latin typeface="Courier New" pitchFamily="112" charset="0"/>
                </a:rPr>
                <a:t>  </a:t>
              </a:r>
              <a:r>
                <a:rPr lang="en-US" b="1">
                  <a:latin typeface="Courier New" pitchFamily="112" charset="0"/>
                </a:rPr>
                <a:t>void setScore(float);</a:t>
              </a:r>
            </a:p>
            <a:p>
              <a:pPr>
                <a:lnSpc>
                  <a:spcPct val="80000"/>
                </a:lnSpc>
              </a:pPr>
              <a:r>
                <a:rPr lang="en-US" b="1">
                  <a:latin typeface="Courier New" pitchFamily="112" charset="0"/>
                </a:rPr>
                <a:t>  float getScore();</a:t>
              </a:r>
            </a:p>
            <a:p>
              <a:pPr>
                <a:lnSpc>
                  <a:spcPct val="80000"/>
                </a:lnSpc>
              </a:pPr>
              <a:r>
                <a:rPr lang="en-US" b="1">
                  <a:latin typeface="Courier New" pitchFamily="112" charset="0"/>
                </a:rPr>
                <a:t>  char getLetter();</a:t>
              </a:r>
            </a:p>
          </p:txBody>
        </p:sp>
        <p:sp>
          <p:nvSpPr>
            <p:cNvPr id="15369" name="Rectangle 5"/>
            <p:cNvSpPr>
              <a:spLocks noChangeArrowheads="1"/>
            </p:cNvSpPr>
            <p:nvPr/>
          </p:nvSpPr>
          <p:spPr bwMode="auto">
            <a:xfrm>
              <a:off x="240" y="1200"/>
              <a:ext cx="2077" cy="928"/>
            </a:xfrm>
            <a:prstGeom prst="rect">
              <a:avLst/>
            </a:prstGeom>
            <a:noFill/>
            <a:ln w="9525">
              <a:solidFill>
                <a:schemeClr val="tx1"/>
              </a:solidFill>
              <a:miter lim="800000"/>
              <a:headEnd/>
              <a:tailEnd/>
            </a:ln>
          </p:spPr>
          <p:txBody>
            <a:bodyPr wrap="none" anchor="ctr"/>
            <a:lstStyle/>
            <a:p>
              <a:endParaRPr lang="en-US"/>
            </a:p>
          </p:txBody>
        </p:sp>
        <p:sp>
          <p:nvSpPr>
            <p:cNvPr id="15370" name="Text Box 6"/>
            <p:cNvSpPr txBox="1">
              <a:spLocks noChangeArrowheads="1"/>
            </p:cNvSpPr>
            <p:nvPr/>
          </p:nvSpPr>
          <p:spPr bwMode="auto">
            <a:xfrm>
              <a:off x="646" y="960"/>
              <a:ext cx="916" cy="231"/>
            </a:xfrm>
            <a:prstGeom prst="rect">
              <a:avLst/>
            </a:prstGeom>
            <a:noFill/>
            <a:ln w="9525">
              <a:noFill/>
              <a:miter lim="800000"/>
              <a:headEnd/>
              <a:tailEnd/>
            </a:ln>
          </p:spPr>
          <p:txBody>
            <a:bodyPr>
              <a:spAutoFit/>
            </a:bodyPr>
            <a:lstStyle/>
            <a:p>
              <a:pPr algn="ctr"/>
              <a:r>
                <a:rPr lang="en-US"/>
                <a:t>class Grade</a:t>
              </a:r>
            </a:p>
          </p:txBody>
        </p:sp>
        <p:sp>
          <p:nvSpPr>
            <p:cNvPr id="15371" name="Rectangle 7"/>
            <p:cNvSpPr>
              <a:spLocks noChangeArrowheads="1"/>
            </p:cNvSpPr>
            <p:nvPr/>
          </p:nvSpPr>
          <p:spPr bwMode="auto">
            <a:xfrm>
              <a:off x="240" y="960"/>
              <a:ext cx="2077" cy="240"/>
            </a:xfrm>
            <a:prstGeom prst="rect">
              <a:avLst/>
            </a:prstGeom>
            <a:noFill/>
            <a:ln w="9525">
              <a:solidFill>
                <a:schemeClr val="tx1"/>
              </a:solidFill>
              <a:miter lim="800000"/>
              <a:headEnd/>
              <a:tailEnd/>
            </a:ln>
          </p:spPr>
          <p:txBody>
            <a:bodyPr wrap="none" anchor="ctr"/>
            <a:lstStyle/>
            <a:p>
              <a:endParaRPr lang="en-US"/>
            </a:p>
          </p:txBody>
        </p:sp>
        <p:sp>
          <p:nvSpPr>
            <p:cNvPr id="15372" name="Text Box 8"/>
            <p:cNvSpPr txBox="1">
              <a:spLocks noChangeArrowheads="1"/>
            </p:cNvSpPr>
            <p:nvPr/>
          </p:nvSpPr>
          <p:spPr bwMode="auto">
            <a:xfrm>
              <a:off x="3239" y="1330"/>
              <a:ext cx="1776" cy="781"/>
            </a:xfrm>
            <a:prstGeom prst="rect">
              <a:avLst/>
            </a:prstGeom>
            <a:noFill/>
            <a:ln w="9525">
              <a:noFill/>
              <a:miter lim="800000"/>
              <a:headEnd/>
              <a:tailEnd/>
            </a:ln>
          </p:spPr>
          <p:txBody>
            <a:bodyPr>
              <a:spAutoFit/>
            </a:bodyPr>
            <a:lstStyle/>
            <a:p>
              <a:pPr>
                <a:lnSpc>
                  <a:spcPct val="80000"/>
                </a:lnSpc>
              </a:pPr>
              <a:r>
                <a:rPr lang="en-US"/>
                <a:t>private members:</a:t>
              </a:r>
            </a:p>
            <a:p>
              <a:pPr>
                <a:lnSpc>
                  <a:spcPct val="80000"/>
                </a:lnSpc>
              </a:pPr>
              <a:r>
                <a:rPr lang="en-US">
                  <a:latin typeface="Courier New" pitchFamily="112" charset="0"/>
                </a:rPr>
                <a:t>  </a:t>
              </a:r>
              <a:r>
                <a:rPr lang="en-US" b="1">
                  <a:latin typeface="Courier New" pitchFamily="112" charset="0"/>
                </a:rPr>
                <a:t>int numQuestions;</a:t>
              </a:r>
            </a:p>
            <a:p>
              <a:pPr>
                <a:lnSpc>
                  <a:spcPct val="80000"/>
                </a:lnSpc>
              </a:pPr>
              <a:r>
                <a:rPr lang="en-US" b="1">
                  <a:latin typeface="Courier New" pitchFamily="112" charset="0"/>
                </a:rPr>
                <a:t>  float pointsEach;</a:t>
              </a:r>
            </a:p>
            <a:p>
              <a:pPr>
                <a:lnSpc>
                  <a:spcPct val="80000"/>
                </a:lnSpc>
              </a:pPr>
              <a:r>
                <a:rPr lang="en-US" b="1">
                  <a:latin typeface="Courier New" pitchFamily="112" charset="0"/>
                </a:rPr>
                <a:t>  int numMissed;</a:t>
              </a:r>
            </a:p>
            <a:p>
              <a:pPr>
                <a:lnSpc>
                  <a:spcPct val="80000"/>
                </a:lnSpc>
              </a:pPr>
              <a:r>
                <a:rPr lang="en-US"/>
                <a:t>public members:</a:t>
              </a:r>
            </a:p>
            <a:p>
              <a:pPr>
                <a:lnSpc>
                  <a:spcPct val="80000"/>
                </a:lnSpc>
              </a:pPr>
              <a:r>
                <a:rPr lang="en-US">
                  <a:latin typeface="Courier New" pitchFamily="112" charset="0"/>
                </a:rPr>
                <a:t>  </a:t>
              </a:r>
              <a:r>
                <a:rPr lang="en-US" b="1">
                  <a:latin typeface="Courier New" pitchFamily="112" charset="0"/>
                </a:rPr>
                <a:t>Test(int, int);</a:t>
              </a:r>
            </a:p>
          </p:txBody>
        </p:sp>
        <p:sp>
          <p:nvSpPr>
            <p:cNvPr id="15373" name="Rectangle 9"/>
            <p:cNvSpPr>
              <a:spLocks noChangeArrowheads="1"/>
            </p:cNvSpPr>
            <p:nvPr/>
          </p:nvSpPr>
          <p:spPr bwMode="auto">
            <a:xfrm>
              <a:off x="3190" y="1311"/>
              <a:ext cx="1776" cy="796"/>
            </a:xfrm>
            <a:prstGeom prst="rect">
              <a:avLst/>
            </a:prstGeom>
            <a:noFill/>
            <a:ln w="9525">
              <a:solidFill>
                <a:schemeClr val="tx1"/>
              </a:solidFill>
              <a:miter lim="800000"/>
              <a:headEnd/>
              <a:tailEnd/>
            </a:ln>
          </p:spPr>
          <p:txBody>
            <a:bodyPr wrap="none" anchor="ctr"/>
            <a:lstStyle/>
            <a:p>
              <a:endParaRPr lang="en-US"/>
            </a:p>
          </p:txBody>
        </p:sp>
        <p:sp>
          <p:nvSpPr>
            <p:cNvPr id="15374" name="Text Box 10"/>
            <p:cNvSpPr txBox="1">
              <a:spLocks noChangeArrowheads="1"/>
            </p:cNvSpPr>
            <p:nvPr/>
          </p:nvSpPr>
          <p:spPr bwMode="auto">
            <a:xfrm>
              <a:off x="3142" y="1071"/>
              <a:ext cx="1872" cy="231"/>
            </a:xfrm>
            <a:prstGeom prst="rect">
              <a:avLst/>
            </a:prstGeom>
            <a:noFill/>
            <a:ln w="9525">
              <a:noFill/>
              <a:miter lim="800000"/>
              <a:headEnd/>
              <a:tailEnd/>
            </a:ln>
          </p:spPr>
          <p:txBody>
            <a:bodyPr>
              <a:spAutoFit/>
            </a:bodyPr>
            <a:lstStyle/>
            <a:p>
              <a:pPr algn="ctr"/>
              <a:r>
                <a:rPr lang="en-US"/>
                <a:t>class Test : public Grade</a:t>
              </a:r>
            </a:p>
          </p:txBody>
        </p:sp>
        <p:sp>
          <p:nvSpPr>
            <p:cNvPr id="15375" name="Rectangle 11"/>
            <p:cNvSpPr>
              <a:spLocks noChangeArrowheads="1"/>
            </p:cNvSpPr>
            <p:nvPr/>
          </p:nvSpPr>
          <p:spPr bwMode="auto">
            <a:xfrm>
              <a:off x="3190" y="1071"/>
              <a:ext cx="1776" cy="240"/>
            </a:xfrm>
            <a:prstGeom prst="rect">
              <a:avLst/>
            </a:prstGeom>
            <a:noFill/>
            <a:ln w="9525">
              <a:solidFill>
                <a:schemeClr val="tx1"/>
              </a:solidFill>
              <a:miter lim="800000"/>
              <a:headEnd/>
              <a:tailEnd/>
            </a:ln>
          </p:spPr>
          <p:txBody>
            <a:bodyPr wrap="none" anchor="ctr"/>
            <a:lstStyle/>
            <a:p>
              <a:endParaRPr lang="en-US"/>
            </a:p>
          </p:txBody>
        </p:sp>
        <p:sp>
          <p:nvSpPr>
            <p:cNvPr id="15376" name="Text Box 12"/>
            <p:cNvSpPr txBox="1">
              <a:spLocks noChangeArrowheads="1"/>
            </p:cNvSpPr>
            <p:nvPr/>
          </p:nvSpPr>
          <p:spPr bwMode="auto">
            <a:xfrm>
              <a:off x="715" y="2514"/>
              <a:ext cx="2135" cy="942"/>
            </a:xfrm>
            <a:prstGeom prst="rect">
              <a:avLst/>
            </a:prstGeom>
            <a:noFill/>
            <a:ln w="9525">
              <a:noFill/>
              <a:miter lim="800000"/>
              <a:headEnd/>
              <a:tailEnd/>
            </a:ln>
          </p:spPr>
          <p:txBody>
            <a:bodyPr>
              <a:spAutoFit/>
            </a:bodyPr>
            <a:lstStyle/>
            <a:p>
              <a:r>
                <a:rPr lang="en-US" sz="2000" dirty="0"/>
                <a:t>When </a:t>
              </a:r>
              <a:r>
                <a:rPr lang="en-US" sz="2000" b="1" dirty="0">
                  <a:latin typeface="Courier New" pitchFamily="112" charset="0"/>
                </a:rPr>
                <a:t>Test</a:t>
              </a:r>
              <a:r>
                <a:rPr lang="en-US" sz="2000" dirty="0"/>
                <a:t> class inherits</a:t>
              </a:r>
            </a:p>
            <a:p>
              <a:r>
                <a:rPr lang="en-US" sz="2000" dirty="0"/>
                <a:t>from </a:t>
              </a:r>
              <a:r>
                <a:rPr lang="en-US" sz="2000" b="1" dirty="0">
                  <a:latin typeface="Courier New" pitchFamily="112" charset="0"/>
                </a:rPr>
                <a:t>Grade</a:t>
              </a:r>
              <a:r>
                <a:rPr lang="en-US" sz="2000" dirty="0"/>
                <a:t> class using </a:t>
              </a:r>
            </a:p>
            <a:p>
              <a:r>
                <a:rPr lang="en-US" sz="2000" b="1" dirty="0" smtClean="0">
                  <a:latin typeface="Courier New" pitchFamily="112" charset="0"/>
                </a:rPr>
                <a:t>private </a:t>
              </a:r>
              <a:r>
                <a:rPr lang="en-US" sz="2000" dirty="0" smtClean="0"/>
                <a:t>class </a:t>
              </a:r>
              <a:r>
                <a:rPr lang="en-US" sz="2000" dirty="0"/>
                <a:t>access, all public members of Grade become private members of Test</a:t>
              </a:r>
            </a:p>
          </p:txBody>
        </p:sp>
        <p:sp>
          <p:nvSpPr>
            <p:cNvPr id="15377" name="Text Box 13"/>
            <p:cNvSpPr txBox="1">
              <a:spLocks noChangeArrowheads="1"/>
            </p:cNvSpPr>
            <p:nvPr/>
          </p:nvSpPr>
          <p:spPr bwMode="auto">
            <a:xfrm>
              <a:off x="2948" y="2625"/>
              <a:ext cx="2208" cy="1013"/>
            </a:xfrm>
            <a:prstGeom prst="rect">
              <a:avLst/>
            </a:prstGeom>
            <a:noFill/>
            <a:ln w="9525">
              <a:noFill/>
              <a:miter lim="800000"/>
              <a:headEnd/>
              <a:tailEnd/>
            </a:ln>
          </p:spPr>
          <p:txBody>
            <a:bodyPr>
              <a:spAutoFit/>
            </a:bodyPr>
            <a:lstStyle/>
            <a:p>
              <a:pPr>
                <a:lnSpc>
                  <a:spcPct val="80000"/>
                </a:lnSpc>
              </a:pPr>
              <a:r>
                <a:rPr lang="en-US"/>
                <a:t>private members:</a:t>
              </a:r>
            </a:p>
            <a:p>
              <a:pPr>
                <a:lnSpc>
                  <a:spcPct val="80000"/>
                </a:lnSpc>
              </a:pPr>
              <a:r>
                <a:rPr lang="en-US" b="1">
                  <a:latin typeface="Courier New" pitchFamily="112" charset="0"/>
                </a:rPr>
                <a:t>  int numQuestions:</a:t>
              </a:r>
            </a:p>
            <a:p>
              <a:pPr>
                <a:lnSpc>
                  <a:spcPct val="80000"/>
                </a:lnSpc>
              </a:pPr>
              <a:r>
                <a:rPr lang="en-US" b="1">
                  <a:latin typeface="Courier New" pitchFamily="112" charset="0"/>
                </a:rPr>
                <a:t>  float pointsEach;</a:t>
              </a:r>
            </a:p>
            <a:p>
              <a:pPr>
                <a:lnSpc>
                  <a:spcPct val="80000"/>
                </a:lnSpc>
              </a:pPr>
              <a:r>
                <a:rPr lang="en-US" b="1">
                  <a:latin typeface="Courier New" pitchFamily="112" charset="0"/>
                </a:rPr>
                <a:t>  int numMissed;</a:t>
              </a:r>
            </a:p>
            <a:p>
              <a:pPr>
                <a:lnSpc>
                  <a:spcPct val="80000"/>
                </a:lnSpc>
              </a:pPr>
              <a:r>
                <a:rPr lang="en-US" b="1">
                  <a:latin typeface="Courier New" pitchFamily="112" charset="0"/>
                </a:rPr>
                <a:t>  void setScore(float);</a:t>
              </a:r>
            </a:p>
            <a:p>
              <a:pPr>
                <a:lnSpc>
                  <a:spcPct val="80000"/>
                </a:lnSpc>
              </a:pPr>
              <a:r>
                <a:rPr lang="en-US" b="1">
                  <a:latin typeface="Courier New" pitchFamily="112" charset="0"/>
                </a:rPr>
                <a:t>  float getScore();</a:t>
              </a:r>
            </a:p>
            <a:p>
              <a:pPr>
                <a:lnSpc>
                  <a:spcPct val="80000"/>
                </a:lnSpc>
              </a:pPr>
              <a:r>
                <a:rPr lang="en-US" b="1">
                  <a:latin typeface="Courier New" pitchFamily="112" charset="0"/>
                </a:rPr>
                <a:t>  char getLetter();</a:t>
              </a:r>
            </a:p>
            <a:p>
              <a:pPr>
                <a:lnSpc>
                  <a:spcPct val="80000"/>
                </a:lnSpc>
              </a:pPr>
              <a:r>
                <a:rPr lang="en-US"/>
                <a:t>public members:</a:t>
              </a:r>
            </a:p>
            <a:p>
              <a:pPr>
                <a:lnSpc>
                  <a:spcPct val="80000"/>
                </a:lnSpc>
              </a:pPr>
              <a:r>
                <a:rPr lang="en-US">
                  <a:latin typeface="Courier New" pitchFamily="112" charset="0"/>
                </a:rPr>
                <a:t>  </a:t>
              </a:r>
              <a:r>
                <a:rPr lang="en-US" b="1">
                  <a:latin typeface="Courier New" pitchFamily="112" charset="0"/>
                </a:rPr>
                <a:t>Test(int, int);</a:t>
              </a:r>
            </a:p>
          </p:txBody>
        </p:sp>
        <p:sp>
          <p:nvSpPr>
            <p:cNvPr id="15378" name="Rectangle 14"/>
            <p:cNvSpPr>
              <a:spLocks noChangeArrowheads="1"/>
            </p:cNvSpPr>
            <p:nvPr/>
          </p:nvSpPr>
          <p:spPr bwMode="auto">
            <a:xfrm>
              <a:off x="2948" y="2588"/>
              <a:ext cx="2184" cy="1074"/>
            </a:xfrm>
            <a:prstGeom prst="rect">
              <a:avLst/>
            </a:prstGeom>
            <a:noFill/>
            <a:ln w="9525">
              <a:solidFill>
                <a:schemeClr val="tx1"/>
              </a:solidFill>
              <a:miter lim="800000"/>
              <a:headEnd/>
              <a:tailEnd/>
            </a:ln>
          </p:spPr>
          <p:txBody>
            <a:bodyPr wrap="none" anchor="ctr"/>
            <a:lstStyle/>
            <a:p>
              <a:endParaRPr lang="en-US"/>
            </a:p>
          </p:txBody>
        </p:sp>
      </p:grpSp>
      <p:sp>
        <p:nvSpPr>
          <p:cNvPr id="15365" name="TextBox 16"/>
          <p:cNvSpPr txBox="1">
            <a:spLocks noChangeArrowheads="1"/>
          </p:cNvSpPr>
          <p:nvPr/>
        </p:nvSpPr>
        <p:spPr bwMode="auto">
          <a:xfrm>
            <a:off x="152400" y="3200400"/>
            <a:ext cx="4133850" cy="369888"/>
          </a:xfrm>
          <a:prstGeom prst="rect">
            <a:avLst/>
          </a:prstGeom>
          <a:noFill/>
          <a:ln w="9525">
            <a:noFill/>
            <a:miter lim="800000"/>
            <a:headEnd/>
            <a:tailEnd/>
          </a:ln>
        </p:spPr>
        <p:txBody>
          <a:bodyPr wrap="none">
            <a:spAutoFit/>
          </a:bodyPr>
          <a:lstStyle/>
          <a:p>
            <a:r>
              <a:rPr lang="en-US"/>
              <a:t>Members defined in Grade base class</a:t>
            </a:r>
          </a:p>
        </p:txBody>
      </p:sp>
      <p:sp>
        <p:nvSpPr>
          <p:cNvPr id="15366" name="TextBox 17"/>
          <p:cNvSpPr txBox="1">
            <a:spLocks noChangeArrowheads="1"/>
          </p:cNvSpPr>
          <p:nvPr/>
        </p:nvSpPr>
        <p:spPr bwMode="auto">
          <a:xfrm>
            <a:off x="4724400" y="3200400"/>
            <a:ext cx="4105275" cy="369888"/>
          </a:xfrm>
          <a:prstGeom prst="rect">
            <a:avLst/>
          </a:prstGeom>
          <a:noFill/>
          <a:ln w="9525">
            <a:noFill/>
            <a:miter lim="800000"/>
            <a:headEnd/>
            <a:tailEnd/>
          </a:ln>
        </p:spPr>
        <p:txBody>
          <a:bodyPr wrap="none">
            <a:spAutoFit/>
          </a:bodyPr>
          <a:lstStyle/>
          <a:p>
            <a:r>
              <a:rPr lang="en-US"/>
              <a:t>Members defined in Test derived class</a:t>
            </a:r>
          </a:p>
        </p:txBody>
      </p:sp>
      <p:cxnSp>
        <p:nvCxnSpPr>
          <p:cNvPr id="20" name="Straight Arrow Connector 19"/>
          <p:cNvCxnSpPr/>
          <p:nvPr/>
        </p:nvCxnSpPr>
        <p:spPr>
          <a:xfrm>
            <a:off x="1981200" y="5638800"/>
            <a:ext cx="27432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52400"/>
            <a:ext cx="8229600" cy="533400"/>
          </a:xfrm>
        </p:spPr>
        <p:txBody>
          <a:bodyPr/>
          <a:lstStyle/>
          <a:p>
            <a:pPr algn="ctr" eaLnBrk="1" hangingPunct="1"/>
            <a:r>
              <a:rPr lang="en-US" sz="2800" dirty="0" smtClean="0"/>
              <a:t>Using Base Class Members</a:t>
            </a:r>
          </a:p>
        </p:txBody>
      </p:sp>
      <p:sp>
        <p:nvSpPr>
          <p:cNvPr id="17411" name="Rectangle 3"/>
          <p:cNvSpPr>
            <a:spLocks noGrp="1" noChangeArrowheads="1"/>
          </p:cNvSpPr>
          <p:nvPr>
            <p:ph idx="1"/>
          </p:nvPr>
        </p:nvSpPr>
        <p:spPr>
          <a:xfrm>
            <a:off x="381000" y="609600"/>
            <a:ext cx="8294688" cy="5791200"/>
          </a:xfrm>
        </p:spPr>
        <p:txBody>
          <a:bodyPr/>
          <a:lstStyle/>
          <a:p>
            <a:pPr eaLnBrk="1" hangingPunct="1">
              <a:lnSpc>
                <a:spcPct val="90000"/>
              </a:lnSpc>
            </a:pPr>
            <a:r>
              <a:rPr lang="en-US" sz="2000" dirty="0" smtClean="0"/>
              <a:t>The reason we use inheritance is to re-use existing code. </a:t>
            </a:r>
            <a:r>
              <a:rPr lang="en-US" sz="2000" smtClean="0"/>
              <a:t>Therefore</a:t>
            </a:r>
            <a:r>
              <a:rPr lang="en-US" sz="2000" dirty="0" smtClean="0"/>
              <a:t>:</a:t>
            </a:r>
          </a:p>
          <a:p>
            <a:pPr lvl="1" eaLnBrk="1" hangingPunct="1">
              <a:lnSpc>
                <a:spcPct val="90000"/>
              </a:lnSpc>
            </a:pPr>
            <a:r>
              <a:rPr lang="en-US" sz="2000" dirty="0" smtClean="0"/>
              <a:t>The derived class automatically inherits all member data and member functions of the base class</a:t>
            </a:r>
          </a:p>
          <a:p>
            <a:pPr lvl="1" eaLnBrk="1" hangingPunct="1">
              <a:lnSpc>
                <a:spcPct val="90000"/>
              </a:lnSpc>
            </a:pPr>
            <a:r>
              <a:rPr lang="en-US" sz="2000" dirty="0" smtClean="0"/>
              <a:t>The derived class should use them when needed </a:t>
            </a:r>
          </a:p>
          <a:p>
            <a:pPr lvl="1" eaLnBrk="1" hangingPunct="1">
              <a:lnSpc>
                <a:spcPct val="90000"/>
              </a:lnSpc>
            </a:pPr>
            <a:r>
              <a:rPr lang="en-US" sz="2000" dirty="0" smtClean="0"/>
              <a:t>It’s a good idea to have a list of all base class member data and functions. Before adding a new derived class member data or function, consult the list to see if it’s necessary</a:t>
            </a:r>
          </a:p>
          <a:p>
            <a:pPr eaLnBrk="1" hangingPunct="1">
              <a:lnSpc>
                <a:spcPct val="90000"/>
              </a:lnSpc>
            </a:pPr>
            <a:r>
              <a:rPr lang="en-US" sz="2000" dirty="0" smtClean="0"/>
              <a:t>Base class member data:</a:t>
            </a:r>
          </a:p>
          <a:p>
            <a:pPr lvl="1" eaLnBrk="1" hangingPunct="1">
              <a:lnSpc>
                <a:spcPct val="90000"/>
              </a:lnSpc>
            </a:pPr>
            <a:r>
              <a:rPr lang="en-US" sz="2000" dirty="0" smtClean="0"/>
              <a:t>The base class member data are typically </a:t>
            </a:r>
            <a:r>
              <a:rPr lang="en-US" sz="2000" b="1" dirty="0" smtClean="0">
                <a:latin typeface="Courier New" pitchFamily="49" charset="0"/>
                <a:cs typeface="Courier New" pitchFamily="49" charset="0"/>
              </a:rPr>
              <a:t>private</a:t>
            </a:r>
            <a:r>
              <a:rPr lang="en-US" sz="2000" dirty="0" smtClean="0"/>
              <a:t> and will be not be directly accessible by the derived class</a:t>
            </a:r>
          </a:p>
          <a:p>
            <a:pPr lvl="1" eaLnBrk="1" hangingPunct="1">
              <a:lnSpc>
                <a:spcPct val="90000"/>
              </a:lnSpc>
            </a:pPr>
            <a:r>
              <a:rPr lang="en-US" sz="2000" dirty="0" smtClean="0"/>
              <a:t>Therefore, the derived class uses access functions to access the base class member data</a:t>
            </a:r>
          </a:p>
          <a:p>
            <a:pPr eaLnBrk="1" hangingPunct="1">
              <a:lnSpc>
                <a:spcPct val="90000"/>
              </a:lnSpc>
            </a:pPr>
            <a:r>
              <a:rPr lang="en-US" sz="2000" dirty="0" smtClean="0"/>
              <a:t>Base class member functions:</a:t>
            </a:r>
          </a:p>
          <a:p>
            <a:pPr lvl="1" eaLnBrk="1" hangingPunct="1">
              <a:lnSpc>
                <a:spcPct val="90000"/>
              </a:lnSpc>
            </a:pPr>
            <a:r>
              <a:rPr lang="en-US" sz="2000" dirty="0" smtClean="0"/>
              <a:t>The base class member functions that are </a:t>
            </a:r>
            <a:r>
              <a:rPr lang="en-US" sz="2000" b="1" dirty="0" smtClean="0">
                <a:latin typeface="Courier New" pitchFamily="49" charset="0"/>
                <a:cs typeface="Courier New" pitchFamily="49" charset="0"/>
              </a:rPr>
              <a:t>private</a:t>
            </a:r>
            <a:r>
              <a:rPr lang="en-US" sz="2000" dirty="0" smtClean="0"/>
              <a:t> cannot be called by the derived class </a:t>
            </a:r>
          </a:p>
          <a:p>
            <a:pPr lvl="1" eaLnBrk="1" hangingPunct="1">
              <a:lnSpc>
                <a:spcPct val="90000"/>
              </a:lnSpc>
            </a:pPr>
            <a:r>
              <a:rPr lang="en-US" sz="2000" dirty="0" smtClean="0"/>
              <a:t>The base class member functions that are </a:t>
            </a:r>
            <a:r>
              <a:rPr lang="en-US" sz="2000" b="1" dirty="0" smtClean="0">
                <a:latin typeface="Courier New" pitchFamily="49" charset="0"/>
                <a:cs typeface="Courier New" pitchFamily="49" charset="0"/>
              </a:rPr>
              <a:t>protected</a:t>
            </a:r>
            <a:r>
              <a:rPr lang="en-US" sz="2000" dirty="0" smtClean="0"/>
              <a:t> or </a:t>
            </a:r>
            <a:r>
              <a:rPr lang="en-US" sz="2000" b="1" dirty="0" smtClean="0">
                <a:latin typeface="Courier New" pitchFamily="49" charset="0"/>
                <a:cs typeface="Courier New" pitchFamily="49" charset="0"/>
              </a:rPr>
              <a:t>public</a:t>
            </a:r>
            <a:r>
              <a:rPr lang="en-US" sz="2000" dirty="0" smtClean="0"/>
              <a:t> can be called by the derived class as if they are its own member functions</a:t>
            </a:r>
          </a:p>
          <a:p>
            <a:pPr eaLnBrk="1" hangingPunct="1">
              <a:lnSpc>
                <a:spcPct val="90000"/>
              </a:lnSpc>
              <a:buFontTx/>
              <a:buNone/>
            </a:pPr>
            <a:endParaRPr lang="en-US" sz="2000" dirty="0" smtClean="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ctrTitle"/>
          </p:nvPr>
        </p:nvSpPr>
        <p:spPr/>
        <p:txBody>
          <a:bodyPr/>
          <a:lstStyle/>
          <a:p>
            <a:pPr eaLnBrk="1" hangingPunct="1"/>
            <a:r>
              <a:rPr lang="en-US" smtClean="0"/>
              <a:t>15.3</a:t>
            </a:r>
          </a:p>
        </p:txBody>
      </p:sp>
      <p:sp>
        <p:nvSpPr>
          <p:cNvPr id="16387" name="Subtitle 2"/>
          <p:cNvSpPr>
            <a:spLocks noGrp="1"/>
          </p:cNvSpPr>
          <p:nvPr>
            <p:ph type="subTitle" idx="1"/>
          </p:nvPr>
        </p:nvSpPr>
        <p:spPr/>
        <p:txBody>
          <a:bodyPr/>
          <a:lstStyle/>
          <a:p>
            <a:pPr eaLnBrk="1" hangingPunct="1"/>
            <a:r>
              <a:rPr lang="en-US" smtClean="0"/>
              <a:t>Constructors and Destructors in Base and Derived Classes</a:t>
            </a:r>
          </a:p>
          <a:p>
            <a:pPr eaLnBrk="1" hangingPunct="1"/>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52400"/>
            <a:ext cx="8229600" cy="487362"/>
          </a:xfrm>
        </p:spPr>
        <p:txBody>
          <a:bodyPr/>
          <a:lstStyle/>
          <a:p>
            <a:pPr algn="ctr" eaLnBrk="1" hangingPunct="1"/>
            <a:r>
              <a:rPr lang="en-US" sz="2800" dirty="0" smtClean="0"/>
              <a:t>Base and Derived Constructors </a:t>
            </a:r>
            <a:r>
              <a:rPr lang="en-US" sz="2000" dirty="0" smtClean="0"/>
              <a:t>(1 of 2)</a:t>
            </a:r>
          </a:p>
        </p:txBody>
      </p:sp>
      <p:sp>
        <p:nvSpPr>
          <p:cNvPr id="17411" name="Rectangle 3"/>
          <p:cNvSpPr>
            <a:spLocks noGrp="1" noChangeArrowheads="1"/>
          </p:cNvSpPr>
          <p:nvPr>
            <p:ph idx="1"/>
          </p:nvPr>
        </p:nvSpPr>
        <p:spPr>
          <a:xfrm>
            <a:off x="304800" y="609600"/>
            <a:ext cx="8458200" cy="5867400"/>
          </a:xfrm>
        </p:spPr>
        <p:txBody>
          <a:bodyPr/>
          <a:lstStyle/>
          <a:p>
            <a:pPr eaLnBrk="1" hangingPunct="1">
              <a:lnSpc>
                <a:spcPct val="90000"/>
              </a:lnSpc>
            </a:pPr>
            <a:r>
              <a:rPr lang="en-US" sz="2000" dirty="0" smtClean="0"/>
              <a:t>A derived class can have one or more constructors to initialize its own member data</a:t>
            </a:r>
          </a:p>
          <a:p>
            <a:pPr eaLnBrk="1" hangingPunct="1">
              <a:lnSpc>
                <a:spcPct val="90000"/>
              </a:lnSpc>
            </a:pPr>
            <a:r>
              <a:rPr lang="en-US" sz="2000" dirty="0" smtClean="0"/>
              <a:t>The derived class constructor does not initialize member data of the base class, but it can pass data to the base class constructor for initialization (discussed in the next slide)</a:t>
            </a:r>
          </a:p>
          <a:p>
            <a:pPr eaLnBrk="1" hangingPunct="1">
              <a:lnSpc>
                <a:spcPct val="90000"/>
              </a:lnSpc>
            </a:pPr>
            <a:r>
              <a:rPr lang="en-US" sz="2000" dirty="0" smtClean="0"/>
              <a:t>When a derived object is instantiated, it is built in 2 distinct steps: the base part first, then the derived part</a:t>
            </a:r>
          </a:p>
          <a:p>
            <a:pPr eaLnBrk="1" hangingPunct="1">
              <a:lnSpc>
                <a:spcPct val="90000"/>
              </a:lnSpc>
            </a:pPr>
            <a:r>
              <a:rPr lang="en-US" sz="2000" dirty="0" smtClean="0"/>
              <a:t>The compiler will call the appropriate constructor for the base part to create the base part of the object, and then it calls the appropriate constructor for the derived part to create the derived part of the object</a:t>
            </a:r>
          </a:p>
          <a:p>
            <a:pPr eaLnBrk="1" hangingPunct="1">
              <a:lnSpc>
                <a:spcPct val="90000"/>
              </a:lnSpc>
            </a:pPr>
            <a:r>
              <a:rPr lang="en-US" sz="2000" dirty="0" smtClean="0"/>
              <a:t>And if the object is part of a deep inheritance hierarchy, the compiler will continue to call constructors for each of the subsequent derived parts</a:t>
            </a:r>
          </a:p>
          <a:p>
            <a:pPr eaLnBrk="1" hangingPunct="1">
              <a:lnSpc>
                <a:spcPct val="90000"/>
              </a:lnSpc>
            </a:pPr>
            <a:r>
              <a:rPr lang="en-US" sz="2000" dirty="0" smtClean="0"/>
              <a:t>Recall that there are 4 types of constructors: default constructor, constructor with arguments, copy constructor, and compiler generic constructor (with the shallow copy of all fields)</a:t>
            </a:r>
          </a:p>
          <a:p>
            <a:pPr eaLnBrk="1" hangingPunct="1">
              <a:lnSpc>
                <a:spcPct val="90000"/>
              </a:lnSpc>
            </a:pPr>
            <a:r>
              <a:rPr lang="en-US" sz="2000" dirty="0" smtClean="0"/>
              <a:t>When an object is instantiated, the compiler will choose the appropriate constructor type for the base part and for the derived part. The constructors that are used don’t have to be the same type.</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52400"/>
            <a:ext cx="8229600" cy="487362"/>
          </a:xfrm>
        </p:spPr>
        <p:txBody>
          <a:bodyPr/>
          <a:lstStyle/>
          <a:p>
            <a:pPr algn="ctr" eaLnBrk="1" hangingPunct="1"/>
            <a:r>
              <a:rPr lang="en-US" sz="2800" dirty="0" smtClean="0"/>
              <a:t>Based and Derived Constructors </a:t>
            </a:r>
            <a:r>
              <a:rPr lang="en-US" sz="2000" dirty="0" smtClean="0"/>
              <a:t>(2 of 2)</a:t>
            </a:r>
          </a:p>
        </p:txBody>
      </p:sp>
      <p:sp>
        <p:nvSpPr>
          <p:cNvPr id="17411" name="Rectangle 3"/>
          <p:cNvSpPr>
            <a:spLocks noGrp="1" noChangeArrowheads="1"/>
          </p:cNvSpPr>
          <p:nvPr>
            <p:ph idx="1"/>
          </p:nvPr>
        </p:nvSpPr>
        <p:spPr>
          <a:xfrm>
            <a:off x="304800" y="609600"/>
            <a:ext cx="8458200" cy="5791200"/>
          </a:xfrm>
        </p:spPr>
        <p:txBody>
          <a:bodyPr/>
          <a:lstStyle/>
          <a:p>
            <a:pPr eaLnBrk="1" hangingPunct="1">
              <a:lnSpc>
                <a:spcPct val="90000"/>
              </a:lnSpc>
              <a:spcBef>
                <a:spcPts val="480"/>
              </a:spcBef>
            </a:pPr>
            <a:r>
              <a:rPr lang="en-US" sz="2000" dirty="0" smtClean="0"/>
              <a:t>The derived class constructor initializes its own member data but not the base class member data</a:t>
            </a:r>
          </a:p>
          <a:p>
            <a:pPr eaLnBrk="1" hangingPunct="1">
              <a:lnSpc>
                <a:spcPct val="90000"/>
              </a:lnSpc>
              <a:spcBef>
                <a:spcPts val="480"/>
              </a:spcBef>
            </a:pPr>
            <a:r>
              <a:rPr lang="en-US" sz="2000" dirty="0" smtClean="0"/>
              <a:t>But the derived class constructor can pass input arguments to the base class constructor, so that the base class constructor can initialize its own member data</a:t>
            </a:r>
          </a:p>
          <a:p>
            <a:pPr eaLnBrk="1" hangingPunct="1">
              <a:lnSpc>
                <a:spcPct val="90000"/>
              </a:lnSpc>
            </a:pPr>
            <a:r>
              <a:rPr lang="en-US" sz="2000" dirty="0" smtClean="0"/>
              <a:t>Pass the arguments to the base class constructor in the function header line of the derived class constructor:</a:t>
            </a:r>
          </a:p>
          <a:p>
            <a:pPr eaLnBrk="1" hangingPunct="1">
              <a:lnSpc>
                <a:spcPct val="90000"/>
              </a:lnSpc>
              <a:buFontTx/>
              <a:buNone/>
            </a:pPr>
            <a:r>
              <a:rPr lang="en-US" sz="2000" dirty="0" smtClean="0">
                <a:latin typeface="Courier New" pitchFamily="112" charset="0"/>
              </a:rPr>
              <a:t>	</a:t>
            </a:r>
            <a:r>
              <a:rPr lang="en-US" sz="2000" b="1" dirty="0" smtClean="0">
                <a:latin typeface="Courier New" pitchFamily="112" charset="0"/>
              </a:rPr>
              <a:t>Derived::Derived(data1, data2) : Base(data1)</a:t>
            </a:r>
          </a:p>
          <a:p>
            <a:pPr eaLnBrk="1" hangingPunct="1">
              <a:lnSpc>
                <a:spcPct val="90000"/>
              </a:lnSpc>
              <a:buNone/>
            </a:pPr>
            <a:r>
              <a:rPr lang="en-US" sz="2000" dirty="0" smtClean="0"/>
              <a:t>	In this example, the derived class constructor receives 2 input arguments. It passes data1 to the base class constructor to initialize base member data, and it keeps data2 to initialize derived member data</a:t>
            </a:r>
          </a:p>
          <a:p>
            <a:pPr eaLnBrk="1" hangingPunct="1">
              <a:lnSpc>
                <a:spcPct val="90000"/>
              </a:lnSpc>
            </a:pPr>
            <a:r>
              <a:rPr lang="en-US" sz="2000" dirty="0" smtClean="0"/>
              <a:t>Passing an argument to the base class constructor allows us to choose which constructor will run if there are overloaded constructors for the base class</a:t>
            </a:r>
          </a:p>
          <a:p>
            <a:pPr eaLnBrk="1" hangingPunct="1">
              <a:lnSpc>
                <a:spcPct val="90000"/>
              </a:lnSpc>
            </a:pPr>
            <a:r>
              <a:rPr lang="en-US" sz="2000" dirty="0" smtClean="0"/>
              <a:t>If there is no default constructor for the base class, then arguments must be passed to the base class constructor</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52400"/>
            <a:ext cx="8229600" cy="487362"/>
          </a:xfrm>
        </p:spPr>
        <p:txBody>
          <a:bodyPr/>
          <a:lstStyle/>
          <a:p>
            <a:pPr algn="ctr" eaLnBrk="1" hangingPunct="1"/>
            <a:r>
              <a:rPr lang="en-US" sz="2800" dirty="0" smtClean="0"/>
              <a:t>Base and Derived Destructors </a:t>
            </a:r>
          </a:p>
        </p:txBody>
      </p:sp>
      <p:sp>
        <p:nvSpPr>
          <p:cNvPr id="17411" name="Rectangle 3"/>
          <p:cNvSpPr>
            <a:spLocks noGrp="1" noChangeArrowheads="1"/>
          </p:cNvSpPr>
          <p:nvPr>
            <p:ph idx="1"/>
          </p:nvPr>
        </p:nvSpPr>
        <p:spPr>
          <a:xfrm>
            <a:off x="457200" y="609600"/>
            <a:ext cx="8305800" cy="5791200"/>
          </a:xfrm>
        </p:spPr>
        <p:txBody>
          <a:bodyPr/>
          <a:lstStyle/>
          <a:p>
            <a:pPr eaLnBrk="1" hangingPunct="1">
              <a:lnSpc>
                <a:spcPct val="90000"/>
              </a:lnSpc>
            </a:pPr>
            <a:r>
              <a:rPr lang="en-US" sz="2000" dirty="0" smtClean="0"/>
              <a:t>A derived object needs to have a destructor to release memory for its own member data</a:t>
            </a:r>
          </a:p>
          <a:p>
            <a:pPr eaLnBrk="1" hangingPunct="1">
              <a:lnSpc>
                <a:spcPct val="90000"/>
              </a:lnSpc>
            </a:pPr>
            <a:r>
              <a:rPr lang="en-US" sz="2000" dirty="0" smtClean="0"/>
              <a:t>The derived object does not need to release memory of the base class member data</a:t>
            </a:r>
          </a:p>
          <a:p>
            <a:pPr eaLnBrk="1" hangingPunct="1">
              <a:lnSpc>
                <a:spcPct val="90000"/>
              </a:lnSpc>
            </a:pPr>
            <a:r>
              <a:rPr lang="en-US" sz="2000" dirty="0" smtClean="0"/>
              <a:t>When a derived object goes out of scope, the derived class destructor is called first (if it exists), then the base class destructor </a:t>
            </a:r>
            <a:r>
              <a:rPr lang="en-US" sz="2000" smtClean="0"/>
              <a:t>is called </a:t>
            </a:r>
            <a:r>
              <a:rPr lang="en-US" sz="2000" dirty="0" smtClean="0"/>
              <a:t>(if it exists)</a:t>
            </a:r>
          </a:p>
          <a:p>
            <a:pPr eaLnBrk="1" hangingPunct="1">
              <a:lnSpc>
                <a:spcPct val="90000"/>
              </a:lnSpc>
            </a:pPr>
            <a:r>
              <a:rPr lang="en-US" sz="2000" dirty="0" smtClean="0"/>
              <a:t>Similar to the constructors, the destructors are called in 2 separate steps</a:t>
            </a:r>
          </a:p>
          <a:p>
            <a:pPr eaLnBrk="1" hangingPunct="1">
              <a:lnSpc>
                <a:spcPct val="90000"/>
              </a:lnSpc>
            </a:pPr>
            <a:r>
              <a:rPr lang="en-US" sz="2000" dirty="0" smtClean="0"/>
              <a:t>This means that when a derived object goes out of scope:</a:t>
            </a:r>
          </a:p>
          <a:p>
            <a:pPr lvl="1" eaLnBrk="1" hangingPunct="1">
              <a:lnSpc>
                <a:spcPct val="90000"/>
              </a:lnSpc>
            </a:pPr>
            <a:r>
              <a:rPr lang="en-US" sz="2000" dirty="0" smtClean="0"/>
              <a:t>if the base class destructor exists but there is no derived class destructor,  the base class destructor still runs</a:t>
            </a:r>
          </a:p>
          <a:p>
            <a:pPr lvl="1" eaLnBrk="1" hangingPunct="1">
              <a:lnSpc>
                <a:spcPct val="90000"/>
              </a:lnSpc>
            </a:pPr>
            <a:r>
              <a:rPr lang="en-US" sz="2000" dirty="0" smtClean="0"/>
              <a:t>if there is no base class destructor but there is a derived class destructor,  then the derived class destructor will run</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dirty="0" smtClean="0"/>
              <a:t>15.1</a:t>
            </a:r>
            <a:endParaRPr lang="en-US" dirty="0" smtClean="0"/>
          </a:p>
        </p:txBody>
      </p:sp>
      <p:sp>
        <p:nvSpPr>
          <p:cNvPr id="4099" name="Rectangle 5"/>
          <p:cNvSpPr>
            <a:spLocks noGrp="1" noChangeArrowheads="1"/>
          </p:cNvSpPr>
          <p:nvPr>
            <p:ph type="subTitle" idx="1"/>
          </p:nvPr>
        </p:nvSpPr>
        <p:spPr/>
        <p:txBody>
          <a:bodyPr/>
          <a:lstStyle/>
          <a:p>
            <a:pPr eaLnBrk="1" hangingPunct="1"/>
            <a:r>
              <a:rPr lang="en-US" smtClean="0"/>
              <a:t>What Is Inheritance?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p:txBody>
          <a:bodyPr/>
          <a:lstStyle/>
          <a:p>
            <a:pPr eaLnBrk="1" hangingPunct="1"/>
            <a:r>
              <a:rPr lang="en-US" smtClean="0"/>
              <a:t>15.4</a:t>
            </a:r>
          </a:p>
        </p:txBody>
      </p:sp>
      <p:sp>
        <p:nvSpPr>
          <p:cNvPr id="18435" name="Subtitle 2"/>
          <p:cNvSpPr>
            <a:spLocks noGrp="1"/>
          </p:cNvSpPr>
          <p:nvPr>
            <p:ph type="subTitle" idx="1"/>
          </p:nvPr>
        </p:nvSpPr>
        <p:spPr/>
        <p:txBody>
          <a:bodyPr/>
          <a:lstStyle/>
          <a:p>
            <a:pPr eaLnBrk="1" hangingPunct="1"/>
            <a:r>
              <a:rPr lang="en-US" smtClean="0"/>
              <a:t>Redefining Base Class Functions</a:t>
            </a:r>
          </a:p>
          <a:p>
            <a:pPr eaLnBrk="1" hangingPunct="1"/>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3400" y="152400"/>
            <a:ext cx="8229600" cy="487363"/>
          </a:xfrm>
        </p:spPr>
        <p:txBody>
          <a:bodyPr/>
          <a:lstStyle/>
          <a:p>
            <a:pPr algn="ctr" eaLnBrk="1" hangingPunct="1"/>
            <a:r>
              <a:rPr lang="en-US" sz="2800" dirty="0" smtClean="0"/>
              <a:t>Redefining Base Class Functions </a:t>
            </a:r>
            <a:r>
              <a:rPr lang="en-US" sz="2000" dirty="0" smtClean="0"/>
              <a:t>(1 of 2)</a:t>
            </a:r>
          </a:p>
        </p:txBody>
      </p:sp>
      <p:sp>
        <p:nvSpPr>
          <p:cNvPr id="19459" name="Rectangle 3"/>
          <p:cNvSpPr>
            <a:spLocks noGrp="1" noChangeArrowheads="1"/>
          </p:cNvSpPr>
          <p:nvPr>
            <p:ph idx="1"/>
          </p:nvPr>
        </p:nvSpPr>
        <p:spPr>
          <a:xfrm>
            <a:off x="304800" y="609600"/>
            <a:ext cx="8370888" cy="5867400"/>
          </a:xfrm>
        </p:spPr>
        <p:txBody>
          <a:bodyPr/>
          <a:lstStyle/>
          <a:p>
            <a:pPr eaLnBrk="1" hangingPunct="1">
              <a:lnSpc>
                <a:spcPct val="90000"/>
              </a:lnSpc>
            </a:pPr>
            <a:r>
              <a:rPr lang="en-US" sz="2000" dirty="0" smtClean="0"/>
              <a:t>Redefining a base class function is when a function in a derived class has the </a:t>
            </a:r>
            <a:r>
              <a:rPr lang="en-US" sz="2000" i="1" dirty="0" smtClean="0"/>
              <a:t>same name and parameter list</a:t>
            </a:r>
            <a:r>
              <a:rPr lang="en-US" sz="2000" dirty="0" smtClean="0"/>
              <a:t> as a function in the base class</a:t>
            </a:r>
          </a:p>
          <a:p>
            <a:pPr eaLnBrk="1" hangingPunct="1">
              <a:lnSpc>
                <a:spcPct val="90000"/>
              </a:lnSpc>
            </a:pPr>
            <a:r>
              <a:rPr lang="en-US" sz="2000" dirty="0" smtClean="0"/>
              <a:t>Typically redefining function is used to replace a function in the base class with different actions in the derived class</a:t>
            </a:r>
          </a:p>
          <a:p>
            <a:pPr eaLnBrk="1" hangingPunct="1"/>
            <a:r>
              <a:rPr lang="en-US" sz="2000" dirty="0" smtClean="0"/>
              <a:t>Note that redefining a function is </a:t>
            </a:r>
            <a:r>
              <a:rPr lang="en-US" sz="2000" i="1" dirty="0" smtClean="0"/>
              <a:t>not</a:t>
            </a:r>
            <a:r>
              <a:rPr lang="en-US" sz="2000" dirty="0" smtClean="0"/>
              <a:t> the same as overloading a function. With overloading, the parameter lists must be different. With redefining, the parameter lists must be identical</a:t>
            </a:r>
          </a:p>
          <a:p>
            <a:pPr eaLnBrk="1" hangingPunct="1"/>
            <a:r>
              <a:rPr lang="en-US" sz="2000" dirty="0" smtClean="0"/>
              <a:t>When there is function redefinition, objects of the base class will use the base class version of function; and objects of the derived class will use the derived class version of function</a:t>
            </a:r>
          </a:p>
          <a:p>
            <a:pPr eaLnBrk="1" hangingPunct="1"/>
            <a:r>
              <a:rPr lang="en-US" sz="2000" dirty="0" smtClean="0"/>
              <a:t>However, objects of the derived class can call the base class version of the function if it uses the scope resolution operator ::</a:t>
            </a:r>
          </a:p>
          <a:p>
            <a:pPr eaLnBrk="1" hangingPunct="1"/>
            <a:r>
              <a:rPr lang="en-US" sz="2000" dirty="0" smtClean="0"/>
              <a:t>Example:  </a:t>
            </a:r>
          </a:p>
          <a:p>
            <a:pPr eaLnBrk="1" hangingPunct="1">
              <a:buNone/>
            </a:pPr>
            <a:r>
              <a:rPr lang="en-US" sz="2000" dirty="0" smtClean="0"/>
              <a:t>	If the derived class and the base class both have the function </a:t>
            </a:r>
            <a:r>
              <a:rPr lang="en-US" sz="2000" b="1" dirty="0" err="1" smtClean="0">
                <a:latin typeface="Courier New" pitchFamily="49" charset="0"/>
                <a:cs typeface="Courier New" pitchFamily="49" charset="0"/>
              </a:rPr>
              <a:t>showData</a:t>
            </a:r>
            <a:r>
              <a:rPr lang="en-US" sz="2000" dirty="0" smtClean="0"/>
              <a:t>, then in the derived class:</a:t>
            </a:r>
          </a:p>
          <a:p>
            <a:pPr eaLnBrk="1" hangingPunct="1">
              <a:spcBef>
                <a:spcPts val="0"/>
              </a:spcBef>
              <a:buNone/>
            </a:pPr>
            <a:r>
              <a:rPr lang="en-US" sz="2000" dirty="0" smtClean="0"/>
              <a:t> 		</a:t>
            </a:r>
            <a:r>
              <a:rPr lang="en-US" sz="2000" b="1" dirty="0" err="1" smtClean="0">
                <a:latin typeface="Courier New" pitchFamily="49" charset="0"/>
                <a:cs typeface="Courier New" pitchFamily="49" charset="0"/>
              </a:rPr>
              <a:t>showData</a:t>
            </a:r>
            <a:r>
              <a:rPr lang="en-US" sz="2000" b="1" dirty="0" smtClean="0">
                <a:latin typeface="Courier New" pitchFamily="49" charset="0"/>
                <a:cs typeface="Courier New" pitchFamily="49" charset="0"/>
              </a:rPr>
              <a:t>();</a:t>
            </a:r>
            <a:r>
              <a:rPr lang="en-US" sz="2000" dirty="0" smtClean="0"/>
              <a:t>     	    // run the derived class </a:t>
            </a:r>
            <a:r>
              <a:rPr lang="en-US" sz="2000" dirty="0" err="1" smtClean="0"/>
              <a:t>showData</a:t>
            </a:r>
            <a:endParaRPr lang="en-US" sz="2000" dirty="0" smtClean="0"/>
          </a:p>
          <a:p>
            <a:pPr eaLnBrk="1" hangingPunct="1">
              <a:spcBef>
                <a:spcPts val="0"/>
              </a:spcBef>
              <a:buNone/>
            </a:pPr>
            <a:r>
              <a:rPr lang="en-US" sz="2000" dirty="0" smtClean="0"/>
              <a:t>		</a:t>
            </a:r>
            <a:r>
              <a:rPr lang="en-US" sz="2000" b="1" dirty="0" smtClean="0">
                <a:latin typeface="Courier New" pitchFamily="49" charset="0"/>
                <a:cs typeface="Courier New" pitchFamily="49" charset="0"/>
              </a:rPr>
              <a:t>Base::</a:t>
            </a:r>
            <a:r>
              <a:rPr lang="en-US" sz="2000" b="1" dirty="0" err="1" smtClean="0">
                <a:latin typeface="Courier New" pitchFamily="49" charset="0"/>
                <a:cs typeface="Courier New" pitchFamily="49" charset="0"/>
              </a:rPr>
              <a:t>showData</a:t>
            </a:r>
            <a:r>
              <a:rPr lang="en-US" sz="2000" b="1" dirty="0" smtClean="0">
                <a:latin typeface="Courier New" pitchFamily="49" charset="0"/>
                <a:cs typeface="Courier New" pitchFamily="49" charset="0"/>
              </a:rPr>
              <a:t>();</a:t>
            </a:r>
            <a:r>
              <a:rPr lang="en-US" sz="2000" dirty="0" smtClean="0"/>
              <a:t>      // run the base class show Data</a:t>
            </a:r>
          </a:p>
          <a:p>
            <a:pPr eaLnBrk="1" hangingPunct="1"/>
            <a:endParaRPr lang="en-US" sz="2000" dirty="0" smtClean="0"/>
          </a:p>
          <a:p>
            <a:pPr eaLnBrk="1" hangingPunct="1"/>
            <a:endParaRPr lang="en-US" sz="2000" dirty="0" smtClean="0"/>
          </a:p>
          <a:p>
            <a:pPr eaLnBrk="1" hangingPunct="1">
              <a:lnSpc>
                <a:spcPct val="90000"/>
              </a:lnSpc>
            </a:pPr>
            <a:endParaRPr lang="en-US" sz="2000" dirty="0" smtClean="0"/>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3400" y="152400"/>
            <a:ext cx="8229600" cy="487363"/>
          </a:xfrm>
        </p:spPr>
        <p:txBody>
          <a:bodyPr/>
          <a:lstStyle/>
          <a:p>
            <a:pPr algn="ctr" eaLnBrk="1" hangingPunct="1"/>
            <a:r>
              <a:rPr lang="en-US" sz="2800" dirty="0" smtClean="0"/>
              <a:t>Redefining Base Class Functions </a:t>
            </a:r>
            <a:r>
              <a:rPr lang="en-US" sz="2000" dirty="0" smtClean="0"/>
              <a:t>(2 of 2)</a:t>
            </a:r>
          </a:p>
        </p:txBody>
      </p:sp>
      <p:sp>
        <p:nvSpPr>
          <p:cNvPr id="19459" name="Rectangle 3"/>
          <p:cNvSpPr>
            <a:spLocks noGrp="1" noChangeArrowheads="1"/>
          </p:cNvSpPr>
          <p:nvPr>
            <p:ph idx="1"/>
          </p:nvPr>
        </p:nvSpPr>
        <p:spPr>
          <a:xfrm>
            <a:off x="457200" y="609600"/>
            <a:ext cx="8218488" cy="5867400"/>
          </a:xfrm>
        </p:spPr>
        <p:txBody>
          <a:bodyPr/>
          <a:lstStyle/>
          <a:p>
            <a:pPr eaLnBrk="1" hangingPunct="1"/>
            <a:r>
              <a:rPr lang="en-US" sz="2000" dirty="0" smtClean="0"/>
              <a:t>When a derived class redefines a function that is not called directly, then the redefined function will not run</a:t>
            </a:r>
          </a:p>
          <a:p>
            <a:pPr eaLnBrk="1" hangingPunct="1"/>
            <a:r>
              <a:rPr lang="en-US" sz="2000" dirty="0" smtClean="0"/>
              <a:t>Example</a:t>
            </a:r>
          </a:p>
          <a:p>
            <a:pPr lvl="1" eaLnBrk="1" hangingPunct="1">
              <a:lnSpc>
                <a:spcPct val="80000"/>
              </a:lnSpc>
            </a:pPr>
            <a:r>
              <a:rPr lang="en-US" sz="2000" dirty="0" smtClean="0"/>
              <a:t>The class </a:t>
            </a:r>
            <a:r>
              <a:rPr lang="en-US" sz="2000" b="1" dirty="0" smtClean="0">
                <a:latin typeface="Courier New" pitchFamily="112" charset="0"/>
              </a:rPr>
              <a:t>Base</a:t>
            </a:r>
            <a:r>
              <a:rPr lang="en-US" sz="2000" dirty="0" smtClean="0"/>
              <a:t> defines functions </a:t>
            </a:r>
            <a:r>
              <a:rPr lang="en-US" sz="2000" b="1" dirty="0" smtClean="0">
                <a:latin typeface="Courier New" pitchFamily="112" charset="0"/>
              </a:rPr>
              <a:t>x()</a:t>
            </a:r>
            <a:r>
              <a:rPr lang="en-US" sz="2000" b="1" dirty="0" smtClean="0"/>
              <a:t> </a:t>
            </a:r>
            <a:r>
              <a:rPr lang="en-US" sz="2000" dirty="0" smtClean="0"/>
              <a:t>and </a:t>
            </a:r>
            <a:r>
              <a:rPr lang="en-US" sz="2000" b="1" dirty="0" smtClean="0">
                <a:latin typeface="Courier New" pitchFamily="112" charset="0"/>
              </a:rPr>
              <a:t>y()</a:t>
            </a:r>
            <a:r>
              <a:rPr lang="en-US" sz="2000" dirty="0" smtClean="0"/>
              <a:t>,</a:t>
            </a:r>
          </a:p>
          <a:p>
            <a:pPr lvl="1" eaLnBrk="1" hangingPunct="1">
              <a:lnSpc>
                <a:spcPct val="80000"/>
              </a:lnSpc>
              <a:buNone/>
            </a:pPr>
            <a:r>
              <a:rPr lang="en-US" sz="2000" b="1" dirty="0" smtClean="0">
                <a:latin typeface="Courier New" pitchFamily="112" charset="0"/>
              </a:rPr>
              <a:t>	</a:t>
            </a:r>
            <a:r>
              <a:rPr lang="en-US" sz="2000" dirty="0" smtClean="0"/>
              <a:t>where </a:t>
            </a:r>
            <a:r>
              <a:rPr lang="en-US" sz="2000" b="1" dirty="0" smtClean="0">
                <a:latin typeface="Courier New" pitchFamily="112" charset="0"/>
              </a:rPr>
              <a:t>x()</a:t>
            </a:r>
            <a:r>
              <a:rPr lang="en-US" sz="2000" b="1" dirty="0" smtClean="0"/>
              <a:t> </a:t>
            </a:r>
            <a:r>
              <a:rPr lang="en-US" sz="2000" dirty="0" smtClean="0"/>
              <a:t>calls </a:t>
            </a:r>
            <a:r>
              <a:rPr lang="en-US" sz="2000" b="1" dirty="0" smtClean="0">
                <a:latin typeface="Courier New" pitchFamily="112" charset="0"/>
              </a:rPr>
              <a:t>y()</a:t>
            </a:r>
            <a:endParaRPr lang="en-US" sz="2000" b="1" dirty="0" smtClean="0"/>
          </a:p>
          <a:p>
            <a:pPr lvl="1" eaLnBrk="1" hangingPunct="1">
              <a:lnSpc>
                <a:spcPct val="80000"/>
              </a:lnSpc>
            </a:pPr>
            <a:r>
              <a:rPr lang="en-US" sz="2000" dirty="0" smtClean="0"/>
              <a:t>The class </a:t>
            </a:r>
            <a:r>
              <a:rPr lang="en-US" sz="2000" b="1" dirty="0" smtClean="0">
                <a:latin typeface="Courier New" pitchFamily="112" charset="0"/>
              </a:rPr>
              <a:t>Derived</a:t>
            </a:r>
            <a:r>
              <a:rPr lang="en-US" sz="2000" dirty="0" smtClean="0"/>
              <a:t> inherits from </a:t>
            </a:r>
            <a:r>
              <a:rPr lang="en-US" sz="2000" b="1" dirty="0" smtClean="0">
                <a:latin typeface="Courier New" pitchFamily="112" charset="0"/>
              </a:rPr>
              <a:t>Base</a:t>
            </a:r>
            <a:endParaRPr lang="en-US" sz="2000" dirty="0" smtClean="0"/>
          </a:p>
          <a:p>
            <a:pPr lvl="1" eaLnBrk="1" hangingPunct="1">
              <a:lnSpc>
                <a:spcPct val="80000"/>
              </a:lnSpc>
            </a:pPr>
            <a:r>
              <a:rPr lang="en-US" sz="2000" dirty="0" smtClean="0"/>
              <a:t>The class </a:t>
            </a:r>
            <a:r>
              <a:rPr lang="en-US" sz="2000" b="1" dirty="0" smtClean="0">
                <a:latin typeface="Courier New" pitchFamily="112" charset="0"/>
              </a:rPr>
              <a:t>Derived</a:t>
            </a:r>
            <a:r>
              <a:rPr lang="en-US" sz="2000" dirty="0" smtClean="0"/>
              <a:t> redefines function </a:t>
            </a:r>
            <a:r>
              <a:rPr lang="en-US" sz="2000" b="1" dirty="0" smtClean="0">
                <a:latin typeface="Courier New" pitchFamily="112" charset="0"/>
              </a:rPr>
              <a:t>y()</a:t>
            </a:r>
            <a:endParaRPr lang="en-US" sz="2000" b="1" dirty="0" smtClean="0"/>
          </a:p>
          <a:p>
            <a:pPr lvl="1" eaLnBrk="1" hangingPunct="1">
              <a:lnSpc>
                <a:spcPct val="80000"/>
              </a:lnSpc>
            </a:pPr>
            <a:r>
              <a:rPr lang="en-US" sz="2000" dirty="0" smtClean="0"/>
              <a:t>An object </a:t>
            </a:r>
            <a:r>
              <a:rPr lang="en-US" sz="2000" b="1" dirty="0" smtClean="0">
                <a:latin typeface="Courier New" pitchFamily="112" charset="0"/>
              </a:rPr>
              <a:t>D</a:t>
            </a:r>
            <a:r>
              <a:rPr lang="en-US" sz="2000" dirty="0" smtClean="0"/>
              <a:t> of class </a:t>
            </a:r>
            <a:r>
              <a:rPr lang="en-US" sz="2000" b="1" dirty="0" smtClean="0">
                <a:latin typeface="Courier New" pitchFamily="112" charset="0"/>
              </a:rPr>
              <a:t>Derived</a:t>
            </a:r>
            <a:r>
              <a:rPr lang="en-US" sz="2000" dirty="0" smtClean="0"/>
              <a:t> is created and calls function </a:t>
            </a:r>
            <a:r>
              <a:rPr lang="en-US" sz="2000" b="1" dirty="0" smtClean="0">
                <a:latin typeface="Courier New" pitchFamily="112" charset="0"/>
              </a:rPr>
              <a:t>x()</a:t>
            </a:r>
            <a:r>
              <a:rPr lang="en-US" sz="2000" b="1" dirty="0" smtClean="0"/>
              <a:t> </a:t>
            </a:r>
            <a:endParaRPr lang="en-US" sz="2000" dirty="0" smtClean="0"/>
          </a:p>
          <a:p>
            <a:pPr lvl="1" eaLnBrk="1" hangingPunct="1">
              <a:lnSpc>
                <a:spcPct val="80000"/>
              </a:lnSpc>
            </a:pPr>
            <a:r>
              <a:rPr lang="en-US" sz="2000" dirty="0" smtClean="0"/>
              <a:t>When </a:t>
            </a:r>
            <a:r>
              <a:rPr lang="en-US" sz="2000" b="1" dirty="0" smtClean="0">
                <a:latin typeface="Courier New" pitchFamily="112" charset="0"/>
              </a:rPr>
              <a:t>x()</a:t>
            </a:r>
            <a:r>
              <a:rPr lang="en-US" sz="2000" b="1" dirty="0" smtClean="0"/>
              <a:t> </a:t>
            </a:r>
            <a:r>
              <a:rPr lang="en-US" sz="2000" dirty="0" smtClean="0"/>
              <a:t>runs, function </a:t>
            </a:r>
            <a:r>
              <a:rPr lang="en-US" sz="2000" b="1" dirty="0" smtClean="0">
                <a:latin typeface="Courier New" pitchFamily="112" charset="0"/>
              </a:rPr>
              <a:t>y()</a:t>
            </a:r>
            <a:r>
              <a:rPr lang="en-US" sz="2000" b="1" dirty="0" smtClean="0"/>
              <a:t> </a:t>
            </a:r>
            <a:r>
              <a:rPr lang="en-US" sz="2000" dirty="0" smtClean="0"/>
              <a:t>in the </a:t>
            </a:r>
            <a:r>
              <a:rPr lang="en-US" sz="2000" b="1" dirty="0" smtClean="0">
                <a:latin typeface="Courier New" pitchFamily="112" charset="0"/>
              </a:rPr>
              <a:t>Base </a:t>
            </a:r>
            <a:r>
              <a:rPr lang="en-US" sz="2000" dirty="0" smtClean="0"/>
              <a:t>class is called</a:t>
            </a:r>
          </a:p>
          <a:p>
            <a:pPr lvl="1" eaLnBrk="1" hangingPunct="1">
              <a:lnSpc>
                <a:spcPct val="80000"/>
              </a:lnSpc>
            </a:pPr>
            <a:r>
              <a:rPr lang="en-US" sz="2000" dirty="0" smtClean="0"/>
              <a:t>This is due to </a:t>
            </a:r>
            <a:r>
              <a:rPr lang="en-US" sz="2000" i="1" dirty="0" smtClean="0"/>
              <a:t>static</a:t>
            </a:r>
            <a:r>
              <a:rPr lang="en-US" sz="2000" dirty="0" smtClean="0"/>
              <a:t> binding: </a:t>
            </a:r>
          </a:p>
          <a:p>
            <a:pPr lvl="1" eaLnBrk="1" hangingPunct="1">
              <a:buNone/>
            </a:pPr>
            <a:r>
              <a:rPr lang="en-US" sz="2000" b="1" dirty="0" smtClean="0">
                <a:latin typeface="Courier New" pitchFamily="112" charset="0"/>
              </a:rPr>
              <a:t>	y()</a:t>
            </a:r>
            <a:r>
              <a:rPr lang="en-US" sz="2000" dirty="0" smtClean="0"/>
              <a:t> in the </a:t>
            </a:r>
            <a:r>
              <a:rPr lang="en-US" sz="2000" b="1" dirty="0" smtClean="0">
                <a:latin typeface="Courier New" pitchFamily="112" charset="0"/>
              </a:rPr>
              <a:t>Base </a:t>
            </a:r>
            <a:r>
              <a:rPr lang="en-US" sz="2000" dirty="0" smtClean="0"/>
              <a:t>class is </a:t>
            </a:r>
            <a:r>
              <a:rPr lang="en-US" sz="2000" dirty="0" err="1" smtClean="0"/>
              <a:t>binded</a:t>
            </a:r>
            <a:r>
              <a:rPr lang="en-US" sz="2000" dirty="0" smtClean="0"/>
              <a:t> to </a:t>
            </a:r>
            <a:r>
              <a:rPr lang="en-US" sz="2000" b="1" dirty="0" smtClean="0">
                <a:latin typeface="Courier New" pitchFamily="112" charset="0"/>
              </a:rPr>
              <a:t>x()</a:t>
            </a:r>
            <a:r>
              <a:rPr lang="en-US" sz="2000" b="1" dirty="0" smtClean="0"/>
              <a:t> </a:t>
            </a:r>
            <a:r>
              <a:rPr lang="en-US" sz="2000" dirty="0" smtClean="0"/>
              <a:t>at compile time, so every time </a:t>
            </a:r>
            <a:r>
              <a:rPr lang="en-US" sz="2000" b="1" dirty="0" smtClean="0">
                <a:latin typeface="Courier New" pitchFamily="112" charset="0"/>
              </a:rPr>
              <a:t>x()</a:t>
            </a:r>
            <a:r>
              <a:rPr lang="en-US" sz="2000" dirty="0" smtClean="0"/>
              <a:t> runs, it will call </a:t>
            </a:r>
            <a:r>
              <a:rPr lang="en-US" sz="2000" b="1" dirty="0" smtClean="0">
                <a:latin typeface="Courier New" pitchFamily="112" charset="0"/>
              </a:rPr>
              <a:t>y()</a:t>
            </a:r>
            <a:r>
              <a:rPr lang="en-US" sz="2000" dirty="0" smtClean="0"/>
              <a:t> in the </a:t>
            </a:r>
            <a:r>
              <a:rPr lang="en-US" sz="2000" b="1" dirty="0" smtClean="0">
                <a:latin typeface="Courier New" pitchFamily="112" charset="0"/>
              </a:rPr>
              <a:t>Base </a:t>
            </a:r>
            <a:r>
              <a:rPr lang="en-US" sz="2000" dirty="0" smtClean="0"/>
              <a:t>class, regardless of which object calls it</a:t>
            </a:r>
          </a:p>
          <a:p>
            <a:pPr eaLnBrk="1" hangingPunct="1"/>
            <a:r>
              <a:rPr lang="en-US" sz="2000" dirty="0" smtClean="0"/>
              <a:t>To solve this problem, we need </a:t>
            </a:r>
            <a:r>
              <a:rPr lang="en-US" sz="2000" i="1" dirty="0" smtClean="0"/>
              <a:t>dynamic</a:t>
            </a:r>
            <a:r>
              <a:rPr lang="en-US" sz="2000" dirty="0" smtClean="0"/>
              <a:t> binding</a:t>
            </a:r>
          </a:p>
          <a:p>
            <a:pPr eaLnBrk="1" hangingPunct="1"/>
            <a:endParaRPr lang="en-US" sz="2000" dirty="0" smtClean="0"/>
          </a:p>
          <a:p>
            <a:pPr eaLnBrk="1" hangingPunct="1">
              <a:lnSpc>
                <a:spcPct val="90000"/>
              </a:lnSpc>
            </a:pPr>
            <a:endParaRPr lang="en-US" sz="2000" dirty="0" smtClean="0"/>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p:txBody>
          <a:bodyPr/>
          <a:lstStyle/>
          <a:p>
            <a:pPr eaLnBrk="1" hangingPunct="1"/>
            <a:r>
              <a:rPr lang="en-US" smtClean="0"/>
              <a:t>15.6</a:t>
            </a:r>
          </a:p>
        </p:txBody>
      </p:sp>
      <p:sp>
        <p:nvSpPr>
          <p:cNvPr id="20483" name="Subtitle 2"/>
          <p:cNvSpPr>
            <a:spLocks noGrp="1"/>
          </p:cNvSpPr>
          <p:nvPr>
            <p:ph type="subTitle" idx="1"/>
          </p:nvPr>
        </p:nvSpPr>
        <p:spPr/>
        <p:txBody>
          <a:bodyPr/>
          <a:lstStyle/>
          <a:p>
            <a:pPr eaLnBrk="1" hangingPunct="1"/>
            <a:r>
              <a:rPr lang="en-US" smtClean="0"/>
              <a:t>Polymorphism and Virtual Member Functions</a:t>
            </a:r>
          </a:p>
          <a:p>
            <a:pPr eaLnBrk="1" hangingPunct="1"/>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52400"/>
            <a:ext cx="8229600" cy="563563"/>
          </a:xfrm>
        </p:spPr>
        <p:txBody>
          <a:bodyPr/>
          <a:lstStyle/>
          <a:p>
            <a:pPr algn="ctr" eaLnBrk="1" hangingPunct="1"/>
            <a:r>
              <a:rPr lang="en-US" sz="2800" smtClean="0"/>
              <a:t>Virtual Member Functions</a:t>
            </a:r>
          </a:p>
        </p:txBody>
      </p:sp>
      <p:sp>
        <p:nvSpPr>
          <p:cNvPr id="21507" name="Rectangle 3"/>
          <p:cNvSpPr>
            <a:spLocks noGrp="1" noChangeArrowheads="1"/>
          </p:cNvSpPr>
          <p:nvPr>
            <p:ph idx="1"/>
          </p:nvPr>
        </p:nvSpPr>
        <p:spPr>
          <a:xfrm>
            <a:off x="304800" y="685800"/>
            <a:ext cx="8458200" cy="5257800"/>
          </a:xfrm>
        </p:spPr>
        <p:txBody>
          <a:bodyPr/>
          <a:lstStyle/>
          <a:p>
            <a:pPr eaLnBrk="1" hangingPunct="1">
              <a:lnSpc>
                <a:spcPct val="80000"/>
              </a:lnSpc>
            </a:pPr>
            <a:r>
              <a:rPr lang="en-US" sz="2000" dirty="0" smtClean="0"/>
              <a:t>A </a:t>
            </a:r>
            <a:r>
              <a:rPr lang="en-US" sz="2000" i="1" dirty="0" smtClean="0"/>
              <a:t>virtual</a:t>
            </a:r>
            <a:r>
              <a:rPr lang="en-US" sz="2000" dirty="0" smtClean="0"/>
              <a:t> member function is a function in the base class that expects to be redefined in derived class</a:t>
            </a:r>
          </a:p>
          <a:p>
            <a:pPr eaLnBrk="1" hangingPunct="1">
              <a:lnSpc>
                <a:spcPct val="80000"/>
              </a:lnSpc>
            </a:pPr>
            <a:r>
              <a:rPr lang="en-US" sz="2000" dirty="0" smtClean="0"/>
              <a:t>Virtual functions are defined with key word </a:t>
            </a:r>
            <a:r>
              <a:rPr lang="en-US" sz="2000" b="1" dirty="0" smtClean="0">
                <a:latin typeface="Courier New" pitchFamily="112" charset="0"/>
              </a:rPr>
              <a:t>virtual</a:t>
            </a:r>
            <a:r>
              <a:rPr lang="en-US" sz="2000" dirty="0" smtClean="0"/>
              <a:t>:</a:t>
            </a:r>
          </a:p>
          <a:p>
            <a:pPr lvl="1" eaLnBrk="1" hangingPunct="1">
              <a:lnSpc>
                <a:spcPct val="80000"/>
              </a:lnSpc>
              <a:buClr>
                <a:srgbClr val="3333CC"/>
              </a:buClr>
              <a:buFontTx/>
              <a:buNone/>
            </a:pPr>
            <a:r>
              <a:rPr lang="en-US" sz="2000" dirty="0" smtClean="0">
                <a:latin typeface="Courier New" pitchFamily="112" charset="0"/>
              </a:rPr>
              <a:t>   </a:t>
            </a:r>
            <a:r>
              <a:rPr lang="en-US" sz="2000" b="1" dirty="0" smtClean="0">
                <a:latin typeface="Courier New" pitchFamily="112" charset="0"/>
              </a:rPr>
              <a:t>virtual void </a:t>
            </a:r>
            <a:r>
              <a:rPr lang="en-US" sz="2000" b="1" dirty="0" err="1" smtClean="0">
                <a:latin typeface="Courier New" pitchFamily="112" charset="0"/>
              </a:rPr>
              <a:t>functionA</a:t>
            </a:r>
            <a:r>
              <a:rPr lang="en-US" sz="2000" b="1" dirty="0" smtClean="0">
                <a:latin typeface="Courier New" pitchFamily="112" charset="0"/>
              </a:rPr>
              <a:t>() {...}</a:t>
            </a:r>
          </a:p>
          <a:p>
            <a:pPr eaLnBrk="1" hangingPunct="1">
              <a:lnSpc>
                <a:spcPct val="80000"/>
              </a:lnSpc>
            </a:pPr>
            <a:r>
              <a:rPr lang="en-US" sz="2000" dirty="0" smtClean="0"/>
              <a:t>Virtual function is needed for </a:t>
            </a:r>
            <a:r>
              <a:rPr lang="en-US" sz="2000" i="1" dirty="0" smtClean="0"/>
              <a:t>dynamic</a:t>
            </a:r>
            <a:r>
              <a:rPr lang="en-US" sz="2000" dirty="0" smtClean="0"/>
              <a:t> binding: functions are bounded to their caller at run time</a:t>
            </a:r>
          </a:p>
          <a:p>
            <a:pPr eaLnBrk="1" hangingPunct="1">
              <a:lnSpc>
                <a:spcPct val="80000"/>
              </a:lnSpc>
            </a:pPr>
            <a:r>
              <a:rPr lang="en-US" sz="2000" dirty="0" smtClean="0"/>
              <a:t>At runtime, C++ determines the type of object that’s making the call, and binds the function to the appropriate version of the object</a:t>
            </a:r>
          </a:p>
          <a:p>
            <a:pPr eaLnBrk="1" hangingPunct="1">
              <a:lnSpc>
                <a:spcPct val="80000"/>
              </a:lnSpc>
            </a:pPr>
            <a:r>
              <a:rPr lang="en-US" sz="2000" dirty="0" smtClean="0"/>
              <a:t>Consider the example in the previous slide:</a:t>
            </a:r>
          </a:p>
          <a:p>
            <a:pPr lvl="1" eaLnBrk="1" hangingPunct="1">
              <a:lnSpc>
                <a:spcPct val="80000"/>
              </a:lnSpc>
            </a:pPr>
            <a:r>
              <a:rPr lang="en-US" sz="2000" dirty="0" smtClean="0"/>
              <a:t>Class </a:t>
            </a:r>
            <a:r>
              <a:rPr lang="en-US" sz="2000" b="1" dirty="0" smtClean="0">
                <a:latin typeface="Courier New" pitchFamily="112" charset="0"/>
              </a:rPr>
              <a:t>Base </a:t>
            </a:r>
            <a:r>
              <a:rPr lang="en-US" sz="2000" dirty="0" smtClean="0"/>
              <a:t>has functions </a:t>
            </a:r>
            <a:r>
              <a:rPr lang="en-US" sz="2000" b="1" dirty="0" smtClean="0">
                <a:latin typeface="Courier New" pitchFamily="112" charset="0"/>
              </a:rPr>
              <a:t>x()</a:t>
            </a:r>
            <a:r>
              <a:rPr lang="en-US" sz="2000" b="1" dirty="0" smtClean="0"/>
              <a:t> </a:t>
            </a:r>
            <a:r>
              <a:rPr lang="en-US" sz="2000" dirty="0" smtClean="0"/>
              <a:t>and </a:t>
            </a:r>
            <a:r>
              <a:rPr lang="en-US" sz="2000" b="1" dirty="0" smtClean="0">
                <a:latin typeface="Courier New" pitchFamily="112" charset="0"/>
              </a:rPr>
              <a:t>y()</a:t>
            </a:r>
            <a:r>
              <a:rPr lang="en-US" sz="2000" dirty="0" smtClean="0"/>
              <a:t>, where </a:t>
            </a:r>
            <a:r>
              <a:rPr lang="en-US" sz="2000" b="1" dirty="0" smtClean="0">
                <a:latin typeface="Courier New" pitchFamily="112" charset="0"/>
              </a:rPr>
              <a:t>x()</a:t>
            </a:r>
            <a:r>
              <a:rPr lang="en-US" sz="2000" b="1" dirty="0" smtClean="0"/>
              <a:t> </a:t>
            </a:r>
            <a:r>
              <a:rPr lang="en-US" sz="2000" dirty="0" smtClean="0"/>
              <a:t>calls </a:t>
            </a:r>
            <a:r>
              <a:rPr lang="en-US" sz="2000" b="1" dirty="0" smtClean="0">
                <a:latin typeface="Courier New" pitchFamily="112" charset="0"/>
              </a:rPr>
              <a:t>y()</a:t>
            </a:r>
          </a:p>
          <a:p>
            <a:pPr lvl="1" eaLnBrk="1" hangingPunct="1">
              <a:lnSpc>
                <a:spcPct val="80000"/>
              </a:lnSpc>
            </a:pPr>
            <a:r>
              <a:rPr lang="en-US" sz="2000" dirty="0" smtClean="0"/>
              <a:t>Function</a:t>
            </a:r>
            <a:r>
              <a:rPr lang="en-US" sz="2000" b="1" dirty="0" smtClean="0">
                <a:latin typeface="Courier New" pitchFamily="112" charset="0"/>
              </a:rPr>
              <a:t> y()</a:t>
            </a:r>
            <a:r>
              <a:rPr lang="en-US" sz="2000" dirty="0" smtClean="0"/>
              <a:t>is defined as a </a:t>
            </a:r>
            <a:r>
              <a:rPr lang="en-US" sz="2000" i="1" dirty="0" smtClean="0"/>
              <a:t>virtual</a:t>
            </a:r>
            <a:r>
              <a:rPr lang="en-US" sz="2000" dirty="0" smtClean="0"/>
              <a:t> function</a:t>
            </a:r>
          </a:p>
          <a:p>
            <a:pPr lvl="1" eaLnBrk="1" hangingPunct="1"/>
            <a:r>
              <a:rPr lang="en-US" sz="2000" dirty="0" smtClean="0"/>
              <a:t>Class </a:t>
            </a:r>
            <a:r>
              <a:rPr lang="en-US" sz="2000" b="1" dirty="0" smtClean="0">
                <a:latin typeface="Courier New" pitchFamily="112" charset="0"/>
              </a:rPr>
              <a:t>Derived</a:t>
            </a:r>
            <a:r>
              <a:rPr lang="en-US" sz="2000" dirty="0" smtClean="0"/>
              <a:t> inherits from </a:t>
            </a:r>
            <a:r>
              <a:rPr lang="en-US" sz="2000" b="1" dirty="0" smtClean="0">
                <a:latin typeface="Courier New" pitchFamily="112" charset="0"/>
              </a:rPr>
              <a:t>Base</a:t>
            </a:r>
            <a:r>
              <a:rPr lang="en-US" sz="2000" dirty="0" smtClean="0"/>
              <a:t> and redefines function </a:t>
            </a:r>
            <a:r>
              <a:rPr lang="en-US" sz="2000" b="1" dirty="0" smtClean="0">
                <a:latin typeface="Courier New" pitchFamily="112" charset="0"/>
              </a:rPr>
              <a:t>y()</a:t>
            </a:r>
            <a:r>
              <a:rPr lang="en-US" sz="2000" dirty="0" smtClean="0"/>
              <a:t>. Because is </a:t>
            </a:r>
            <a:r>
              <a:rPr lang="en-US" sz="2000" b="1" dirty="0" smtClean="0">
                <a:latin typeface="Courier New" pitchFamily="112" charset="0"/>
              </a:rPr>
              <a:t>y()</a:t>
            </a:r>
            <a:r>
              <a:rPr lang="en-US" sz="2000" dirty="0" smtClean="0"/>
              <a:t>a virtual function, rewriting </a:t>
            </a:r>
            <a:r>
              <a:rPr lang="en-US" sz="2000" b="1" dirty="0" smtClean="0">
                <a:latin typeface="Courier New" pitchFamily="112" charset="0"/>
              </a:rPr>
              <a:t>y()</a:t>
            </a:r>
            <a:r>
              <a:rPr lang="en-US" sz="2000" dirty="0" smtClean="0"/>
              <a:t>is called </a:t>
            </a:r>
            <a:r>
              <a:rPr lang="en-US" sz="2000" i="1" dirty="0" smtClean="0"/>
              <a:t>overriding</a:t>
            </a:r>
            <a:r>
              <a:rPr lang="en-US" sz="2000" dirty="0" smtClean="0"/>
              <a:t> </a:t>
            </a:r>
            <a:r>
              <a:rPr lang="en-US" sz="2000" b="1" dirty="0" smtClean="0">
                <a:latin typeface="Courier New" pitchFamily="112" charset="0"/>
              </a:rPr>
              <a:t>y()</a:t>
            </a:r>
            <a:endParaRPr lang="en-US" sz="2000" dirty="0" smtClean="0"/>
          </a:p>
          <a:p>
            <a:pPr lvl="1" eaLnBrk="1" hangingPunct="1">
              <a:lnSpc>
                <a:spcPct val="80000"/>
              </a:lnSpc>
            </a:pPr>
            <a:r>
              <a:rPr lang="en-US" sz="2000" dirty="0" smtClean="0"/>
              <a:t>An object </a:t>
            </a:r>
            <a:r>
              <a:rPr lang="en-US" sz="2000" b="1" dirty="0" smtClean="0">
                <a:latin typeface="Courier New" pitchFamily="112" charset="0"/>
              </a:rPr>
              <a:t>D</a:t>
            </a:r>
            <a:r>
              <a:rPr lang="en-US" sz="2000" dirty="0" smtClean="0"/>
              <a:t> of class </a:t>
            </a:r>
            <a:r>
              <a:rPr lang="en-US" sz="2000" b="1" dirty="0" smtClean="0">
                <a:latin typeface="Courier New" pitchFamily="112" charset="0"/>
              </a:rPr>
              <a:t>Derived</a:t>
            </a:r>
            <a:r>
              <a:rPr lang="en-US" sz="2000" dirty="0" smtClean="0"/>
              <a:t> is created and function </a:t>
            </a:r>
            <a:r>
              <a:rPr lang="en-US" sz="2000" b="1" dirty="0" smtClean="0">
                <a:latin typeface="Courier New" pitchFamily="112" charset="0"/>
              </a:rPr>
              <a:t>x()</a:t>
            </a:r>
            <a:r>
              <a:rPr lang="en-US" sz="2000" b="1" dirty="0" smtClean="0"/>
              <a:t> </a:t>
            </a:r>
            <a:r>
              <a:rPr lang="en-US" sz="2000" dirty="0" smtClean="0"/>
              <a:t>is called</a:t>
            </a:r>
          </a:p>
          <a:p>
            <a:pPr lvl="1" eaLnBrk="1" hangingPunct="1">
              <a:lnSpc>
                <a:spcPct val="80000"/>
              </a:lnSpc>
            </a:pPr>
            <a:r>
              <a:rPr lang="en-US" sz="2000" dirty="0" smtClean="0"/>
              <a:t>When </a:t>
            </a:r>
            <a:r>
              <a:rPr lang="en-US" sz="2000" b="1" dirty="0" smtClean="0">
                <a:latin typeface="Courier New" pitchFamily="112" charset="0"/>
              </a:rPr>
              <a:t>x()</a:t>
            </a:r>
            <a:r>
              <a:rPr lang="en-US" sz="2000" b="1" dirty="0" smtClean="0"/>
              <a:t> </a:t>
            </a:r>
            <a:r>
              <a:rPr lang="en-US" sz="2000" dirty="0" smtClean="0"/>
              <a:t>is called, function </a:t>
            </a:r>
            <a:r>
              <a:rPr lang="en-US" sz="2000" b="1" dirty="0" smtClean="0">
                <a:latin typeface="Courier New" pitchFamily="112" charset="0"/>
              </a:rPr>
              <a:t>y()</a:t>
            </a:r>
            <a:r>
              <a:rPr lang="en-US" sz="2000" b="1" dirty="0" smtClean="0"/>
              <a:t> </a:t>
            </a:r>
            <a:r>
              <a:rPr lang="en-US" sz="2000" dirty="0" smtClean="0"/>
              <a:t>in the </a:t>
            </a:r>
            <a:r>
              <a:rPr lang="en-US" sz="2000" b="1" dirty="0" smtClean="0">
                <a:latin typeface="Courier New" pitchFamily="112" charset="0"/>
              </a:rPr>
              <a:t>Derived</a:t>
            </a:r>
            <a:r>
              <a:rPr lang="en-US" sz="2000" dirty="0" smtClean="0"/>
              <a:t> class is called</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152400"/>
            <a:ext cx="8229600" cy="533400"/>
          </a:xfrm>
        </p:spPr>
        <p:txBody>
          <a:bodyPr/>
          <a:lstStyle/>
          <a:p>
            <a:pPr algn="ctr" eaLnBrk="1" hangingPunct="1"/>
            <a:r>
              <a:rPr lang="en-US" sz="2800" smtClean="0"/>
              <a:t>Polymorphism</a:t>
            </a:r>
          </a:p>
        </p:txBody>
      </p:sp>
      <p:sp>
        <p:nvSpPr>
          <p:cNvPr id="22531" name="Content Placeholder 2"/>
          <p:cNvSpPr>
            <a:spLocks noGrp="1"/>
          </p:cNvSpPr>
          <p:nvPr>
            <p:ph idx="1"/>
          </p:nvPr>
        </p:nvSpPr>
        <p:spPr>
          <a:xfrm>
            <a:off x="304800" y="533400"/>
            <a:ext cx="8382000" cy="5715000"/>
          </a:xfrm>
        </p:spPr>
        <p:txBody>
          <a:bodyPr/>
          <a:lstStyle/>
          <a:p>
            <a:pPr eaLnBrk="1" hangingPunct="1"/>
            <a:r>
              <a:rPr lang="en-US" sz="2000" smtClean="0"/>
              <a:t>Polymorphism means many forms. It is a mechanism that allows a reference or a pointer to an object to call the correct member function, depending on the type of object being referenced</a:t>
            </a:r>
          </a:p>
          <a:p>
            <a:pPr eaLnBrk="1" hangingPunct="1"/>
            <a:r>
              <a:rPr lang="en-US" sz="2000" smtClean="0"/>
              <a:t>Polymorphic behavior is only possible with a reference or a pointer to an object</a:t>
            </a:r>
          </a:p>
          <a:p>
            <a:pPr eaLnBrk="1" hangingPunct="1"/>
            <a:r>
              <a:rPr lang="en-US" sz="2000" smtClean="0"/>
              <a:t>To set up polymorphism:</a:t>
            </a:r>
          </a:p>
          <a:p>
            <a:pPr lvl="1" eaLnBrk="1" hangingPunct="1"/>
            <a:r>
              <a:rPr lang="en-US" sz="2000" smtClean="0"/>
              <a:t>The base class must define a member function to be virtual</a:t>
            </a:r>
          </a:p>
          <a:p>
            <a:pPr lvl="1" eaLnBrk="1" hangingPunct="1"/>
            <a:r>
              <a:rPr lang="en-US" sz="2000" smtClean="0"/>
              <a:t>The derived class must override the member function</a:t>
            </a:r>
          </a:p>
          <a:p>
            <a:pPr lvl="1" eaLnBrk="1" hangingPunct="1"/>
            <a:r>
              <a:rPr lang="en-US" sz="2000" smtClean="0"/>
              <a:t>If a base class pointer or reference is set to point to a </a:t>
            </a:r>
            <a:r>
              <a:rPr lang="en-US" sz="2000" i="1" smtClean="0"/>
              <a:t>derived</a:t>
            </a:r>
            <a:r>
              <a:rPr lang="en-US" sz="2000" smtClean="0"/>
              <a:t> object: when the member function is called from this base class pointer, the member function of the </a:t>
            </a:r>
            <a:r>
              <a:rPr lang="en-US" sz="2000" i="1" smtClean="0"/>
              <a:t>derived</a:t>
            </a:r>
            <a:r>
              <a:rPr lang="en-US" sz="2000" smtClean="0"/>
              <a:t> object is run</a:t>
            </a:r>
          </a:p>
          <a:p>
            <a:pPr lvl="1" eaLnBrk="1" hangingPunct="1"/>
            <a:r>
              <a:rPr lang="en-US" sz="2000" smtClean="0"/>
              <a:t>If the same base class pointer or reference is set to point to a </a:t>
            </a:r>
            <a:r>
              <a:rPr lang="en-US" sz="2000" i="1" smtClean="0"/>
              <a:t>base</a:t>
            </a:r>
            <a:r>
              <a:rPr lang="en-US" sz="2000" smtClean="0"/>
              <a:t> object: when the member function is called from this base class pointer, the member function of the </a:t>
            </a:r>
            <a:r>
              <a:rPr lang="en-US" sz="2000" i="1" smtClean="0"/>
              <a:t>base </a:t>
            </a:r>
            <a:r>
              <a:rPr lang="en-US" sz="2000" smtClean="0"/>
              <a:t>object is run</a:t>
            </a:r>
          </a:p>
          <a:p>
            <a:pPr eaLnBrk="1" hangingPunct="1"/>
            <a:r>
              <a:rPr lang="en-US" sz="2000" smtClean="0"/>
              <a:t>In an inheritance hierarchy, the destructor is usually a virtual function if the class has any chance of being a base class. This is because we want the correct destructor to run if there are derived objects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ctrTitle"/>
          </p:nvPr>
        </p:nvSpPr>
        <p:spPr/>
        <p:txBody>
          <a:bodyPr/>
          <a:lstStyle/>
          <a:p>
            <a:pPr eaLnBrk="1" hangingPunct="1"/>
            <a:r>
              <a:rPr lang="en-US" smtClean="0"/>
              <a:t>15.7</a:t>
            </a:r>
          </a:p>
        </p:txBody>
      </p:sp>
      <p:sp>
        <p:nvSpPr>
          <p:cNvPr id="23555" name="Subtitle 2"/>
          <p:cNvSpPr>
            <a:spLocks noGrp="1"/>
          </p:cNvSpPr>
          <p:nvPr>
            <p:ph type="subTitle" idx="1"/>
          </p:nvPr>
        </p:nvSpPr>
        <p:spPr/>
        <p:txBody>
          <a:bodyPr/>
          <a:lstStyle/>
          <a:p>
            <a:pPr eaLnBrk="1" hangingPunct="1"/>
            <a:r>
              <a:rPr lang="en-US" smtClean="0"/>
              <a:t>Abstract Base Classes and                                 Pure Virtual Functions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74638"/>
            <a:ext cx="8229600" cy="487362"/>
          </a:xfrm>
        </p:spPr>
        <p:txBody>
          <a:bodyPr/>
          <a:lstStyle/>
          <a:p>
            <a:pPr algn="ctr" eaLnBrk="1" hangingPunct="1"/>
            <a:r>
              <a:rPr lang="en-US" sz="2800" smtClean="0"/>
              <a:t>Pure Virtual Functions and Abstract Base Class</a:t>
            </a:r>
          </a:p>
        </p:txBody>
      </p:sp>
      <p:sp>
        <p:nvSpPr>
          <p:cNvPr id="24579" name="Rectangle 3"/>
          <p:cNvSpPr>
            <a:spLocks noGrp="1" noChangeArrowheads="1"/>
          </p:cNvSpPr>
          <p:nvPr>
            <p:ph idx="1"/>
          </p:nvPr>
        </p:nvSpPr>
        <p:spPr>
          <a:xfrm>
            <a:off x="457200" y="838200"/>
            <a:ext cx="8088313" cy="4808538"/>
          </a:xfrm>
        </p:spPr>
        <p:txBody>
          <a:bodyPr/>
          <a:lstStyle/>
          <a:p>
            <a:pPr eaLnBrk="1" hangingPunct="1">
              <a:lnSpc>
                <a:spcPct val="85000"/>
              </a:lnSpc>
            </a:pPr>
            <a:r>
              <a:rPr lang="en-US" sz="2000" smtClean="0"/>
              <a:t>A </a:t>
            </a:r>
            <a:r>
              <a:rPr lang="en-US" sz="2000" i="1" smtClean="0"/>
              <a:t>pure virtual function </a:t>
            </a:r>
            <a:r>
              <a:rPr lang="en-US" sz="2000" smtClean="0"/>
              <a:t>is a virtual member function of a base class that </a:t>
            </a:r>
            <a:r>
              <a:rPr lang="en-US" sz="2000" i="1" smtClean="0"/>
              <a:t>must</a:t>
            </a:r>
            <a:r>
              <a:rPr lang="en-US" sz="2000" smtClean="0"/>
              <a:t> be overridden in a derived class</a:t>
            </a:r>
          </a:p>
          <a:p>
            <a:pPr eaLnBrk="1" hangingPunct="1">
              <a:lnSpc>
                <a:spcPct val="85000"/>
              </a:lnSpc>
            </a:pPr>
            <a:r>
              <a:rPr lang="en-US" sz="2000" smtClean="0"/>
              <a:t>A pure virtual function:</a:t>
            </a:r>
          </a:p>
          <a:p>
            <a:pPr lvl="1" eaLnBrk="1" hangingPunct="1">
              <a:lnSpc>
                <a:spcPct val="85000"/>
              </a:lnSpc>
            </a:pPr>
            <a:r>
              <a:rPr lang="en-US" sz="2000" smtClean="0"/>
              <a:t> is declare with  </a:t>
            </a:r>
            <a:r>
              <a:rPr lang="en-US" sz="2000" b="1" smtClean="0">
                <a:latin typeface="Courier New" pitchFamily="112" charset="0"/>
                <a:cs typeface="Courier New" pitchFamily="112" charset="0"/>
              </a:rPr>
              <a:t>= 0</a:t>
            </a:r>
            <a:r>
              <a:rPr lang="en-US" sz="2000" smtClean="0"/>
              <a:t>:</a:t>
            </a:r>
          </a:p>
          <a:p>
            <a:pPr lvl="1" eaLnBrk="1" hangingPunct="1">
              <a:lnSpc>
                <a:spcPct val="85000"/>
              </a:lnSpc>
              <a:buFontTx/>
              <a:buNone/>
            </a:pPr>
            <a:r>
              <a:rPr lang="en-US" sz="2000" smtClean="0">
                <a:latin typeface="Courier New" pitchFamily="112" charset="0"/>
              </a:rPr>
              <a:t>		   </a:t>
            </a:r>
            <a:r>
              <a:rPr lang="en-US" sz="2000" b="1" smtClean="0">
                <a:latin typeface="Courier New" pitchFamily="112" charset="0"/>
              </a:rPr>
              <a:t>virtual void functionA() = 0;</a:t>
            </a:r>
          </a:p>
          <a:p>
            <a:pPr lvl="1" eaLnBrk="1" hangingPunct="1">
              <a:lnSpc>
                <a:spcPct val="85000"/>
              </a:lnSpc>
            </a:pPr>
            <a:r>
              <a:rPr lang="en-US" sz="2000" smtClean="0"/>
              <a:t>has no function definition in the base class</a:t>
            </a:r>
          </a:p>
          <a:p>
            <a:pPr eaLnBrk="1" hangingPunct="1">
              <a:lnSpc>
                <a:spcPct val="85000"/>
              </a:lnSpc>
            </a:pPr>
            <a:r>
              <a:rPr lang="en-US" sz="2000" smtClean="0"/>
              <a:t>When a base class has a pure virtual function, it forces all its derived classes to write a member function to override the pure virtual function</a:t>
            </a:r>
          </a:p>
          <a:p>
            <a:pPr eaLnBrk="1" hangingPunct="1">
              <a:lnSpc>
                <a:spcPct val="85000"/>
              </a:lnSpc>
            </a:pPr>
            <a:r>
              <a:rPr lang="en-US" sz="2000" smtClean="0"/>
              <a:t>When a base class has at least one pure virtual function, it is called an </a:t>
            </a:r>
            <a:r>
              <a:rPr lang="en-US" sz="2000" i="1" smtClean="0"/>
              <a:t>abstract base class</a:t>
            </a:r>
          </a:p>
          <a:p>
            <a:pPr eaLnBrk="1" hangingPunct="1">
              <a:lnSpc>
                <a:spcPct val="85000"/>
              </a:lnSpc>
            </a:pPr>
            <a:r>
              <a:rPr lang="en-US" sz="2000" smtClean="0"/>
              <a:t>An abstract base class can have no objects derived from it. Its purpose is to serve as a basis for derived classes that may/will have objects</a:t>
            </a:r>
          </a:p>
          <a:p>
            <a:pPr eaLnBrk="1" hangingPunct="1">
              <a:lnSpc>
                <a:spcPct val="85000"/>
              </a:lnSpc>
            </a:pPr>
            <a:endParaRPr lang="en-US" sz="2000" smtClean="0"/>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ctrTitle"/>
          </p:nvPr>
        </p:nvSpPr>
        <p:spPr/>
        <p:txBody>
          <a:bodyPr/>
          <a:lstStyle/>
          <a:p>
            <a:pPr eaLnBrk="1" hangingPunct="1"/>
            <a:r>
              <a:rPr lang="en-US" smtClean="0"/>
              <a:t>15.8</a:t>
            </a:r>
          </a:p>
        </p:txBody>
      </p:sp>
      <p:sp>
        <p:nvSpPr>
          <p:cNvPr id="25603" name="Subtitle 2"/>
          <p:cNvSpPr>
            <a:spLocks noGrp="1"/>
          </p:cNvSpPr>
          <p:nvPr>
            <p:ph type="subTitle" idx="1"/>
          </p:nvPr>
        </p:nvSpPr>
        <p:spPr/>
        <p:txBody>
          <a:bodyPr/>
          <a:lstStyle/>
          <a:p>
            <a:pPr eaLnBrk="1" hangingPunct="1"/>
            <a:r>
              <a:rPr lang="en-US" smtClean="0"/>
              <a:t>Multiple Inheritance</a:t>
            </a:r>
          </a:p>
          <a:p>
            <a:pPr eaLnBrk="1" hangingPunct="1"/>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74638"/>
            <a:ext cx="8229600" cy="487362"/>
          </a:xfrm>
        </p:spPr>
        <p:txBody>
          <a:bodyPr/>
          <a:lstStyle/>
          <a:p>
            <a:pPr algn="ctr" eaLnBrk="1" hangingPunct="1"/>
            <a:r>
              <a:rPr lang="en-US" sz="2800" smtClean="0"/>
              <a:t>Multiple Inheritance </a:t>
            </a:r>
            <a:r>
              <a:rPr lang="en-US" sz="2000" smtClean="0"/>
              <a:t>(1 of 2)</a:t>
            </a:r>
          </a:p>
        </p:txBody>
      </p:sp>
      <p:sp>
        <p:nvSpPr>
          <p:cNvPr id="26627" name="Rectangle 3"/>
          <p:cNvSpPr>
            <a:spLocks noGrp="1" noChangeArrowheads="1"/>
          </p:cNvSpPr>
          <p:nvPr>
            <p:ph idx="1"/>
          </p:nvPr>
        </p:nvSpPr>
        <p:spPr>
          <a:xfrm>
            <a:off x="304800" y="838200"/>
            <a:ext cx="8305800" cy="5334000"/>
          </a:xfrm>
        </p:spPr>
        <p:txBody>
          <a:bodyPr/>
          <a:lstStyle/>
          <a:p>
            <a:pPr eaLnBrk="1" hangingPunct="1">
              <a:lnSpc>
                <a:spcPct val="75000"/>
              </a:lnSpc>
            </a:pPr>
            <a:r>
              <a:rPr lang="en-US" sz="2000" smtClean="0"/>
              <a:t>A derived class can have more than one base class</a:t>
            </a:r>
          </a:p>
          <a:p>
            <a:pPr eaLnBrk="1" hangingPunct="1"/>
            <a:r>
              <a:rPr lang="en-US" sz="2000" smtClean="0"/>
              <a:t>Each base class can have its own access specification in derived class's definition:</a:t>
            </a:r>
          </a:p>
          <a:p>
            <a:pPr lvl="1" eaLnBrk="1" hangingPunct="1">
              <a:lnSpc>
                <a:spcPct val="75000"/>
              </a:lnSpc>
              <a:buFontTx/>
              <a:buNone/>
            </a:pPr>
            <a:r>
              <a:rPr lang="en-US" sz="2000" smtClean="0"/>
              <a:t>	</a:t>
            </a:r>
            <a:r>
              <a:rPr lang="en-US" sz="2000" b="1" smtClean="0">
                <a:latin typeface="Courier New" pitchFamily="112" charset="0"/>
              </a:rPr>
              <a:t>class cube : public square, </a:t>
            </a:r>
          </a:p>
          <a:p>
            <a:pPr lvl="1" eaLnBrk="1" hangingPunct="1">
              <a:lnSpc>
                <a:spcPct val="75000"/>
              </a:lnSpc>
              <a:buFontTx/>
              <a:buNone/>
            </a:pPr>
            <a:r>
              <a:rPr lang="en-US" sz="2000" b="1" smtClean="0">
                <a:latin typeface="Courier New" pitchFamily="112" charset="0"/>
              </a:rPr>
              <a:t>				public rectSolid;</a:t>
            </a:r>
          </a:p>
          <a:p>
            <a:pPr lvl="1" eaLnBrk="1" hangingPunct="1">
              <a:lnSpc>
                <a:spcPct val="75000"/>
              </a:lnSpc>
              <a:buFontTx/>
              <a:buNone/>
            </a:pPr>
            <a:endParaRPr lang="en-US" sz="2000" b="1" smtClean="0">
              <a:latin typeface="Courier New" pitchFamily="112" charset="0"/>
            </a:endParaRPr>
          </a:p>
          <a:p>
            <a:pPr lvl="1" eaLnBrk="1" hangingPunct="1">
              <a:lnSpc>
                <a:spcPct val="75000"/>
              </a:lnSpc>
              <a:buFontTx/>
              <a:buNone/>
            </a:pPr>
            <a:endParaRPr lang="en-US" sz="2000" b="1" smtClean="0">
              <a:latin typeface="Courier New" pitchFamily="112" charset="0"/>
            </a:endParaRPr>
          </a:p>
          <a:p>
            <a:pPr lvl="1" eaLnBrk="1" hangingPunct="1">
              <a:lnSpc>
                <a:spcPct val="75000"/>
              </a:lnSpc>
              <a:buFontTx/>
              <a:buNone/>
            </a:pPr>
            <a:endParaRPr lang="en-US" sz="2000" b="1" smtClean="0">
              <a:latin typeface="Courier New" pitchFamily="112" charset="0"/>
            </a:endParaRPr>
          </a:p>
          <a:p>
            <a:pPr lvl="1" eaLnBrk="1" hangingPunct="1">
              <a:lnSpc>
                <a:spcPct val="75000"/>
              </a:lnSpc>
              <a:buFontTx/>
              <a:buNone/>
            </a:pPr>
            <a:endParaRPr lang="en-US" sz="2000" b="1" smtClean="0">
              <a:latin typeface="Courier New" pitchFamily="112" charset="0"/>
            </a:endParaRPr>
          </a:p>
          <a:p>
            <a:pPr lvl="1" eaLnBrk="1" hangingPunct="1">
              <a:lnSpc>
                <a:spcPct val="75000"/>
              </a:lnSpc>
              <a:buFontTx/>
              <a:buNone/>
            </a:pPr>
            <a:endParaRPr lang="en-US" sz="2000" b="1" smtClean="0">
              <a:latin typeface="Courier New" pitchFamily="112" charset="0"/>
            </a:endParaRPr>
          </a:p>
          <a:p>
            <a:pPr lvl="1" eaLnBrk="1" hangingPunct="1">
              <a:lnSpc>
                <a:spcPct val="75000"/>
              </a:lnSpc>
              <a:buFontTx/>
              <a:buNone/>
            </a:pPr>
            <a:endParaRPr lang="en-US" sz="2000" b="1" smtClean="0">
              <a:latin typeface="Courier New" pitchFamily="112" charset="0"/>
            </a:endParaRPr>
          </a:p>
          <a:p>
            <a:pPr lvl="1" eaLnBrk="1" hangingPunct="1">
              <a:lnSpc>
                <a:spcPct val="75000"/>
              </a:lnSpc>
              <a:buFontTx/>
              <a:buNone/>
            </a:pPr>
            <a:endParaRPr lang="en-US" sz="2000" b="1" smtClean="0">
              <a:latin typeface="Courier New" pitchFamily="112" charset="0"/>
            </a:endParaRPr>
          </a:p>
          <a:p>
            <a:pPr lvl="1" eaLnBrk="1" hangingPunct="1">
              <a:lnSpc>
                <a:spcPct val="75000"/>
              </a:lnSpc>
              <a:buFontTx/>
              <a:buNone/>
            </a:pPr>
            <a:endParaRPr lang="en-US" sz="2000" b="1" smtClean="0">
              <a:latin typeface="Courier New" pitchFamily="112" charset="0"/>
            </a:endParaRPr>
          </a:p>
          <a:p>
            <a:pPr eaLnBrk="1" hangingPunct="1">
              <a:lnSpc>
                <a:spcPct val="75000"/>
              </a:lnSpc>
              <a:buFontTx/>
              <a:buNone/>
            </a:pPr>
            <a:r>
              <a:rPr lang="en-US" sz="2000" smtClean="0"/>
              <a:t>	</a:t>
            </a:r>
          </a:p>
          <a:p>
            <a:pPr eaLnBrk="1" hangingPunct="1">
              <a:buFontTx/>
              <a:buNone/>
            </a:pPr>
            <a:r>
              <a:rPr lang="en-US" sz="2000" smtClean="0"/>
              <a:t>	The class Cube is derived from Square and RectSolid and inherits members from both of these classes</a:t>
            </a:r>
          </a:p>
        </p:txBody>
      </p:sp>
      <p:grpSp>
        <p:nvGrpSpPr>
          <p:cNvPr id="26628" name="Group 12"/>
          <p:cNvGrpSpPr>
            <a:grpSpLocks/>
          </p:cNvGrpSpPr>
          <p:nvPr/>
        </p:nvGrpSpPr>
        <p:grpSpPr bwMode="auto">
          <a:xfrm>
            <a:off x="2590800" y="2667000"/>
            <a:ext cx="3341688" cy="1981200"/>
            <a:chOff x="1968" y="2688"/>
            <a:chExt cx="2105" cy="1248"/>
          </a:xfrm>
        </p:grpSpPr>
        <p:sp>
          <p:nvSpPr>
            <p:cNvPr id="26629" name="Rectangle 4"/>
            <p:cNvSpPr>
              <a:spLocks noChangeArrowheads="1"/>
            </p:cNvSpPr>
            <p:nvPr/>
          </p:nvSpPr>
          <p:spPr bwMode="auto">
            <a:xfrm>
              <a:off x="1968" y="2688"/>
              <a:ext cx="624" cy="432"/>
            </a:xfrm>
            <a:prstGeom prst="rect">
              <a:avLst/>
            </a:prstGeom>
            <a:noFill/>
            <a:ln w="9525">
              <a:solidFill>
                <a:schemeClr val="tx1"/>
              </a:solidFill>
              <a:miter lim="800000"/>
              <a:headEnd/>
              <a:tailEnd/>
            </a:ln>
          </p:spPr>
          <p:txBody>
            <a:bodyPr wrap="none" anchor="ctr"/>
            <a:lstStyle/>
            <a:p>
              <a:endParaRPr lang="en-US"/>
            </a:p>
          </p:txBody>
        </p:sp>
        <p:sp>
          <p:nvSpPr>
            <p:cNvPr id="26630" name="Rectangle 5"/>
            <p:cNvSpPr>
              <a:spLocks noChangeArrowheads="1"/>
            </p:cNvSpPr>
            <p:nvPr/>
          </p:nvSpPr>
          <p:spPr bwMode="auto">
            <a:xfrm>
              <a:off x="3264" y="2688"/>
              <a:ext cx="768" cy="432"/>
            </a:xfrm>
            <a:prstGeom prst="rect">
              <a:avLst/>
            </a:prstGeom>
            <a:noFill/>
            <a:ln w="9525">
              <a:solidFill>
                <a:schemeClr val="tx1"/>
              </a:solidFill>
              <a:miter lim="800000"/>
              <a:headEnd/>
              <a:tailEnd/>
            </a:ln>
          </p:spPr>
          <p:txBody>
            <a:bodyPr wrap="none" anchor="ctr"/>
            <a:lstStyle/>
            <a:p>
              <a:endParaRPr lang="en-US"/>
            </a:p>
          </p:txBody>
        </p:sp>
        <p:sp>
          <p:nvSpPr>
            <p:cNvPr id="26631" name="Rectangle 6"/>
            <p:cNvSpPr>
              <a:spLocks noChangeArrowheads="1"/>
            </p:cNvSpPr>
            <p:nvPr/>
          </p:nvSpPr>
          <p:spPr bwMode="auto">
            <a:xfrm>
              <a:off x="2640" y="3504"/>
              <a:ext cx="624" cy="432"/>
            </a:xfrm>
            <a:prstGeom prst="rect">
              <a:avLst/>
            </a:prstGeom>
            <a:noFill/>
            <a:ln w="9525">
              <a:solidFill>
                <a:schemeClr val="tx1"/>
              </a:solidFill>
              <a:miter lim="800000"/>
              <a:headEnd/>
              <a:tailEnd/>
            </a:ln>
          </p:spPr>
          <p:txBody>
            <a:bodyPr wrap="none" anchor="ctr"/>
            <a:lstStyle/>
            <a:p>
              <a:endParaRPr lang="en-US"/>
            </a:p>
          </p:txBody>
        </p:sp>
        <p:sp>
          <p:nvSpPr>
            <p:cNvPr id="26632" name="Text Box 7"/>
            <p:cNvSpPr txBox="1">
              <a:spLocks noChangeArrowheads="1"/>
            </p:cNvSpPr>
            <p:nvPr/>
          </p:nvSpPr>
          <p:spPr bwMode="auto">
            <a:xfrm>
              <a:off x="1968" y="2736"/>
              <a:ext cx="637" cy="368"/>
            </a:xfrm>
            <a:prstGeom prst="rect">
              <a:avLst/>
            </a:prstGeom>
            <a:noFill/>
            <a:ln w="9525">
              <a:noFill/>
              <a:miter lim="800000"/>
              <a:headEnd/>
              <a:tailEnd/>
            </a:ln>
          </p:spPr>
          <p:txBody>
            <a:bodyPr wrap="none">
              <a:spAutoFit/>
            </a:bodyPr>
            <a:lstStyle/>
            <a:p>
              <a:pPr>
                <a:lnSpc>
                  <a:spcPct val="80000"/>
                </a:lnSpc>
              </a:pPr>
              <a:r>
                <a:rPr lang="en-US" sz="2000"/>
                <a:t>class</a:t>
              </a:r>
            </a:p>
            <a:p>
              <a:pPr>
                <a:lnSpc>
                  <a:spcPct val="80000"/>
                </a:lnSpc>
              </a:pPr>
              <a:r>
                <a:rPr lang="en-US" sz="2000"/>
                <a:t>Square</a:t>
              </a:r>
            </a:p>
          </p:txBody>
        </p:sp>
        <p:sp>
          <p:nvSpPr>
            <p:cNvPr id="26633" name="Text Box 8"/>
            <p:cNvSpPr txBox="1">
              <a:spLocks noChangeArrowheads="1"/>
            </p:cNvSpPr>
            <p:nvPr/>
          </p:nvSpPr>
          <p:spPr bwMode="auto">
            <a:xfrm>
              <a:off x="3264" y="2736"/>
              <a:ext cx="809" cy="368"/>
            </a:xfrm>
            <a:prstGeom prst="rect">
              <a:avLst/>
            </a:prstGeom>
            <a:noFill/>
            <a:ln w="9525">
              <a:noFill/>
              <a:miter lim="800000"/>
              <a:headEnd/>
              <a:tailEnd/>
            </a:ln>
          </p:spPr>
          <p:txBody>
            <a:bodyPr wrap="none">
              <a:spAutoFit/>
            </a:bodyPr>
            <a:lstStyle/>
            <a:p>
              <a:pPr>
                <a:lnSpc>
                  <a:spcPct val="80000"/>
                </a:lnSpc>
              </a:pPr>
              <a:r>
                <a:rPr lang="en-US" sz="2000"/>
                <a:t>class</a:t>
              </a:r>
            </a:p>
            <a:p>
              <a:pPr>
                <a:lnSpc>
                  <a:spcPct val="80000"/>
                </a:lnSpc>
              </a:pPr>
              <a:r>
                <a:rPr lang="en-US" sz="2000"/>
                <a:t>RectSolid</a:t>
              </a:r>
            </a:p>
          </p:txBody>
        </p:sp>
        <p:sp>
          <p:nvSpPr>
            <p:cNvPr id="26634" name="Text Box 9"/>
            <p:cNvSpPr txBox="1">
              <a:spLocks noChangeArrowheads="1"/>
            </p:cNvSpPr>
            <p:nvPr/>
          </p:nvSpPr>
          <p:spPr bwMode="auto">
            <a:xfrm>
              <a:off x="2736" y="3552"/>
              <a:ext cx="503" cy="368"/>
            </a:xfrm>
            <a:prstGeom prst="rect">
              <a:avLst/>
            </a:prstGeom>
            <a:noFill/>
            <a:ln w="9525">
              <a:noFill/>
              <a:miter lim="800000"/>
              <a:headEnd/>
              <a:tailEnd/>
            </a:ln>
          </p:spPr>
          <p:txBody>
            <a:bodyPr wrap="none">
              <a:spAutoFit/>
            </a:bodyPr>
            <a:lstStyle/>
            <a:p>
              <a:pPr>
                <a:lnSpc>
                  <a:spcPct val="80000"/>
                </a:lnSpc>
              </a:pPr>
              <a:r>
                <a:rPr lang="en-US" sz="2000"/>
                <a:t>class</a:t>
              </a:r>
            </a:p>
            <a:p>
              <a:pPr>
                <a:lnSpc>
                  <a:spcPct val="80000"/>
                </a:lnSpc>
              </a:pPr>
              <a:r>
                <a:rPr lang="en-US" sz="2000"/>
                <a:t>Cube</a:t>
              </a:r>
            </a:p>
          </p:txBody>
        </p:sp>
        <p:sp>
          <p:nvSpPr>
            <p:cNvPr id="26635" name="Line 10"/>
            <p:cNvSpPr>
              <a:spLocks noChangeShapeType="1"/>
            </p:cNvSpPr>
            <p:nvPr/>
          </p:nvSpPr>
          <p:spPr bwMode="auto">
            <a:xfrm>
              <a:off x="2256" y="3120"/>
              <a:ext cx="528" cy="384"/>
            </a:xfrm>
            <a:prstGeom prst="line">
              <a:avLst/>
            </a:prstGeom>
            <a:noFill/>
            <a:ln w="9525">
              <a:solidFill>
                <a:schemeClr val="tx1"/>
              </a:solidFill>
              <a:round/>
              <a:headEnd/>
              <a:tailEnd type="triangle" w="med" len="med"/>
            </a:ln>
          </p:spPr>
          <p:txBody>
            <a:bodyPr/>
            <a:lstStyle/>
            <a:p>
              <a:endParaRPr lang="en-US"/>
            </a:p>
          </p:txBody>
        </p:sp>
        <p:sp>
          <p:nvSpPr>
            <p:cNvPr id="26636" name="Line 11"/>
            <p:cNvSpPr>
              <a:spLocks noChangeShapeType="1"/>
            </p:cNvSpPr>
            <p:nvPr/>
          </p:nvSpPr>
          <p:spPr bwMode="auto">
            <a:xfrm flipH="1">
              <a:off x="3120" y="3120"/>
              <a:ext cx="432" cy="384"/>
            </a:xfrm>
            <a:prstGeom prst="line">
              <a:avLst/>
            </a:prstGeom>
            <a:noFill/>
            <a:ln w="9525">
              <a:solidFill>
                <a:schemeClr val="tx1"/>
              </a:solidFill>
              <a:round/>
              <a:headEnd/>
              <a:tailEnd type="triangle" w="med" len="med"/>
            </a:ln>
          </p:spPr>
          <p:txBody>
            <a:bodyPr/>
            <a:lstStyle/>
            <a:p>
              <a:endParaRPr lang="en-US"/>
            </a:p>
          </p:txBody>
        </p:sp>
      </p:gr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idx="1"/>
          </p:nvPr>
        </p:nvSpPr>
        <p:spPr>
          <a:xfrm>
            <a:off x="457200" y="762000"/>
            <a:ext cx="8240713" cy="5715000"/>
          </a:xfrm>
        </p:spPr>
        <p:txBody>
          <a:bodyPr/>
          <a:lstStyle/>
          <a:p>
            <a:pPr eaLnBrk="1" hangingPunct="1"/>
            <a:r>
              <a:rPr lang="en-US" sz="2000" dirty="0" smtClean="0"/>
              <a:t>Inheritance provides a way to create a new class </a:t>
            </a:r>
            <a:r>
              <a:rPr lang="en-US" sz="2000" i="1" dirty="0" smtClean="0"/>
              <a:t>from an existing class </a:t>
            </a:r>
            <a:r>
              <a:rPr lang="en-US" sz="2000" dirty="0" smtClean="0"/>
              <a:t>so we don’t have to “re-invent the wheel”</a:t>
            </a:r>
          </a:p>
          <a:p>
            <a:pPr eaLnBrk="1" hangingPunct="1"/>
            <a:r>
              <a:rPr lang="en-US" sz="2000" dirty="0" smtClean="0"/>
              <a:t>The new class is a specialized version of the existing class</a:t>
            </a:r>
          </a:p>
          <a:p>
            <a:pPr eaLnBrk="1" hangingPunct="1"/>
            <a:r>
              <a:rPr lang="en-US" sz="2000" dirty="0" smtClean="0"/>
              <a:t>The new class </a:t>
            </a:r>
            <a:r>
              <a:rPr lang="en-US" sz="2000" dirty="0" smtClean="0"/>
              <a:t>contains all </a:t>
            </a:r>
            <a:r>
              <a:rPr lang="en-US" sz="2000" dirty="0" smtClean="0"/>
              <a:t>the attributes of the existing class, and </a:t>
            </a:r>
            <a:r>
              <a:rPr lang="en-US" sz="2000" dirty="0" smtClean="0"/>
              <a:t>it adds its </a:t>
            </a:r>
            <a:r>
              <a:rPr lang="en-US" sz="2000" dirty="0" smtClean="0"/>
              <a:t>own specialized attributes</a:t>
            </a:r>
          </a:p>
          <a:p>
            <a:pPr eaLnBrk="1" hangingPunct="1"/>
            <a:r>
              <a:rPr lang="en-US" sz="2000" dirty="0" smtClean="0"/>
              <a:t>Inheritance establishes an "</a:t>
            </a:r>
            <a:r>
              <a:rPr lang="en-US" sz="2000" i="1" dirty="0" smtClean="0"/>
              <a:t>is a</a:t>
            </a:r>
            <a:r>
              <a:rPr lang="en-US" sz="2000" dirty="0" smtClean="0"/>
              <a:t>" relationship between the new class and the existing class</a:t>
            </a:r>
          </a:p>
          <a:p>
            <a:pPr eaLnBrk="1" hangingPunct="1"/>
            <a:r>
              <a:rPr lang="en-US" sz="2000" dirty="0" smtClean="0"/>
              <a:t>Example:</a:t>
            </a:r>
          </a:p>
          <a:p>
            <a:pPr lvl="1" eaLnBrk="1" hangingPunct="1">
              <a:spcBef>
                <a:spcPct val="0"/>
              </a:spcBef>
              <a:buFontTx/>
              <a:buChar char="-"/>
            </a:pPr>
            <a:r>
              <a:rPr lang="en-US" sz="2000" dirty="0" smtClean="0"/>
              <a:t>A </a:t>
            </a:r>
            <a:r>
              <a:rPr lang="en-US" sz="2000" dirty="0" smtClean="0"/>
              <a:t>poodle </a:t>
            </a:r>
            <a:r>
              <a:rPr lang="en-US" sz="2000" i="1" dirty="0" smtClean="0"/>
              <a:t>is </a:t>
            </a:r>
            <a:r>
              <a:rPr lang="en-US" sz="2000" i="1" dirty="0" smtClean="0"/>
              <a:t>a</a:t>
            </a:r>
            <a:r>
              <a:rPr lang="en-US" sz="2000" dirty="0" smtClean="0"/>
              <a:t> </a:t>
            </a:r>
            <a:r>
              <a:rPr lang="en-US" sz="2000" dirty="0" smtClean="0"/>
              <a:t>dog and </a:t>
            </a:r>
            <a:r>
              <a:rPr lang="en-US" sz="2000" dirty="0" smtClean="0"/>
              <a:t>has characteristics of a </a:t>
            </a:r>
            <a:r>
              <a:rPr lang="en-US" sz="2000" dirty="0" smtClean="0"/>
              <a:t>dog: 4 legs, 2 eyes, long nose, fur, a bark…</a:t>
            </a:r>
          </a:p>
          <a:p>
            <a:pPr lvl="1" eaLnBrk="1" hangingPunct="1">
              <a:spcBef>
                <a:spcPct val="0"/>
              </a:spcBef>
              <a:buFontTx/>
              <a:buChar char="-"/>
            </a:pPr>
            <a:r>
              <a:rPr lang="en-US" sz="2000" dirty="0" smtClean="0"/>
              <a:t>B</a:t>
            </a:r>
            <a:r>
              <a:rPr lang="en-US" sz="2000" dirty="0" smtClean="0"/>
              <a:t>ut </a:t>
            </a:r>
            <a:r>
              <a:rPr lang="en-US" sz="2000" dirty="0" smtClean="0"/>
              <a:t>a </a:t>
            </a:r>
            <a:r>
              <a:rPr lang="en-US" sz="2000" dirty="0" smtClean="0"/>
              <a:t>poodle also </a:t>
            </a:r>
            <a:r>
              <a:rPr lang="en-US" sz="2000" dirty="0" smtClean="0"/>
              <a:t>has specialized </a:t>
            </a:r>
            <a:r>
              <a:rPr lang="en-US" sz="2000" dirty="0" smtClean="0"/>
              <a:t>characteristics of the </a:t>
            </a:r>
            <a:r>
              <a:rPr lang="en-US" sz="2000" dirty="0" smtClean="0"/>
              <a:t>p</a:t>
            </a:r>
            <a:r>
              <a:rPr lang="en-US" sz="2000" dirty="0" smtClean="0"/>
              <a:t>oodle breed: long hair</a:t>
            </a:r>
            <a:r>
              <a:rPr lang="en-US" sz="2000" dirty="0" smtClean="0"/>
              <a:t>, watery eyes, good hunter</a:t>
            </a:r>
            <a:r>
              <a:rPr lang="en-US" sz="2000" dirty="0" smtClean="0"/>
              <a:t>...</a:t>
            </a:r>
          </a:p>
          <a:p>
            <a:pPr lvl="1" eaLnBrk="1" hangingPunct="1">
              <a:spcBef>
                <a:spcPct val="0"/>
              </a:spcBef>
              <a:buNone/>
            </a:pPr>
            <a:r>
              <a:rPr lang="en-US" sz="2000" dirty="0" smtClean="0"/>
              <a:t>Therefore </a:t>
            </a:r>
            <a:r>
              <a:rPr lang="en-US" sz="2000" dirty="0" smtClean="0"/>
              <a:t>the poodle class can </a:t>
            </a:r>
            <a:r>
              <a:rPr lang="en-US" sz="2000" dirty="0" smtClean="0"/>
              <a:t>be created from </a:t>
            </a:r>
            <a:r>
              <a:rPr lang="en-US" sz="2000" dirty="0" smtClean="0"/>
              <a:t>the dog </a:t>
            </a:r>
            <a:r>
              <a:rPr lang="en-US" sz="2000" dirty="0" smtClean="0"/>
              <a:t>class, or </a:t>
            </a:r>
          </a:p>
          <a:p>
            <a:pPr lvl="1" eaLnBrk="1" hangingPunct="1">
              <a:spcBef>
                <a:spcPct val="0"/>
              </a:spcBef>
              <a:buNone/>
            </a:pPr>
            <a:r>
              <a:rPr lang="en-US" sz="2000" dirty="0" smtClean="0"/>
              <a:t>can inherit from the dog class</a:t>
            </a:r>
            <a:endParaRPr lang="en-US" sz="2000" dirty="0" smtClean="0"/>
          </a:p>
          <a:p>
            <a:pPr lvl="1" eaLnBrk="1" hangingPunct="1">
              <a:spcBef>
                <a:spcPct val="0"/>
              </a:spcBef>
              <a:buNone/>
            </a:pPr>
            <a:endParaRPr lang="en-US" sz="2000" dirty="0" smtClean="0"/>
          </a:p>
          <a:p>
            <a:pPr eaLnBrk="1" hangingPunct="1">
              <a:buFont typeface="Times" pitchFamily="112" charset="0"/>
              <a:buNone/>
            </a:pPr>
            <a:endParaRPr lang="en-US" dirty="0" smtClean="0"/>
          </a:p>
        </p:txBody>
      </p:sp>
      <p:sp>
        <p:nvSpPr>
          <p:cNvPr id="5123" name="Rectangle 2"/>
          <p:cNvSpPr>
            <a:spLocks noGrp="1" noChangeArrowheads="1"/>
          </p:cNvSpPr>
          <p:nvPr>
            <p:ph type="title"/>
          </p:nvPr>
        </p:nvSpPr>
        <p:spPr>
          <a:xfrm>
            <a:off x="457200" y="152400"/>
            <a:ext cx="8229600" cy="533400"/>
          </a:xfrm>
        </p:spPr>
        <p:txBody>
          <a:bodyPr/>
          <a:lstStyle/>
          <a:p>
            <a:pPr algn="ctr" eaLnBrk="1" hangingPunct="1"/>
            <a:r>
              <a:rPr lang="en-US" sz="2800" dirty="0" smtClean="0"/>
              <a:t>What Is Inheritance?</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74638"/>
            <a:ext cx="8229600" cy="411162"/>
          </a:xfrm>
        </p:spPr>
        <p:txBody>
          <a:bodyPr/>
          <a:lstStyle/>
          <a:p>
            <a:pPr algn="ctr" eaLnBrk="1" hangingPunct="1"/>
            <a:r>
              <a:rPr lang="en-US" sz="2800" smtClean="0"/>
              <a:t>Multiple Inheritance </a:t>
            </a:r>
            <a:r>
              <a:rPr lang="en-US" sz="2000" smtClean="0"/>
              <a:t>(2 of 2)</a:t>
            </a:r>
          </a:p>
        </p:txBody>
      </p:sp>
      <p:sp>
        <p:nvSpPr>
          <p:cNvPr id="27651" name="Rectangle 3"/>
          <p:cNvSpPr>
            <a:spLocks noGrp="1" noChangeArrowheads="1"/>
          </p:cNvSpPr>
          <p:nvPr>
            <p:ph idx="1"/>
          </p:nvPr>
        </p:nvSpPr>
        <p:spPr>
          <a:xfrm>
            <a:off x="304800" y="762000"/>
            <a:ext cx="8305800" cy="5410200"/>
          </a:xfrm>
        </p:spPr>
        <p:txBody>
          <a:bodyPr/>
          <a:lstStyle/>
          <a:p>
            <a:pPr eaLnBrk="1" hangingPunct="1">
              <a:lnSpc>
                <a:spcPct val="75000"/>
              </a:lnSpc>
            </a:pPr>
            <a:r>
              <a:rPr lang="en-US" sz="2000" dirty="0" smtClean="0"/>
              <a:t>Arguments can be passed to both base classes' constructors:</a:t>
            </a:r>
          </a:p>
          <a:p>
            <a:pPr eaLnBrk="1" hangingPunct="1">
              <a:lnSpc>
                <a:spcPct val="75000"/>
              </a:lnSpc>
              <a:buFontTx/>
              <a:buNone/>
            </a:pPr>
            <a:r>
              <a:rPr lang="en-US" sz="2000" b="1" dirty="0" smtClean="0">
                <a:latin typeface="Courier New" pitchFamily="112" charset="0"/>
              </a:rPr>
              <a:t>   cube::cube(</a:t>
            </a:r>
            <a:r>
              <a:rPr lang="en-US" sz="2000" b="1" dirty="0" err="1" smtClean="0">
                <a:latin typeface="Courier New" pitchFamily="112" charset="0"/>
              </a:rPr>
              <a:t>int</a:t>
            </a:r>
            <a:r>
              <a:rPr lang="en-US" sz="2000" b="1" dirty="0" smtClean="0">
                <a:latin typeface="Courier New" pitchFamily="112" charset="0"/>
              </a:rPr>
              <a:t> side): square(side),</a:t>
            </a:r>
          </a:p>
          <a:p>
            <a:pPr lvl="1" eaLnBrk="1" hangingPunct="1">
              <a:lnSpc>
                <a:spcPct val="75000"/>
              </a:lnSpc>
              <a:buClr>
                <a:schemeClr val="tx1"/>
              </a:buClr>
              <a:buFontTx/>
              <a:buNone/>
            </a:pPr>
            <a:r>
              <a:rPr lang="en-US" sz="2000" b="1" dirty="0" smtClean="0"/>
              <a:t>	</a:t>
            </a:r>
            <a:r>
              <a:rPr lang="en-US" sz="2000" b="1" dirty="0" smtClean="0">
                <a:latin typeface="Courier New" pitchFamily="112" charset="0"/>
              </a:rPr>
              <a:t>		             </a:t>
            </a:r>
            <a:r>
              <a:rPr lang="en-US" sz="2000" b="1" dirty="0" err="1" smtClean="0">
                <a:latin typeface="Courier New" pitchFamily="112" charset="0"/>
              </a:rPr>
              <a:t>rectSolid</a:t>
            </a:r>
            <a:r>
              <a:rPr lang="en-US" sz="2000" b="1" dirty="0" smtClean="0">
                <a:latin typeface="Courier New" pitchFamily="112" charset="0"/>
              </a:rPr>
              <a:t>(side, side, side);</a:t>
            </a:r>
            <a:endParaRPr lang="en-US" sz="2000" b="1" dirty="0" smtClean="0"/>
          </a:p>
          <a:p>
            <a:pPr eaLnBrk="1" hangingPunct="1"/>
            <a:r>
              <a:rPr lang="en-US" sz="2000" dirty="0" smtClean="0"/>
              <a:t>Base class constructors are called in the order given in class declaration</a:t>
            </a:r>
          </a:p>
          <a:p>
            <a:pPr eaLnBrk="1" hangingPunct="1"/>
            <a:r>
              <a:rPr lang="en-US" sz="2000" dirty="0" smtClean="0"/>
              <a:t>If the base classes have members with the same name:</a:t>
            </a:r>
          </a:p>
          <a:p>
            <a:pPr lvl="1" eaLnBrk="1" hangingPunct="1"/>
            <a:r>
              <a:rPr lang="en-US" sz="2000" dirty="0" smtClean="0"/>
              <a:t>The derived class can redefine the multiple-defined functions, and uses its own redefined function</a:t>
            </a:r>
          </a:p>
          <a:p>
            <a:pPr lvl="1" eaLnBrk="1" hangingPunct="1"/>
            <a:r>
              <a:rPr lang="en-US" sz="2000" dirty="0" smtClean="0"/>
              <a:t>The derived class can choose the member of a particular base class by using scope resolution operator </a:t>
            </a:r>
            <a:r>
              <a:rPr lang="en-US" sz="2000" dirty="0" smtClean="0">
                <a:latin typeface="Courier New" pitchFamily="112" charset="0"/>
              </a:rPr>
              <a:t>::</a:t>
            </a:r>
          </a:p>
          <a:p>
            <a:pPr eaLnBrk="1" hangingPunct="1">
              <a:spcBef>
                <a:spcPts val="600"/>
              </a:spcBef>
            </a:pPr>
            <a:r>
              <a:rPr lang="en-US" sz="2000" dirty="0" smtClean="0"/>
              <a:t>In general multiple inheritance causes difficult to maintain code and is not often used</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2743200" y="2133600"/>
            <a:ext cx="3352800" cy="2338388"/>
          </a:xfrm>
          <a:prstGeom prst="rect">
            <a:avLst/>
          </a:prstGeom>
          <a:noFill/>
          <a:ln w="9525">
            <a:noFill/>
            <a:miter lim="800000"/>
            <a:headEnd/>
            <a:tailEnd/>
          </a:ln>
        </p:spPr>
        <p:txBody>
          <a:bodyPr>
            <a:spAutoFit/>
          </a:bodyPr>
          <a:lstStyle/>
          <a:p>
            <a:pPr algn="ctr">
              <a:spcBef>
                <a:spcPct val="50000"/>
              </a:spcBef>
            </a:pPr>
            <a:r>
              <a:rPr lang="en-US" sz="4400" b="1" dirty="0"/>
              <a:t>Chapter 16:</a:t>
            </a:r>
          </a:p>
          <a:p>
            <a:pPr algn="ctr">
              <a:spcBef>
                <a:spcPct val="50000"/>
              </a:spcBef>
            </a:pPr>
            <a:endParaRPr lang="en-US" sz="4000" dirty="0"/>
          </a:p>
          <a:p>
            <a:pPr algn="ctr">
              <a:spcBef>
                <a:spcPct val="50000"/>
              </a:spcBef>
            </a:pPr>
            <a:r>
              <a:rPr lang="en-US" sz="2800" b="1" dirty="0">
                <a:solidFill>
                  <a:srgbClr val="FF3300"/>
                </a:solidFill>
              </a:rPr>
              <a:t>Templates</a:t>
            </a:r>
          </a:p>
        </p:txBody>
      </p:sp>
      <p:sp>
        <p:nvSpPr>
          <p:cNvPr id="3077" name="TextBox 4"/>
          <p:cNvSpPr txBox="1">
            <a:spLocks noChangeArrowheads="1"/>
          </p:cNvSpPr>
          <p:nvPr/>
        </p:nvSpPr>
        <p:spPr bwMode="auto">
          <a:xfrm>
            <a:off x="4648200" y="6248400"/>
            <a:ext cx="4304383" cy="523220"/>
          </a:xfrm>
          <a:prstGeom prst="rect">
            <a:avLst/>
          </a:prstGeom>
          <a:noFill/>
          <a:ln w="9525">
            <a:noFill/>
            <a:miter lim="800000"/>
            <a:headEnd/>
            <a:tailEnd/>
          </a:ln>
        </p:spPr>
        <p:txBody>
          <a:bodyPr wrap="none">
            <a:spAutoFit/>
          </a:bodyPr>
          <a:lstStyle/>
          <a:p>
            <a:r>
              <a:rPr lang="en-US" sz="1400" dirty="0" smtClean="0"/>
              <a:t>By Tony Gaddis</a:t>
            </a:r>
          </a:p>
          <a:p>
            <a:r>
              <a:rPr lang="en-US" sz="1400" dirty="0" smtClean="0"/>
              <a:t>Slides </a:t>
            </a:r>
            <a:r>
              <a:rPr lang="en-US" sz="1400" dirty="0"/>
              <a:t>modified and supplemented by Clare Nguyen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pPr eaLnBrk="1" hangingPunct="1"/>
            <a:r>
              <a:rPr lang="en-US" smtClean="0"/>
              <a:t>16.2</a:t>
            </a:r>
          </a:p>
        </p:txBody>
      </p:sp>
      <p:sp>
        <p:nvSpPr>
          <p:cNvPr id="4099" name="Subtitle 2"/>
          <p:cNvSpPr>
            <a:spLocks noGrp="1"/>
          </p:cNvSpPr>
          <p:nvPr>
            <p:ph type="subTitle" idx="1"/>
          </p:nvPr>
        </p:nvSpPr>
        <p:spPr/>
        <p:txBody>
          <a:bodyPr/>
          <a:lstStyle/>
          <a:p>
            <a:pPr eaLnBrk="1" hangingPunct="1"/>
            <a:r>
              <a:rPr lang="en-US" smtClean="0"/>
              <a:t>Function Templates</a:t>
            </a:r>
          </a:p>
          <a:p>
            <a:pPr eaLnBrk="1" hangingPunct="1"/>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33400" y="152400"/>
            <a:ext cx="8229600" cy="457200"/>
          </a:xfrm>
        </p:spPr>
        <p:txBody>
          <a:bodyPr/>
          <a:lstStyle/>
          <a:p>
            <a:pPr algn="ctr" eaLnBrk="1" hangingPunct="1"/>
            <a:r>
              <a:rPr lang="en-US" sz="2800" smtClean="0"/>
              <a:t>Function Templates </a:t>
            </a:r>
            <a:r>
              <a:rPr lang="en-US" sz="2000" smtClean="0"/>
              <a:t>(1 of 2)</a:t>
            </a:r>
          </a:p>
        </p:txBody>
      </p:sp>
      <p:sp>
        <p:nvSpPr>
          <p:cNvPr id="5123" name="Rectangle 3"/>
          <p:cNvSpPr>
            <a:spLocks noGrp="1" noChangeArrowheads="1"/>
          </p:cNvSpPr>
          <p:nvPr>
            <p:ph idx="1"/>
          </p:nvPr>
        </p:nvSpPr>
        <p:spPr>
          <a:xfrm>
            <a:off x="381000" y="609600"/>
            <a:ext cx="8305800" cy="5791200"/>
          </a:xfrm>
        </p:spPr>
        <p:txBody>
          <a:bodyPr/>
          <a:lstStyle/>
          <a:p>
            <a:pPr eaLnBrk="1" hangingPunct="1"/>
            <a:r>
              <a:rPr lang="en-US" sz="2000" dirty="0" smtClean="0"/>
              <a:t>A function template is a pattern for a function that can work with different  data types</a:t>
            </a:r>
          </a:p>
          <a:p>
            <a:pPr eaLnBrk="1" hangingPunct="1"/>
            <a:r>
              <a:rPr lang="en-US" sz="2000" dirty="0" smtClean="0"/>
              <a:t>The function template definition uses a generic data type, and when the function is called, the compiler generates code for the function with a specific data type. </a:t>
            </a:r>
          </a:p>
          <a:p>
            <a:pPr eaLnBrk="1" hangingPunct="1"/>
            <a:r>
              <a:rPr lang="en-US" sz="2000" dirty="0" smtClean="0"/>
              <a:t>Example</a:t>
            </a:r>
          </a:p>
        </p:txBody>
      </p:sp>
      <p:sp>
        <p:nvSpPr>
          <p:cNvPr id="4" name="Rectangle 3"/>
          <p:cNvSpPr txBox="1">
            <a:spLocks noChangeArrowheads="1"/>
          </p:cNvSpPr>
          <p:nvPr/>
        </p:nvSpPr>
        <p:spPr bwMode="auto">
          <a:xfrm>
            <a:off x="2133600" y="2362200"/>
            <a:ext cx="6553200" cy="1981200"/>
          </a:xfrm>
          <a:prstGeom prst="rect">
            <a:avLst/>
          </a:prstGeom>
          <a:noFill/>
          <a:ln w="9525">
            <a:solidFill>
              <a:schemeClr val="tx1"/>
            </a:solidFill>
            <a:miter lim="800000"/>
            <a:headEnd/>
            <a:tailEnd/>
          </a:ln>
        </p:spPr>
        <p:txBody>
          <a:bodyPr lIns="0" rIns="0"/>
          <a:lstStyle/>
          <a:p>
            <a:pPr lvl="1" indent="-285750">
              <a:spcBef>
                <a:spcPts val="1200"/>
              </a:spcBef>
              <a:defRPr/>
            </a:pPr>
            <a:endParaRPr lang="en-US" sz="2000" b="1" kern="0" dirty="0" smtClean="0">
              <a:latin typeface="Courier New" pitchFamily="112" charset="0"/>
              <a:cs typeface="+mn-cs"/>
            </a:endParaRPr>
          </a:p>
          <a:p>
            <a:pPr lvl="1" indent="-285750">
              <a:spcBef>
                <a:spcPts val="0"/>
              </a:spcBef>
              <a:defRPr/>
            </a:pPr>
            <a:r>
              <a:rPr lang="en-US" sz="2000" b="1" kern="0" dirty="0" smtClean="0">
                <a:latin typeface="Courier New" pitchFamily="112" charset="0"/>
                <a:cs typeface="+mn-cs"/>
              </a:rPr>
              <a:t>template &lt;class </a:t>
            </a:r>
            <a:r>
              <a:rPr lang="en-US" sz="2000" b="1" kern="0" dirty="0">
                <a:latin typeface="Courier New" pitchFamily="112" charset="0"/>
                <a:cs typeface="+mn-cs"/>
              </a:rPr>
              <a:t>T</a:t>
            </a:r>
            <a:r>
              <a:rPr lang="en-US" sz="2000" b="1" kern="0" dirty="0" smtClean="0">
                <a:latin typeface="Courier New" pitchFamily="112" charset="0"/>
                <a:cs typeface="+mn-cs"/>
              </a:rPr>
              <a:t>&gt;</a:t>
            </a:r>
            <a:endParaRPr lang="en-US" sz="2000" kern="0" dirty="0">
              <a:latin typeface="+mn-lt"/>
              <a:cs typeface="+mn-cs"/>
            </a:endParaRPr>
          </a:p>
          <a:p>
            <a:pPr lvl="1" indent="-285750">
              <a:spcBef>
                <a:spcPts val="600"/>
              </a:spcBef>
              <a:defRPr/>
            </a:pPr>
            <a:r>
              <a:rPr lang="en-US" sz="2000" b="1" kern="0" dirty="0">
                <a:latin typeface="Courier New" pitchFamily="112" charset="0"/>
                <a:cs typeface="+mn-cs"/>
              </a:rPr>
              <a:t>T times10(T num</a:t>
            </a:r>
            <a:r>
              <a:rPr lang="en-US" sz="2000" b="1" kern="0" dirty="0" smtClean="0">
                <a:latin typeface="Courier New" pitchFamily="112" charset="0"/>
                <a:cs typeface="+mn-cs"/>
              </a:rPr>
              <a:t>)</a:t>
            </a:r>
            <a:endParaRPr lang="en-US" sz="2000" kern="0" dirty="0">
              <a:latin typeface="+mn-lt"/>
              <a:cs typeface="+mn-cs"/>
            </a:endParaRPr>
          </a:p>
          <a:p>
            <a:pPr lvl="1" indent="-285750">
              <a:spcBef>
                <a:spcPts val="0"/>
              </a:spcBef>
              <a:defRPr/>
            </a:pPr>
            <a:r>
              <a:rPr lang="en-US" sz="2000" b="1" kern="0" dirty="0">
                <a:latin typeface="Courier New" pitchFamily="112" charset="0"/>
                <a:cs typeface="+mn-cs"/>
              </a:rPr>
              <a:t>{</a:t>
            </a:r>
          </a:p>
          <a:p>
            <a:pPr lvl="1" indent="-285750">
              <a:spcBef>
                <a:spcPts val="0"/>
              </a:spcBef>
              <a:defRPr/>
            </a:pPr>
            <a:r>
              <a:rPr lang="en-US" sz="2000" b="1" kern="0" dirty="0">
                <a:latin typeface="Courier New" pitchFamily="112" charset="0"/>
                <a:cs typeface="+mn-cs"/>
              </a:rPr>
              <a:t>		return 10 * num;</a:t>
            </a:r>
          </a:p>
          <a:p>
            <a:pPr lvl="1" indent="-285750">
              <a:spcBef>
                <a:spcPts val="0"/>
              </a:spcBef>
              <a:defRPr/>
            </a:pPr>
            <a:r>
              <a:rPr lang="en-US" sz="2000" b="1" kern="0" dirty="0">
                <a:latin typeface="Courier New" pitchFamily="112" charset="0"/>
                <a:cs typeface="+mn-cs"/>
              </a:rPr>
              <a:t>}</a:t>
            </a:r>
          </a:p>
        </p:txBody>
      </p:sp>
      <p:graphicFrame>
        <p:nvGraphicFramePr>
          <p:cNvPr id="5" name="Group 12"/>
          <p:cNvGraphicFramePr>
            <a:graphicFrameLocks noGrp="1"/>
          </p:cNvGraphicFramePr>
          <p:nvPr/>
        </p:nvGraphicFramePr>
        <p:xfrm>
          <a:off x="457200" y="4495800"/>
          <a:ext cx="8077200" cy="1782762"/>
        </p:xfrm>
        <a:graphic>
          <a:graphicData uri="http://schemas.openxmlformats.org/drawingml/2006/table">
            <a:tbl>
              <a:tblPr/>
              <a:tblGrid>
                <a:gridCol w="3846286"/>
                <a:gridCol w="4230914"/>
              </a:tblGrid>
              <a:tr h="584611">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ヒラギノ角ゴ Pro W3" pitchFamily="112" charset="-128"/>
                        </a:rPr>
                        <a:t>Code produced when </a:t>
                      </a:r>
                      <a:r>
                        <a:rPr kumimoji="0" lang="en-US" sz="2000" b="1" i="0" u="none" strike="noStrike" cap="none" normalizeH="0" baseline="0" dirty="0" smtClean="0">
                          <a:ln>
                            <a:noFill/>
                          </a:ln>
                          <a:solidFill>
                            <a:schemeClr val="tx1"/>
                          </a:solidFill>
                          <a:effectLst/>
                          <a:latin typeface="Courier New" pitchFamily="112" charset="0"/>
                          <a:ea typeface="ヒラギノ角ゴ Pro W3" pitchFamily="112" charset="-128"/>
                        </a:rPr>
                        <a:t>times10</a:t>
                      </a:r>
                      <a:r>
                        <a:rPr kumimoji="0" lang="en-US" sz="2000" b="0" i="0" u="none" strike="noStrike" cap="none" normalizeH="0" baseline="0" dirty="0" smtClean="0">
                          <a:ln>
                            <a:noFill/>
                          </a:ln>
                          <a:solidFill>
                            <a:schemeClr val="tx1"/>
                          </a:solidFill>
                          <a:effectLst/>
                          <a:latin typeface="Arial" charset="0"/>
                          <a:ea typeface="ヒラギノ角ゴ Pro W3" pitchFamily="112" charset="-128"/>
                        </a:rPr>
                        <a:t> is called with an</a:t>
                      </a:r>
                      <a:r>
                        <a:rPr kumimoji="0" lang="en-US" sz="2000" b="1" i="0" u="none" strike="noStrike" cap="none" normalizeH="0" baseline="0" dirty="0" smtClean="0">
                          <a:ln>
                            <a:noFill/>
                          </a:ln>
                          <a:solidFill>
                            <a:schemeClr val="tx1"/>
                          </a:solidFill>
                          <a:effectLst/>
                          <a:latin typeface="Arial" charset="0"/>
                          <a:ea typeface="ヒラギノ角ゴ Pro W3" pitchFamily="112" charset="-128"/>
                        </a:rPr>
                        <a:t> </a:t>
                      </a:r>
                      <a:r>
                        <a:rPr kumimoji="0" lang="en-US" sz="2000" b="1" i="0" u="none" strike="noStrike" cap="none" normalizeH="0" baseline="0" dirty="0" err="1" smtClean="0">
                          <a:ln>
                            <a:noFill/>
                          </a:ln>
                          <a:solidFill>
                            <a:schemeClr val="tx1"/>
                          </a:solidFill>
                          <a:effectLst/>
                          <a:latin typeface="Courier New" pitchFamily="112" charset="0"/>
                          <a:ea typeface="ヒラギノ角ゴ Pro W3" pitchFamily="112" charset="-128"/>
                        </a:rPr>
                        <a:t>int</a:t>
                      </a:r>
                      <a:r>
                        <a:rPr kumimoji="0" lang="en-US" sz="2000" b="1" i="0" u="none" strike="noStrike" cap="none" normalizeH="0" baseline="0" dirty="0" smtClean="0">
                          <a:ln>
                            <a:noFill/>
                          </a:ln>
                          <a:solidFill>
                            <a:schemeClr val="tx1"/>
                          </a:solidFill>
                          <a:effectLst/>
                          <a:latin typeface="Courier New" pitchFamily="112" charset="0"/>
                          <a:ea typeface="ヒラギノ角ゴ Pro W3" pitchFamily="112" charset="-128"/>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ea typeface="ヒラギノ角ゴ Pro W3" pitchFamily="112" charset="-128"/>
                        </a:rPr>
                        <a:t>Code produced when </a:t>
                      </a:r>
                      <a:r>
                        <a:rPr kumimoji="0" lang="en-US" sz="2000" b="1" i="0" u="none" strike="noStrike" cap="none" normalizeH="0" baseline="0" dirty="0" smtClean="0">
                          <a:ln>
                            <a:noFill/>
                          </a:ln>
                          <a:solidFill>
                            <a:schemeClr val="tx1"/>
                          </a:solidFill>
                          <a:effectLst/>
                          <a:latin typeface="Courier New" pitchFamily="112" charset="0"/>
                          <a:ea typeface="ヒラギノ角ゴ Pro W3" pitchFamily="112" charset="-128"/>
                        </a:rPr>
                        <a:t>times10</a:t>
                      </a:r>
                      <a:r>
                        <a:rPr kumimoji="0" lang="en-US" sz="2000" b="0" i="0" u="none" strike="noStrike" cap="none" normalizeH="0" baseline="0" dirty="0" smtClean="0">
                          <a:ln>
                            <a:noFill/>
                          </a:ln>
                          <a:solidFill>
                            <a:schemeClr val="tx1"/>
                          </a:solidFill>
                          <a:effectLst/>
                          <a:latin typeface="Arial" charset="0"/>
                          <a:ea typeface="ヒラギノ角ゴ Pro W3" pitchFamily="112" charset="-128"/>
                        </a:rPr>
                        <a:t> is called with a </a:t>
                      </a:r>
                      <a:r>
                        <a:rPr kumimoji="0" lang="en-US" sz="2000" b="1" i="0" u="none" strike="noStrike" cap="none" normalizeH="0" baseline="0" dirty="0" smtClean="0">
                          <a:ln>
                            <a:noFill/>
                          </a:ln>
                          <a:solidFill>
                            <a:schemeClr val="tx1"/>
                          </a:solidFill>
                          <a:effectLst/>
                          <a:latin typeface="Courier New" pitchFamily="112" charset="0"/>
                          <a:ea typeface="ヒラギノ角ゴ Pro W3" pitchFamily="112" charset="-128"/>
                        </a:rPr>
                        <a:t>double</a:t>
                      </a:r>
                      <a:r>
                        <a:rPr kumimoji="0" lang="en-US" sz="2000" b="0" i="0" u="none" strike="noStrike" cap="none" normalizeH="0" baseline="0" dirty="0" smtClean="0">
                          <a:ln>
                            <a:noFill/>
                          </a:ln>
                          <a:solidFill>
                            <a:schemeClr val="tx1"/>
                          </a:solidFill>
                          <a:effectLst/>
                          <a:latin typeface="Courier New" pitchFamily="112" charset="0"/>
                          <a:ea typeface="ヒラギノ角ゴ Pro W3" pitchFamily="112" charset="-128"/>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98151">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Courier New" pitchFamily="112" charset="0"/>
                          <a:ea typeface="ヒラギノ角ゴ Pro W3" pitchFamily="112" charset="-128"/>
                        </a:rPr>
                        <a:t>int</a:t>
                      </a:r>
                      <a:r>
                        <a:rPr kumimoji="0" lang="en-US" sz="2000" b="1" i="0" u="none" strike="noStrike" cap="none" normalizeH="0" baseline="0" dirty="0" smtClean="0">
                          <a:ln>
                            <a:noFill/>
                          </a:ln>
                          <a:solidFill>
                            <a:schemeClr val="tx1"/>
                          </a:solidFill>
                          <a:effectLst/>
                          <a:latin typeface="Courier New" pitchFamily="112" charset="0"/>
                          <a:ea typeface="ヒラギノ角ゴ Pro W3" pitchFamily="112" charset="-128"/>
                        </a:rPr>
                        <a:t> times10(</a:t>
                      </a:r>
                      <a:r>
                        <a:rPr kumimoji="0" lang="en-US" sz="2000" b="1" i="0" u="none" strike="noStrike" cap="none" normalizeH="0" baseline="0" dirty="0" err="1" smtClean="0">
                          <a:ln>
                            <a:noFill/>
                          </a:ln>
                          <a:solidFill>
                            <a:schemeClr val="tx1"/>
                          </a:solidFill>
                          <a:effectLst/>
                          <a:latin typeface="Courier New" pitchFamily="112" charset="0"/>
                          <a:ea typeface="ヒラギノ角ゴ Pro W3" pitchFamily="112" charset="-128"/>
                        </a:rPr>
                        <a:t>int</a:t>
                      </a:r>
                      <a:r>
                        <a:rPr kumimoji="0" lang="en-US" sz="2000" b="1" i="0" u="none" strike="noStrike" cap="none" normalizeH="0" baseline="0" dirty="0" smtClean="0">
                          <a:ln>
                            <a:noFill/>
                          </a:ln>
                          <a:solidFill>
                            <a:schemeClr val="tx1"/>
                          </a:solidFill>
                          <a:effectLst/>
                          <a:latin typeface="Courier New" pitchFamily="112" charset="0"/>
                          <a:ea typeface="ヒラギノ角ゴ Pro W3" pitchFamily="112" charset="-128"/>
                        </a:rPr>
                        <a:t> num)</a:t>
                      </a:r>
                    </a:p>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ourier New" pitchFamily="112" charset="0"/>
                          <a:ea typeface="ヒラギノ角ゴ Pro W3" pitchFamily="112" charset="-128"/>
                        </a:rPr>
                        <a:t>{</a:t>
                      </a:r>
                    </a:p>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ourier New" pitchFamily="112" charset="0"/>
                          <a:ea typeface="ヒラギノ角ゴ Pro W3" pitchFamily="112" charset="-128"/>
                        </a:rPr>
                        <a:t>   return 10 * num;</a:t>
                      </a:r>
                    </a:p>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ourier New" pitchFamily="112" charset="0"/>
                          <a:ea typeface="ヒラギノ角ゴ Pro W3" pitchFamily="112" charset="-128"/>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ourier New" pitchFamily="112" charset="0"/>
                          <a:ea typeface="ヒラギノ角ゴ Pro W3" pitchFamily="112" charset="-128"/>
                        </a:rPr>
                        <a:t>double times10(double num)</a:t>
                      </a:r>
                    </a:p>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ourier New" pitchFamily="112" charset="0"/>
                          <a:ea typeface="ヒラギノ角ゴ Pro W3" pitchFamily="112" charset="-128"/>
                        </a:rPr>
                        <a:t>{</a:t>
                      </a:r>
                    </a:p>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ourier New" pitchFamily="112" charset="0"/>
                          <a:ea typeface="ヒラギノ角ゴ Pro W3" pitchFamily="112" charset="-128"/>
                        </a:rPr>
                        <a:t>   return 10 * num;</a:t>
                      </a:r>
                    </a:p>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ourier New" pitchFamily="112" charset="0"/>
                          <a:ea typeface="ヒラギノ角ゴ Pro W3" pitchFamily="112" charset="-128"/>
                        </a:rPr>
                        <a:t>}</a:t>
                      </a:r>
                      <a:endParaRPr kumimoji="0" lang="en-US" sz="2000" b="1" i="0" u="none" strike="noStrike" cap="none" normalizeH="0" baseline="0" dirty="0" smtClean="0">
                        <a:ln>
                          <a:noFill/>
                        </a:ln>
                        <a:solidFill>
                          <a:schemeClr val="tx1"/>
                        </a:solidFill>
                        <a:effectLst/>
                        <a:latin typeface="Arial" charset="0"/>
                        <a:ea typeface="ヒラギノ角ゴ Pro W3" pitchFamily="112"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5"/>
          <p:cNvSpPr txBox="1"/>
          <p:nvPr/>
        </p:nvSpPr>
        <p:spPr>
          <a:xfrm>
            <a:off x="6172200" y="2438400"/>
            <a:ext cx="1864613" cy="400110"/>
          </a:xfrm>
          <a:prstGeom prst="rect">
            <a:avLst/>
          </a:prstGeom>
          <a:noFill/>
        </p:spPr>
        <p:txBody>
          <a:bodyPr wrap="none" rtlCol="0">
            <a:spAutoFit/>
          </a:bodyPr>
          <a:lstStyle/>
          <a:p>
            <a:r>
              <a:rPr lang="en-US" sz="2000" dirty="0">
                <a:solidFill>
                  <a:srgbClr val="FF0000"/>
                </a:solidFill>
              </a:rPr>
              <a:t>t</a:t>
            </a:r>
            <a:r>
              <a:rPr lang="en-US" sz="2000" dirty="0" smtClean="0">
                <a:solidFill>
                  <a:srgbClr val="FF0000"/>
                </a:solidFill>
              </a:rPr>
              <a:t>emplate prefix</a:t>
            </a:r>
            <a:endParaRPr lang="en-US" sz="2000" dirty="0">
              <a:solidFill>
                <a:srgbClr val="FF0000"/>
              </a:solidFill>
            </a:endParaRPr>
          </a:p>
        </p:txBody>
      </p:sp>
      <p:sp>
        <p:nvSpPr>
          <p:cNvPr id="7" name="TextBox 6"/>
          <p:cNvSpPr txBox="1"/>
          <p:nvPr/>
        </p:nvSpPr>
        <p:spPr>
          <a:xfrm>
            <a:off x="5943600" y="3429000"/>
            <a:ext cx="2443489" cy="400110"/>
          </a:xfrm>
          <a:prstGeom prst="rect">
            <a:avLst/>
          </a:prstGeom>
          <a:noFill/>
        </p:spPr>
        <p:txBody>
          <a:bodyPr wrap="none" rtlCol="0">
            <a:spAutoFit/>
          </a:bodyPr>
          <a:lstStyle/>
          <a:p>
            <a:r>
              <a:rPr lang="en-US" sz="2000" dirty="0">
                <a:solidFill>
                  <a:srgbClr val="FF0000"/>
                </a:solidFill>
              </a:rPr>
              <a:t>g</a:t>
            </a:r>
            <a:r>
              <a:rPr lang="en-US" sz="2000" dirty="0" smtClean="0">
                <a:solidFill>
                  <a:srgbClr val="FF0000"/>
                </a:solidFill>
              </a:rPr>
              <a:t>eneric  data type T</a:t>
            </a:r>
            <a:endParaRPr lang="en-US" sz="2000" dirty="0">
              <a:solidFill>
                <a:srgbClr val="FF0000"/>
              </a:solidFill>
            </a:endParaRPr>
          </a:p>
        </p:txBody>
      </p:sp>
      <p:cxnSp>
        <p:nvCxnSpPr>
          <p:cNvPr id="9" name="Straight Arrow Connector 8"/>
          <p:cNvCxnSpPr>
            <a:stCxn id="6" idx="1"/>
          </p:cNvCxnSpPr>
          <p:nvPr/>
        </p:nvCxnSpPr>
        <p:spPr>
          <a:xfrm flipH="1">
            <a:off x="5105400" y="2638455"/>
            <a:ext cx="1066800" cy="18094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1"/>
          </p:cNvCxnSpPr>
          <p:nvPr/>
        </p:nvCxnSpPr>
        <p:spPr>
          <a:xfrm flipH="1" flipV="1">
            <a:off x="3962400" y="3352800"/>
            <a:ext cx="1981200" cy="27625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209800" y="2590800"/>
            <a:ext cx="2895600" cy="5334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52400"/>
            <a:ext cx="8229600" cy="487363"/>
          </a:xfrm>
        </p:spPr>
        <p:txBody>
          <a:bodyPr/>
          <a:lstStyle/>
          <a:p>
            <a:pPr algn="ctr" eaLnBrk="1" hangingPunct="1"/>
            <a:r>
              <a:rPr lang="en-US" sz="2800" smtClean="0"/>
              <a:t>Function Template </a:t>
            </a:r>
            <a:r>
              <a:rPr lang="en-US" sz="2000" smtClean="0"/>
              <a:t>(2 of 2)</a:t>
            </a:r>
          </a:p>
        </p:txBody>
      </p:sp>
      <p:sp>
        <p:nvSpPr>
          <p:cNvPr id="31747" name="Rectangle 3"/>
          <p:cNvSpPr>
            <a:spLocks noGrp="1" noChangeArrowheads="1"/>
          </p:cNvSpPr>
          <p:nvPr>
            <p:ph idx="1"/>
          </p:nvPr>
        </p:nvSpPr>
        <p:spPr>
          <a:xfrm>
            <a:off x="381000" y="685800"/>
            <a:ext cx="8382000" cy="5562600"/>
          </a:xfrm>
        </p:spPr>
        <p:txBody>
          <a:bodyPr/>
          <a:lstStyle/>
          <a:p>
            <a:pPr marL="292100" indent="-292100" eaLnBrk="1" hangingPunct="1">
              <a:lnSpc>
                <a:spcPct val="85000"/>
              </a:lnSpc>
              <a:spcBef>
                <a:spcPct val="50000"/>
              </a:spcBef>
              <a:defRPr/>
            </a:pPr>
            <a:r>
              <a:rPr lang="en-US" sz="2000" dirty="0" smtClean="0"/>
              <a:t>A function template can use multiple data types:</a:t>
            </a:r>
          </a:p>
          <a:p>
            <a:pPr marL="292100" indent="-292100" eaLnBrk="1" hangingPunct="1">
              <a:lnSpc>
                <a:spcPct val="85000"/>
              </a:lnSpc>
              <a:spcBef>
                <a:spcPts val="600"/>
              </a:spcBef>
              <a:buFont typeface="Times" pitchFamily="112" charset="0"/>
              <a:buNone/>
              <a:defRPr/>
            </a:pPr>
            <a:r>
              <a:rPr lang="en-US" sz="2000" dirty="0" smtClean="0">
                <a:latin typeface="Courier New" pitchFamily="112" charset="0"/>
              </a:rPr>
              <a:t>	 </a:t>
            </a:r>
            <a:r>
              <a:rPr lang="en-US" sz="2000" b="1" dirty="0" smtClean="0">
                <a:latin typeface="Courier New" pitchFamily="112" charset="0"/>
              </a:rPr>
              <a:t>template &lt;class T1, class T2&gt;</a:t>
            </a:r>
          </a:p>
          <a:p>
            <a:pPr marL="292100" indent="-292100" eaLnBrk="1" hangingPunct="1">
              <a:lnSpc>
                <a:spcPct val="85000"/>
              </a:lnSpc>
              <a:spcBef>
                <a:spcPts val="0"/>
              </a:spcBef>
              <a:defRPr/>
            </a:pPr>
            <a:r>
              <a:rPr lang="en-US" sz="2000" dirty="0" smtClean="0"/>
              <a:t>Example:</a:t>
            </a:r>
          </a:p>
          <a:p>
            <a:pPr marL="457200" lvl="1" indent="-50800" eaLnBrk="1" hangingPunct="1">
              <a:spcBef>
                <a:spcPts val="0"/>
              </a:spcBef>
              <a:buClr>
                <a:srgbClr val="3333CC"/>
              </a:buClr>
              <a:buFontTx/>
              <a:buNone/>
              <a:defRPr/>
            </a:pPr>
            <a:r>
              <a:rPr lang="en-US" sz="2000" b="1" dirty="0" smtClean="0">
                <a:latin typeface="Courier New" pitchFamily="112" charset="0"/>
              </a:rPr>
              <a:t>Template &lt;class T1, class T2&gt;</a:t>
            </a:r>
          </a:p>
          <a:p>
            <a:pPr marL="457200" lvl="1" indent="-50800" eaLnBrk="1" hangingPunct="1">
              <a:spcBef>
                <a:spcPts val="0"/>
              </a:spcBef>
              <a:buClr>
                <a:srgbClr val="3333CC"/>
              </a:buClr>
              <a:buFontTx/>
              <a:buNone/>
              <a:defRPr/>
            </a:pPr>
            <a:r>
              <a:rPr lang="en-US" sz="2000" b="1" dirty="0" smtClean="0">
                <a:latin typeface="Courier New" pitchFamily="112" charset="0"/>
              </a:rPr>
              <a:t>double mpg(T1 miles, T2 gallons)</a:t>
            </a:r>
          </a:p>
          <a:p>
            <a:pPr marL="457200" lvl="1" indent="-50800" eaLnBrk="1" hangingPunct="1">
              <a:spcBef>
                <a:spcPts val="0"/>
              </a:spcBef>
              <a:buClr>
                <a:srgbClr val="3333CC"/>
              </a:buClr>
              <a:buFontTx/>
              <a:buNone/>
              <a:defRPr/>
            </a:pPr>
            <a:r>
              <a:rPr lang="en-US" sz="2000" b="1" dirty="0" smtClean="0">
                <a:latin typeface="Courier New" pitchFamily="112" charset="0"/>
              </a:rPr>
              <a:t>{                                </a:t>
            </a:r>
          </a:p>
          <a:p>
            <a:pPr marL="457200" lvl="1" indent="-50800" eaLnBrk="1" hangingPunct="1">
              <a:spcBef>
                <a:spcPts val="0"/>
              </a:spcBef>
              <a:buClr>
                <a:srgbClr val="3333CC"/>
              </a:buClr>
              <a:buFontTx/>
              <a:buNone/>
              <a:defRPr/>
            </a:pPr>
            <a:r>
              <a:rPr lang="en-US" sz="2000" b="1" dirty="0" smtClean="0">
                <a:latin typeface="Courier New" pitchFamily="112" charset="0"/>
              </a:rPr>
              <a:t>	   return miles / gallons</a:t>
            </a:r>
          </a:p>
          <a:p>
            <a:pPr marL="457200" lvl="1" indent="-50800" eaLnBrk="1" hangingPunct="1">
              <a:spcBef>
                <a:spcPts val="0"/>
              </a:spcBef>
              <a:buClr>
                <a:srgbClr val="3333CC"/>
              </a:buClr>
              <a:buFontTx/>
              <a:buNone/>
              <a:defRPr/>
            </a:pPr>
            <a:r>
              <a:rPr lang="en-US" sz="2000" b="1" dirty="0" smtClean="0">
                <a:latin typeface="Courier New" pitchFamily="112" charset="0"/>
              </a:rPr>
              <a:t>}</a:t>
            </a:r>
          </a:p>
          <a:p>
            <a:pPr eaLnBrk="1" hangingPunct="1">
              <a:lnSpc>
                <a:spcPct val="90000"/>
              </a:lnSpc>
              <a:spcBef>
                <a:spcPct val="50000"/>
              </a:spcBef>
              <a:defRPr/>
            </a:pPr>
            <a:r>
              <a:rPr lang="en-US" sz="2000" dirty="0" smtClean="0"/>
              <a:t>Function templates can be overloaded </a:t>
            </a:r>
          </a:p>
          <a:p>
            <a:pPr eaLnBrk="1" hangingPunct="1">
              <a:lnSpc>
                <a:spcPct val="90000"/>
              </a:lnSpc>
              <a:spcBef>
                <a:spcPts val="0"/>
              </a:spcBef>
              <a:defRPr/>
            </a:pPr>
            <a:r>
              <a:rPr lang="en-US" sz="2000" dirty="0" smtClean="0"/>
              <a:t>Each template must have a unique parameter list</a:t>
            </a:r>
          </a:p>
          <a:p>
            <a:pPr eaLnBrk="1" hangingPunct="1">
              <a:lnSpc>
                <a:spcPct val="90000"/>
              </a:lnSpc>
              <a:spcBef>
                <a:spcPts val="0"/>
              </a:spcBef>
              <a:defRPr/>
            </a:pPr>
            <a:r>
              <a:rPr lang="en-US" sz="2000" dirty="0" smtClean="0"/>
              <a:t>Example:</a:t>
            </a:r>
          </a:p>
          <a:p>
            <a:pPr lvl="1" eaLnBrk="1" hangingPunct="1">
              <a:lnSpc>
                <a:spcPct val="90000"/>
              </a:lnSpc>
              <a:spcBef>
                <a:spcPts val="0"/>
              </a:spcBef>
              <a:buClr>
                <a:schemeClr val="tx1"/>
              </a:buClr>
              <a:buFontTx/>
              <a:buNone/>
              <a:defRPr/>
            </a:pPr>
            <a:r>
              <a:rPr lang="en-US" sz="2000" b="1" dirty="0" smtClean="0"/>
              <a:t>	</a:t>
            </a:r>
            <a:r>
              <a:rPr lang="en-US" sz="2000" b="1" dirty="0" smtClean="0">
                <a:latin typeface="Courier New" pitchFamily="112" charset="0"/>
              </a:rPr>
              <a:t>template &lt;class T&gt;</a:t>
            </a:r>
          </a:p>
          <a:p>
            <a:pPr lvl="1" eaLnBrk="1" hangingPunct="1">
              <a:spcBef>
                <a:spcPts val="0"/>
              </a:spcBef>
              <a:buClr>
                <a:schemeClr val="tx1"/>
              </a:buClr>
              <a:buFontTx/>
              <a:buNone/>
              <a:defRPr/>
            </a:pPr>
            <a:r>
              <a:rPr lang="en-US" sz="2000" b="1" dirty="0" smtClean="0">
                <a:latin typeface="Courier New" pitchFamily="112" charset="0"/>
              </a:rPr>
              <a:t>	T </a:t>
            </a:r>
            <a:r>
              <a:rPr lang="en-US" sz="2000" b="1" dirty="0" err="1" smtClean="0">
                <a:latin typeface="Courier New" pitchFamily="112" charset="0"/>
              </a:rPr>
              <a:t>sumAll</a:t>
            </a:r>
            <a:r>
              <a:rPr lang="en-US" sz="2000" b="1" dirty="0" smtClean="0">
                <a:latin typeface="Courier New" pitchFamily="112" charset="0"/>
              </a:rPr>
              <a:t>(T num) ...</a:t>
            </a:r>
          </a:p>
          <a:p>
            <a:pPr lvl="1" eaLnBrk="1" hangingPunct="1">
              <a:lnSpc>
                <a:spcPct val="90000"/>
              </a:lnSpc>
              <a:spcBef>
                <a:spcPct val="50000"/>
              </a:spcBef>
              <a:buClr>
                <a:schemeClr val="tx1"/>
              </a:buClr>
              <a:buFontTx/>
              <a:buNone/>
              <a:defRPr/>
            </a:pPr>
            <a:r>
              <a:rPr lang="en-US" sz="2000" b="1" dirty="0" smtClean="0">
                <a:latin typeface="Courier New" pitchFamily="112" charset="0"/>
              </a:rPr>
              <a:t>	template &lt;class T1, class T2&gt;</a:t>
            </a:r>
          </a:p>
          <a:p>
            <a:pPr lvl="1" eaLnBrk="1" hangingPunct="1">
              <a:spcBef>
                <a:spcPts val="0"/>
              </a:spcBef>
              <a:buClr>
                <a:schemeClr val="tx1"/>
              </a:buClr>
              <a:buFontTx/>
              <a:buNone/>
              <a:defRPr/>
            </a:pPr>
            <a:r>
              <a:rPr lang="en-US" sz="2000" b="1" dirty="0" smtClean="0">
                <a:latin typeface="Courier New" pitchFamily="112" charset="0"/>
              </a:rPr>
              <a:t>	T1 </a:t>
            </a:r>
            <a:r>
              <a:rPr lang="en-US" sz="2000" b="1" dirty="0" err="1" smtClean="0">
                <a:latin typeface="Courier New" pitchFamily="112" charset="0"/>
              </a:rPr>
              <a:t>sumAll</a:t>
            </a:r>
            <a:r>
              <a:rPr lang="en-US" sz="2000" b="1" dirty="0" smtClean="0">
                <a:latin typeface="Courier New" pitchFamily="112" charset="0"/>
              </a:rPr>
              <a:t>(T1 num1, T2 num2) ...</a:t>
            </a:r>
          </a:p>
          <a:p>
            <a:pPr eaLnBrk="1" hangingPunct="1">
              <a:spcBef>
                <a:spcPts val="1200"/>
              </a:spcBef>
              <a:buClr>
                <a:schemeClr val="tx1"/>
              </a:buClr>
              <a:defRPr/>
            </a:pPr>
            <a:r>
              <a:rPr lang="en-US" sz="2000" dirty="0" smtClean="0"/>
              <a:t>A function template can be in the same source code as a ‘regular’ function with the same name but with specific data type</a:t>
            </a: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52400"/>
            <a:ext cx="8229600" cy="457200"/>
          </a:xfrm>
        </p:spPr>
        <p:txBody>
          <a:bodyPr/>
          <a:lstStyle/>
          <a:p>
            <a:pPr algn="ctr" eaLnBrk="1" hangingPunct="1"/>
            <a:r>
              <a:rPr lang="en-US" sz="2800" dirty="0" smtClean="0"/>
              <a:t>Using Function Templates</a:t>
            </a:r>
          </a:p>
        </p:txBody>
      </p:sp>
      <p:sp>
        <p:nvSpPr>
          <p:cNvPr id="7171" name="Rectangle 3"/>
          <p:cNvSpPr>
            <a:spLocks noGrp="1" noChangeArrowheads="1"/>
          </p:cNvSpPr>
          <p:nvPr>
            <p:ph idx="1"/>
          </p:nvPr>
        </p:nvSpPr>
        <p:spPr>
          <a:xfrm>
            <a:off x="228600" y="609600"/>
            <a:ext cx="8686800" cy="5943600"/>
          </a:xfrm>
        </p:spPr>
        <p:txBody>
          <a:bodyPr/>
          <a:lstStyle/>
          <a:p>
            <a:pPr eaLnBrk="1" hangingPunct="1">
              <a:lnSpc>
                <a:spcPct val="90000"/>
              </a:lnSpc>
              <a:spcBef>
                <a:spcPct val="50000"/>
              </a:spcBef>
            </a:pPr>
            <a:r>
              <a:rPr lang="en-US" sz="2000" dirty="0" smtClean="0"/>
              <a:t>The function template definition must use all data types specified in the template prefix. If a data type is not used, remove it from the prefix.</a:t>
            </a:r>
          </a:p>
          <a:p>
            <a:pPr eaLnBrk="1" hangingPunct="1">
              <a:lnSpc>
                <a:spcPct val="90000"/>
              </a:lnSpc>
              <a:spcBef>
                <a:spcPts val="600"/>
              </a:spcBef>
            </a:pPr>
            <a:r>
              <a:rPr lang="en-US" sz="2000" dirty="0" smtClean="0"/>
              <a:t>Function calls must pass parameters for all data types specified in the template prefix. This means there is no default arguments.</a:t>
            </a:r>
          </a:p>
          <a:p>
            <a:pPr eaLnBrk="1" hangingPunct="1">
              <a:lnSpc>
                <a:spcPct val="90000"/>
              </a:lnSpc>
              <a:spcBef>
                <a:spcPts val="600"/>
              </a:spcBef>
            </a:pPr>
            <a:r>
              <a:rPr lang="en-US" sz="2000" dirty="0" smtClean="0"/>
              <a:t>Like regular functions, function templates must be defined before being called</a:t>
            </a:r>
          </a:p>
          <a:p>
            <a:pPr eaLnBrk="1" hangingPunct="1">
              <a:lnSpc>
                <a:spcPct val="90000"/>
              </a:lnSpc>
              <a:spcBef>
                <a:spcPts val="600"/>
              </a:spcBef>
            </a:pPr>
            <a:r>
              <a:rPr lang="en-US" sz="2000" dirty="0" smtClean="0"/>
              <a:t>When passing a class object to a function template, ensure that all operators in the template are defined or overloaded in the class definition</a:t>
            </a:r>
          </a:p>
          <a:p>
            <a:pPr eaLnBrk="1" hangingPunct="1">
              <a:lnSpc>
                <a:spcPct val="90000"/>
              </a:lnSpc>
              <a:spcBef>
                <a:spcPts val="600"/>
              </a:spcBef>
              <a:buNone/>
            </a:pPr>
            <a:r>
              <a:rPr lang="en-US" sz="2000" dirty="0" smtClean="0"/>
              <a:t>	Example: If a Clock object is passed to a function template, and the function template uses the + operator to add, then the Clock class must overload the operator +</a:t>
            </a:r>
          </a:p>
          <a:p>
            <a:pPr eaLnBrk="1" hangingPunct="1">
              <a:lnSpc>
                <a:spcPct val="90000"/>
              </a:lnSpc>
            </a:pPr>
            <a:r>
              <a:rPr lang="en-US" sz="2000" dirty="0" smtClean="0"/>
              <a:t>Templates are often appropriate for functions that perform the same task but use different parameter data types</a:t>
            </a:r>
          </a:p>
          <a:p>
            <a:pPr eaLnBrk="1" hangingPunct="1">
              <a:lnSpc>
                <a:spcPct val="90000"/>
              </a:lnSpc>
            </a:pPr>
            <a:r>
              <a:rPr lang="en-US" sz="2000" dirty="0" smtClean="0"/>
              <a:t>To write a function template:</a:t>
            </a:r>
          </a:p>
          <a:p>
            <a:pPr marL="548640" lvl="1" indent="-274320" eaLnBrk="1" hangingPunct="1">
              <a:spcBef>
                <a:spcPts val="0"/>
              </a:spcBef>
              <a:buFontTx/>
              <a:buAutoNum type="arabicPeriod"/>
              <a:tabLst>
                <a:tab pos="365760" algn="l"/>
              </a:tabLst>
            </a:pPr>
            <a:r>
              <a:rPr lang="en-US" sz="2000" dirty="0" smtClean="0"/>
              <a:t>Write the function with the usual data types first</a:t>
            </a:r>
          </a:p>
          <a:p>
            <a:pPr marL="548640" lvl="1" indent="-274320" eaLnBrk="1" hangingPunct="1">
              <a:spcBef>
                <a:spcPts val="0"/>
              </a:spcBef>
              <a:buFontTx/>
              <a:buAutoNum type="arabicPeriod"/>
              <a:tabLst>
                <a:tab pos="365760" algn="l"/>
              </a:tabLst>
            </a:pPr>
            <a:r>
              <a:rPr lang="en-US" sz="2000" dirty="0" smtClean="0"/>
              <a:t>Add the template prefix</a:t>
            </a:r>
          </a:p>
          <a:p>
            <a:pPr marL="548640" lvl="1" indent="-274320" eaLnBrk="1" hangingPunct="1">
              <a:spcBef>
                <a:spcPts val="0"/>
              </a:spcBef>
              <a:buFontTx/>
              <a:buAutoNum type="arabicPeriod"/>
              <a:tabLst>
                <a:tab pos="365760" algn="l"/>
              </a:tabLst>
            </a:pPr>
            <a:r>
              <a:rPr lang="en-US" sz="2000" dirty="0" smtClean="0"/>
              <a:t>Convert the data types in the function to a T type in the template      </a:t>
            </a:r>
          </a:p>
          <a:p>
            <a:pPr marL="548640" lvl="1" indent="-274320" eaLnBrk="1" hangingPunct="1">
              <a:spcBef>
                <a:spcPts val="0"/>
              </a:spcBef>
              <a:buNone/>
              <a:tabLst>
                <a:tab pos="365760" algn="l"/>
              </a:tabLst>
            </a:pPr>
            <a:r>
              <a:rPr lang="en-US" sz="2000" dirty="0" smtClean="0"/>
              <a:t>	  (T is typically used as the template variable name, but is not required)</a:t>
            </a:r>
          </a:p>
          <a:p>
            <a:pPr eaLnBrk="1" hangingPunct="1">
              <a:lnSpc>
                <a:spcPct val="90000"/>
              </a:lnSpc>
              <a:spcBef>
                <a:spcPct val="50000"/>
              </a:spcBef>
            </a:pPr>
            <a:endParaRPr lang="en-US" sz="2000" dirty="0" smtClean="0"/>
          </a:p>
          <a:p>
            <a:pPr eaLnBrk="1" hangingPunct="1">
              <a:lnSpc>
                <a:spcPct val="90000"/>
              </a:lnSpc>
              <a:spcBef>
                <a:spcPct val="50000"/>
              </a:spcBef>
            </a:pPr>
            <a:endParaRPr lang="en-US" sz="2000" dirty="0" smtClean="0"/>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ctrTitle"/>
          </p:nvPr>
        </p:nvSpPr>
        <p:spPr/>
        <p:txBody>
          <a:bodyPr/>
          <a:lstStyle/>
          <a:p>
            <a:r>
              <a:rPr lang="en-US" smtClean="0"/>
              <a:t>16.4</a:t>
            </a:r>
          </a:p>
        </p:txBody>
      </p:sp>
      <p:sp>
        <p:nvSpPr>
          <p:cNvPr id="37891" name="Subtitle 2"/>
          <p:cNvSpPr>
            <a:spLocks noGrp="1"/>
          </p:cNvSpPr>
          <p:nvPr>
            <p:ph type="subTitle" idx="1"/>
          </p:nvPr>
        </p:nvSpPr>
        <p:spPr/>
        <p:txBody>
          <a:bodyPr/>
          <a:lstStyle/>
          <a:p>
            <a:r>
              <a:rPr lang="en-US" smtClean="0"/>
              <a:t>Class Templates</a:t>
            </a:r>
          </a:p>
          <a:p>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152400"/>
            <a:ext cx="8229600" cy="457200"/>
          </a:xfrm>
        </p:spPr>
        <p:txBody>
          <a:bodyPr/>
          <a:lstStyle/>
          <a:p>
            <a:pPr algn="ctr"/>
            <a:r>
              <a:rPr lang="en-US" sz="2800" dirty="0" smtClean="0"/>
              <a:t>Class Templates</a:t>
            </a:r>
          </a:p>
        </p:txBody>
      </p:sp>
      <p:sp>
        <p:nvSpPr>
          <p:cNvPr id="38915" name="Rectangle 3"/>
          <p:cNvSpPr>
            <a:spLocks noGrp="1" noChangeArrowheads="1"/>
          </p:cNvSpPr>
          <p:nvPr>
            <p:ph idx="1"/>
          </p:nvPr>
        </p:nvSpPr>
        <p:spPr>
          <a:xfrm>
            <a:off x="228600" y="609600"/>
            <a:ext cx="8686800" cy="5867400"/>
          </a:xfrm>
        </p:spPr>
        <p:txBody>
          <a:bodyPr/>
          <a:lstStyle/>
          <a:p>
            <a:pPr>
              <a:lnSpc>
                <a:spcPct val="85000"/>
              </a:lnSpc>
            </a:pPr>
            <a:r>
              <a:rPr lang="en-US" sz="2000" dirty="0" smtClean="0"/>
              <a:t>Classes can also use templates</a:t>
            </a:r>
          </a:p>
          <a:p>
            <a:pPr>
              <a:lnSpc>
                <a:spcPct val="85000"/>
              </a:lnSpc>
            </a:pPr>
            <a:r>
              <a:rPr lang="en-US" sz="2000" dirty="0" smtClean="0"/>
              <a:t>When a class object is created, the type information that is supplied will define the type of member data of the class</a:t>
            </a:r>
          </a:p>
          <a:p>
            <a:pPr>
              <a:lnSpc>
                <a:spcPct val="85000"/>
              </a:lnSpc>
            </a:pPr>
            <a:r>
              <a:rPr lang="en-US" sz="2000" dirty="0" smtClean="0"/>
              <a:t>Unlike functions, objects are instantiated by supplying the specific data type </a:t>
            </a:r>
            <a:r>
              <a:rPr lang="en-US" sz="2000" b="1" dirty="0" smtClean="0"/>
              <a:t>(</a:t>
            </a:r>
            <a:r>
              <a:rPr lang="en-US" sz="2000" b="1" dirty="0" err="1" smtClean="0">
                <a:latin typeface="Courier New" pitchFamily="112" charset="0"/>
              </a:rPr>
              <a:t>int</a:t>
            </a:r>
            <a:r>
              <a:rPr lang="en-US" sz="2000" b="1" dirty="0" smtClean="0"/>
              <a:t>, </a:t>
            </a:r>
            <a:r>
              <a:rPr lang="en-US" sz="2000" b="1" dirty="0" smtClean="0">
                <a:latin typeface="Courier New" pitchFamily="112" charset="0"/>
              </a:rPr>
              <a:t>double</a:t>
            </a:r>
            <a:r>
              <a:rPr lang="en-US" sz="2000" b="1" dirty="0" smtClean="0"/>
              <a:t>, </a:t>
            </a:r>
            <a:r>
              <a:rPr lang="en-US" sz="2000" b="1" dirty="0" smtClean="0">
                <a:latin typeface="Courier New" pitchFamily="112" charset="0"/>
              </a:rPr>
              <a:t>string</a:t>
            </a:r>
            <a:r>
              <a:rPr lang="en-US" sz="2000" b="1" dirty="0" smtClean="0"/>
              <a:t>, </a:t>
            </a:r>
            <a:r>
              <a:rPr lang="en-US" sz="2000" dirty="0" smtClean="0"/>
              <a:t>etc.) at object definition</a:t>
            </a:r>
          </a:p>
          <a:p>
            <a:pPr>
              <a:spcBef>
                <a:spcPts val="0"/>
              </a:spcBef>
            </a:pPr>
            <a:r>
              <a:rPr lang="en-US" sz="2000" dirty="0" smtClean="0"/>
              <a:t>Example:	</a:t>
            </a:r>
            <a:r>
              <a:rPr lang="en-US" sz="2000" b="1" dirty="0" smtClean="0">
                <a:latin typeface="Courier New" pitchFamily="112" charset="0"/>
              </a:rPr>
              <a:t>template &lt;class T&gt; </a:t>
            </a:r>
          </a:p>
          <a:p>
            <a:pPr lvl="1">
              <a:spcBef>
                <a:spcPts val="0"/>
              </a:spcBef>
              <a:buFontTx/>
              <a:buNone/>
            </a:pPr>
            <a:r>
              <a:rPr lang="en-US" sz="2000" b="1" dirty="0" smtClean="0">
                <a:latin typeface="Courier New" pitchFamily="112" charset="0"/>
              </a:rPr>
              <a:t>			class grade {	    </a:t>
            </a:r>
            <a:r>
              <a:rPr lang="en-US" sz="2000" dirty="0" smtClean="0"/>
              <a:t>// class grade can work</a:t>
            </a:r>
            <a:endParaRPr lang="en-US" sz="2000" dirty="0" smtClean="0">
              <a:latin typeface="Courier New" pitchFamily="112" charset="0"/>
            </a:endParaRPr>
          </a:p>
          <a:p>
            <a:pPr lvl="1">
              <a:spcBef>
                <a:spcPts val="0"/>
              </a:spcBef>
              <a:buFontTx/>
              <a:buNone/>
            </a:pPr>
            <a:r>
              <a:rPr lang="en-US" sz="2000" b="1" dirty="0" smtClean="0">
                <a:latin typeface="Courier New" pitchFamily="112" charset="0"/>
              </a:rPr>
              <a:t>	  	private:              </a:t>
            </a:r>
            <a:r>
              <a:rPr lang="en-US" sz="2000" dirty="0" smtClean="0"/>
              <a:t>// with any data type</a:t>
            </a:r>
            <a:endParaRPr lang="en-US" sz="2000" b="1" dirty="0" smtClean="0">
              <a:latin typeface="Courier New" pitchFamily="112" charset="0"/>
            </a:endParaRPr>
          </a:p>
          <a:p>
            <a:pPr lvl="1">
              <a:spcBef>
                <a:spcPts val="0"/>
              </a:spcBef>
              <a:buFontTx/>
              <a:buNone/>
            </a:pPr>
            <a:r>
              <a:rPr lang="en-US" sz="2000" b="1" dirty="0" smtClean="0">
                <a:latin typeface="Courier New" pitchFamily="112" charset="0"/>
              </a:rPr>
              <a:t>				T score;</a:t>
            </a:r>
          </a:p>
          <a:p>
            <a:pPr lvl="1">
              <a:spcBef>
                <a:spcPts val="0"/>
              </a:spcBef>
              <a:buFontTx/>
              <a:buNone/>
            </a:pPr>
            <a:r>
              <a:rPr lang="en-US" sz="2000" b="1" dirty="0" smtClean="0">
                <a:latin typeface="Courier New" pitchFamily="112" charset="0"/>
              </a:rPr>
              <a:t>		 	public:</a:t>
            </a:r>
          </a:p>
          <a:p>
            <a:pPr lvl="1">
              <a:spcBef>
                <a:spcPts val="0"/>
              </a:spcBef>
              <a:buFontTx/>
              <a:buNone/>
            </a:pPr>
            <a:r>
              <a:rPr lang="en-US" sz="2000" b="1" dirty="0" smtClean="0">
                <a:latin typeface="Courier New" pitchFamily="112" charset="0"/>
              </a:rPr>
              <a:t>				grade(T);</a:t>
            </a:r>
          </a:p>
          <a:p>
            <a:pPr lvl="1">
              <a:spcBef>
                <a:spcPts val="0"/>
              </a:spcBef>
              <a:buFontTx/>
              <a:buNone/>
            </a:pPr>
            <a:r>
              <a:rPr lang="en-US" sz="2000" b="1" dirty="0" smtClean="0">
                <a:latin typeface="Courier New" pitchFamily="112" charset="0"/>
              </a:rPr>
              <a:t>				void </a:t>
            </a:r>
            <a:r>
              <a:rPr lang="en-US" sz="2000" b="1" dirty="0" err="1" smtClean="0">
                <a:latin typeface="Courier New" pitchFamily="112" charset="0"/>
              </a:rPr>
              <a:t>setGrade</a:t>
            </a:r>
            <a:r>
              <a:rPr lang="en-US" sz="2000" b="1" dirty="0" smtClean="0">
                <a:latin typeface="Courier New" pitchFamily="112" charset="0"/>
              </a:rPr>
              <a:t>(T);</a:t>
            </a:r>
          </a:p>
          <a:p>
            <a:pPr lvl="1">
              <a:spcBef>
                <a:spcPts val="0"/>
              </a:spcBef>
              <a:buFontTx/>
              <a:buNone/>
            </a:pPr>
            <a:r>
              <a:rPr lang="en-US" sz="2000" b="1" dirty="0" smtClean="0">
                <a:latin typeface="Courier New" pitchFamily="112" charset="0"/>
              </a:rPr>
              <a:t>				T </a:t>
            </a:r>
            <a:r>
              <a:rPr lang="en-US" sz="2000" b="1" dirty="0" err="1" smtClean="0">
                <a:latin typeface="Courier New" pitchFamily="112" charset="0"/>
              </a:rPr>
              <a:t>getGrade</a:t>
            </a:r>
            <a:r>
              <a:rPr lang="en-US" sz="2000" b="1" dirty="0" smtClean="0">
                <a:latin typeface="Courier New" pitchFamily="112" charset="0"/>
              </a:rPr>
              <a:t>()</a:t>
            </a:r>
          </a:p>
          <a:p>
            <a:pPr lvl="1">
              <a:spcBef>
                <a:spcPts val="0"/>
              </a:spcBef>
              <a:buFontTx/>
              <a:buNone/>
            </a:pPr>
            <a:r>
              <a:rPr lang="en-US" sz="2000" b="1" dirty="0" smtClean="0">
                <a:latin typeface="Courier New" pitchFamily="112" charset="0"/>
              </a:rPr>
              <a:t>			};</a:t>
            </a:r>
          </a:p>
          <a:p>
            <a:pPr>
              <a:spcBef>
                <a:spcPct val="50000"/>
              </a:spcBef>
            </a:pPr>
            <a:r>
              <a:rPr lang="en-US" sz="2000" dirty="0" smtClean="0"/>
              <a:t>Pass the type information to the class template when defining objects:</a:t>
            </a:r>
          </a:p>
          <a:p>
            <a:pPr lvl="1">
              <a:spcBef>
                <a:spcPts val="0"/>
              </a:spcBef>
              <a:buClr>
                <a:srgbClr val="3333CC"/>
              </a:buClr>
              <a:buFontTx/>
              <a:buNone/>
            </a:pPr>
            <a:r>
              <a:rPr lang="en-US" sz="2000" b="1" dirty="0" smtClean="0">
                <a:latin typeface="Courier New" pitchFamily="112" charset="0"/>
              </a:rPr>
              <a:t>grade&lt;</a:t>
            </a:r>
            <a:r>
              <a:rPr lang="en-US" sz="2000" b="1" dirty="0" err="1" smtClean="0">
                <a:latin typeface="Courier New" pitchFamily="112" charset="0"/>
              </a:rPr>
              <a:t>int</a:t>
            </a:r>
            <a:r>
              <a:rPr lang="en-US" sz="2000" b="1" dirty="0" smtClean="0">
                <a:latin typeface="Courier New" pitchFamily="112" charset="0"/>
              </a:rPr>
              <a:t>&gt; tests[20];      </a:t>
            </a:r>
            <a:r>
              <a:rPr lang="en-US" sz="2000" dirty="0" smtClean="0"/>
              <a:t>// array of 20 </a:t>
            </a:r>
            <a:r>
              <a:rPr lang="en-US" sz="2000" dirty="0" err="1" smtClean="0"/>
              <a:t>int</a:t>
            </a:r>
            <a:r>
              <a:rPr lang="en-US" sz="2000" dirty="0" smtClean="0"/>
              <a:t> grade objects</a:t>
            </a:r>
          </a:p>
          <a:p>
            <a:pPr lvl="1">
              <a:spcBef>
                <a:spcPts val="0"/>
              </a:spcBef>
              <a:buClr>
                <a:srgbClr val="3333CC"/>
              </a:buClr>
              <a:buFontTx/>
              <a:buNone/>
            </a:pPr>
            <a:r>
              <a:rPr lang="en-US" sz="2000" b="1" dirty="0" smtClean="0">
                <a:latin typeface="Courier New" pitchFamily="112" charset="0"/>
              </a:rPr>
              <a:t>grade&lt;double&gt; quizzes[20];</a:t>
            </a:r>
            <a:r>
              <a:rPr lang="en-US" sz="2000" dirty="0" smtClean="0"/>
              <a:t>   // array of 20 double grade objects</a:t>
            </a:r>
            <a:endParaRPr lang="en-US" sz="2000" b="1" dirty="0" smtClean="0">
              <a:latin typeface="Courier New" pitchFamily="112" charset="0"/>
            </a:endParaRPr>
          </a:p>
          <a:p>
            <a:pPr>
              <a:spcBef>
                <a:spcPts val="0"/>
              </a:spcBef>
            </a:pPr>
            <a:r>
              <a:rPr lang="en-US" sz="2000" dirty="0" smtClean="0"/>
              <a:t>After defining the objects, we can use them with their specific data types just as usual</a:t>
            </a:r>
          </a:p>
          <a:p>
            <a:pPr>
              <a:spcBef>
                <a:spcPts val="0"/>
              </a:spcBef>
            </a:pPr>
            <a:endParaRPr lang="en-US" sz="2400" b="1" dirty="0" smtClean="0">
              <a:latin typeface="Courier New" pitchFamily="112" charset="0"/>
            </a:endParaRPr>
          </a:p>
          <a:p>
            <a:pPr>
              <a:lnSpc>
                <a:spcPct val="85000"/>
              </a:lnSpc>
              <a:buNone/>
            </a:pPr>
            <a:endParaRPr lang="en-US" sz="2000" dirty="0" smtClean="0"/>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2895600" y="2133600"/>
            <a:ext cx="3429000" cy="2338388"/>
          </a:xfrm>
          <a:prstGeom prst="rect">
            <a:avLst/>
          </a:prstGeom>
          <a:noFill/>
          <a:ln w="9525">
            <a:noFill/>
            <a:miter lim="800000"/>
            <a:headEnd/>
            <a:tailEnd/>
          </a:ln>
        </p:spPr>
        <p:txBody>
          <a:bodyPr>
            <a:spAutoFit/>
          </a:bodyPr>
          <a:lstStyle/>
          <a:p>
            <a:pPr algn="ctr">
              <a:spcBef>
                <a:spcPct val="50000"/>
              </a:spcBef>
            </a:pPr>
            <a:r>
              <a:rPr lang="en-US" sz="4400" b="1" dirty="0"/>
              <a:t>Chapter 17:</a:t>
            </a:r>
          </a:p>
          <a:p>
            <a:pPr algn="ctr">
              <a:spcBef>
                <a:spcPct val="50000"/>
              </a:spcBef>
            </a:pPr>
            <a:endParaRPr lang="en-US" sz="4000" dirty="0"/>
          </a:p>
          <a:p>
            <a:pPr algn="ctr">
              <a:spcBef>
                <a:spcPct val="50000"/>
              </a:spcBef>
            </a:pPr>
            <a:r>
              <a:rPr lang="en-US" sz="2800" b="1" dirty="0">
                <a:solidFill>
                  <a:srgbClr val="FF3300"/>
                </a:solidFill>
              </a:rPr>
              <a:t>Linked Lists</a:t>
            </a:r>
          </a:p>
        </p:txBody>
      </p:sp>
      <p:sp>
        <p:nvSpPr>
          <p:cNvPr id="5" name="TextBox 4"/>
          <p:cNvSpPr txBox="1">
            <a:spLocks noChangeArrowheads="1"/>
          </p:cNvSpPr>
          <p:nvPr/>
        </p:nvSpPr>
        <p:spPr bwMode="auto">
          <a:xfrm>
            <a:off x="4648200" y="6248400"/>
            <a:ext cx="4304383" cy="523220"/>
          </a:xfrm>
          <a:prstGeom prst="rect">
            <a:avLst/>
          </a:prstGeom>
          <a:noFill/>
          <a:ln w="9525">
            <a:noFill/>
            <a:miter lim="800000"/>
            <a:headEnd/>
            <a:tailEnd/>
          </a:ln>
        </p:spPr>
        <p:txBody>
          <a:bodyPr wrap="none">
            <a:spAutoFit/>
          </a:bodyPr>
          <a:lstStyle/>
          <a:p>
            <a:r>
              <a:rPr lang="en-US" sz="1400" dirty="0" smtClean="0"/>
              <a:t>By Tony Gaddis</a:t>
            </a:r>
          </a:p>
          <a:p>
            <a:r>
              <a:rPr lang="en-US" sz="1400" dirty="0" smtClean="0"/>
              <a:t>Slides </a:t>
            </a:r>
            <a:r>
              <a:rPr lang="en-US" sz="1400" dirty="0"/>
              <a:t>modified and supplemented by Clare Nguyen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smtClean="0"/>
              <a:t>17.1</a:t>
            </a:r>
          </a:p>
        </p:txBody>
      </p:sp>
      <p:sp>
        <p:nvSpPr>
          <p:cNvPr id="4099" name="Rectangle 5"/>
          <p:cNvSpPr>
            <a:spLocks noGrp="1" noChangeArrowheads="1"/>
          </p:cNvSpPr>
          <p:nvPr>
            <p:ph type="subTitle" idx="1"/>
          </p:nvPr>
        </p:nvSpPr>
        <p:spPr/>
        <p:txBody>
          <a:bodyPr/>
          <a:lstStyle/>
          <a:p>
            <a:pPr eaLnBrk="1" hangingPunct="1"/>
            <a:r>
              <a:rPr lang="en-US" smtClean="0"/>
              <a:t>Introduction to the Linked List ADT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idx="1"/>
          </p:nvPr>
        </p:nvSpPr>
        <p:spPr>
          <a:xfrm>
            <a:off x="304800" y="609600"/>
            <a:ext cx="8534400" cy="5638800"/>
          </a:xfrm>
        </p:spPr>
        <p:txBody>
          <a:bodyPr/>
          <a:lstStyle/>
          <a:p>
            <a:pPr eaLnBrk="1" hangingPunct="1"/>
            <a:r>
              <a:rPr lang="en-US" sz="2000" dirty="0" smtClean="0"/>
              <a:t>Recall that a class is an abstract data type (ADT)</a:t>
            </a:r>
          </a:p>
          <a:p>
            <a:pPr eaLnBrk="1" hangingPunct="1"/>
            <a:r>
              <a:rPr lang="en-US" sz="2000" dirty="0" smtClean="0"/>
              <a:t>An ADT</a:t>
            </a:r>
            <a:r>
              <a:rPr lang="en-US" sz="2000" dirty="0" smtClean="0"/>
              <a:t> doesn’t exist in memory the way a “concrete” data type, such as an </a:t>
            </a:r>
            <a:r>
              <a:rPr lang="en-US" sz="2000" dirty="0" err="1" smtClean="0"/>
              <a:t>int</a:t>
            </a:r>
            <a:r>
              <a:rPr lang="en-US" sz="2000" dirty="0" smtClean="0"/>
              <a:t>, exists in memory</a:t>
            </a:r>
          </a:p>
          <a:p>
            <a:pPr eaLnBrk="1" hangingPunct="1"/>
            <a:r>
              <a:rPr lang="en-US" sz="2000" dirty="0" smtClean="0"/>
              <a:t>An ADT represents, or is an abstraction of, a real life entity: with attributes and behavior</a:t>
            </a:r>
          </a:p>
          <a:p>
            <a:pPr eaLnBrk="1" hangingPunct="1">
              <a:buNone/>
            </a:pPr>
            <a:r>
              <a:rPr lang="en-US" sz="2000" dirty="0" smtClean="0"/>
              <a:t>	</a:t>
            </a:r>
            <a:r>
              <a:rPr lang="en-US" sz="2000" dirty="0" smtClean="0"/>
              <a:t>For example, a Dog class is an ADT that has attributes such as 4 legs, long nose, fur, a bark, etc.</a:t>
            </a:r>
          </a:p>
          <a:p>
            <a:pPr eaLnBrk="1" hangingPunct="1"/>
            <a:r>
              <a:rPr lang="en-US" sz="2000" dirty="0" smtClean="0"/>
              <a:t>Inheritance extends the concept of abstraction because it allows us to build a hierarchy of classes, starting from a mor</a:t>
            </a:r>
            <a:r>
              <a:rPr lang="en-US" sz="2000" dirty="0" smtClean="0"/>
              <a:t>e abstract class down to a more concrete class</a:t>
            </a:r>
            <a:endParaRPr lang="en-US" sz="2000" dirty="0" smtClean="0"/>
          </a:p>
          <a:p>
            <a:r>
              <a:rPr lang="en-US" sz="2000" dirty="0" smtClean="0"/>
              <a:t>E</a:t>
            </a:r>
            <a:r>
              <a:rPr lang="en-US" sz="2000" dirty="0" smtClean="0"/>
              <a:t>xample:        </a:t>
            </a:r>
            <a:r>
              <a:rPr lang="en-US" sz="2000" u="sng" dirty="0" smtClean="0"/>
              <a:t>Inheritance hierarchy</a:t>
            </a:r>
            <a:r>
              <a:rPr lang="en-US" sz="2000" dirty="0" smtClean="0"/>
              <a:t>		  </a:t>
            </a:r>
            <a:r>
              <a:rPr lang="en-US" sz="2000" u="sng" dirty="0" smtClean="0"/>
              <a:t>Class</a:t>
            </a:r>
          </a:p>
          <a:p>
            <a:pPr>
              <a:buNone/>
            </a:pPr>
            <a:r>
              <a:rPr lang="en-US" sz="2000" dirty="0" smtClean="0"/>
              <a:t>  </a:t>
            </a:r>
            <a:r>
              <a:rPr lang="en-US" sz="2000" dirty="0" smtClean="0">
                <a:solidFill>
                  <a:schemeClr val="bg1">
                    <a:lumMod val="50000"/>
                  </a:schemeClr>
                </a:solidFill>
              </a:rPr>
              <a:t>More abstract</a:t>
            </a:r>
            <a:r>
              <a:rPr lang="en-US" sz="2000" dirty="0" smtClean="0"/>
              <a:t>	        Canine		          Wolf, Fox, Dog</a:t>
            </a:r>
            <a:endParaRPr lang="en-US" sz="2000" dirty="0" smtClean="0"/>
          </a:p>
          <a:p>
            <a:pPr>
              <a:buNone/>
            </a:pPr>
            <a:r>
              <a:rPr lang="en-US" sz="2000" dirty="0" smtClean="0"/>
              <a:t>		</a:t>
            </a:r>
            <a:r>
              <a:rPr lang="en-US" sz="2000" dirty="0" smtClean="0"/>
              <a:t>	 </a:t>
            </a:r>
            <a:r>
              <a:rPr lang="en-US" sz="2000" dirty="0" smtClean="0"/>
              <a:t>       Dog		   Sporting, Terrier, Non-sporting</a:t>
            </a:r>
            <a:endParaRPr lang="en-US" sz="2000" dirty="0" smtClean="0"/>
          </a:p>
          <a:p>
            <a:pPr>
              <a:buNone/>
            </a:pPr>
            <a:r>
              <a:rPr lang="en-US" sz="2000" dirty="0" smtClean="0"/>
              <a:t>      </a:t>
            </a:r>
            <a:r>
              <a:rPr lang="en-US" sz="2000" dirty="0" smtClean="0"/>
              <a:t>		        Non-sporting            Bull dog, </a:t>
            </a:r>
            <a:r>
              <a:rPr lang="en-US" sz="2000" dirty="0" smtClean="0"/>
              <a:t>B</a:t>
            </a:r>
            <a:r>
              <a:rPr lang="en-US" sz="2000" dirty="0" smtClean="0"/>
              <a:t>oston terrier, Poodle</a:t>
            </a:r>
            <a:endParaRPr lang="en-US" sz="2000" dirty="0" smtClean="0"/>
          </a:p>
          <a:p>
            <a:pPr>
              <a:buNone/>
            </a:pPr>
            <a:r>
              <a:rPr lang="en-US" sz="2000" dirty="0" smtClean="0">
                <a:solidFill>
                  <a:schemeClr val="bg1">
                    <a:lumMod val="50000"/>
                  </a:schemeClr>
                </a:solidFill>
              </a:rPr>
              <a:t>  </a:t>
            </a:r>
            <a:r>
              <a:rPr lang="en-US" sz="2000" dirty="0" smtClean="0">
                <a:solidFill>
                  <a:schemeClr val="bg1">
                    <a:lumMod val="50000"/>
                  </a:schemeClr>
                </a:solidFill>
              </a:rPr>
              <a:t>More concrete    </a:t>
            </a:r>
            <a:r>
              <a:rPr lang="en-US" sz="2000" dirty="0" smtClean="0"/>
              <a:t> </a:t>
            </a:r>
            <a:r>
              <a:rPr lang="en-US" sz="2000" dirty="0" smtClean="0"/>
              <a:t>    Poodle		       Toy, Miniature, Standard</a:t>
            </a:r>
            <a:endParaRPr lang="en-US" sz="2000" dirty="0" smtClean="0"/>
          </a:p>
          <a:p>
            <a:pPr eaLnBrk="1" hangingPunct="1">
              <a:buFont typeface="Times" pitchFamily="112" charset="0"/>
              <a:buNone/>
            </a:pPr>
            <a:endParaRPr lang="en-US" dirty="0" smtClean="0"/>
          </a:p>
        </p:txBody>
      </p:sp>
      <p:sp>
        <p:nvSpPr>
          <p:cNvPr id="5123" name="Rectangle 2"/>
          <p:cNvSpPr>
            <a:spLocks noGrp="1" noChangeArrowheads="1"/>
          </p:cNvSpPr>
          <p:nvPr>
            <p:ph type="title"/>
          </p:nvPr>
        </p:nvSpPr>
        <p:spPr>
          <a:xfrm>
            <a:off x="457200" y="76200"/>
            <a:ext cx="8229600" cy="533400"/>
          </a:xfrm>
        </p:spPr>
        <p:txBody>
          <a:bodyPr/>
          <a:lstStyle/>
          <a:p>
            <a:pPr algn="ctr" eaLnBrk="1" hangingPunct="1"/>
            <a:r>
              <a:rPr lang="en-US" sz="2800" dirty="0" smtClean="0"/>
              <a:t>Inheritance Supports Abstraction</a:t>
            </a:r>
            <a:endParaRPr lang="en-US" sz="2800" dirty="0" smtClean="0"/>
          </a:p>
        </p:txBody>
      </p:sp>
      <p:cxnSp>
        <p:nvCxnSpPr>
          <p:cNvPr id="5" name="Straight Arrow Connector 4"/>
          <p:cNvCxnSpPr/>
          <p:nvPr/>
        </p:nvCxnSpPr>
        <p:spPr>
          <a:xfrm>
            <a:off x="1600200" y="4724400"/>
            <a:ext cx="0" cy="60960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57200" y="152400"/>
            <a:ext cx="8229600" cy="533400"/>
          </a:xfrm>
        </p:spPr>
        <p:txBody>
          <a:bodyPr>
            <a:normAutofit/>
          </a:bodyPr>
          <a:lstStyle/>
          <a:p>
            <a:pPr algn="ctr" eaLnBrk="1" hangingPunct="1">
              <a:defRPr/>
            </a:pPr>
            <a:r>
              <a:rPr lang="en-US" sz="2800" dirty="0" smtClean="0"/>
              <a:t>Linked List ADT</a:t>
            </a:r>
          </a:p>
        </p:txBody>
      </p:sp>
      <p:sp>
        <p:nvSpPr>
          <p:cNvPr id="2" name="Rectangle 3"/>
          <p:cNvSpPr>
            <a:spLocks noGrp="1" noChangeArrowheads="1"/>
          </p:cNvSpPr>
          <p:nvPr>
            <p:ph idx="1"/>
          </p:nvPr>
        </p:nvSpPr>
        <p:spPr>
          <a:xfrm>
            <a:off x="304800" y="685800"/>
            <a:ext cx="8458200" cy="5791200"/>
          </a:xfrm>
        </p:spPr>
        <p:txBody>
          <a:bodyPr/>
          <a:lstStyle/>
          <a:p>
            <a:pPr eaLnBrk="1" hangingPunct="1">
              <a:lnSpc>
                <a:spcPct val="90000"/>
              </a:lnSpc>
              <a:spcBef>
                <a:spcPts val="600"/>
              </a:spcBef>
            </a:pPr>
            <a:r>
              <a:rPr lang="en-US" sz="2000" dirty="0" smtClean="0"/>
              <a:t>A linked list is set of data </a:t>
            </a:r>
            <a:r>
              <a:rPr lang="en-US" sz="2000" i="1" dirty="0" smtClean="0"/>
              <a:t>nodes</a:t>
            </a:r>
            <a:r>
              <a:rPr lang="en-US" sz="2000" dirty="0" smtClean="0"/>
              <a:t> or structures that contain references to other data structures</a:t>
            </a:r>
          </a:p>
          <a:p>
            <a:pPr eaLnBrk="1" hangingPunct="1">
              <a:lnSpc>
                <a:spcPct val="90000"/>
              </a:lnSpc>
              <a:spcBef>
                <a:spcPts val="0"/>
              </a:spcBef>
            </a:pPr>
            <a:endParaRPr lang="en-US" sz="2000" dirty="0" smtClean="0"/>
          </a:p>
          <a:p>
            <a:pPr eaLnBrk="1" hangingPunct="1">
              <a:lnSpc>
                <a:spcPct val="90000"/>
              </a:lnSpc>
              <a:spcBef>
                <a:spcPts val="0"/>
              </a:spcBef>
            </a:pPr>
            <a:endParaRPr lang="en-US" sz="2000" dirty="0" smtClean="0"/>
          </a:p>
          <a:p>
            <a:pPr eaLnBrk="1" hangingPunct="1">
              <a:spcBef>
                <a:spcPts val="600"/>
              </a:spcBef>
              <a:buNone/>
            </a:pPr>
            <a:endParaRPr lang="en-US" sz="2000" dirty="0" smtClean="0"/>
          </a:p>
          <a:p>
            <a:pPr eaLnBrk="1" hangingPunct="1">
              <a:spcBef>
                <a:spcPts val="0"/>
              </a:spcBef>
            </a:pPr>
            <a:r>
              <a:rPr lang="en-US" sz="2000" dirty="0" smtClean="0"/>
              <a:t>Each data node is dynamically allocated, so data nodes can be added to or removed from the linked list during execution</a:t>
            </a:r>
            <a:endParaRPr lang="en-US" sz="2000" u="sng" dirty="0" smtClean="0"/>
          </a:p>
          <a:p>
            <a:pPr eaLnBrk="1" hangingPunct="1"/>
            <a:r>
              <a:rPr lang="en-US" sz="2000" dirty="0" smtClean="0"/>
              <a:t>This means linked lists can grow and shrink as needed, unlike arrays that have a fixed size</a:t>
            </a:r>
          </a:p>
          <a:p>
            <a:pPr eaLnBrk="1" hangingPunct="1">
              <a:spcBef>
                <a:spcPts val="600"/>
              </a:spcBef>
            </a:pPr>
            <a:r>
              <a:rPr lang="en-US" sz="2000" dirty="0" smtClean="0"/>
              <a:t>Linked lists can insert a node between other nodes easily, and can remove any node easily</a:t>
            </a:r>
          </a:p>
          <a:p>
            <a:pPr eaLnBrk="1" hangingPunct="1">
              <a:spcBef>
                <a:spcPts val="600"/>
              </a:spcBef>
            </a:pPr>
            <a:endParaRPr lang="en-US" sz="2000" dirty="0" smtClean="0"/>
          </a:p>
          <a:p>
            <a:pPr eaLnBrk="1" hangingPunct="1">
              <a:lnSpc>
                <a:spcPct val="90000"/>
              </a:lnSpc>
            </a:pPr>
            <a:endParaRPr lang="en-US" sz="2000" dirty="0" smtClean="0"/>
          </a:p>
        </p:txBody>
      </p:sp>
      <p:grpSp>
        <p:nvGrpSpPr>
          <p:cNvPr id="3" name="Group 17"/>
          <p:cNvGrpSpPr>
            <a:grpSpLocks/>
          </p:cNvGrpSpPr>
          <p:nvPr/>
        </p:nvGrpSpPr>
        <p:grpSpPr bwMode="auto">
          <a:xfrm>
            <a:off x="609600" y="1447801"/>
            <a:ext cx="7958137" cy="529670"/>
            <a:chOff x="193" y="2592"/>
            <a:chExt cx="5013" cy="426"/>
          </a:xfrm>
        </p:grpSpPr>
        <p:sp>
          <p:nvSpPr>
            <p:cNvPr id="5126" name="Rectangle 5"/>
            <p:cNvSpPr>
              <a:spLocks noChangeArrowheads="1"/>
            </p:cNvSpPr>
            <p:nvPr/>
          </p:nvSpPr>
          <p:spPr bwMode="auto">
            <a:xfrm>
              <a:off x="1152" y="2592"/>
              <a:ext cx="720" cy="336"/>
            </a:xfrm>
            <a:prstGeom prst="rect">
              <a:avLst/>
            </a:prstGeom>
            <a:noFill/>
            <a:ln w="9525" algn="ctr">
              <a:solidFill>
                <a:schemeClr val="tx1"/>
              </a:solidFill>
              <a:miter lim="800000"/>
              <a:headEnd/>
              <a:tailEnd/>
            </a:ln>
          </p:spPr>
          <p:txBody>
            <a:bodyPr wrap="none" anchor="ctr"/>
            <a:lstStyle/>
            <a:p>
              <a:endParaRPr lang="en-US"/>
            </a:p>
          </p:txBody>
        </p:sp>
        <p:sp>
          <p:nvSpPr>
            <p:cNvPr id="5127" name="Rectangle 6"/>
            <p:cNvSpPr>
              <a:spLocks noChangeArrowheads="1"/>
            </p:cNvSpPr>
            <p:nvPr/>
          </p:nvSpPr>
          <p:spPr bwMode="auto">
            <a:xfrm>
              <a:off x="2256" y="2592"/>
              <a:ext cx="720" cy="336"/>
            </a:xfrm>
            <a:prstGeom prst="rect">
              <a:avLst/>
            </a:prstGeom>
            <a:noFill/>
            <a:ln w="9525" algn="ctr">
              <a:solidFill>
                <a:schemeClr val="tx1"/>
              </a:solidFill>
              <a:miter lim="800000"/>
              <a:headEnd/>
              <a:tailEnd/>
            </a:ln>
          </p:spPr>
          <p:txBody>
            <a:bodyPr wrap="none" anchor="ctr"/>
            <a:lstStyle/>
            <a:p>
              <a:endParaRPr lang="en-US"/>
            </a:p>
          </p:txBody>
        </p:sp>
        <p:sp>
          <p:nvSpPr>
            <p:cNvPr id="5128" name="Rectangle 7"/>
            <p:cNvSpPr>
              <a:spLocks noChangeArrowheads="1"/>
            </p:cNvSpPr>
            <p:nvPr/>
          </p:nvSpPr>
          <p:spPr bwMode="auto">
            <a:xfrm>
              <a:off x="3504" y="2592"/>
              <a:ext cx="720" cy="336"/>
            </a:xfrm>
            <a:prstGeom prst="rect">
              <a:avLst/>
            </a:prstGeom>
            <a:noFill/>
            <a:ln w="9525" algn="ctr">
              <a:solidFill>
                <a:schemeClr val="tx1"/>
              </a:solidFill>
              <a:miter lim="800000"/>
              <a:headEnd/>
              <a:tailEnd/>
            </a:ln>
          </p:spPr>
          <p:txBody>
            <a:bodyPr wrap="none" anchor="ctr"/>
            <a:lstStyle/>
            <a:p>
              <a:endParaRPr lang="en-US"/>
            </a:p>
          </p:txBody>
        </p:sp>
        <p:sp>
          <p:nvSpPr>
            <p:cNvPr id="5129" name="Rectangle 8"/>
            <p:cNvSpPr>
              <a:spLocks noChangeArrowheads="1"/>
            </p:cNvSpPr>
            <p:nvPr/>
          </p:nvSpPr>
          <p:spPr bwMode="auto">
            <a:xfrm>
              <a:off x="1632" y="2592"/>
              <a:ext cx="240" cy="336"/>
            </a:xfrm>
            <a:prstGeom prst="rect">
              <a:avLst/>
            </a:prstGeom>
            <a:noFill/>
            <a:ln w="9525" algn="ctr">
              <a:solidFill>
                <a:schemeClr val="tx1"/>
              </a:solidFill>
              <a:miter lim="800000"/>
              <a:headEnd/>
              <a:tailEnd/>
            </a:ln>
          </p:spPr>
          <p:txBody>
            <a:bodyPr wrap="none" anchor="ctr"/>
            <a:lstStyle/>
            <a:p>
              <a:endParaRPr lang="en-US"/>
            </a:p>
          </p:txBody>
        </p:sp>
        <p:sp>
          <p:nvSpPr>
            <p:cNvPr id="5130" name="Rectangle 9"/>
            <p:cNvSpPr>
              <a:spLocks noChangeArrowheads="1"/>
            </p:cNvSpPr>
            <p:nvPr/>
          </p:nvSpPr>
          <p:spPr bwMode="auto">
            <a:xfrm>
              <a:off x="2736" y="2592"/>
              <a:ext cx="240" cy="336"/>
            </a:xfrm>
            <a:prstGeom prst="rect">
              <a:avLst/>
            </a:prstGeom>
            <a:noFill/>
            <a:ln w="9525" algn="ctr">
              <a:solidFill>
                <a:schemeClr val="tx1"/>
              </a:solidFill>
              <a:miter lim="800000"/>
              <a:headEnd/>
              <a:tailEnd/>
            </a:ln>
          </p:spPr>
          <p:txBody>
            <a:bodyPr wrap="none" anchor="ctr"/>
            <a:lstStyle/>
            <a:p>
              <a:endParaRPr lang="en-US"/>
            </a:p>
          </p:txBody>
        </p:sp>
        <p:sp>
          <p:nvSpPr>
            <p:cNvPr id="5131" name="Rectangle 10"/>
            <p:cNvSpPr>
              <a:spLocks noChangeArrowheads="1"/>
            </p:cNvSpPr>
            <p:nvPr/>
          </p:nvSpPr>
          <p:spPr bwMode="auto">
            <a:xfrm>
              <a:off x="3984" y="2592"/>
              <a:ext cx="240" cy="336"/>
            </a:xfrm>
            <a:prstGeom prst="rect">
              <a:avLst/>
            </a:prstGeom>
            <a:noFill/>
            <a:ln w="9525" algn="ctr">
              <a:solidFill>
                <a:schemeClr val="tx1"/>
              </a:solidFill>
              <a:miter lim="800000"/>
              <a:headEnd/>
              <a:tailEnd/>
            </a:ln>
          </p:spPr>
          <p:txBody>
            <a:bodyPr wrap="none" anchor="ctr"/>
            <a:lstStyle/>
            <a:p>
              <a:endParaRPr lang="en-US"/>
            </a:p>
          </p:txBody>
        </p:sp>
        <p:sp>
          <p:nvSpPr>
            <p:cNvPr id="5132" name="Line 11"/>
            <p:cNvSpPr>
              <a:spLocks noChangeShapeType="1"/>
            </p:cNvSpPr>
            <p:nvPr/>
          </p:nvSpPr>
          <p:spPr bwMode="auto">
            <a:xfrm>
              <a:off x="625" y="2776"/>
              <a:ext cx="528"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5133" name="Line 12"/>
            <p:cNvSpPr>
              <a:spLocks noChangeShapeType="1"/>
            </p:cNvSpPr>
            <p:nvPr/>
          </p:nvSpPr>
          <p:spPr bwMode="auto">
            <a:xfrm>
              <a:off x="1776" y="2784"/>
              <a:ext cx="480"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5134" name="Line 13"/>
            <p:cNvSpPr>
              <a:spLocks noChangeShapeType="1"/>
            </p:cNvSpPr>
            <p:nvPr/>
          </p:nvSpPr>
          <p:spPr bwMode="auto">
            <a:xfrm>
              <a:off x="2880" y="2784"/>
              <a:ext cx="624"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5135" name="Line 14"/>
            <p:cNvSpPr>
              <a:spLocks noChangeShapeType="1"/>
            </p:cNvSpPr>
            <p:nvPr/>
          </p:nvSpPr>
          <p:spPr bwMode="auto">
            <a:xfrm>
              <a:off x="4128" y="2784"/>
              <a:ext cx="624"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5136" name="Text Box 15"/>
            <p:cNvSpPr txBox="1">
              <a:spLocks noChangeArrowheads="1"/>
            </p:cNvSpPr>
            <p:nvPr/>
          </p:nvSpPr>
          <p:spPr bwMode="auto">
            <a:xfrm>
              <a:off x="4702" y="2612"/>
              <a:ext cx="504" cy="359"/>
            </a:xfrm>
            <a:prstGeom prst="rect">
              <a:avLst/>
            </a:prstGeom>
            <a:noFill/>
            <a:ln w="9525" algn="ctr">
              <a:noFill/>
              <a:miter lim="800000"/>
              <a:headEnd/>
              <a:tailEnd/>
            </a:ln>
          </p:spPr>
          <p:txBody>
            <a:bodyPr wrap="none">
              <a:spAutoFit/>
            </a:bodyPr>
            <a:lstStyle/>
            <a:p>
              <a:pPr algn="ctr">
                <a:lnSpc>
                  <a:spcPct val="120000"/>
                </a:lnSpc>
                <a:spcBef>
                  <a:spcPct val="10000"/>
                </a:spcBef>
              </a:pPr>
              <a:r>
                <a:rPr lang="en-US" sz="2000" b="1" dirty="0">
                  <a:latin typeface="Courier New" pitchFamily="112" charset="0"/>
                </a:rPr>
                <a:t>NULL</a:t>
              </a:r>
            </a:p>
          </p:txBody>
        </p:sp>
        <p:sp>
          <p:nvSpPr>
            <p:cNvPr id="5137" name="Text Box 16"/>
            <p:cNvSpPr txBox="1">
              <a:spLocks noChangeArrowheads="1"/>
            </p:cNvSpPr>
            <p:nvPr/>
          </p:nvSpPr>
          <p:spPr bwMode="auto">
            <a:xfrm>
              <a:off x="193" y="2592"/>
              <a:ext cx="543" cy="426"/>
            </a:xfrm>
            <a:prstGeom prst="rect">
              <a:avLst/>
            </a:prstGeom>
            <a:noFill/>
            <a:ln w="9525" algn="ctr">
              <a:noFill/>
              <a:miter lim="800000"/>
              <a:headEnd/>
              <a:tailEnd/>
            </a:ln>
          </p:spPr>
          <p:txBody>
            <a:bodyPr wrap="none">
              <a:spAutoFit/>
            </a:bodyPr>
            <a:lstStyle/>
            <a:p>
              <a:pPr algn="ctr">
                <a:lnSpc>
                  <a:spcPct val="80000"/>
                </a:lnSpc>
              </a:pPr>
              <a:r>
                <a:rPr lang="en-US" dirty="0"/>
                <a:t>list</a:t>
              </a:r>
            </a:p>
            <a:p>
              <a:pPr algn="ctr">
                <a:lnSpc>
                  <a:spcPct val="80000"/>
                </a:lnSpc>
              </a:pPr>
              <a:r>
                <a:rPr lang="en-US" dirty="0"/>
                <a:t>head</a:t>
              </a:r>
            </a:p>
          </p:txBody>
        </p:sp>
      </p:grpSp>
      <p:grpSp>
        <p:nvGrpSpPr>
          <p:cNvPr id="4" name="Group 28"/>
          <p:cNvGrpSpPr>
            <a:grpSpLocks/>
          </p:cNvGrpSpPr>
          <p:nvPr/>
        </p:nvGrpSpPr>
        <p:grpSpPr bwMode="auto">
          <a:xfrm>
            <a:off x="533400" y="4724400"/>
            <a:ext cx="8110537" cy="1371600"/>
            <a:chOff x="1" y="3024"/>
            <a:chExt cx="5109" cy="960"/>
          </a:xfrm>
        </p:grpSpPr>
        <p:sp>
          <p:nvSpPr>
            <p:cNvPr id="20" name="Rectangle 5"/>
            <p:cNvSpPr>
              <a:spLocks noChangeArrowheads="1"/>
            </p:cNvSpPr>
            <p:nvPr/>
          </p:nvSpPr>
          <p:spPr bwMode="auto">
            <a:xfrm>
              <a:off x="1056" y="3024"/>
              <a:ext cx="720" cy="336"/>
            </a:xfrm>
            <a:prstGeom prst="rect">
              <a:avLst/>
            </a:prstGeom>
            <a:noFill/>
            <a:ln w="9525" algn="ctr">
              <a:solidFill>
                <a:schemeClr val="tx1"/>
              </a:solidFill>
              <a:miter lim="800000"/>
              <a:headEnd/>
              <a:tailEnd/>
            </a:ln>
          </p:spPr>
          <p:txBody>
            <a:bodyPr wrap="none" anchor="ctr"/>
            <a:lstStyle/>
            <a:p>
              <a:endParaRPr lang="en-US"/>
            </a:p>
          </p:txBody>
        </p:sp>
        <p:sp>
          <p:nvSpPr>
            <p:cNvPr id="21" name="Rectangle 6"/>
            <p:cNvSpPr>
              <a:spLocks noChangeArrowheads="1"/>
            </p:cNvSpPr>
            <p:nvPr/>
          </p:nvSpPr>
          <p:spPr bwMode="auto">
            <a:xfrm>
              <a:off x="2160" y="3024"/>
              <a:ext cx="720" cy="336"/>
            </a:xfrm>
            <a:prstGeom prst="rect">
              <a:avLst/>
            </a:prstGeom>
            <a:noFill/>
            <a:ln w="9525" algn="ctr">
              <a:solidFill>
                <a:schemeClr val="tx1"/>
              </a:solidFill>
              <a:miter lim="800000"/>
              <a:headEnd/>
              <a:tailEnd/>
            </a:ln>
          </p:spPr>
          <p:txBody>
            <a:bodyPr wrap="none" anchor="ctr"/>
            <a:lstStyle/>
            <a:p>
              <a:endParaRPr lang="en-US"/>
            </a:p>
          </p:txBody>
        </p:sp>
        <p:sp>
          <p:nvSpPr>
            <p:cNvPr id="22" name="Rectangle 7"/>
            <p:cNvSpPr>
              <a:spLocks noChangeArrowheads="1"/>
            </p:cNvSpPr>
            <p:nvPr/>
          </p:nvSpPr>
          <p:spPr bwMode="auto">
            <a:xfrm>
              <a:off x="3408" y="3024"/>
              <a:ext cx="720" cy="336"/>
            </a:xfrm>
            <a:prstGeom prst="rect">
              <a:avLst/>
            </a:prstGeom>
            <a:noFill/>
            <a:ln w="9525" algn="ctr">
              <a:solidFill>
                <a:schemeClr val="tx1"/>
              </a:solidFill>
              <a:miter lim="800000"/>
              <a:headEnd/>
              <a:tailEnd/>
            </a:ln>
          </p:spPr>
          <p:txBody>
            <a:bodyPr wrap="none" anchor="ctr"/>
            <a:lstStyle/>
            <a:p>
              <a:endParaRPr lang="en-US"/>
            </a:p>
          </p:txBody>
        </p:sp>
        <p:sp>
          <p:nvSpPr>
            <p:cNvPr id="23" name="Rectangle 8"/>
            <p:cNvSpPr>
              <a:spLocks noChangeArrowheads="1"/>
            </p:cNvSpPr>
            <p:nvPr/>
          </p:nvSpPr>
          <p:spPr bwMode="auto">
            <a:xfrm>
              <a:off x="1536" y="3024"/>
              <a:ext cx="240" cy="336"/>
            </a:xfrm>
            <a:prstGeom prst="rect">
              <a:avLst/>
            </a:prstGeom>
            <a:noFill/>
            <a:ln w="9525" algn="ctr">
              <a:solidFill>
                <a:schemeClr val="tx1"/>
              </a:solidFill>
              <a:miter lim="800000"/>
              <a:headEnd/>
              <a:tailEnd/>
            </a:ln>
          </p:spPr>
          <p:txBody>
            <a:bodyPr wrap="none" anchor="ctr"/>
            <a:lstStyle/>
            <a:p>
              <a:endParaRPr lang="en-US"/>
            </a:p>
          </p:txBody>
        </p:sp>
        <p:sp>
          <p:nvSpPr>
            <p:cNvPr id="24" name="Rectangle 9"/>
            <p:cNvSpPr>
              <a:spLocks noChangeArrowheads="1"/>
            </p:cNvSpPr>
            <p:nvPr/>
          </p:nvSpPr>
          <p:spPr bwMode="auto">
            <a:xfrm>
              <a:off x="2640" y="3024"/>
              <a:ext cx="240" cy="336"/>
            </a:xfrm>
            <a:prstGeom prst="rect">
              <a:avLst/>
            </a:prstGeom>
            <a:noFill/>
            <a:ln w="9525" algn="ctr">
              <a:solidFill>
                <a:schemeClr val="tx1"/>
              </a:solidFill>
              <a:miter lim="800000"/>
              <a:headEnd/>
              <a:tailEnd/>
            </a:ln>
          </p:spPr>
          <p:txBody>
            <a:bodyPr wrap="none" anchor="ctr"/>
            <a:lstStyle/>
            <a:p>
              <a:endParaRPr lang="en-US"/>
            </a:p>
          </p:txBody>
        </p:sp>
        <p:sp>
          <p:nvSpPr>
            <p:cNvPr id="25" name="Rectangle 10"/>
            <p:cNvSpPr>
              <a:spLocks noChangeArrowheads="1"/>
            </p:cNvSpPr>
            <p:nvPr/>
          </p:nvSpPr>
          <p:spPr bwMode="auto">
            <a:xfrm>
              <a:off x="3888" y="3024"/>
              <a:ext cx="240" cy="336"/>
            </a:xfrm>
            <a:prstGeom prst="rect">
              <a:avLst/>
            </a:prstGeom>
            <a:noFill/>
            <a:ln w="9525" algn="ctr">
              <a:solidFill>
                <a:schemeClr val="tx1"/>
              </a:solidFill>
              <a:miter lim="800000"/>
              <a:headEnd/>
              <a:tailEnd/>
            </a:ln>
          </p:spPr>
          <p:txBody>
            <a:bodyPr wrap="none" anchor="ctr"/>
            <a:lstStyle/>
            <a:p>
              <a:endParaRPr lang="en-US"/>
            </a:p>
          </p:txBody>
        </p:sp>
        <p:sp>
          <p:nvSpPr>
            <p:cNvPr id="26" name="Line 11"/>
            <p:cNvSpPr>
              <a:spLocks noChangeShapeType="1"/>
            </p:cNvSpPr>
            <p:nvPr/>
          </p:nvSpPr>
          <p:spPr bwMode="auto">
            <a:xfrm>
              <a:off x="528" y="3216"/>
              <a:ext cx="528"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27" name="Line 12"/>
            <p:cNvSpPr>
              <a:spLocks noChangeShapeType="1"/>
            </p:cNvSpPr>
            <p:nvPr/>
          </p:nvSpPr>
          <p:spPr bwMode="auto">
            <a:xfrm>
              <a:off x="1680" y="3216"/>
              <a:ext cx="480"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28" name="Line 13"/>
            <p:cNvSpPr>
              <a:spLocks noChangeShapeType="1"/>
            </p:cNvSpPr>
            <p:nvPr/>
          </p:nvSpPr>
          <p:spPr bwMode="auto">
            <a:xfrm>
              <a:off x="4032" y="3216"/>
              <a:ext cx="624"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29" name="Text Box 14"/>
            <p:cNvSpPr txBox="1">
              <a:spLocks noChangeArrowheads="1"/>
            </p:cNvSpPr>
            <p:nvPr/>
          </p:nvSpPr>
          <p:spPr bwMode="auto">
            <a:xfrm>
              <a:off x="4606" y="3044"/>
              <a:ext cx="504" cy="312"/>
            </a:xfrm>
            <a:prstGeom prst="rect">
              <a:avLst/>
            </a:prstGeom>
            <a:noFill/>
            <a:ln w="9525" algn="ctr">
              <a:noFill/>
              <a:miter lim="800000"/>
              <a:headEnd/>
              <a:tailEnd/>
            </a:ln>
          </p:spPr>
          <p:txBody>
            <a:bodyPr wrap="none">
              <a:spAutoFit/>
            </a:bodyPr>
            <a:lstStyle/>
            <a:p>
              <a:pPr algn="ctr">
                <a:lnSpc>
                  <a:spcPct val="120000"/>
                </a:lnSpc>
                <a:spcBef>
                  <a:spcPct val="10000"/>
                </a:spcBef>
              </a:pPr>
              <a:r>
                <a:rPr lang="en-US" sz="2000" b="1" dirty="0">
                  <a:latin typeface="Courier New" pitchFamily="112" charset="0"/>
                </a:rPr>
                <a:t>NULL</a:t>
              </a:r>
            </a:p>
          </p:txBody>
        </p:sp>
        <p:sp>
          <p:nvSpPr>
            <p:cNvPr id="30" name="Text Box 15"/>
            <p:cNvSpPr txBox="1">
              <a:spLocks noChangeArrowheads="1"/>
            </p:cNvSpPr>
            <p:nvPr/>
          </p:nvSpPr>
          <p:spPr bwMode="auto">
            <a:xfrm>
              <a:off x="1" y="3024"/>
              <a:ext cx="543" cy="426"/>
            </a:xfrm>
            <a:prstGeom prst="rect">
              <a:avLst/>
            </a:prstGeom>
            <a:noFill/>
            <a:ln w="9525" algn="ctr">
              <a:noFill/>
              <a:miter lim="800000"/>
              <a:headEnd/>
              <a:tailEnd/>
            </a:ln>
          </p:spPr>
          <p:txBody>
            <a:bodyPr wrap="none">
              <a:spAutoFit/>
            </a:bodyPr>
            <a:lstStyle/>
            <a:p>
              <a:pPr algn="ctr">
                <a:lnSpc>
                  <a:spcPct val="80000"/>
                </a:lnSpc>
              </a:pPr>
              <a:r>
                <a:rPr lang="en-US" dirty="0"/>
                <a:t>list</a:t>
              </a:r>
            </a:p>
            <a:p>
              <a:pPr algn="ctr">
                <a:lnSpc>
                  <a:spcPct val="80000"/>
                </a:lnSpc>
              </a:pPr>
              <a:r>
                <a:rPr lang="en-US" dirty="0"/>
                <a:t>head</a:t>
              </a:r>
            </a:p>
          </p:txBody>
        </p:sp>
        <p:sp>
          <p:nvSpPr>
            <p:cNvPr id="31" name="Rectangle 16"/>
            <p:cNvSpPr>
              <a:spLocks noChangeArrowheads="1"/>
            </p:cNvSpPr>
            <p:nvPr/>
          </p:nvSpPr>
          <p:spPr bwMode="auto">
            <a:xfrm>
              <a:off x="2784" y="3648"/>
              <a:ext cx="720" cy="336"/>
            </a:xfrm>
            <a:prstGeom prst="rect">
              <a:avLst/>
            </a:prstGeom>
            <a:noFill/>
            <a:ln w="9525" algn="ctr">
              <a:solidFill>
                <a:schemeClr val="tx1"/>
              </a:solidFill>
              <a:miter lim="800000"/>
              <a:headEnd/>
              <a:tailEnd/>
            </a:ln>
          </p:spPr>
          <p:txBody>
            <a:bodyPr wrap="none" anchor="ctr"/>
            <a:lstStyle/>
            <a:p>
              <a:endParaRPr lang="en-US"/>
            </a:p>
          </p:txBody>
        </p:sp>
        <p:sp>
          <p:nvSpPr>
            <p:cNvPr id="32" name="Rectangle 17"/>
            <p:cNvSpPr>
              <a:spLocks noChangeArrowheads="1"/>
            </p:cNvSpPr>
            <p:nvPr/>
          </p:nvSpPr>
          <p:spPr bwMode="auto">
            <a:xfrm>
              <a:off x="3264" y="3648"/>
              <a:ext cx="240" cy="336"/>
            </a:xfrm>
            <a:prstGeom prst="rect">
              <a:avLst/>
            </a:prstGeom>
            <a:noFill/>
            <a:ln w="9525" algn="ctr">
              <a:solidFill>
                <a:schemeClr val="tx1"/>
              </a:solidFill>
              <a:miter lim="800000"/>
              <a:headEnd/>
              <a:tailEnd/>
            </a:ln>
          </p:spPr>
          <p:txBody>
            <a:bodyPr wrap="none" anchor="ctr"/>
            <a:lstStyle/>
            <a:p>
              <a:endParaRPr lang="en-US"/>
            </a:p>
          </p:txBody>
        </p:sp>
        <p:sp>
          <p:nvSpPr>
            <p:cNvPr id="33" name="Line 18"/>
            <p:cNvSpPr>
              <a:spLocks noChangeShapeType="1"/>
            </p:cNvSpPr>
            <p:nvPr/>
          </p:nvSpPr>
          <p:spPr bwMode="auto">
            <a:xfrm>
              <a:off x="2736" y="3216"/>
              <a:ext cx="288" cy="0"/>
            </a:xfrm>
            <a:prstGeom prst="line">
              <a:avLst/>
            </a:prstGeom>
            <a:noFill/>
            <a:ln w="9525">
              <a:solidFill>
                <a:schemeClr val="tx1"/>
              </a:solidFill>
              <a:round/>
              <a:headEnd type="oval" w="med" len="med"/>
              <a:tailEnd/>
            </a:ln>
          </p:spPr>
          <p:txBody>
            <a:bodyPr wrap="none" anchor="ctr"/>
            <a:lstStyle/>
            <a:p>
              <a:endParaRPr lang="en-US"/>
            </a:p>
          </p:txBody>
        </p:sp>
        <p:sp>
          <p:nvSpPr>
            <p:cNvPr id="34" name="Line 19"/>
            <p:cNvSpPr>
              <a:spLocks noChangeShapeType="1"/>
            </p:cNvSpPr>
            <p:nvPr/>
          </p:nvSpPr>
          <p:spPr bwMode="auto">
            <a:xfrm>
              <a:off x="3024" y="3216"/>
              <a:ext cx="0" cy="240"/>
            </a:xfrm>
            <a:prstGeom prst="line">
              <a:avLst/>
            </a:prstGeom>
            <a:noFill/>
            <a:ln w="9525">
              <a:solidFill>
                <a:schemeClr val="tx1"/>
              </a:solidFill>
              <a:round/>
              <a:headEnd/>
              <a:tailEnd/>
            </a:ln>
          </p:spPr>
          <p:txBody>
            <a:bodyPr wrap="none" anchor="ctr"/>
            <a:lstStyle/>
            <a:p>
              <a:endParaRPr lang="en-US"/>
            </a:p>
          </p:txBody>
        </p:sp>
        <p:sp>
          <p:nvSpPr>
            <p:cNvPr id="35" name="Line 20"/>
            <p:cNvSpPr>
              <a:spLocks noChangeShapeType="1"/>
            </p:cNvSpPr>
            <p:nvPr/>
          </p:nvSpPr>
          <p:spPr bwMode="auto">
            <a:xfrm flipH="1">
              <a:off x="2544" y="3456"/>
              <a:ext cx="480" cy="0"/>
            </a:xfrm>
            <a:prstGeom prst="line">
              <a:avLst/>
            </a:prstGeom>
            <a:noFill/>
            <a:ln w="9525">
              <a:solidFill>
                <a:schemeClr val="tx1"/>
              </a:solidFill>
              <a:round/>
              <a:headEnd/>
              <a:tailEnd/>
            </a:ln>
          </p:spPr>
          <p:txBody>
            <a:bodyPr wrap="none" anchor="ctr"/>
            <a:lstStyle/>
            <a:p>
              <a:endParaRPr lang="en-US"/>
            </a:p>
          </p:txBody>
        </p:sp>
        <p:sp>
          <p:nvSpPr>
            <p:cNvPr id="36" name="Line 21"/>
            <p:cNvSpPr>
              <a:spLocks noChangeShapeType="1"/>
            </p:cNvSpPr>
            <p:nvPr/>
          </p:nvSpPr>
          <p:spPr bwMode="auto">
            <a:xfrm>
              <a:off x="2544" y="3456"/>
              <a:ext cx="0" cy="384"/>
            </a:xfrm>
            <a:prstGeom prst="line">
              <a:avLst/>
            </a:prstGeom>
            <a:noFill/>
            <a:ln w="9525">
              <a:solidFill>
                <a:schemeClr val="tx1"/>
              </a:solidFill>
              <a:round/>
              <a:headEnd/>
              <a:tailEnd/>
            </a:ln>
          </p:spPr>
          <p:txBody>
            <a:bodyPr wrap="none" anchor="ctr"/>
            <a:lstStyle/>
            <a:p>
              <a:endParaRPr lang="en-US"/>
            </a:p>
          </p:txBody>
        </p:sp>
        <p:sp>
          <p:nvSpPr>
            <p:cNvPr id="37" name="Line 22"/>
            <p:cNvSpPr>
              <a:spLocks noChangeShapeType="1"/>
            </p:cNvSpPr>
            <p:nvPr/>
          </p:nvSpPr>
          <p:spPr bwMode="auto">
            <a:xfrm flipV="1">
              <a:off x="2544" y="3840"/>
              <a:ext cx="240" cy="0"/>
            </a:xfrm>
            <a:prstGeom prst="line">
              <a:avLst/>
            </a:prstGeom>
            <a:noFill/>
            <a:ln w="9525">
              <a:solidFill>
                <a:schemeClr val="tx1"/>
              </a:solidFill>
              <a:round/>
              <a:headEnd/>
              <a:tailEnd type="triangle" w="med" len="med"/>
            </a:ln>
          </p:spPr>
          <p:txBody>
            <a:bodyPr wrap="none" anchor="ctr"/>
            <a:lstStyle/>
            <a:p>
              <a:endParaRPr lang="en-US"/>
            </a:p>
          </p:txBody>
        </p:sp>
        <p:sp>
          <p:nvSpPr>
            <p:cNvPr id="38" name="Line 23"/>
            <p:cNvSpPr>
              <a:spLocks noChangeShapeType="1"/>
            </p:cNvSpPr>
            <p:nvPr/>
          </p:nvSpPr>
          <p:spPr bwMode="auto">
            <a:xfrm>
              <a:off x="3408" y="3840"/>
              <a:ext cx="192" cy="0"/>
            </a:xfrm>
            <a:prstGeom prst="line">
              <a:avLst/>
            </a:prstGeom>
            <a:noFill/>
            <a:ln w="9525">
              <a:solidFill>
                <a:schemeClr val="tx1"/>
              </a:solidFill>
              <a:round/>
              <a:headEnd type="oval" w="med" len="med"/>
              <a:tailEnd/>
            </a:ln>
          </p:spPr>
          <p:txBody>
            <a:bodyPr wrap="none" anchor="ctr"/>
            <a:lstStyle/>
            <a:p>
              <a:endParaRPr lang="en-US"/>
            </a:p>
          </p:txBody>
        </p:sp>
        <p:sp>
          <p:nvSpPr>
            <p:cNvPr id="39" name="Line 24"/>
            <p:cNvSpPr>
              <a:spLocks noChangeShapeType="1"/>
            </p:cNvSpPr>
            <p:nvPr/>
          </p:nvSpPr>
          <p:spPr bwMode="auto">
            <a:xfrm flipV="1">
              <a:off x="3600" y="3552"/>
              <a:ext cx="0" cy="288"/>
            </a:xfrm>
            <a:prstGeom prst="line">
              <a:avLst/>
            </a:prstGeom>
            <a:noFill/>
            <a:ln w="9525">
              <a:solidFill>
                <a:schemeClr val="tx1"/>
              </a:solidFill>
              <a:round/>
              <a:headEnd/>
              <a:tailEnd/>
            </a:ln>
          </p:spPr>
          <p:txBody>
            <a:bodyPr wrap="none" anchor="ctr"/>
            <a:lstStyle/>
            <a:p>
              <a:endParaRPr lang="en-US"/>
            </a:p>
          </p:txBody>
        </p:sp>
        <p:sp>
          <p:nvSpPr>
            <p:cNvPr id="40" name="Line 25"/>
            <p:cNvSpPr>
              <a:spLocks noChangeShapeType="1"/>
            </p:cNvSpPr>
            <p:nvPr/>
          </p:nvSpPr>
          <p:spPr bwMode="auto">
            <a:xfrm flipH="1">
              <a:off x="3216" y="3552"/>
              <a:ext cx="384" cy="0"/>
            </a:xfrm>
            <a:prstGeom prst="line">
              <a:avLst/>
            </a:prstGeom>
            <a:noFill/>
            <a:ln w="9525">
              <a:solidFill>
                <a:schemeClr val="tx1"/>
              </a:solidFill>
              <a:round/>
              <a:headEnd/>
              <a:tailEnd/>
            </a:ln>
          </p:spPr>
          <p:txBody>
            <a:bodyPr wrap="none" anchor="ctr"/>
            <a:lstStyle/>
            <a:p>
              <a:endParaRPr lang="en-US"/>
            </a:p>
          </p:txBody>
        </p:sp>
        <p:sp>
          <p:nvSpPr>
            <p:cNvPr id="41" name="Line 26"/>
            <p:cNvSpPr>
              <a:spLocks noChangeShapeType="1"/>
            </p:cNvSpPr>
            <p:nvPr/>
          </p:nvSpPr>
          <p:spPr bwMode="auto">
            <a:xfrm flipV="1">
              <a:off x="3216" y="3216"/>
              <a:ext cx="0" cy="336"/>
            </a:xfrm>
            <a:prstGeom prst="line">
              <a:avLst/>
            </a:prstGeom>
            <a:noFill/>
            <a:ln w="9525">
              <a:solidFill>
                <a:schemeClr val="tx1"/>
              </a:solidFill>
              <a:round/>
              <a:headEnd/>
              <a:tailEnd/>
            </a:ln>
          </p:spPr>
          <p:txBody>
            <a:bodyPr wrap="none" anchor="ctr"/>
            <a:lstStyle/>
            <a:p>
              <a:endParaRPr lang="en-US"/>
            </a:p>
          </p:txBody>
        </p:sp>
        <p:sp>
          <p:nvSpPr>
            <p:cNvPr id="42" name="Line 27"/>
            <p:cNvSpPr>
              <a:spLocks noChangeShapeType="1"/>
            </p:cNvSpPr>
            <p:nvPr/>
          </p:nvSpPr>
          <p:spPr bwMode="auto">
            <a:xfrm>
              <a:off x="3216" y="3216"/>
              <a:ext cx="192" cy="0"/>
            </a:xfrm>
            <a:prstGeom prst="line">
              <a:avLst/>
            </a:prstGeom>
            <a:noFill/>
            <a:ln w="9525">
              <a:solidFill>
                <a:schemeClr val="tx1"/>
              </a:solidFill>
              <a:round/>
              <a:headEnd/>
              <a:tailEnd type="triangle" w="med" len="med"/>
            </a:ln>
          </p:spPr>
          <p:txBody>
            <a:bodyPr wrap="none" anchor="ctr"/>
            <a:lstStyle/>
            <a:p>
              <a:endParaRPr lang="en-US"/>
            </a:p>
          </p:txBody>
        </p:sp>
      </p:grpSp>
      <p:sp>
        <p:nvSpPr>
          <p:cNvPr id="43" name="Text Box 15"/>
          <p:cNvSpPr txBox="1">
            <a:spLocks noChangeArrowheads="1"/>
          </p:cNvSpPr>
          <p:nvPr/>
        </p:nvSpPr>
        <p:spPr bwMode="auto">
          <a:xfrm>
            <a:off x="6324600" y="5791200"/>
            <a:ext cx="1184941" cy="313932"/>
          </a:xfrm>
          <a:prstGeom prst="rect">
            <a:avLst/>
          </a:prstGeom>
          <a:noFill/>
          <a:ln w="9525" algn="ctr">
            <a:noFill/>
            <a:miter lim="800000"/>
            <a:headEnd/>
            <a:tailEnd/>
          </a:ln>
        </p:spPr>
        <p:txBody>
          <a:bodyPr wrap="none">
            <a:spAutoFit/>
          </a:bodyPr>
          <a:lstStyle/>
          <a:p>
            <a:pPr algn="ctr">
              <a:lnSpc>
                <a:spcPct val="80000"/>
              </a:lnSpc>
            </a:pPr>
            <a:r>
              <a:rPr lang="en-US" dirty="0"/>
              <a:t>n</a:t>
            </a:r>
            <a:r>
              <a:rPr lang="en-US" dirty="0" smtClean="0"/>
              <a:t>ew node</a:t>
            </a:r>
            <a:endParaRPr lang="en-US" dirty="0"/>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52400"/>
            <a:ext cx="8229600" cy="457200"/>
          </a:xfrm>
        </p:spPr>
        <p:txBody>
          <a:bodyPr/>
          <a:lstStyle/>
          <a:p>
            <a:pPr algn="ctr" eaLnBrk="1" hangingPunct="1"/>
            <a:r>
              <a:rPr lang="en-US" sz="2800" dirty="0" smtClean="0"/>
              <a:t>Data Node</a:t>
            </a:r>
          </a:p>
        </p:txBody>
      </p:sp>
      <p:sp>
        <p:nvSpPr>
          <p:cNvPr id="8195" name="Rectangle 3"/>
          <p:cNvSpPr>
            <a:spLocks noGrp="1" noChangeArrowheads="1"/>
          </p:cNvSpPr>
          <p:nvPr>
            <p:ph idx="1"/>
          </p:nvPr>
        </p:nvSpPr>
        <p:spPr>
          <a:xfrm>
            <a:off x="304800" y="685800"/>
            <a:ext cx="8534400" cy="5364163"/>
          </a:xfrm>
        </p:spPr>
        <p:txBody>
          <a:bodyPr/>
          <a:lstStyle/>
          <a:p>
            <a:pPr eaLnBrk="1" hangingPunct="1"/>
            <a:r>
              <a:rPr lang="en-US" sz="2000" dirty="0" smtClean="0"/>
              <a:t>A data node has 2 parts:</a:t>
            </a:r>
          </a:p>
          <a:p>
            <a:pPr marL="914400" lvl="1" indent="-457200" eaLnBrk="1" hangingPunct="1">
              <a:buFont typeface="+mj-lt"/>
              <a:buAutoNum type="arabicPeriod"/>
            </a:pPr>
            <a:r>
              <a:rPr lang="en-US" sz="2000" dirty="0" smtClean="0"/>
              <a:t>data: one or more data fields, and can be a structure or object</a:t>
            </a:r>
          </a:p>
          <a:p>
            <a:pPr marL="914400" lvl="1" indent="-457200" eaLnBrk="1" hangingPunct="1">
              <a:buFont typeface="+mj-lt"/>
              <a:buAutoNum type="arabicPeriod"/>
            </a:pPr>
            <a:r>
              <a:rPr lang="en-US" sz="2000" dirty="0" smtClean="0"/>
              <a:t>a pointer that can point to another node</a:t>
            </a:r>
          </a:p>
          <a:p>
            <a:pPr eaLnBrk="1" hangingPunct="1"/>
            <a:r>
              <a:rPr lang="en-US" sz="2000" dirty="0" smtClean="0"/>
              <a:t>A node is a structure, which means it must be declared first before it can be used</a:t>
            </a:r>
          </a:p>
          <a:p>
            <a:pPr eaLnBrk="1" hangingPunct="1">
              <a:spcBef>
                <a:spcPts val="0"/>
              </a:spcBef>
            </a:pPr>
            <a:r>
              <a:rPr lang="en-US" sz="2000" dirty="0" smtClean="0"/>
              <a:t>Example of declaring a node structure:</a:t>
            </a:r>
          </a:p>
          <a:p>
            <a:pPr eaLnBrk="1" hangingPunct="1">
              <a:spcBef>
                <a:spcPts val="0"/>
              </a:spcBef>
              <a:buNone/>
            </a:pPr>
            <a:r>
              <a:rPr lang="en-US" sz="2000" dirty="0" smtClean="0"/>
              <a:t>	  </a:t>
            </a:r>
            <a:r>
              <a:rPr lang="en-US" sz="2000" b="1" dirty="0" err="1" smtClean="0">
                <a:latin typeface="Courier New" pitchFamily="112" charset="0"/>
              </a:rPr>
              <a:t>struct</a:t>
            </a:r>
            <a:r>
              <a:rPr lang="en-US" sz="2000" b="1" dirty="0" smtClean="0">
                <a:latin typeface="Courier New" pitchFamily="112" charset="0"/>
              </a:rPr>
              <a:t> </a:t>
            </a:r>
            <a:r>
              <a:rPr lang="en-US" sz="2000" b="1" dirty="0" err="1" smtClean="0">
                <a:latin typeface="Courier New" pitchFamily="112" charset="0"/>
              </a:rPr>
              <a:t>ListNode</a:t>
            </a:r>
            <a:endParaRPr lang="en-US" sz="2000" b="1" dirty="0" smtClean="0">
              <a:latin typeface="Courier New" pitchFamily="112" charset="0"/>
            </a:endParaRPr>
          </a:p>
          <a:p>
            <a:pPr lvl="1" eaLnBrk="1" hangingPunct="1">
              <a:spcBef>
                <a:spcPts val="0"/>
              </a:spcBef>
              <a:buFontTx/>
              <a:buNone/>
            </a:pPr>
            <a:r>
              <a:rPr lang="en-US" sz="2000" b="1" dirty="0" smtClean="0">
                <a:latin typeface="Courier New" pitchFamily="112" charset="0"/>
              </a:rPr>
              <a:t>{</a:t>
            </a:r>
          </a:p>
          <a:p>
            <a:pPr lvl="1" eaLnBrk="1" hangingPunct="1">
              <a:spcBef>
                <a:spcPts val="0"/>
              </a:spcBef>
              <a:buFontTx/>
              <a:buNone/>
            </a:pPr>
            <a:r>
              <a:rPr lang="en-US" sz="2000" b="1" dirty="0" smtClean="0">
                <a:latin typeface="Courier New" pitchFamily="112" charset="0"/>
              </a:rPr>
              <a:t>		</a:t>
            </a:r>
            <a:r>
              <a:rPr lang="en-US" sz="2000" b="1" dirty="0" err="1" smtClean="0">
                <a:latin typeface="Courier New" pitchFamily="112" charset="0"/>
              </a:rPr>
              <a:t>int</a:t>
            </a:r>
            <a:r>
              <a:rPr lang="en-US" sz="2000" b="1" dirty="0" smtClean="0">
                <a:latin typeface="Courier New" pitchFamily="112" charset="0"/>
              </a:rPr>
              <a:t> data;         </a:t>
            </a:r>
            <a:r>
              <a:rPr lang="en-US" sz="2000" dirty="0" smtClean="0"/>
              <a:t>// data is an integer in this example</a:t>
            </a:r>
            <a:endParaRPr lang="en-US" sz="2000" b="1" dirty="0" smtClean="0">
              <a:latin typeface="Courier New" pitchFamily="112" charset="0"/>
            </a:endParaRPr>
          </a:p>
          <a:p>
            <a:pPr lvl="1" eaLnBrk="1" hangingPunct="1">
              <a:spcBef>
                <a:spcPts val="0"/>
              </a:spcBef>
              <a:buFontTx/>
              <a:buNone/>
            </a:pPr>
            <a:r>
              <a:rPr lang="en-US" sz="2000" b="1" dirty="0" smtClean="0">
                <a:latin typeface="Courier New" pitchFamily="112" charset="0"/>
              </a:rPr>
              <a:t>		</a:t>
            </a:r>
            <a:r>
              <a:rPr lang="en-US" sz="2000" b="1" dirty="0" err="1" smtClean="0">
                <a:latin typeface="Courier New" pitchFamily="112" charset="0"/>
              </a:rPr>
              <a:t>ListNode</a:t>
            </a:r>
            <a:r>
              <a:rPr lang="en-US" sz="2000" b="1" dirty="0" smtClean="0">
                <a:latin typeface="Courier New" pitchFamily="112" charset="0"/>
              </a:rPr>
              <a:t> *next;   </a:t>
            </a:r>
            <a:r>
              <a:rPr lang="en-US" sz="2000" dirty="0" smtClean="0"/>
              <a:t>// next is a pointer to another </a:t>
            </a:r>
            <a:r>
              <a:rPr lang="en-US" sz="2000" dirty="0" err="1" smtClean="0"/>
              <a:t>Listnode</a:t>
            </a:r>
            <a:endParaRPr lang="en-US" sz="2000" b="1" dirty="0" smtClean="0">
              <a:latin typeface="Courier New" pitchFamily="112" charset="0"/>
            </a:endParaRPr>
          </a:p>
          <a:p>
            <a:pPr lvl="1" eaLnBrk="1" hangingPunct="1">
              <a:spcBef>
                <a:spcPts val="0"/>
              </a:spcBef>
              <a:buFontTx/>
              <a:buNone/>
            </a:pPr>
            <a:r>
              <a:rPr lang="en-US" sz="2000" b="1" dirty="0" smtClean="0">
                <a:latin typeface="Courier New" pitchFamily="112" charset="0"/>
              </a:rPr>
              <a:t>};</a:t>
            </a:r>
            <a:endParaRPr lang="en-US" sz="2000" dirty="0" smtClean="0"/>
          </a:p>
          <a:p>
            <a:pPr eaLnBrk="1" hangingPunct="1">
              <a:spcBef>
                <a:spcPts val="0"/>
              </a:spcBef>
            </a:pPr>
            <a:endParaRPr lang="en-US" sz="2400" b="1" dirty="0" smtClean="0">
              <a:latin typeface="Courier New" pitchFamily="112" charset="0"/>
            </a:endParaRPr>
          </a:p>
        </p:txBody>
      </p:sp>
      <p:sp>
        <p:nvSpPr>
          <p:cNvPr id="8196" name="Rectangle 4"/>
          <p:cNvSpPr>
            <a:spLocks noChangeArrowheads="1"/>
          </p:cNvSpPr>
          <p:nvPr/>
        </p:nvSpPr>
        <p:spPr bwMode="auto">
          <a:xfrm>
            <a:off x="1905000" y="4495800"/>
            <a:ext cx="2895600" cy="990600"/>
          </a:xfrm>
          <a:prstGeom prst="rect">
            <a:avLst/>
          </a:prstGeom>
          <a:noFill/>
          <a:ln w="9525">
            <a:solidFill>
              <a:schemeClr val="tx1"/>
            </a:solidFill>
            <a:miter lim="800000"/>
            <a:headEnd/>
            <a:tailEnd/>
          </a:ln>
        </p:spPr>
        <p:txBody>
          <a:bodyPr wrap="none" anchor="ctr"/>
          <a:lstStyle/>
          <a:p>
            <a:endParaRPr lang="en-US"/>
          </a:p>
        </p:txBody>
      </p:sp>
      <p:sp>
        <p:nvSpPr>
          <p:cNvPr id="8197" name="Rectangle 5"/>
          <p:cNvSpPr>
            <a:spLocks noChangeArrowheads="1"/>
          </p:cNvSpPr>
          <p:nvPr/>
        </p:nvSpPr>
        <p:spPr bwMode="auto">
          <a:xfrm>
            <a:off x="3886200" y="4495800"/>
            <a:ext cx="914400" cy="990600"/>
          </a:xfrm>
          <a:prstGeom prst="rect">
            <a:avLst/>
          </a:prstGeom>
          <a:noFill/>
          <a:ln w="9525" algn="ctr">
            <a:solidFill>
              <a:schemeClr val="tx1"/>
            </a:solidFill>
            <a:miter lim="800000"/>
            <a:headEnd/>
            <a:tailEnd/>
          </a:ln>
        </p:spPr>
        <p:txBody>
          <a:bodyPr wrap="none" anchor="ctr"/>
          <a:lstStyle/>
          <a:p>
            <a:endParaRPr lang="en-US"/>
          </a:p>
        </p:txBody>
      </p:sp>
      <p:sp>
        <p:nvSpPr>
          <p:cNvPr id="8198" name="Text Box 6"/>
          <p:cNvSpPr txBox="1">
            <a:spLocks noChangeArrowheads="1"/>
          </p:cNvSpPr>
          <p:nvPr/>
        </p:nvSpPr>
        <p:spPr bwMode="auto">
          <a:xfrm>
            <a:off x="2590800" y="4800600"/>
            <a:ext cx="677863" cy="396875"/>
          </a:xfrm>
          <a:prstGeom prst="rect">
            <a:avLst/>
          </a:prstGeom>
          <a:noFill/>
          <a:ln w="9525" algn="ctr">
            <a:noFill/>
            <a:miter lim="800000"/>
            <a:headEnd/>
            <a:tailEnd/>
          </a:ln>
        </p:spPr>
        <p:txBody>
          <a:bodyPr wrap="none">
            <a:spAutoFit/>
          </a:bodyPr>
          <a:lstStyle/>
          <a:p>
            <a:pPr algn="ctr"/>
            <a:r>
              <a:rPr lang="en-US" sz="2000"/>
              <a:t>data</a:t>
            </a:r>
          </a:p>
        </p:txBody>
      </p:sp>
      <p:sp>
        <p:nvSpPr>
          <p:cNvPr id="8199" name="Text Box 7"/>
          <p:cNvSpPr txBox="1">
            <a:spLocks noChangeArrowheads="1"/>
          </p:cNvSpPr>
          <p:nvPr/>
        </p:nvSpPr>
        <p:spPr bwMode="auto">
          <a:xfrm>
            <a:off x="4038600" y="4572000"/>
            <a:ext cx="668773" cy="400110"/>
          </a:xfrm>
          <a:prstGeom prst="rect">
            <a:avLst/>
          </a:prstGeom>
          <a:noFill/>
          <a:ln w="9525" algn="ctr">
            <a:noFill/>
            <a:miter lim="800000"/>
            <a:headEnd/>
            <a:tailEnd/>
          </a:ln>
        </p:spPr>
        <p:txBody>
          <a:bodyPr wrap="none">
            <a:spAutoFit/>
          </a:bodyPr>
          <a:lstStyle/>
          <a:p>
            <a:pPr algn="ctr"/>
            <a:r>
              <a:rPr lang="en-US" sz="2000" dirty="0" smtClean="0"/>
              <a:t>next</a:t>
            </a:r>
            <a:endParaRPr lang="en-US" sz="2000" dirty="0"/>
          </a:p>
        </p:txBody>
      </p:sp>
      <p:sp>
        <p:nvSpPr>
          <p:cNvPr id="8200" name="Line 8"/>
          <p:cNvSpPr>
            <a:spLocks noChangeShapeType="1"/>
          </p:cNvSpPr>
          <p:nvPr/>
        </p:nvSpPr>
        <p:spPr bwMode="auto">
          <a:xfrm>
            <a:off x="4343400" y="5029200"/>
            <a:ext cx="1295400" cy="0"/>
          </a:xfrm>
          <a:prstGeom prst="line">
            <a:avLst/>
          </a:prstGeom>
          <a:noFill/>
          <a:ln w="28575">
            <a:solidFill>
              <a:schemeClr val="tx1"/>
            </a:solidFill>
            <a:round/>
            <a:headEnd type="oval" w="med" len="med"/>
            <a:tailEnd type="triangle" w="med" len="med"/>
          </a:ln>
        </p:spPr>
        <p:txBody>
          <a:bodyPr wrap="none" anchor="ctr"/>
          <a:lstStyle/>
          <a:p>
            <a:endParaRPr lang="en-US"/>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152400"/>
            <a:ext cx="8229600" cy="609600"/>
          </a:xfrm>
        </p:spPr>
        <p:txBody>
          <a:bodyPr/>
          <a:lstStyle/>
          <a:p>
            <a:pPr algn="ctr" eaLnBrk="1" hangingPunct="1"/>
            <a:r>
              <a:rPr lang="en-US" sz="2800" dirty="0" smtClean="0"/>
              <a:t>Linked List Organization</a:t>
            </a:r>
          </a:p>
        </p:txBody>
      </p:sp>
      <p:sp>
        <p:nvSpPr>
          <p:cNvPr id="9219" name="Rectangle 3"/>
          <p:cNvSpPr>
            <a:spLocks noGrp="1" noChangeArrowheads="1"/>
          </p:cNvSpPr>
          <p:nvPr>
            <p:ph idx="1"/>
          </p:nvPr>
        </p:nvSpPr>
        <p:spPr>
          <a:xfrm>
            <a:off x="304800" y="685800"/>
            <a:ext cx="8610600" cy="5791200"/>
          </a:xfrm>
        </p:spPr>
        <p:txBody>
          <a:bodyPr/>
          <a:lstStyle/>
          <a:p>
            <a:pPr eaLnBrk="1" hangingPunct="1"/>
            <a:r>
              <a:rPr lang="en-US" sz="2000" dirty="0" smtClean="0"/>
              <a:t>A linked list contains 0 or more data nodes:</a:t>
            </a:r>
          </a:p>
          <a:p>
            <a:pPr eaLnBrk="1" hangingPunct="1"/>
            <a:endParaRPr lang="en-US" sz="2000" dirty="0" smtClean="0"/>
          </a:p>
          <a:p>
            <a:pPr eaLnBrk="1" hangingPunct="1">
              <a:buNone/>
            </a:pPr>
            <a:endParaRPr lang="en-US" sz="2000" dirty="0" smtClean="0"/>
          </a:p>
          <a:p>
            <a:pPr eaLnBrk="1" hangingPunct="1"/>
            <a:r>
              <a:rPr lang="en-US" sz="2000" dirty="0" smtClean="0"/>
              <a:t>The list head is a pointer to the first data node</a:t>
            </a:r>
          </a:p>
          <a:p>
            <a:pPr eaLnBrk="1" hangingPunct="1"/>
            <a:r>
              <a:rPr lang="en-US" sz="2000" dirty="0" smtClean="0"/>
              <a:t>The pointer of the last node points to </a:t>
            </a:r>
            <a:r>
              <a:rPr lang="en-US" sz="2000" b="1" dirty="0" smtClean="0">
                <a:latin typeface="Courier New" pitchFamily="112" charset="0"/>
              </a:rPr>
              <a:t>NULL </a:t>
            </a:r>
            <a:r>
              <a:rPr lang="en-US" sz="2000" dirty="0" smtClean="0"/>
              <a:t>to indicate end of list</a:t>
            </a:r>
          </a:p>
          <a:p>
            <a:pPr eaLnBrk="1" hangingPunct="1"/>
            <a:r>
              <a:rPr lang="en-US" sz="2000" dirty="0" smtClean="0"/>
              <a:t>If a list contains 0 nodes, it is an </a:t>
            </a:r>
            <a:r>
              <a:rPr lang="en-US" sz="2000" i="1" dirty="0" smtClean="0"/>
              <a:t>empty list, </a:t>
            </a:r>
            <a:r>
              <a:rPr lang="en-US" sz="2000" dirty="0" smtClean="0"/>
              <a:t>and the list head points to </a:t>
            </a:r>
            <a:r>
              <a:rPr lang="en-US" sz="2000" b="1" dirty="0" smtClean="0">
                <a:latin typeface="Courier New" pitchFamily="112" charset="0"/>
              </a:rPr>
              <a:t>NULL</a:t>
            </a:r>
            <a:endParaRPr lang="en-US" sz="2000" dirty="0" smtClean="0">
              <a:latin typeface="Courier New" pitchFamily="112" charset="0"/>
            </a:endParaRPr>
          </a:p>
          <a:p>
            <a:pPr eaLnBrk="1" hangingPunct="1"/>
            <a:endParaRPr lang="en-US" sz="2000" dirty="0" smtClean="0">
              <a:latin typeface="Courier New" pitchFamily="112" charset="0"/>
            </a:endParaRPr>
          </a:p>
          <a:p>
            <a:pPr eaLnBrk="1" hangingPunct="1"/>
            <a:endParaRPr lang="en-US" sz="2000" dirty="0" smtClean="0">
              <a:latin typeface="Courier New" pitchFamily="112" charset="0"/>
            </a:endParaRPr>
          </a:p>
          <a:p>
            <a:pPr eaLnBrk="1" hangingPunct="1"/>
            <a:r>
              <a:rPr lang="en-US" sz="2000" dirty="0" smtClean="0"/>
              <a:t>When the linked list is started, the list head is set to </a:t>
            </a:r>
            <a:r>
              <a:rPr lang="en-US" sz="2000" b="1" dirty="0" smtClean="0">
                <a:latin typeface="Courier New" pitchFamily="112" charset="0"/>
              </a:rPr>
              <a:t>NULL</a:t>
            </a:r>
            <a:r>
              <a:rPr lang="en-US" sz="2000" b="1" dirty="0" smtClean="0"/>
              <a:t>, </a:t>
            </a:r>
            <a:r>
              <a:rPr lang="en-US" sz="2000" dirty="0" smtClean="0"/>
              <a:t>creating</a:t>
            </a:r>
            <a:r>
              <a:rPr lang="en-US" sz="2000" b="1" dirty="0" smtClean="0"/>
              <a:t> </a:t>
            </a:r>
            <a:r>
              <a:rPr lang="en-US" sz="2000" dirty="0" smtClean="0"/>
              <a:t>an empty list:</a:t>
            </a:r>
          </a:p>
          <a:p>
            <a:pPr lvl="1" eaLnBrk="1" hangingPunct="1">
              <a:buClr>
                <a:srgbClr val="3333CC"/>
              </a:buClr>
              <a:buFontTx/>
              <a:buNone/>
            </a:pPr>
            <a:r>
              <a:rPr lang="en-US" dirty="0" smtClean="0">
                <a:latin typeface="Courier New" pitchFamily="112" charset="0"/>
              </a:rPr>
              <a:t>	</a:t>
            </a:r>
            <a:r>
              <a:rPr lang="en-US" sz="2000" b="1" dirty="0" err="1" smtClean="0">
                <a:latin typeface="Courier New" pitchFamily="112" charset="0"/>
              </a:rPr>
              <a:t>ListNode</a:t>
            </a:r>
            <a:r>
              <a:rPr lang="en-US" sz="2000" b="1" dirty="0" smtClean="0">
                <a:latin typeface="Courier New" pitchFamily="112" charset="0"/>
              </a:rPr>
              <a:t> * head = NULL;</a:t>
            </a:r>
          </a:p>
          <a:p>
            <a:pPr eaLnBrk="1" hangingPunct="1"/>
            <a:endParaRPr lang="en-US" sz="2000" dirty="0" smtClean="0"/>
          </a:p>
          <a:p>
            <a:pPr eaLnBrk="1" hangingPunct="1"/>
            <a:endParaRPr lang="en-US" sz="2000" dirty="0" smtClean="0"/>
          </a:p>
        </p:txBody>
      </p:sp>
      <p:grpSp>
        <p:nvGrpSpPr>
          <p:cNvPr id="2" name="Group 17"/>
          <p:cNvGrpSpPr>
            <a:grpSpLocks/>
          </p:cNvGrpSpPr>
          <p:nvPr/>
        </p:nvGrpSpPr>
        <p:grpSpPr bwMode="auto">
          <a:xfrm>
            <a:off x="381000" y="1142998"/>
            <a:ext cx="8034337" cy="491836"/>
            <a:chOff x="145" y="1824"/>
            <a:chExt cx="5061" cy="426"/>
          </a:xfrm>
        </p:grpSpPr>
        <p:sp>
          <p:nvSpPr>
            <p:cNvPr id="9222" name="Rectangle 5"/>
            <p:cNvSpPr>
              <a:spLocks noChangeArrowheads="1"/>
            </p:cNvSpPr>
            <p:nvPr/>
          </p:nvSpPr>
          <p:spPr bwMode="auto">
            <a:xfrm>
              <a:off x="1152" y="1824"/>
              <a:ext cx="720" cy="336"/>
            </a:xfrm>
            <a:prstGeom prst="rect">
              <a:avLst/>
            </a:prstGeom>
            <a:noFill/>
            <a:ln w="9525" algn="ctr">
              <a:solidFill>
                <a:schemeClr val="tx1"/>
              </a:solidFill>
              <a:miter lim="800000"/>
              <a:headEnd/>
              <a:tailEnd/>
            </a:ln>
          </p:spPr>
          <p:txBody>
            <a:bodyPr wrap="none" anchor="ctr"/>
            <a:lstStyle/>
            <a:p>
              <a:endParaRPr lang="en-US"/>
            </a:p>
          </p:txBody>
        </p:sp>
        <p:sp>
          <p:nvSpPr>
            <p:cNvPr id="9223" name="Rectangle 6"/>
            <p:cNvSpPr>
              <a:spLocks noChangeArrowheads="1"/>
            </p:cNvSpPr>
            <p:nvPr/>
          </p:nvSpPr>
          <p:spPr bwMode="auto">
            <a:xfrm>
              <a:off x="2256" y="1824"/>
              <a:ext cx="720" cy="336"/>
            </a:xfrm>
            <a:prstGeom prst="rect">
              <a:avLst/>
            </a:prstGeom>
            <a:noFill/>
            <a:ln w="9525" algn="ctr">
              <a:solidFill>
                <a:schemeClr val="tx1"/>
              </a:solidFill>
              <a:miter lim="800000"/>
              <a:headEnd/>
              <a:tailEnd/>
            </a:ln>
          </p:spPr>
          <p:txBody>
            <a:bodyPr wrap="none" anchor="ctr"/>
            <a:lstStyle/>
            <a:p>
              <a:endParaRPr lang="en-US"/>
            </a:p>
          </p:txBody>
        </p:sp>
        <p:sp>
          <p:nvSpPr>
            <p:cNvPr id="9224" name="Rectangle 7"/>
            <p:cNvSpPr>
              <a:spLocks noChangeArrowheads="1"/>
            </p:cNvSpPr>
            <p:nvPr/>
          </p:nvSpPr>
          <p:spPr bwMode="auto">
            <a:xfrm>
              <a:off x="3504" y="1824"/>
              <a:ext cx="720" cy="336"/>
            </a:xfrm>
            <a:prstGeom prst="rect">
              <a:avLst/>
            </a:prstGeom>
            <a:noFill/>
            <a:ln w="9525" algn="ctr">
              <a:solidFill>
                <a:schemeClr val="tx1"/>
              </a:solidFill>
              <a:miter lim="800000"/>
              <a:headEnd/>
              <a:tailEnd/>
            </a:ln>
          </p:spPr>
          <p:txBody>
            <a:bodyPr wrap="none" anchor="ctr"/>
            <a:lstStyle/>
            <a:p>
              <a:endParaRPr lang="en-US"/>
            </a:p>
          </p:txBody>
        </p:sp>
        <p:sp>
          <p:nvSpPr>
            <p:cNvPr id="9225" name="Rectangle 8"/>
            <p:cNvSpPr>
              <a:spLocks noChangeArrowheads="1"/>
            </p:cNvSpPr>
            <p:nvPr/>
          </p:nvSpPr>
          <p:spPr bwMode="auto">
            <a:xfrm>
              <a:off x="1632" y="1824"/>
              <a:ext cx="240" cy="336"/>
            </a:xfrm>
            <a:prstGeom prst="rect">
              <a:avLst/>
            </a:prstGeom>
            <a:noFill/>
            <a:ln w="9525" algn="ctr">
              <a:solidFill>
                <a:schemeClr val="tx1"/>
              </a:solidFill>
              <a:miter lim="800000"/>
              <a:headEnd/>
              <a:tailEnd/>
            </a:ln>
          </p:spPr>
          <p:txBody>
            <a:bodyPr wrap="none" anchor="ctr"/>
            <a:lstStyle/>
            <a:p>
              <a:endParaRPr lang="en-US"/>
            </a:p>
          </p:txBody>
        </p:sp>
        <p:sp>
          <p:nvSpPr>
            <p:cNvPr id="9226" name="Rectangle 9"/>
            <p:cNvSpPr>
              <a:spLocks noChangeArrowheads="1"/>
            </p:cNvSpPr>
            <p:nvPr/>
          </p:nvSpPr>
          <p:spPr bwMode="auto">
            <a:xfrm>
              <a:off x="2736" y="1824"/>
              <a:ext cx="240" cy="336"/>
            </a:xfrm>
            <a:prstGeom prst="rect">
              <a:avLst/>
            </a:prstGeom>
            <a:noFill/>
            <a:ln w="9525" algn="ctr">
              <a:solidFill>
                <a:schemeClr val="tx1"/>
              </a:solidFill>
              <a:miter lim="800000"/>
              <a:headEnd/>
              <a:tailEnd/>
            </a:ln>
          </p:spPr>
          <p:txBody>
            <a:bodyPr wrap="none" anchor="ctr"/>
            <a:lstStyle/>
            <a:p>
              <a:endParaRPr lang="en-US"/>
            </a:p>
          </p:txBody>
        </p:sp>
        <p:sp>
          <p:nvSpPr>
            <p:cNvPr id="9227" name="Rectangle 10"/>
            <p:cNvSpPr>
              <a:spLocks noChangeArrowheads="1"/>
            </p:cNvSpPr>
            <p:nvPr/>
          </p:nvSpPr>
          <p:spPr bwMode="auto">
            <a:xfrm>
              <a:off x="3984" y="1824"/>
              <a:ext cx="240" cy="336"/>
            </a:xfrm>
            <a:prstGeom prst="rect">
              <a:avLst/>
            </a:prstGeom>
            <a:noFill/>
            <a:ln w="9525" algn="ctr">
              <a:solidFill>
                <a:schemeClr val="tx1"/>
              </a:solidFill>
              <a:miter lim="800000"/>
              <a:headEnd/>
              <a:tailEnd/>
            </a:ln>
          </p:spPr>
          <p:txBody>
            <a:bodyPr wrap="none" anchor="ctr"/>
            <a:lstStyle/>
            <a:p>
              <a:endParaRPr lang="en-US"/>
            </a:p>
          </p:txBody>
        </p:sp>
        <p:sp>
          <p:nvSpPr>
            <p:cNvPr id="9228" name="Line 11"/>
            <p:cNvSpPr>
              <a:spLocks noChangeShapeType="1"/>
            </p:cNvSpPr>
            <p:nvPr/>
          </p:nvSpPr>
          <p:spPr bwMode="auto">
            <a:xfrm>
              <a:off x="624" y="2016"/>
              <a:ext cx="528"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9229" name="Line 12"/>
            <p:cNvSpPr>
              <a:spLocks noChangeShapeType="1"/>
            </p:cNvSpPr>
            <p:nvPr/>
          </p:nvSpPr>
          <p:spPr bwMode="auto">
            <a:xfrm>
              <a:off x="1776" y="2016"/>
              <a:ext cx="480"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9230" name="Line 13"/>
            <p:cNvSpPr>
              <a:spLocks noChangeShapeType="1"/>
            </p:cNvSpPr>
            <p:nvPr/>
          </p:nvSpPr>
          <p:spPr bwMode="auto">
            <a:xfrm>
              <a:off x="2880" y="2016"/>
              <a:ext cx="624"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9231" name="Line 14"/>
            <p:cNvSpPr>
              <a:spLocks noChangeShapeType="1"/>
            </p:cNvSpPr>
            <p:nvPr/>
          </p:nvSpPr>
          <p:spPr bwMode="auto">
            <a:xfrm>
              <a:off x="4128" y="2016"/>
              <a:ext cx="624"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9232" name="Text Box 15"/>
            <p:cNvSpPr txBox="1">
              <a:spLocks noChangeArrowheads="1"/>
            </p:cNvSpPr>
            <p:nvPr/>
          </p:nvSpPr>
          <p:spPr bwMode="auto">
            <a:xfrm>
              <a:off x="4702" y="1844"/>
              <a:ext cx="504" cy="387"/>
            </a:xfrm>
            <a:prstGeom prst="rect">
              <a:avLst/>
            </a:prstGeom>
            <a:noFill/>
            <a:ln w="9525" algn="ctr">
              <a:noFill/>
              <a:miter lim="800000"/>
              <a:headEnd/>
              <a:tailEnd/>
            </a:ln>
          </p:spPr>
          <p:txBody>
            <a:bodyPr wrap="none">
              <a:spAutoFit/>
            </a:bodyPr>
            <a:lstStyle/>
            <a:p>
              <a:pPr algn="ctr">
                <a:lnSpc>
                  <a:spcPct val="120000"/>
                </a:lnSpc>
                <a:spcBef>
                  <a:spcPct val="10000"/>
                </a:spcBef>
              </a:pPr>
              <a:r>
                <a:rPr lang="en-US" sz="2000" b="1" dirty="0">
                  <a:latin typeface="Courier New" pitchFamily="112" charset="0"/>
                </a:rPr>
                <a:t>NULL</a:t>
              </a:r>
            </a:p>
          </p:txBody>
        </p:sp>
        <p:sp>
          <p:nvSpPr>
            <p:cNvPr id="9233" name="Text Box 16"/>
            <p:cNvSpPr txBox="1">
              <a:spLocks noChangeArrowheads="1"/>
            </p:cNvSpPr>
            <p:nvPr/>
          </p:nvSpPr>
          <p:spPr bwMode="auto">
            <a:xfrm>
              <a:off x="145" y="1824"/>
              <a:ext cx="543" cy="426"/>
            </a:xfrm>
            <a:prstGeom prst="rect">
              <a:avLst/>
            </a:prstGeom>
            <a:noFill/>
            <a:ln w="9525" algn="ctr">
              <a:noFill/>
              <a:miter lim="800000"/>
              <a:headEnd/>
              <a:tailEnd/>
            </a:ln>
          </p:spPr>
          <p:txBody>
            <a:bodyPr wrap="none">
              <a:spAutoFit/>
            </a:bodyPr>
            <a:lstStyle/>
            <a:p>
              <a:pPr algn="ctr">
                <a:lnSpc>
                  <a:spcPct val="80000"/>
                </a:lnSpc>
              </a:pPr>
              <a:r>
                <a:rPr lang="en-US" dirty="0"/>
                <a:t>list</a:t>
              </a:r>
            </a:p>
            <a:p>
              <a:pPr algn="ctr">
                <a:lnSpc>
                  <a:spcPct val="80000"/>
                </a:lnSpc>
              </a:pPr>
              <a:r>
                <a:rPr lang="en-US" dirty="0"/>
                <a:t>head</a:t>
              </a:r>
            </a:p>
          </p:txBody>
        </p:sp>
      </p:grpSp>
      <p:grpSp>
        <p:nvGrpSpPr>
          <p:cNvPr id="3" name="Group 8"/>
          <p:cNvGrpSpPr>
            <a:grpSpLocks/>
          </p:cNvGrpSpPr>
          <p:nvPr/>
        </p:nvGrpSpPr>
        <p:grpSpPr bwMode="auto">
          <a:xfrm>
            <a:off x="2971801" y="3048005"/>
            <a:ext cx="2397126" cy="535518"/>
            <a:chOff x="624" y="3240"/>
            <a:chExt cx="1510" cy="506"/>
          </a:xfrm>
        </p:grpSpPr>
        <p:sp>
          <p:nvSpPr>
            <p:cNvPr id="20" name="Line 5"/>
            <p:cNvSpPr>
              <a:spLocks noChangeShapeType="1"/>
            </p:cNvSpPr>
            <p:nvPr/>
          </p:nvSpPr>
          <p:spPr bwMode="auto">
            <a:xfrm>
              <a:off x="1104" y="3456"/>
              <a:ext cx="528"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21" name="Text Box 6"/>
            <p:cNvSpPr txBox="1">
              <a:spLocks noChangeArrowheads="1"/>
            </p:cNvSpPr>
            <p:nvPr/>
          </p:nvSpPr>
          <p:spPr bwMode="auto">
            <a:xfrm>
              <a:off x="1630" y="3240"/>
              <a:ext cx="504" cy="422"/>
            </a:xfrm>
            <a:prstGeom prst="rect">
              <a:avLst/>
            </a:prstGeom>
            <a:noFill/>
            <a:ln w="9525" algn="ctr">
              <a:noFill/>
              <a:miter lim="800000"/>
              <a:headEnd/>
              <a:tailEnd/>
            </a:ln>
          </p:spPr>
          <p:txBody>
            <a:bodyPr wrap="none">
              <a:spAutoFit/>
            </a:bodyPr>
            <a:lstStyle/>
            <a:p>
              <a:pPr algn="ctr">
                <a:lnSpc>
                  <a:spcPct val="120000"/>
                </a:lnSpc>
                <a:spcBef>
                  <a:spcPct val="10000"/>
                </a:spcBef>
              </a:pPr>
              <a:r>
                <a:rPr lang="en-US" sz="2000" b="1" dirty="0" smtClean="0">
                  <a:latin typeface="Courier New" pitchFamily="112" charset="0"/>
                </a:rPr>
                <a:t>NULL</a:t>
              </a:r>
              <a:endParaRPr lang="en-US" sz="2000" b="1" dirty="0">
                <a:latin typeface="Courier New" pitchFamily="112" charset="0"/>
              </a:endParaRPr>
            </a:p>
          </p:txBody>
        </p:sp>
        <p:sp>
          <p:nvSpPr>
            <p:cNvPr id="22" name="Text Box 7"/>
            <p:cNvSpPr txBox="1">
              <a:spLocks noChangeArrowheads="1"/>
            </p:cNvSpPr>
            <p:nvPr/>
          </p:nvSpPr>
          <p:spPr bwMode="auto">
            <a:xfrm>
              <a:off x="624" y="3240"/>
              <a:ext cx="439" cy="506"/>
            </a:xfrm>
            <a:prstGeom prst="rect">
              <a:avLst/>
            </a:prstGeom>
            <a:noFill/>
            <a:ln w="9525" algn="ctr">
              <a:noFill/>
              <a:miter lim="800000"/>
              <a:headEnd/>
              <a:tailEnd/>
            </a:ln>
          </p:spPr>
          <p:txBody>
            <a:bodyPr wrap="none">
              <a:spAutoFit/>
            </a:bodyPr>
            <a:lstStyle/>
            <a:p>
              <a:pPr algn="ctr">
                <a:lnSpc>
                  <a:spcPct val="80000"/>
                </a:lnSpc>
              </a:pPr>
              <a:r>
                <a:rPr lang="en-US" dirty="0">
                  <a:latin typeface="+mn-lt"/>
                </a:rPr>
                <a:t>l</a:t>
              </a:r>
              <a:r>
                <a:rPr lang="en-US" dirty="0" smtClean="0">
                  <a:latin typeface="+mn-lt"/>
                </a:rPr>
                <a:t>ist</a:t>
              </a:r>
            </a:p>
            <a:p>
              <a:pPr algn="ctr">
                <a:lnSpc>
                  <a:spcPct val="80000"/>
                </a:lnSpc>
              </a:pPr>
              <a:r>
                <a:rPr lang="en-US" dirty="0" smtClean="0">
                  <a:latin typeface="+mn-lt"/>
                </a:rPr>
                <a:t>head</a:t>
              </a:r>
              <a:endParaRPr lang="en-US" dirty="0">
                <a:latin typeface="+mn-lt"/>
              </a:endParaRPr>
            </a:p>
          </p:txBody>
        </p:sp>
      </p:gr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pPr eaLnBrk="1" hangingPunct="1"/>
            <a:r>
              <a:rPr lang="en-US" smtClean="0"/>
              <a:t>17.2</a:t>
            </a:r>
          </a:p>
        </p:txBody>
      </p:sp>
      <p:sp>
        <p:nvSpPr>
          <p:cNvPr id="14339" name="Subtitle 2"/>
          <p:cNvSpPr>
            <a:spLocks noGrp="1"/>
          </p:cNvSpPr>
          <p:nvPr>
            <p:ph type="subTitle" idx="1"/>
          </p:nvPr>
        </p:nvSpPr>
        <p:spPr/>
        <p:txBody>
          <a:bodyPr/>
          <a:lstStyle/>
          <a:p>
            <a:pPr eaLnBrk="1" hangingPunct="1"/>
            <a:r>
              <a:rPr lang="en-US" smtClean="0"/>
              <a:t>Linked List Operations</a:t>
            </a:r>
          </a:p>
          <a:p>
            <a:pPr eaLnBrk="1" hangingPunct="1"/>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a:xfrm>
            <a:off x="457200" y="152400"/>
            <a:ext cx="8229600" cy="533400"/>
          </a:xfrm>
        </p:spPr>
        <p:txBody>
          <a:bodyPr/>
          <a:lstStyle/>
          <a:p>
            <a:pPr algn="ctr" eaLnBrk="1" hangingPunct="1"/>
            <a:r>
              <a:rPr lang="en-US" sz="2800" dirty="0" smtClean="0"/>
              <a:t>Traverse</a:t>
            </a:r>
          </a:p>
        </p:txBody>
      </p:sp>
      <p:sp>
        <p:nvSpPr>
          <p:cNvPr id="32771" name="Rectangle 1027"/>
          <p:cNvSpPr>
            <a:spLocks noGrp="1" noChangeArrowheads="1"/>
          </p:cNvSpPr>
          <p:nvPr>
            <p:ph idx="1"/>
          </p:nvPr>
        </p:nvSpPr>
        <p:spPr>
          <a:xfrm>
            <a:off x="457200" y="685800"/>
            <a:ext cx="8229600" cy="5715000"/>
          </a:xfrm>
        </p:spPr>
        <p:txBody>
          <a:bodyPr/>
          <a:lstStyle/>
          <a:p>
            <a:pPr eaLnBrk="1" hangingPunct="1">
              <a:lnSpc>
                <a:spcPct val="80000"/>
              </a:lnSpc>
            </a:pPr>
            <a:r>
              <a:rPr lang="en-US" sz="2000" dirty="0" smtClean="0"/>
              <a:t>Traversing a linked list means walking to each node in a linked list from beginning to end of list</a:t>
            </a:r>
          </a:p>
          <a:p>
            <a:pPr eaLnBrk="1" hangingPunct="1">
              <a:lnSpc>
                <a:spcPct val="80000"/>
              </a:lnSpc>
            </a:pPr>
            <a:r>
              <a:rPr lang="en-US" sz="2000" dirty="0" smtClean="0"/>
              <a:t>There are many reasons to traverse the list: display list, validate data, add to list, find data in list, etc.</a:t>
            </a:r>
          </a:p>
          <a:p>
            <a:pPr eaLnBrk="1" hangingPunct="1">
              <a:lnSpc>
                <a:spcPct val="80000"/>
              </a:lnSpc>
            </a:pPr>
            <a:r>
              <a:rPr lang="en-US" sz="2000" dirty="0" err="1" smtClean="0"/>
              <a:t>Pseudocode</a:t>
            </a:r>
            <a:r>
              <a:rPr lang="en-US" sz="2000" dirty="0" smtClean="0"/>
              <a:t>:</a:t>
            </a:r>
          </a:p>
          <a:p>
            <a:pPr lvl="1" eaLnBrk="1" hangingPunct="1">
              <a:lnSpc>
                <a:spcPct val="80000"/>
              </a:lnSpc>
              <a:buNone/>
            </a:pPr>
            <a:r>
              <a:rPr lang="en-US" sz="2000" dirty="0" smtClean="0"/>
              <a:t>1. </a:t>
            </a:r>
            <a:r>
              <a:rPr lang="en-US" sz="2000" dirty="0" err="1" smtClean="0"/>
              <a:t>ptr</a:t>
            </a:r>
            <a:r>
              <a:rPr lang="en-US" sz="2000" dirty="0" smtClean="0"/>
              <a:t> = list head		// start </a:t>
            </a:r>
            <a:r>
              <a:rPr lang="en-US" sz="2000" dirty="0" err="1" smtClean="0"/>
              <a:t>ptr</a:t>
            </a:r>
            <a:r>
              <a:rPr lang="en-US" sz="2000" dirty="0" smtClean="0"/>
              <a:t> at begin of list</a:t>
            </a:r>
          </a:p>
          <a:p>
            <a:pPr lvl="1" eaLnBrk="1" hangingPunct="1">
              <a:lnSpc>
                <a:spcPct val="80000"/>
              </a:lnSpc>
              <a:buNone/>
            </a:pPr>
            <a:r>
              <a:rPr lang="en-US" sz="2000" dirty="0" smtClean="0"/>
              <a:t>2. while </a:t>
            </a:r>
            <a:r>
              <a:rPr lang="en-US" sz="2000" dirty="0" err="1" smtClean="0"/>
              <a:t>ptr</a:t>
            </a:r>
            <a:r>
              <a:rPr lang="en-US" sz="2000" dirty="0" smtClean="0"/>
              <a:t> is not </a:t>
            </a:r>
            <a:r>
              <a:rPr lang="en-US" sz="2000" b="1" dirty="0" smtClean="0">
                <a:latin typeface="Courier New" pitchFamily="112" charset="0"/>
              </a:rPr>
              <a:t>NULL </a:t>
            </a:r>
            <a:r>
              <a:rPr lang="en-US" sz="2000" dirty="0" smtClean="0"/>
              <a:t>       // while </a:t>
            </a:r>
            <a:r>
              <a:rPr lang="en-US" sz="2000" dirty="0" err="1" smtClean="0"/>
              <a:t>ptr</a:t>
            </a:r>
            <a:r>
              <a:rPr lang="en-US" sz="2000" dirty="0" smtClean="0"/>
              <a:t> is not past the end of list</a:t>
            </a:r>
          </a:p>
          <a:p>
            <a:pPr lvl="2" eaLnBrk="1" hangingPunct="1">
              <a:lnSpc>
                <a:spcPct val="80000"/>
              </a:lnSpc>
              <a:buNone/>
            </a:pPr>
            <a:r>
              <a:rPr lang="en-US" sz="2000" dirty="0" smtClean="0"/>
              <a:t>1.  process data at </a:t>
            </a:r>
            <a:r>
              <a:rPr lang="en-US" sz="2000" dirty="0" err="1" smtClean="0"/>
              <a:t>ptr</a:t>
            </a:r>
            <a:r>
              <a:rPr lang="en-US" sz="2000" dirty="0" smtClean="0"/>
              <a:t>          // work with current node</a:t>
            </a:r>
          </a:p>
          <a:p>
            <a:pPr lvl="2" eaLnBrk="1" hangingPunct="1">
              <a:lnSpc>
                <a:spcPct val="80000"/>
              </a:lnSpc>
              <a:buNone/>
            </a:pPr>
            <a:r>
              <a:rPr lang="en-US" sz="2000" dirty="0" smtClean="0"/>
              <a:t>2.  </a:t>
            </a:r>
            <a:r>
              <a:rPr lang="en-US" sz="2000" dirty="0" err="1" smtClean="0"/>
              <a:t>ptr</a:t>
            </a:r>
            <a:r>
              <a:rPr lang="en-US" sz="2000" dirty="0" smtClean="0"/>
              <a:t> = </a:t>
            </a:r>
            <a:r>
              <a:rPr lang="en-US" sz="2000" dirty="0" err="1" smtClean="0"/>
              <a:t>ptr</a:t>
            </a:r>
            <a:r>
              <a:rPr lang="en-US" sz="2000" dirty="0" smtClean="0"/>
              <a:t>-&gt;next	      // go to the next node</a:t>
            </a:r>
          </a:p>
          <a:p>
            <a:pPr lvl="1" eaLnBrk="1" hangingPunct="1">
              <a:lnSpc>
                <a:spcPct val="80000"/>
              </a:lnSpc>
              <a:buNone/>
            </a:pPr>
            <a:r>
              <a:rPr lang="en-US" sz="2000" dirty="0" smtClean="0"/>
              <a:t>3. end while</a:t>
            </a:r>
          </a:p>
          <a:p>
            <a:pPr eaLnBrk="1" hangingPunct="1">
              <a:lnSpc>
                <a:spcPct val="80000"/>
              </a:lnSpc>
            </a:pPr>
            <a:r>
              <a:rPr lang="en-US" sz="2000" dirty="0" smtClean="0"/>
              <a:t>Example:</a:t>
            </a:r>
          </a:p>
          <a:p>
            <a:pPr eaLnBrk="1" hangingPunct="1">
              <a:lnSpc>
                <a:spcPct val="80000"/>
              </a:lnSpc>
            </a:pPr>
            <a:endParaRPr lang="en-US" sz="2000" dirty="0" smtClean="0"/>
          </a:p>
          <a:p>
            <a:pPr eaLnBrk="1" hangingPunct="1">
              <a:lnSpc>
                <a:spcPct val="80000"/>
              </a:lnSpc>
            </a:pPr>
            <a:endParaRPr lang="en-US" sz="2000" dirty="0" smtClean="0"/>
          </a:p>
          <a:p>
            <a:pPr eaLnBrk="1" hangingPunct="1">
              <a:lnSpc>
                <a:spcPct val="80000"/>
              </a:lnSpc>
            </a:pPr>
            <a:endParaRPr lang="en-US" sz="1600" dirty="0" smtClean="0"/>
          </a:p>
          <a:p>
            <a:pPr lvl="1">
              <a:spcBef>
                <a:spcPts val="1200"/>
              </a:spcBef>
            </a:pPr>
            <a:r>
              <a:rPr lang="en-US" sz="2000" b="1" dirty="0" err="1" smtClean="0">
                <a:latin typeface="Courier New" pitchFamily="112" charset="0"/>
              </a:rPr>
              <a:t>ptr</a:t>
            </a:r>
            <a:r>
              <a:rPr lang="en-US" sz="2000" dirty="0" smtClean="0"/>
              <a:t> starts at the node containing </a:t>
            </a:r>
            <a:r>
              <a:rPr lang="en-US" sz="2000" dirty="0" smtClean="0">
                <a:latin typeface="Courier New" pitchFamily="112" charset="0"/>
              </a:rPr>
              <a:t>5</a:t>
            </a:r>
            <a:r>
              <a:rPr lang="en-US" sz="2000" dirty="0" smtClean="0"/>
              <a:t>, process node </a:t>
            </a:r>
            <a:r>
              <a:rPr lang="en-US" sz="2000" dirty="0" smtClean="0">
                <a:latin typeface="Courier New" pitchFamily="112" charset="0"/>
              </a:rPr>
              <a:t>5</a:t>
            </a:r>
            <a:endParaRPr lang="en-US" sz="2000" dirty="0" smtClean="0"/>
          </a:p>
          <a:p>
            <a:pPr lvl="1"/>
            <a:r>
              <a:rPr lang="en-US" sz="2000" dirty="0" smtClean="0"/>
              <a:t>then </a:t>
            </a:r>
            <a:r>
              <a:rPr lang="en-US" sz="2000" b="1" dirty="0" err="1" smtClean="0">
                <a:latin typeface="Courier New" pitchFamily="112" charset="0"/>
              </a:rPr>
              <a:t>ptr</a:t>
            </a:r>
            <a:r>
              <a:rPr lang="en-US" sz="2000" dirty="0" smtClean="0"/>
              <a:t> goes to node containing </a:t>
            </a:r>
            <a:r>
              <a:rPr lang="en-US" sz="2000" dirty="0" smtClean="0">
                <a:latin typeface="Courier New" pitchFamily="112" charset="0"/>
              </a:rPr>
              <a:t>13</a:t>
            </a:r>
            <a:r>
              <a:rPr lang="en-US" sz="2000" dirty="0" smtClean="0"/>
              <a:t> , process node </a:t>
            </a:r>
            <a:r>
              <a:rPr lang="en-US" sz="2000" dirty="0" smtClean="0">
                <a:latin typeface="Courier New" pitchFamily="112" charset="0"/>
              </a:rPr>
              <a:t>13</a:t>
            </a:r>
            <a:r>
              <a:rPr lang="en-US" sz="2000" dirty="0" smtClean="0"/>
              <a:t> </a:t>
            </a:r>
          </a:p>
          <a:p>
            <a:pPr lvl="1"/>
            <a:r>
              <a:rPr lang="en-US" sz="2000" dirty="0" smtClean="0"/>
              <a:t>then </a:t>
            </a:r>
            <a:r>
              <a:rPr lang="en-US" sz="2000" b="1" dirty="0" err="1" smtClean="0">
                <a:latin typeface="Courier New" pitchFamily="112" charset="0"/>
              </a:rPr>
              <a:t>ptr</a:t>
            </a:r>
            <a:r>
              <a:rPr lang="en-US" sz="2000" dirty="0" smtClean="0"/>
              <a:t> goes to the node containing </a:t>
            </a:r>
            <a:r>
              <a:rPr lang="en-US" sz="2000" dirty="0" smtClean="0">
                <a:latin typeface="Courier New" pitchFamily="112" charset="0"/>
              </a:rPr>
              <a:t>19</a:t>
            </a:r>
            <a:r>
              <a:rPr lang="en-US" sz="2000" dirty="0" smtClean="0"/>
              <a:t> , process node </a:t>
            </a:r>
            <a:r>
              <a:rPr lang="en-US" sz="2000" dirty="0" smtClean="0">
                <a:latin typeface="Courier New" pitchFamily="112" charset="0"/>
              </a:rPr>
              <a:t>19</a:t>
            </a:r>
            <a:r>
              <a:rPr lang="en-US" sz="2000" dirty="0" smtClean="0"/>
              <a:t> </a:t>
            </a:r>
          </a:p>
          <a:p>
            <a:pPr lvl="1"/>
            <a:r>
              <a:rPr lang="en-US" sz="2000" dirty="0" smtClean="0"/>
              <a:t>then </a:t>
            </a:r>
            <a:r>
              <a:rPr lang="en-US" sz="2000" b="1" dirty="0" err="1" smtClean="0">
                <a:latin typeface="Courier New" pitchFamily="112" charset="0"/>
              </a:rPr>
              <a:t>ptr</a:t>
            </a:r>
            <a:r>
              <a:rPr lang="en-US" sz="2000" dirty="0" smtClean="0"/>
              <a:t> goes to </a:t>
            </a:r>
            <a:r>
              <a:rPr lang="en-US" sz="2000" b="1" dirty="0" smtClean="0">
                <a:latin typeface="Courier New" pitchFamily="112" charset="0"/>
              </a:rPr>
              <a:t>NULL</a:t>
            </a:r>
            <a:r>
              <a:rPr lang="en-US" sz="2000" dirty="0" smtClean="0"/>
              <a:t>, and the list traversal stops</a:t>
            </a:r>
            <a:endParaRPr lang="en-US" sz="2000" dirty="0">
              <a:latin typeface="Courier New" pitchFamily="112" charset="0"/>
            </a:endParaRPr>
          </a:p>
        </p:txBody>
      </p:sp>
      <p:grpSp>
        <p:nvGrpSpPr>
          <p:cNvPr id="2" name="Group 23"/>
          <p:cNvGrpSpPr/>
          <p:nvPr/>
        </p:nvGrpSpPr>
        <p:grpSpPr>
          <a:xfrm>
            <a:off x="1143000" y="3657600"/>
            <a:ext cx="6924530" cy="1094352"/>
            <a:chOff x="1143000" y="3657600"/>
            <a:chExt cx="6924530" cy="1094352"/>
          </a:xfrm>
        </p:grpSpPr>
        <p:grpSp>
          <p:nvGrpSpPr>
            <p:cNvPr id="3" name="Group 22"/>
            <p:cNvGrpSpPr>
              <a:grpSpLocks/>
            </p:cNvGrpSpPr>
            <p:nvPr/>
          </p:nvGrpSpPr>
          <p:grpSpPr bwMode="auto">
            <a:xfrm>
              <a:off x="1143000" y="3657600"/>
              <a:ext cx="6924530" cy="1094352"/>
              <a:chOff x="246" y="1507"/>
              <a:chExt cx="4895" cy="830"/>
            </a:xfrm>
          </p:grpSpPr>
          <p:sp>
            <p:nvSpPr>
              <p:cNvPr id="6" name="Rectangle 4"/>
              <p:cNvSpPr>
                <a:spLocks noChangeArrowheads="1"/>
              </p:cNvSpPr>
              <p:nvPr/>
            </p:nvSpPr>
            <p:spPr bwMode="auto">
              <a:xfrm>
                <a:off x="1056" y="1920"/>
                <a:ext cx="720" cy="336"/>
              </a:xfrm>
              <a:prstGeom prst="rect">
                <a:avLst/>
              </a:prstGeom>
              <a:noFill/>
              <a:ln w="9525" algn="ctr">
                <a:solidFill>
                  <a:schemeClr val="tx1"/>
                </a:solidFill>
                <a:miter lim="800000"/>
                <a:headEnd/>
                <a:tailEnd/>
              </a:ln>
            </p:spPr>
            <p:txBody>
              <a:bodyPr wrap="none" anchor="ctr"/>
              <a:lstStyle/>
              <a:p>
                <a:endParaRPr lang="en-US"/>
              </a:p>
            </p:txBody>
          </p:sp>
          <p:sp>
            <p:nvSpPr>
              <p:cNvPr id="7" name="Rectangle 5"/>
              <p:cNvSpPr>
                <a:spLocks noChangeArrowheads="1"/>
              </p:cNvSpPr>
              <p:nvPr/>
            </p:nvSpPr>
            <p:spPr bwMode="auto">
              <a:xfrm>
                <a:off x="2160" y="1920"/>
                <a:ext cx="720" cy="336"/>
              </a:xfrm>
              <a:prstGeom prst="rect">
                <a:avLst/>
              </a:prstGeom>
              <a:noFill/>
              <a:ln w="9525" algn="ctr">
                <a:solidFill>
                  <a:schemeClr val="tx1"/>
                </a:solidFill>
                <a:miter lim="800000"/>
                <a:headEnd/>
                <a:tailEnd/>
              </a:ln>
            </p:spPr>
            <p:txBody>
              <a:bodyPr wrap="none" anchor="ctr"/>
              <a:lstStyle/>
              <a:p>
                <a:endParaRPr lang="en-US"/>
              </a:p>
            </p:txBody>
          </p:sp>
          <p:sp>
            <p:nvSpPr>
              <p:cNvPr id="8" name="Rectangle 6"/>
              <p:cNvSpPr>
                <a:spLocks noChangeArrowheads="1"/>
              </p:cNvSpPr>
              <p:nvPr/>
            </p:nvSpPr>
            <p:spPr bwMode="auto">
              <a:xfrm>
                <a:off x="3408" y="1920"/>
                <a:ext cx="720" cy="336"/>
              </a:xfrm>
              <a:prstGeom prst="rect">
                <a:avLst/>
              </a:prstGeom>
              <a:noFill/>
              <a:ln w="9525" algn="ctr">
                <a:solidFill>
                  <a:schemeClr val="tx1"/>
                </a:solidFill>
                <a:miter lim="800000"/>
                <a:headEnd/>
                <a:tailEnd/>
              </a:ln>
            </p:spPr>
            <p:txBody>
              <a:bodyPr wrap="none" anchor="ctr"/>
              <a:lstStyle/>
              <a:p>
                <a:endParaRPr lang="en-US"/>
              </a:p>
            </p:txBody>
          </p:sp>
          <p:sp>
            <p:nvSpPr>
              <p:cNvPr id="9" name="Rectangle 7"/>
              <p:cNvSpPr>
                <a:spLocks noChangeArrowheads="1"/>
              </p:cNvSpPr>
              <p:nvPr/>
            </p:nvSpPr>
            <p:spPr bwMode="auto">
              <a:xfrm>
                <a:off x="1536" y="1920"/>
                <a:ext cx="240" cy="336"/>
              </a:xfrm>
              <a:prstGeom prst="rect">
                <a:avLst/>
              </a:prstGeom>
              <a:noFill/>
              <a:ln w="9525" algn="ctr">
                <a:solidFill>
                  <a:schemeClr val="tx1"/>
                </a:solidFill>
                <a:miter lim="800000"/>
                <a:headEnd/>
                <a:tailEnd/>
              </a:ln>
            </p:spPr>
            <p:txBody>
              <a:bodyPr wrap="none" anchor="ctr"/>
              <a:lstStyle/>
              <a:p>
                <a:endParaRPr lang="en-US"/>
              </a:p>
            </p:txBody>
          </p:sp>
          <p:sp>
            <p:nvSpPr>
              <p:cNvPr id="10" name="Rectangle 8"/>
              <p:cNvSpPr>
                <a:spLocks noChangeArrowheads="1"/>
              </p:cNvSpPr>
              <p:nvPr/>
            </p:nvSpPr>
            <p:spPr bwMode="auto">
              <a:xfrm>
                <a:off x="2640" y="1920"/>
                <a:ext cx="240" cy="336"/>
              </a:xfrm>
              <a:prstGeom prst="rect">
                <a:avLst/>
              </a:prstGeom>
              <a:noFill/>
              <a:ln w="9525" algn="ctr">
                <a:solidFill>
                  <a:schemeClr val="tx1"/>
                </a:solidFill>
                <a:miter lim="800000"/>
                <a:headEnd/>
                <a:tailEnd/>
              </a:ln>
            </p:spPr>
            <p:txBody>
              <a:bodyPr wrap="none" anchor="ctr"/>
              <a:lstStyle/>
              <a:p>
                <a:endParaRPr lang="en-US"/>
              </a:p>
            </p:txBody>
          </p:sp>
          <p:sp>
            <p:nvSpPr>
              <p:cNvPr id="11" name="Rectangle 9"/>
              <p:cNvSpPr>
                <a:spLocks noChangeArrowheads="1"/>
              </p:cNvSpPr>
              <p:nvPr/>
            </p:nvSpPr>
            <p:spPr bwMode="auto">
              <a:xfrm>
                <a:off x="3888" y="1920"/>
                <a:ext cx="240" cy="336"/>
              </a:xfrm>
              <a:prstGeom prst="rect">
                <a:avLst/>
              </a:prstGeom>
              <a:noFill/>
              <a:ln w="9525" algn="ctr">
                <a:solidFill>
                  <a:schemeClr val="tx1"/>
                </a:solidFill>
                <a:miter lim="800000"/>
                <a:headEnd/>
                <a:tailEnd/>
              </a:ln>
            </p:spPr>
            <p:txBody>
              <a:bodyPr wrap="none" anchor="ctr"/>
              <a:lstStyle/>
              <a:p>
                <a:endParaRPr lang="en-US"/>
              </a:p>
            </p:txBody>
          </p:sp>
          <p:sp>
            <p:nvSpPr>
              <p:cNvPr id="12" name="Line 10"/>
              <p:cNvSpPr>
                <a:spLocks noChangeShapeType="1"/>
              </p:cNvSpPr>
              <p:nvPr/>
            </p:nvSpPr>
            <p:spPr bwMode="auto">
              <a:xfrm>
                <a:off x="731" y="2085"/>
                <a:ext cx="325" cy="27"/>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13" name="Line 11"/>
              <p:cNvSpPr>
                <a:spLocks noChangeShapeType="1"/>
              </p:cNvSpPr>
              <p:nvPr/>
            </p:nvSpPr>
            <p:spPr bwMode="auto">
              <a:xfrm>
                <a:off x="1680" y="2112"/>
                <a:ext cx="480"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14" name="Line 12"/>
              <p:cNvSpPr>
                <a:spLocks noChangeShapeType="1"/>
              </p:cNvSpPr>
              <p:nvPr/>
            </p:nvSpPr>
            <p:spPr bwMode="auto">
              <a:xfrm>
                <a:off x="4032" y="2112"/>
                <a:ext cx="624"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15" name="Text Box 13"/>
              <p:cNvSpPr txBox="1">
                <a:spLocks noChangeArrowheads="1"/>
              </p:cNvSpPr>
              <p:nvPr/>
            </p:nvSpPr>
            <p:spPr bwMode="auto">
              <a:xfrm>
                <a:off x="4575" y="1940"/>
                <a:ext cx="566" cy="338"/>
              </a:xfrm>
              <a:prstGeom prst="rect">
                <a:avLst/>
              </a:prstGeom>
              <a:noFill/>
              <a:ln w="9525" algn="ctr">
                <a:noFill/>
                <a:miter lim="800000"/>
                <a:headEnd/>
                <a:tailEnd/>
              </a:ln>
            </p:spPr>
            <p:txBody>
              <a:bodyPr wrap="none">
                <a:spAutoFit/>
              </a:bodyPr>
              <a:lstStyle/>
              <a:p>
                <a:pPr algn="ctr">
                  <a:lnSpc>
                    <a:spcPct val="120000"/>
                  </a:lnSpc>
                  <a:spcBef>
                    <a:spcPct val="10000"/>
                  </a:spcBef>
                </a:pPr>
                <a:r>
                  <a:rPr lang="en-US" sz="2000" b="1" dirty="0">
                    <a:latin typeface="Courier New" pitchFamily="112" charset="0"/>
                  </a:rPr>
                  <a:t>NULL</a:t>
                </a:r>
              </a:p>
            </p:txBody>
          </p:sp>
          <p:sp>
            <p:nvSpPr>
              <p:cNvPr id="16" name="Text Box 14"/>
              <p:cNvSpPr txBox="1">
                <a:spLocks noChangeArrowheads="1"/>
              </p:cNvSpPr>
              <p:nvPr/>
            </p:nvSpPr>
            <p:spPr bwMode="auto">
              <a:xfrm>
                <a:off x="246" y="1911"/>
                <a:ext cx="544" cy="426"/>
              </a:xfrm>
              <a:prstGeom prst="rect">
                <a:avLst/>
              </a:prstGeom>
              <a:noFill/>
              <a:ln w="9525" algn="ctr">
                <a:noFill/>
                <a:miter lim="800000"/>
                <a:headEnd/>
                <a:tailEnd/>
              </a:ln>
            </p:spPr>
            <p:txBody>
              <a:bodyPr wrap="none">
                <a:spAutoFit/>
              </a:bodyPr>
              <a:lstStyle/>
              <a:p>
                <a:pPr algn="ctr">
                  <a:lnSpc>
                    <a:spcPct val="80000"/>
                  </a:lnSpc>
                </a:pPr>
                <a:r>
                  <a:rPr lang="en-US" dirty="0"/>
                  <a:t>list</a:t>
                </a:r>
              </a:p>
              <a:p>
                <a:pPr algn="ctr">
                  <a:lnSpc>
                    <a:spcPct val="80000"/>
                  </a:lnSpc>
                </a:pPr>
                <a:r>
                  <a:rPr lang="en-US" dirty="0"/>
                  <a:t>head</a:t>
                </a:r>
              </a:p>
            </p:txBody>
          </p:sp>
          <p:sp>
            <p:nvSpPr>
              <p:cNvPr id="17" name="Text Box 15"/>
              <p:cNvSpPr txBox="1">
                <a:spLocks noChangeArrowheads="1"/>
              </p:cNvSpPr>
              <p:nvPr/>
            </p:nvSpPr>
            <p:spPr bwMode="auto">
              <a:xfrm>
                <a:off x="1200" y="1920"/>
                <a:ext cx="231" cy="288"/>
              </a:xfrm>
              <a:prstGeom prst="rect">
                <a:avLst/>
              </a:prstGeom>
              <a:noFill/>
              <a:ln w="9525" algn="ctr">
                <a:noFill/>
                <a:miter lim="800000"/>
                <a:headEnd/>
                <a:tailEnd/>
              </a:ln>
            </p:spPr>
            <p:txBody>
              <a:bodyPr wrap="none">
                <a:spAutoFit/>
              </a:bodyPr>
              <a:lstStyle/>
              <a:p>
                <a:pPr algn="ctr"/>
                <a:r>
                  <a:rPr lang="en-US">
                    <a:latin typeface="Courier New" pitchFamily="112" charset="0"/>
                  </a:rPr>
                  <a:t>5</a:t>
                </a:r>
              </a:p>
            </p:txBody>
          </p:sp>
          <p:sp>
            <p:nvSpPr>
              <p:cNvPr id="18" name="Text Box 16"/>
              <p:cNvSpPr txBox="1">
                <a:spLocks noChangeArrowheads="1"/>
              </p:cNvSpPr>
              <p:nvPr/>
            </p:nvSpPr>
            <p:spPr bwMode="auto">
              <a:xfrm>
                <a:off x="2247" y="1920"/>
                <a:ext cx="346" cy="288"/>
              </a:xfrm>
              <a:prstGeom prst="rect">
                <a:avLst/>
              </a:prstGeom>
              <a:noFill/>
              <a:ln w="9525" algn="ctr">
                <a:noFill/>
                <a:miter lim="800000"/>
                <a:headEnd/>
                <a:tailEnd/>
              </a:ln>
            </p:spPr>
            <p:txBody>
              <a:bodyPr wrap="none">
                <a:spAutoFit/>
              </a:bodyPr>
              <a:lstStyle/>
              <a:p>
                <a:pPr algn="ctr"/>
                <a:r>
                  <a:rPr lang="en-US" dirty="0">
                    <a:latin typeface="Courier New" pitchFamily="112" charset="0"/>
                  </a:rPr>
                  <a:t>13</a:t>
                </a:r>
              </a:p>
            </p:txBody>
          </p:sp>
          <p:sp>
            <p:nvSpPr>
              <p:cNvPr id="19" name="Text Box 17"/>
              <p:cNvSpPr txBox="1">
                <a:spLocks noChangeArrowheads="1"/>
              </p:cNvSpPr>
              <p:nvPr/>
            </p:nvSpPr>
            <p:spPr bwMode="auto">
              <a:xfrm>
                <a:off x="3495" y="1920"/>
                <a:ext cx="346" cy="288"/>
              </a:xfrm>
              <a:prstGeom prst="rect">
                <a:avLst/>
              </a:prstGeom>
              <a:noFill/>
              <a:ln w="9525" algn="ctr">
                <a:noFill/>
                <a:miter lim="800000"/>
                <a:headEnd/>
                <a:tailEnd/>
              </a:ln>
            </p:spPr>
            <p:txBody>
              <a:bodyPr wrap="none">
                <a:spAutoFit/>
              </a:bodyPr>
              <a:lstStyle/>
              <a:p>
                <a:pPr algn="ctr"/>
                <a:r>
                  <a:rPr lang="en-US">
                    <a:latin typeface="Courier New" pitchFamily="112" charset="0"/>
                  </a:rPr>
                  <a:t>19</a:t>
                </a:r>
              </a:p>
            </p:txBody>
          </p:sp>
          <p:sp>
            <p:nvSpPr>
              <p:cNvPr id="21" name="Line 19"/>
              <p:cNvSpPr>
                <a:spLocks noChangeShapeType="1"/>
              </p:cNvSpPr>
              <p:nvPr/>
            </p:nvSpPr>
            <p:spPr bwMode="auto">
              <a:xfrm>
                <a:off x="1269" y="1738"/>
                <a:ext cx="75" cy="182"/>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22" name="Text Box 20"/>
              <p:cNvSpPr txBox="1">
                <a:spLocks noChangeArrowheads="1"/>
              </p:cNvSpPr>
              <p:nvPr/>
            </p:nvSpPr>
            <p:spPr bwMode="auto">
              <a:xfrm>
                <a:off x="1000" y="1507"/>
                <a:ext cx="423" cy="240"/>
              </a:xfrm>
              <a:prstGeom prst="rect">
                <a:avLst/>
              </a:prstGeom>
              <a:noFill/>
              <a:ln w="9525" algn="ctr">
                <a:noFill/>
                <a:miter lim="800000"/>
                <a:headEnd/>
                <a:tailEnd/>
              </a:ln>
            </p:spPr>
            <p:txBody>
              <a:bodyPr wrap="none">
                <a:spAutoFit/>
              </a:bodyPr>
              <a:lstStyle/>
              <a:p>
                <a:pPr algn="ctr">
                  <a:lnSpc>
                    <a:spcPct val="80000"/>
                  </a:lnSpc>
                </a:pPr>
                <a:r>
                  <a:rPr lang="en-US" dirty="0" err="1">
                    <a:latin typeface="Courier New" pitchFamily="112" charset="0"/>
                  </a:rPr>
                  <a:t>p</a:t>
                </a:r>
                <a:r>
                  <a:rPr lang="en-US" dirty="0" err="1" smtClean="0">
                    <a:latin typeface="Courier New" pitchFamily="112" charset="0"/>
                  </a:rPr>
                  <a:t>tr</a:t>
                </a:r>
                <a:endParaRPr lang="en-US" dirty="0">
                  <a:latin typeface="Courier New" pitchFamily="112" charset="0"/>
                </a:endParaRPr>
              </a:p>
            </p:txBody>
          </p:sp>
        </p:grpSp>
        <p:sp>
          <p:nvSpPr>
            <p:cNvPr id="23" name="Line 11"/>
            <p:cNvSpPr>
              <a:spLocks noChangeShapeType="1"/>
            </p:cNvSpPr>
            <p:nvPr/>
          </p:nvSpPr>
          <p:spPr bwMode="auto">
            <a:xfrm>
              <a:off x="4724400" y="4419600"/>
              <a:ext cx="914400" cy="0"/>
            </a:xfrm>
            <a:prstGeom prst="line">
              <a:avLst/>
            </a:prstGeom>
            <a:noFill/>
            <a:ln w="9525">
              <a:solidFill>
                <a:schemeClr val="tx1"/>
              </a:solidFill>
              <a:round/>
              <a:headEnd type="oval" w="med" len="med"/>
              <a:tailEnd type="triangle" w="med" len="med"/>
            </a:ln>
          </p:spPr>
          <p:txBody>
            <a:bodyPr wrap="none" anchor="ctr"/>
            <a:lstStyle/>
            <a:p>
              <a:endParaRPr lang="en-US"/>
            </a:p>
          </p:txBody>
        </p:sp>
      </p:gr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52400"/>
            <a:ext cx="8229600" cy="533400"/>
          </a:xfrm>
        </p:spPr>
        <p:txBody>
          <a:bodyPr/>
          <a:lstStyle/>
          <a:p>
            <a:pPr algn="ctr" eaLnBrk="1" hangingPunct="1"/>
            <a:r>
              <a:rPr lang="en-US" sz="2800" dirty="0" smtClean="0"/>
              <a:t>Insert a Node </a:t>
            </a:r>
            <a:r>
              <a:rPr lang="en-US" sz="2000" dirty="0" smtClean="0"/>
              <a:t>(1 of 3)</a:t>
            </a:r>
          </a:p>
        </p:txBody>
      </p:sp>
      <p:sp>
        <p:nvSpPr>
          <p:cNvPr id="18435" name="Rectangle 3"/>
          <p:cNvSpPr>
            <a:spLocks noGrp="1" noChangeArrowheads="1"/>
          </p:cNvSpPr>
          <p:nvPr>
            <p:ph idx="1"/>
          </p:nvPr>
        </p:nvSpPr>
        <p:spPr>
          <a:xfrm>
            <a:off x="304800" y="762000"/>
            <a:ext cx="8534400" cy="4114800"/>
          </a:xfrm>
        </p:spPr>
        <p:txBody>
          <a:bodyPr/>
          <a:lstStyle/>
          <a:p>
            <a:pPr marL="457200" indent="-457200" eaLnBrk="1" hangingPunct="1">
              <a:lnSpc>
                <a:spcPct val="90000"/>
              </a:lnSpc>
              <a:spcBef>
                <a:spcPct val="55000"/>
              </a:spcBef>
              <a:buFont typeface="+mj-lt"/>
              <a:buAutoNum type="arabicPeriod"/>
            </a:pPr>
            <a:r>
              <a:rPr lang="en-US" sz="2000" dirty="0" smtClean="0"/>
              <a:t>Allocate memory for the new node:</a:t>
            </a:r>
          </a:p>
          <a:p>
            <a:pPr marL="914400" lvl="1" indent="-457200" eaLnBrk="1" hangingPunct="1">
              <a:lnSpc>
                <a:spcPct val="90000"/>
              </a:lnSpc>
              <a:spcBef>
                <a:spcPts val="600"/>
              </a:spcBef>
              <a:buClr>
                <a:srgbClr val="3333CC"/>
              </a:buClr>
              <a:buNone/>
            </a:pPr>
            <a:r>
              <a:rPr lang="en-US" sz="2000" b="1" dirty="0" smtClean="0">
                <a:latin typeface="Courier New" pitchFamily="112" charset="0"/>
              </a:rPr>
              <a:t>  </a:t>
            </a:r>
            <a:r>
              <a:rPr lang="en-US" sz="2000" b="1" dirty="0" err="1" smtClean="0">
                <a:latin typeface="Courier New" pitchFamily="112" charset="0"/>
              </a:rPr>
              <a:t>newNode</a:t>
            </a:r>
            <a:r>
              <a:rPr lang="en-US" sz="2000" b="1" dirty="0" smtClean="0">
                <a:latin typeface="Courier New" pitchFamily="112" charset="0"/>
              </a:rPr>
              <a:t> = new </a:t>
            </a:r>
            <a:r>
              <a:rPr lang="en-US" sz="2000" b="1" dirty="0" err="1" smtClean="0">
                <a:latin typeface="Courier New" pitchFamily="112" charset="0"/>
              </a:rPr>
              <a:t>ListNode</a:t>
            </a:r>
            <a:r>
              <a:rPr lang="en-US" sz="2000" b="1" dirty="0" smtClean="0">
                <a:latin typeface="Courier New" pitchFamily="112" charset="0"/>
              </a:rPr>
              <a:t>;</a:t>
            </a:r>
          </a:p>
          <a:p>
            <a:pPr marL="457200" indent="-457200" eaLnBrk="1" hangingPunct="1">
              <a:lnSpc>
                <a:spcPct val="90000"/>
              </a:lnSpc>
              <a:spcBef>
                <a:spcPts val="1800"/>
              </a:spcBef>
              <a:buFont typeface="+mj-lt"/>
              <a:buAutoNum type="arabicPeriod"/>
            </a:pPr>
            <a:r>
              <a:rPr lang="en-US" sz="2000" dirty="0" smtClean="0"/>
              <a:t>Initialize the contents of the node and set pointer field to </a:t>
            </a:r>
            <a:r>
              <a:rPr lang="en-US" sz="2000" b="1" dirty="0" smtClean="0">
                <a:latin typeface="Courier New" pitchFamily="112" charset="0"/>
              </a:rPr>
              <a:t>NULL</a:t>
            </a:r>
            <a:endParaRPr lang="en-US" sz="2000" b="1" dirty="0" smtClean="0"/>
          </a:p>
          <a:p>
            <a:pPr marL="914400" lvl="1" indent="-457200" eaLnBrk="1" hangingPunct="1">
              <a:lnSpc>
                <a:spcPct val="90000"/>
              </a:lnSpc>
              <a:spcBef>
                <a:spcPts val="600"/>
              </a:spcBef>
              <a:buClr>
                <a:srgbClr val="3333CC"/>
              </a:buClr>
              <a:buNone/>
            </a:pPr>
            <a:r>
              <a:rPr lang="en-US" sz="2000" b="1" dirty="0" smtClean="0">
                <a:latin typeface="Courier New" pitchFamily="112" charset="0"/>
              </a:rPr>
              <a:t>  </a:t>
            </a:r>
            <a:r>
              <a:rPr lang="en-US" sz="2000" b="1" dirty="0" err="1" smtClean="0">
                <a:latin typeface="Courier New" pitchFamily="112" charset="0"/>
              </a:rPr>
              <a:t>newNode</a:t>
            </a:r>
            <a:r>
              <a:rPr lang="en-US" sz="2000" b="1" dirty="0" smtClean="0">
                <a:latin typeface="Courier New" pitchFamily="112" charset="0"/>
              </a:rPr>
              <a:t>-&gt;value = num;</a:t>
            </a:r>
          </a:p>
          <a:p>
            <a:pPr marL="914400" lvl="1" indent="-457200" eaLnBrk="1" hangingPunct="1">
              <a:lnSpc>
                <a:spcPct val="90000"/>
              </a:lnSpc>
              <a:spcBef>
                <a:spcPts val="600"/>
              </a:spcBef>
              <a:buClr>
                <a:srgbClr val="3333CC"/>
              </a:buClr>
              <a:buNone/>
            </a:pPr>
            <a:r>
              <a:rPr lang="en-US" sz="2000" b="1" dirty="0" smtClean="0">
                <a:latin typeface="Courier New" pitchFamily="112" charset="0"/>
              </a:rPr>
              <a:t>  </a:t>
            </a:r>
            <a:r>
              <a:rPr lang="en-US" sz="2000" b="1" dirty="0" err="1" smtClean="0">
                <a:latin typeface="Courier New" pitchFamily="112" charset="0"/>
              </a:rPr>
              <a:t>newNode</a:t>
            </a:r>
            <a:r>
              <a:rPr lang="en-US" sz="2000" b="1" dirty="0" smtClean="0">
                <a:latin typeface="Courier New" pitchFamily="112" charset="0"/>
              </a:rPr>
              <a:t>-&gt;next = NULL;</a:t>
            </a:r>
          </a:p>
          <a:p>
            <a:pPr marL="457200" indent="-457200" eaLnBrk="1" hangingPunct="1">
              <a:lnSpc>
                <a:spcPct val="90000"/>
              </a:lnSpc>
              <a:spcBef>
                <a:spcPts val="1200"/>
              </a:spcBef>
              <a:buNone/>
            </a:pPr>
            <a:r>
              <a:rPr lang="en-US" sz="2000" dirty="0" smtClean="0"/>
              <a:t>3a. </a:t>
            </a:r>
            <a:r>
              <a:rPr lang="en-US" sz="2000" dirty="0" err="1" smtClean="0"/>
              <a:t>Pseudocode</a:t>
            </a:r>
            <a:r>
              <a:rPr lang="en-US" sz="2000" dirty="0" smtClean="0"/>
              <a:t> to insert node to the beginning of the list</a:t>
            </a:r>
          </a:p>
          <a:p>
            <a:pPr lvl="1" eaLnBrk="1" hangingPunct="1">
              <a:lnSpc>
                <a:spcPct val="90000"/>
              </a:lnSpc>
              <a:buNone/>
            </a:pPr>
            <a:r>
              <a:rPr lang="en-US" sz="2000" dirty="0" smtClean="0"/>
              <a:t>  1.  </a:t>
            </a:r>
            <a:r>
              <a:rPr lang="en-US" sz="2000" dirty="0" err="1" smtClean="0"/>
              <a:t>newNode</a:t>
            </a:r>
            <a:r>
              <a:rPr lang="en-US" sz="2000" dirty="0" smtClean="0"/>
              <a:t>-&gt;next = list head      // set new node in front</a:t>
            </a:r>
          </a:p>
          <a:p>
            <a:pPr lvl="1" eaLnBrk="1" hangingPunct="1">
              <a:lnSpc>
                <a:spcPct val="90000"/>
              </a:lnSpc>
              <a:buNone/>
            </a:pPr>
            <a:r>
              <a:rPr lang="en-US" sz="2000" dirty="0" smtClean="0"/>
              <a:t>  2.  list head = </a:t>
            </a:r>
            <a:r>
              <a:rPr lang="en-US" sz="2000" dirty="0" err="1" smtClean="0"/>
              <a:t>newNode</a:t>
            </a:r>
            <a:r>
              <a:rPr lang="en-US" sz="2000" dirty="0" smtClean="0"/>
              <a:t>                // set head pointer to new node</a:t>
            </a:r>
          </a:p>
          <a:p>
            <a:pPr eaLnBrk="1" hangingPunct="1">
              <a:lnSpc>
                <a:spcPct val="90000"/>
              </a:lnSpc>
              <a:spcBef>
                <a:spcPts val="1200"/>
              </a:spcBef>
              <a:buNone/>
            </a:pPr>
            <a:r>
              <a:rPr lang="en-US" sz="2000" dirty="0" smtClean="0"/>
              <a:t>3b. </a:t>
            </a:r>
            <a:r>
              <a:rPr lang="en-US" sz="2000" dirty="0" err="1" smtClean="0"/>
              <a:t>Pseudocode</a:t>
            </a:r>
            <a:r>
              <a:rPr lang="en-US" sz="2000" dirty="0" smtClean="0"/>
              <a:t> to insert node at the end of the list</a:t>
            </a:r>
          </a:p>
          <a:p>
            <a:pPr lvl="1" eaLnBrk="1" hangingPunct="1">
              <a:lnSpc>
                <a:spcPct val="90000"/>
              </a:lnSpc>
              <a:buNone/>
            </a:pPr>
            <a:r>
              <a:rPr lang="en-US" sz="2000" dirty="0" smtClean="0"/>
              <a:t>  1.  use </a:t>
            </a:r>
            <a:r>
              <a:rPr lang="en-US" sz="2000" dirty="0" err="1" smtClean="0"/>
              <a:t>ptr</a:t>
            </a:r>
            <a:r>
              <a:rPr lang="en-US" sz="2000" dirty="0" smtClean="0"/>
              <a:t> to traverse to the end of list</a:t>
            </a:r>
          </a:p>
          <a:p>
            <a:pPr lvl="1" eaLnBrk="1" hangingPunct="1">
              <a:lnSpc>
                <a:spcPct val="90000"/>
              </a:lnSpc>
              <a:buNone/>
            </a:pPr>
            <a:r>
              <a:rPr lang="en-US" sz="2000" dirty="0" smtClean="0"/>
              <a:t>  2.  </a:t>
            </a:r>
            <a:r>
              <a:rPr lang="en-US" sz="2000" dirty="0" err="1" smtClean="0"/>
              <a:t>ptr</a:t>
            </a:r>
            <a:r>
              <a:rPr lang="en-US" sz="2000" dirty="0" smtClean="0"/>
              <a:t>-&gt;next = </a:t>
            </a:r>
            <a:r>
              <a:rPr lang="en-US" sz="2000" dirty="0" err="1" smtClean="0"/>
              <a:t>newNode</a:t>
            </a:r>
            <a:r>
              <a:rPr lang="en-US" sz="2000" dirty="0" smtClean="0"/>
              <a:t>    // set pointer of last node to </a:t>
            </a:r>
            <a:r>
              <a:rPr lang="en-US" sz="2000" dirty="0" err="1" smtClean="0"/>
              <a:t>newNode</a:t>
            </a:r>
            <a:endParaRPr lang="en-US" sz="2000" dirty="0" smtClean="0"/>
          </a:p>
          <a:p>
            <a:pPr marL="514350" indent="-457200" eaLnBrk="1" hangingPunct="1">
              <a:lnSpc>
                <a:spcPct val="90000"/>
              </a:lnSpc>
              <a:spcBef>
                <a:spcPts val="600"/>
              </a:spcBef>
              <a:buClr>
                <a:srgbClr val="3333CC"/>
              </a:buClr>
            </a:pPr>
            <a:endParaRPr lang="en-US" sz="2400" dirty="0" smtClean="0"/>
          </a:p>
        </p:txBody>
      </p:sp>
      <p:grpSp>
        <p:nvGrpSpPr>
          <p:cNvPr id="2" name="Group 23"/>
          <p:cNvGrpSpPr>
            <a:grpSpLocks/>
          </p:cNvGrpSpPr>
          <p:nvPr/>
        </p:nvGrpSpPr>
        <p:grpSpPr bwMode="auto">
          <a:xfrm>
            <a:off x="5029203" y="838200"/>
            <a:ext cx="2218234" cy="609243"/>
            <a:chOff x="4110" y="1264"/>
            <a:chExt cx="982" cy="682"/>
          </a:xfrm>
        </p:grpSpPr>
        <p:sp>
          <p:nvSpPr>
            <p:cNvPr id="18454" name="Rectangle 5"/>
            <p:cNvSpPr>
              <a:spLocks noChangeArrowheads="1"/>
            </p:cNvSpPr>
            <p:nvPr/>
          </p:nvSpPr>
          <p:spPr bwMode="auto">
            <a:xfrm>
              <a:off x="4638" y="1610"/>
              <a:ext cx="315" cy="336"/>
            </a:xfrm>
            <a:prstGeom prst="rect">
              <a:avLst/>
            </a:prstGeom>
            <a:noFill/>
            <a:ln w="9525" algn="ctr">
              <a:solidFill>
                <a:schemeClr val="tx1"/>
              </a:solidFill>
              <a:miter lim="800000"/>
              <a:headEnd/>
              <a:tailEnd/>
            </a:ln>
          </p:spPr>
          <p:txBody>
            <a:bodyPr wrap="none" anchor="ctr"/>
            <a:lstStyle/>
            <a:p>
              <a:endParaRPr lang="en-US"/>
            </a:p>
          </p:txBody>
        </p:sp>
        <p:sp>
          <p:nvSpPr>
            <p:cNvPr id="18455" name="Rectangle 6"/>
            <p:cNvSpPr>
              <a:spLocks noChangeArrowheads="1"/>
            </p:cNvSpPr>
            <p:nvPr/>
          </p:nvSpPr>
          <p:spPr bwMode="auto">
            <a:xfrm>
              <a:off x="4953" y="1605"/>
              <a:ext cx="139" cy="336"/>
            </a:xfrm>
            <a:prstGeom prst="rect">
              <a:avLst/>
            </a:prstGeom>
            <a:noFill/>
            <a:ln w="9525" algn="ctr">
              <a:solidFill>
                <a:schemeClr val="tx1"/>
              </a:solidFill>
              <a:miter lim="800000"/>
              <a:headEnd/>
              <a:tailEnd/>
            </a:ln>
          </p:spPr>
          <p:txBody>
            <a:bodyPr wrap="none" anchor="ctr"/>
            <a:lstStyle/>
            <a:p>
              <a:endParaRPr lang="en-US"/>
            </a:p>
          </p:txBody>
        </p:sp>
        <p:sp>
          <p:nvSpPr>
            <p:cNvPr id="18456" name="Line 7"/>
            <p:cNvSpPr>
              <a:spLocks noChangeShapeType="1"/>
            </p:cNvSpPr>
            <p:nvPr/>
          </p:nvSpPr>
          <p:spPr bwMode="auto">
            <a:xfrm>
              <a:off x="4515" y="1605"/>
              <a:ext cx="135" cy="171"/>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18457" name="Text Box 10"/>
            <p:cNvSpPr txBox="1">
              <a:spLocks noChangeArrowheads="1"/>
            </p:cNvSpPr>
            <p:nvPr/>
          </p:nvSpPr>
          <p:spPr bwMode="auto">
            <a:xfrm>
              <a:off x="4110" y="1264"/>
              <a:ext cx="788" cy="212"/>
            </a:xfrm>
            <a:prstGeom prst="rect">
              <a:avLst/>
            </a:prstGeom>
            <a:noFill/>
            <a:ln w="9525" algn="ctr">
              <a:noFill/>
              <a:miter lim="800000"/>
              <a:headEnd/>
              <a:tailEnd/>
            </a:ln>
          </p:spPr>
          <p:txBody>
            <a:bodyPr wrap="none">
              <a:spAutoFit/>
            </a:bodyPr>
            <a:lstStyle/>
            <a:p>
              <a:pPr algn="ctr">
                <a:lnSpc>
                  <a:spcPct val="80000"/>
                </a:lnSpc>
              </a:pPr>
              <a:r>
                <a:rPr lang="en-US" sz="2000" dirty="0" err="1">
                  <a:latin typeface="Courier New" pitchFamily="112" charset="0"/>
                </a:rPr>
                <a:t>newNode</a:t>
              </a:r>
              <a:endParaRPr lang="en-US" sz="2000" dirty="0">
                <a:latin typeface="Courier New" pitchFamily="112" charset="0"/>
              </a:endParaRPr>
            </a:p>
          </p:txBody>
        </p:sp>
      </p:grpSp>
      <p:grpSp>
        <p:nvGrpSpPr>
          <p:cNvPr id="3" name="Group 25"/>
          <p:cNvGrpSpPr>
            <a:grpSpLocks/>
          </p:cNvGrpSpPr>
          <p:nvPr/>
        </p:nvGrpSpPr>
        <p:grpSpPr bwMode="auto">
          <a:xfrm>
            <a:off x="5029200" y="1905000"/>
            <a:ext cx="3155950" cy="838200"/>
            <a:chOff x="3168" y="3406"/>
            <a:chExt cx="1988" cy="550"/>
          </a:xfrm>
        </p:grpSpPr>
        <p:sp>
          <p:nvSpPr>
            <p:cNvPr id="18439" name="Line 8"/>
            <p:cNvSpPr>
              <a:spLocks noChangeShapeType="1"/>
            </p:cNvSpPr>
            <p:nvPr/>
          </p:nvSpPr>
          <p:spPr bwMode="auto">
            <a:xfrm flipV="1">
              <a:off x="4368" y="3790"/>
              <a:ext cx="288" cy="2"/>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18440" name="Text Box 9"/>
            <p:cNvSpPr txBox="1">
              <a:spLocks noChangeArrowheads="1"/>
            </p:cNvSpPr>
            <p:nvPr/>
          </p:nvSpPr>
          <p:spPr bwMode="auto">
            <a:xfrm>
              <a:off x="4656" y="3646"/>
              <a:ext cx="500" cy="288"/>
            </a:xfrm>
            <a:prstGeom prst="rect">
              <a:avLst/>
            </a:prstGeom>
            <a:noFill/>
            <a:ln w="9525" algn="ctr">
              <a:noFill/>
              <a:miter lim="800000"/>
              <a:headEnd/>
              <a:tailEnd/>
            </a:ln>
          </p:spPr>
          <p:txBody>
            <a:bodyPr wrap="none">
              <a:spAutoFit/>
            </a:bodyPr>
            <a:lstStyle/>
            <a:p>
              <a:pPr algn="ctr">
                <a:lnSpc>
                  <a:spcPct val="120000"/>
                </a:lnSpc>
                <a:spcBef>
                  <a:spcPct val="10000"/>
                </a:spcBef>
              </a:pPr>
              <a:r>
                <a:rPr lang="en-US" sz="2000" dirty="0">
                  <a:latin typeface="Courier New" pitchFamily="112" charset="0"/>
                </a:rPr>
                <a:t>NULL</a:t>
              </a:r>
            </a:p>
          </p:txBody>
        </p:sp>
        <p:sp>
          <p:nvSpPr>
            <p:cNvPr id="18442" name="Rectangle 18"/>
            <p:cNvSpPr>
              <a:spLocks noChangeArrowheads="1"/>
            </p:cNvSpPr>
            <p:nvPr/>
          </p:nvSpPr>
          <p:spPr bwMode="auto">
            <a:xfrm>
              <a:off x="3774" y="3646"/>
              <a:ext cx="720" cy="240"/>
            </a:xfrm>
            <a:prstGeom prst="rect">
              <a:avLst/>
            </a:prstGeom>
            <a:noFill/>
            <a:ln w="9525" algn="ctr">
              <a:solidFill>
                <a:schemeClr val="tx1"/>
              </a:solidFill>
              <a:miter lim="800000"/>
              <a:headEnd/>
              <a:tailEnd/>
            </a:ln>
          </p:spPr>
          <p:txBody>
            <a:bodyPr wrap="none" anchor="ctr"/>
            <a:lstStyle/>
            <a:p>
              <a:endParaRPr lang="en-US"/>
            </a:p>
          </p:txBody>
        </p:sp>
        <p:sp>
          <p:nvSpPr>
            <p:cNvPr id="18443" name="Rectangle 19"/>
            <p:cNvSpPr>
              <a:spLocks noChangeArrowheads="1"/>
            </p:cNvSpPr>
            <p:nvPr/>
          </p:nvSpPr>
          <p:spPr bwMode="auto">
            <a:xfrm>
              <a:off x="4254" y="3646"/>
              <a:ext cx="240" cy="240"/>
            </a:xfrm>
            <a:prstGeom prst="rect">
              <a:avLst/>
            </a:prstGeom>
            <a:noFill/>
            <a:ln w="9525" algn="ctr">
              <a:solidFill>
                <a:schemeClr val="tx1"/>
              </a:solidFill>
              <a:miter lim="800000"/>
              <a:headEnd/>
              <a:tailEnd/>
            </a:ln>
          </p:spPr>
          <p:txBody>
            <a:bodyPr wrap="none" anchor="ctr"/>
            <a:lstStyle/>
            <a:p>
              <a:endParaRPr lang="en-US"/>
            </a:p>
          </p:txBody>
        </p:sp>
        <p:sp>
          <p:nvSpPr>
            <p:cNvPr id="18444" name="Line 20"/>
            <p:cNvSpPr>
              <a:spLocks noChangeShapeType="1"/>
            </p:cNvSpPr>
            <p:nvPr/>
          </p:nvSpPr>
          <p:spPr bwMode="auto">
            <a:xfrm>
              <a:off x="3552" y="3606"/>
              <a:ext cx="240" cy="19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18445" name="Text Box 21"/>
            <p:cNvSpPr txBox="1">
              <a:spLocks noChangeArrowheads="1"/>
            </p:cNvSpPr>
            <p:nvPr/>
          </p:nvSpPr>
          <p:spPr bwMode="auto">
            <a:xfrm>
              <a:off x="3168" y="3406"/>
              <a:ext cx="788" cy="213"/>
            </a:xfrm>
            <a:prstGeom prst="rect">
              <a:avLst/>
            </a:prstGeom>
            <a:noFill/>
            <a:ln w="9525" algn="ctr">
              <a:noFill/>
              <a:miter lim="800000"/>
              <a:headEnd/>
              <a:tailEnd/>
            </a:ln>
          </p:spPr>
          <p:txBody>
            <a:bodyPr wrap="square">
              <a:spAutoFit/>
            </a:bodyPr>
            <a:lstStyle/>
            <a:p>
              <a:pPr algn="ctr">
                <a:lnSpc>
                  <a:spcPct val="80000"/>
                </a:lnSpc>
              </a:pPr>
              <a:r>
                <a:rPr lang="en-US" sz="2000" dirty="0" err="1">
                  <a:latin typeface="Courier New" pitchFamily="112" charset="0"/>
                </a:rPr>
                <a:t>newNode</a:t>
              </a:r>
              <a:endParaRPr lang="en-US" sz="2000" dirty="0">
                <a:latin typeface="Courier New" pitchFamily="112" charset="0"/>
              </a:endParaRPr>
            </a:p>
          </p:txBody>
        </p:sp>
        <p:sp>
          <p:nvSpPr>
            <p:cNvPr id="18446" name="Text Box 22"/>
            <p:cNvSpPr txBox="1">
              <a:spLocks noChangeArrowheads="1"/>
            </p:cNvSpPr>
            <p:nvPr/>
          </p:nvSpPr>
          <p:spPr bwMode="auto">
            <a:xfrm>
              <a:off x="3840" y="3668"/>
              <a:ext cx="346" cy="288"/>
            </a:xfrm>
            <a:prstGeom prst="rect">
              <a:avLst/>
            </a:prstGeom>
            <a:noFill/>
            <a:ln w="9525" algn="ctr">
              <a:noFill/>
              <a:miter lim="800000"/>
              <a:headEnd/>
              <a:tailEnd/>
            </a:ln>
          </p:spPr>
          <p:txBody>
            <a:bodyPr wrap="none">
              <a:spAutoFit/>
            </a:bodyPr>
            <a:lstStyle/>
            <a:p>
              <a:pPr algn="ctr"/>
              <a:r>
                <a:rPr lang="en-US">
                  <a:latin typeface="Courier New" pitchFamily="112" charset="0"/>
                </a:rPr>
                <a:t>23</a:t>
              </a:r>
            </a:p>
          </p:txBody>
        </p:sp>
      </p:grpSp>
      <p:grpSp>
        <p:nvGrpSpPr>
          <p:cNvPr id="4" name="Group 30"/>
          <p:cNvGrpSpPr>
            <a:grpSpLocks/>
          </p:cNvGrpSpPr>
          <p:nvPr/>
        </p:nvGrpSpPr>
        <p:grpSpPr bwMode="auto">
          <a:xfrm>
            <a:off x="1219200" y="4953000"/>
            <a:ext cx="6588125" cy="1436631"/>
            <a:chOff x="193" y="1499"/>
            <a:chExt cx="4150" cy="1412"/>
          </a:xfrm>
        </p:grpSpPr>
        <p:sp>
          <p:nvSpPr>
            <p:cNvPr id="27" name="Rectangle 3"/>
            <p:cNvSpPr>
              <a:spLocks noChangeArrowheads="1"/>
            </p:cNvSpPr>
            <p:nvPr/>
          </p:nvSpPr>
          <p:spPr bwMode="auto">
            <a:xfrm>
              <a:off x="336" y="1920"/>
              <a:ext cx="336" cy="336"/>
            </a:xfrm>
            <a:prstGeom prst="rect">
              <a:avLst/>
            </a:prstGeom>
            <a:noFill/>
            <a:ln w="9525" algn="ctr">
              <a:solidFill>
                <a:schemeClr val="tx1"/>
              </a:solidFill>
              <a:miter lim="800000"/>
              <a:headEnd/>
              <a:tailEnd/>
            </a:ln>
          </p:spPr>
          <p:txBody>
            <a:bodyPr wrap="none" anchor="ctr"/>
            <a:lstStyle/>
            <a:p>
              <a:endParaRPr lang="en-US"/>
            </a:p>
          </p:txBody>
        </p:sp>
        <p:sp>
          <p:nvSpPr>
            <p:cNvPr id="28" name="Rectangle 4"/>
            <p:cNvSpPr>
              <a:spLocks noChangeArrowheads="1"/>
            </p:cNvSpPr>
            <p:nvPr/>
          </p:nvSpPr>
          <p:spPr bwMode="auto">
            <a:xfrm>
              <a:off x="1056" y="1920"/>
              <a:ext cx="720" cy="336"/>
            </a:xfrm>
            <a:prstGeom prst="rect">
              <a:avLst/>
            </a:prstGeom>
            <a:noFill/>
            <a:ln w="9525" algn="ctr">
              <a:solidFill>
                <a:schemeClr val="tx1"/>
              </a:solidFill>
              <a:miter lim="800000"/>
              <a:headEnd/>
              <a:tailEnd/>
            </a:ln>
          </p:spPr>
          <p:txBody>
            <a:bodyPr wrap="none" anchor="ctr"/>
            <a:lstStyle/>
            <a:p>
              <a:endParaRPr lang="en-US"/>
            </a:p>
          </p:txBody>
        </p:sp>
        <p:sp>
          <p:nvSpPr>
            <p:cNvPr id="29" name="Rectangle 5"/>
            <p:cNvSpPr>
              <a:spLocks noChangeArrowheads="1"/>
            </p:cNvSpPr>
            <p:nvPr/>
          </p:nvSpPr>
          <p:spPr bwMode="auto">
            <a:xfrm>
              <a:off x="2160" y="1920"/>
              <a:ext cx="720" cy="336"/>
            </a:xfrm>
            <a:prstGeom prst="rect">
              <a:avLst/>
            </a:prstGeom>
            <a:noFill/>
            <a:ln w="9525" algn="ctr">
              <a:solidFill>
                <a:schemeClr val="tx1"/>
              </a:solidFill>
              <a:miter lim="800000"/>
              <a:headEnd/>
              <a:tailEnd/>
            </a:ln>
          </p:spPr>
          <p:txBody>
            <a:bodyPr wrap="none" anchor="ctr"/>
            <a:lstStyle/>
            <a:p>
              <a:endParaRPr lang="en-US"/>
            </a:p>
          </p:txBody>
        </p:sp>
        <p:sp>
          <p:nvSpPr>
            <p:cNvPr id="30" name="Rectangle 6"/>
            <p:cNvSpPr>
              <a:spLocks noChangeArrowheads="1"/>
            </p:cNvSpPr>
            <p:nvPr/>
          </p:nvSpPr>
          <p:spPr bwMode="auto">
            <a:xfrm>
              <a:off x="3408" y="1920"/>
              <a:ext cx="720" cy="336"/>
            </a:xfrm>
            <a:prstGeom prst="rect">
              <a:avLst/>
            </a:prstGeom>
            <a:noFill/>
            <a:ln w="9525" algn="ctr">
              <a:solidFill>
                <a:schemeClr val="tx1"/>
              </a:solidFill>
              <a:miter lim="800000"/>
              <a:headEnd/>
              <a:tailEnd/>
            </a:ln>
          </p:spPr>
          <p:txBody>
            <a:bodyPr wrap="none" anchor="ctr"/>
            <a:lstStyle/>
            <a:p>
              <a:endParaRPr lang="en-US"/>
            </a:p>
          </p:txBody>
        </p:sp>
        <p:sp>
          <p:nvSpPr>
            <p:cNvPr id="31" name="Rectangle 7"/>
            <p:cNvSpPr>
              <a:spLocks noChangeArrowheads="1"/>
            </p:cNvSpPr>
            <p:nvPr/>
          </p:nvSpPr>
          <p:spPr bwMode="auto">
            <a:xfrm>
              <a:off x="1536" y="1920"/>
              <a:ext cx="240" cy="336"/>
            </a:xfrm>
            <a:prstGeom prst="rect">
              <a:avLst/>
            </a:prstGeom>
            <a:noFill/>
            <a:ln w="9525" algn="ctr">
              <a:solidFill>
                <a:schemeClr val="tx1"/>
              </a:solidFill>
              <a:miter lim="800000"/>
              <a:headEnd/>
              <a:tailEnd/>
            </a:ln>
          </p:spPr>
          <p:txBody>
            <a:bodyPr wrap="none" anchor="ctr"/>
            <a:lstStyle/>
            <a:p>
              <a:endParaRPr lang="en-US"/>
            </a:p>
          </p:txBody>
        </p:sp>
        <p:sp>
          <p:nvSpPr>
            <p:cNvPr id="32" name="Rectangle 8"/>
            <p:cNvSpPr>
              <a:spLocks noChangeArrowheads="1"/>
            </p:cNvSpPr>
            <p:nvPr/>
          </p:nvSpPr>
          <p:spPr bwMode="auto">
            <a:xfrm>
              <a:off x="2640" y="1920"/>
              <a:ext cx="240" cy="336"/>
            </a:xfrm>
            <a:prstGeom prst="rect">
              <a:avLst/>
            </a:prstGeom>
            <a:noFill/>
            <a:ln w="9525" algn="ctr">
              <a:solidFill>
                <a:schemeClr val="tx1"/>
              </a:solidFill>
              <a:miter lim="800000"/>
              <a:headEnd/>
              <a:tailEnd/>
            </a:ln>
          </p:spPr>
          <p:txBody>
            <a:bodyPr wrap="none" anchor="ctr"/>
            <a:lstStyle/>
            <a:p>
              <a:endParaRPr lang="en-US"/>
            </a:p>
          </p:txBody>
        </p:sp>
        <p:sp>
          <p:nvSpPr>
            <p:cNvPr id="33" name="Rectangle 9"/>
            <p:cNvSpPr>
              <a:spLocks noChangeArrowheads="1"/>
            </p:cNvSpPr>
            <p:nvPr/>
          </p:nvSpPr>
          <p:spPr bwMode="auto">
            <a:xfrm>
              <a:off x="3888" y="1920"/>
              <a:ext cx="240" cy="336"/>
            </a:xfrm>
            <a:prstGeom prst="rect">
              <a:avLst/>
            </a:prstGeom>
            <a:noFill/>
            <a:ln w="9525" algn="ctr">
              <a:solidFill>
                <a:schemeClr val="tx1"/>
              </a:solidFill>
              <a:miter lim="800000"/>
              <a:headEnd/>
              <a:tailEnd/>
            </a:ln>
          </p:spPr>
          <p:txBody>
            <a:bodyPr wrap="none" anchor="ctr"/>
            <a:lstStyle/>
            <a:p>
              <a:endParaRPr lang="en-US"/>
            </a:p>
          </p:txBody>
        </p:sp>
        <p:sp>
          <p:nvSpPr>
            <p:cNvPr id="34" name="Line 10"/>
            <p:cNvSpPr>
              <a:spLocks noChangeShapeType="1"/>
            </p:cNvSpPr>
            <p:nvPr/>
          </p:nvSpPr>
          <p:spPr bwMode="auto">
            <a:xfrm>
              <a:off x="528" y="2112"/>
              <a:ext cx="528"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35" name="Line 11"/>
            <p:cNvSpPr>
              <a:spLocks noChangeShapeType="1"/>
            </p:cNvSpPr>
            <p:nvPr/>
          </p:nvSpPr>
          <p:spPr bwMode="auto">
            <a:xfrm>
              <a:off x="1680" y="2112"/>
              <a:ext cx="480"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36" name="Line 12"/>
            <p:cNvSpPr>
              <a:spLocks noChangeShapeType="1"/>
            </p:cNvSpPr>
            <p:nvPr/>
          </p:nvSpPr>
          <p:spPr bwMode="auto">
            <a:xfrm>
              <a:off x="2784" y="2112"/>
              <a:ext cx="624"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37" name="Line 13"/>
            <p:cNvSpPr>
              <a:spLocks noChangeShapeType="1"/>
            </p:cNvSpPr>
            <p:nvPr/>
          </p:nvSpPr>
          <p:spPr bwMode="auto">
            <a:xfrm flipH="1">
              <a:off x="3025" y="2098"/>
              <a:ext cx="960" cy="468"/>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38" name="Text Box 14"/>
            <p:cNvSpPr txBox="1">
              <a:spLocks noChangeArrowheads="1"/>
            </p:cNvSpPr>
            <p:nvPr/>
          </p:nvSpPr>
          <p:spPr bwMode="auto">
            <a:xfrm>
              <a:off x="193" y="2352"/>
              <a:ext cx="543" cy="426"/>
            </a:xfrm>
            <a:prstGeom prst="rect">
              <a:avLst/>
            </a:prstGeom>
            <a:noFill/>
            <a:ln w="9525" algn="ctr">
              <a:noFill/>
              <a:miter lim="800000"/>
              <a:headEnd/>
              <a:tailEnd/>
            </a:ln>
          </p:spPr>
          <p:txBody>
            <a:bodyPr wrap="none">
              <a:spAutoFit/>
            </a:bodyPr>
            <a:lstStyle/>
            <a:p>
              <a:pPr algn="ctr">
                <a:lnSpc>
                  <a:spcPct val="80000"/>
                </a:lnSpc>
              </a:pPr>
              <a:r>
                <a:rPr lang="en-US"/>
                <a:t>list</a:t>
              </a:r>
            </a:p>
            <a:p>
              <a:pPr algn="ctr">
                <a:lnSpc>
                  <a:spcPct val="80000"/>
                </a:lnSpc>
              </a:pPr>
              <a:r>
                <a:rPr lang="en-US"/>
                <a:t>head</a:t>
              </a:r>
            </a:p>
          </p:txBody>
        </p:sp>
        <p:sp>
          <p:nvSpPr>
            <p:cNvPr id="39" name="Text Box 15"/>
            <p:cNvSpPr txBox="1">
              <a:spLocks noChangeArrowheads="1"/>
            </p:cNvSpPr>
            <p:nvPr/>
          </p:nvSpPr>
          <p:spPr bwMode="auto">
            <a:xfrm>
              <a:off x="1200" y="1920"/>
              <a:ext cx="231" cy="288"/>
            </a:xfrm>
            <a:prstGeom prst="rect">
              <a:avLst/>
            </a:prstGeom>
            <a:noFill/>
            <a:ln w="9525" algn="ctr">
              <a:noFill/>
              <a:miter lim="800000"/>
              <a:headEnd/>
              <a:tailEnd/>
            </a:ln>
          </p:spPr>
          <p:txBody>
            <a:bodyPr wrap="none">
              <a:spAutoFit/>
            </a:bodyPr>
            <a:lstStyle/>
            <a:p>
              <a:pPr algn="ctr"/>
              <a:r>
                <a:rPr lang="en-US">
                  <a:latin typeface="Courier New" pitchFamily="112" charset="0"/>
                </a:rPr>
                <a:t>5</a:t>
              </a:r>
            </a:p>
          </p:txBody>
        </p:sp>
        <p:sp>
          <p:nvSpPr>
            <p:cNvPr id="40" name="Text Box 16"/>
            <p:cNvSpPr txBox="1">
              <a:spLocks noChangeArrowheads="1"/>
            </p:cNvSpPr>
            <p:nvPr/>
          </p:nvSpPr>
          <p:spPr bwMode="auto">
            <a:xfrm>
              <a:off x="2247" y="1920"/>
              <a:ext cx="346" cy="288"/>
            </a:xfrm>
            <a:prstGeom prst="rect">
              <a:avLst/>
            </a:prstGeom>
            <a:noFill/>
            <a:ln w="9525" algn="ctr">
              <a:noFill/>
              <a:miter lim="800000"/>
              <a:headEnd/>
              <a:tailEnd/>
            </a:ln>
          </p:spPr>
          <p:txBody>
            <a:bodyPr wrap="none">
              <a:spAutoFit/>
            </a:bodyPr>
            <a:lstStyle/>
            <a:p>
              <a:pPr algn="ctr"/>
              <a:r>
                <a:rPr lang="en-US" dirty="0">
                  <a:latin typeface="Courier New" pitchFamily="112" charset="0"/>
                </a:rPr>
                <a:t>13</a:t>
              </a:r>
            </a:p>
          </p:txBody>
        </p:sp>
        <p:sp>
          <p:nvSpPr>
            <p:cNvPr id="41" name="Text Box 17"/>
            <p:cNvSpPr txBox="1">
              <a:spLocks noChangeArrowheads="1"/>
            </p:cNvSpPr>
            <p:nvPr/>
          </p:nvSpPr>
          <p:spPr bwMode="auto">
            <a:xfrm>
              <a:off x="3495" y="1920"/>
              <a:ext cx="346" cy="288"/>
            </a:xfrm>
            <a:prstGeom prst="rect">
              <a:avLst/>
            </a:prstGeom>
            <a:noFill/>
            <a:ln w="9525" algn="ctr">
              <a:noFill/>
              <a:miter lim="800000"/>
              <a:headEnd/>
              <a:tailEnd/>
            </a:ln>
          </p:spPr>
          <p:txBody>
            <a:bodyPr wrap="none">
              <a:spAutoFit/>
            </a:bodyPr>
            <a:lstStyle/>
            <a:p>
              <a:pPr algn="ctr"/>
              <a:r>
                <a:rPr lang="en-US">
                  <a:latin typeface="Courier New" pitchFamily="112" charset="0"/>
                </a:rPr>
                <a:t>19</a:t>
              </a:r>
            </a:p>
          </p:txBody>
        </p:sp>
        <p:sp>
          <p:nvSpPr>
            <p:cNvPr id="43" name="Rectangle 19"/>
            <p:cNvSpPr>
              <a:spLocks noChangeArrowheads="1"/>
            </p:cNvSpPr>
            <p:nvPr/>
          </p:nvSpPr>
          <p:spPr bwMode="auto">
            <a:xfrm>
              <a:off x="2641" y="2567"/>
              <a:ext cx="480" cy="336"/>
            </a:xfrm>
            <a:prstGeom prst="rect">
              <a:avLst/>
            </a:prstGeom>
            <a:noFill/>
            <a:ln w="9525" algn="ctr">
              <a:solidFill>
                <a:schemeClr val="tx1"/>
              </a:solidFill>
              <a:miter lim="800000"/>
              <a:headEnd/>
              <a:tailEnd/>
            </a:ln>
          </p:spPr>
          <p:txBody>
            <a:bodyPr wrap="none" anchor="ctr"/>
            <a:lstStyle/>
            <a:p>
              <a:endParaRPr lang="en-US"/>
            </a:p>
          </p:txBody>
        </p:sp>
        <p:sp>
          <p:nvSpPr>
            <p:cNvPr id="44" name="Rectangle 20"/>
            <p:cNvSpPr>
              <a:spLocks noChangeArrowheads="1"/>
            </p:cNvSpPr>
            <p:nvPr/>
          </p:nvSpPr>
          <p:spPr bwMode="auto">
            <a:xfrm>
              <a:off x="3121" y="2567"/>
              <a:ext cx="240" cy="336"/>
            </a:xfrm>
            <a:prstGeom prst="rect">
              <a:avLst/>
            </a:prstGeom>
            <a:noFill/>
            <a:ln w="9525" algn="ctr">
              <a:solidFill>
                <a:schemeClr val="tx1"/>
              </a:solidFill>
              <a:miter lim="800000"/>
              <a:headEnd/>
              <a:tailEnd/>
            </a:ln>
          </p:spPr>
          <p:txBody>
            <a:bodyPr wrap="none" anchor="ctr"/>
            <a:lstStyle/>
            <a:p>
              <a:endParaRPr lang="en-US"/>
            </a:p>
          </p:txBody>
        </p:sp>
        <p:sp>
          <p:nvSpPr>
            <p:cNvPr id="45" name="Line 21"/>
            <p:cNvSpPr>
              <a:spLocks noChangeShapeType="1"/>
            </p:cNvSpPr>
            <p:nvPr/>
          </p:nvSpPr>
          <p:spPr bwMode="auto">
            <a:xfrm>
              <a:off x="2113" y="2709"/>
              <a:ext cx="528"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46" name="Text Box 22"/>
            <p:cNvSpPr txBox="1">
              <a:spLocks noChangeArrowheads="1"/>
            </p:cNvSpPr>
            <p:nvPr/>
          </p:nvSpPr>
          <p:spPr bwMode="auto">
            <a:xfrm>
              <a:off x="1348" y="2567"/>
              <a:ext cx="724" cy="305"/>
            </a:xfrm>
            <a:prstGeom prst="rect">
              <a:avLst/>
            </a:prstGeom>
            <a:noFill/>
            <a:ln w="9525" algn="ctr">
              <a:noFill/>
              <a:miter lim="800000"/>
              <a:headEnd/>
              <a:tailEnd/>
            </a:ln>
          </p:spPr>
          <p:txBody>
            <a:bodyPr wrap="none">
              <a:spAutoFit/>
            </a:bodyPr>
            <a:lstStyle/>
            <a:p>
              <a:pPr algn="ctr">
                <a:lnSpc>
                  <a:spcPct val="80000"/>
                </a:lnSpc>
              </a:pPr>
              <a:r>
                <a:rPr lang="en-US" b="1" dirty="0" err="1">
                  <a:latin typeface="Courier New" pitchFamily="112" charset="0"/>
                </a:rPr>
                <a:t>newNode</a:t>
              </a:r>
              <a:endParaRPr lang="en-US" b="1" dirty="0">
                <a:latin typeface="Courier New" pitchFamily="112" charset="0"/>
              </a:endParaRPr>
            </a:p>
          </p:txBody>
        </p:sp>
        <p:sp>
          <p:nvSpPr>
            <p:cNvPr id="47" name="Text Box 23"/>
            <p:cNvSpPr txBox="1">
              <a:spLocks noChangeArrowheads="1"/>
            </p:cNvSpPr>
            <p:nvPr/>
          </p:nvSpPr>
          <p:spPr bwMode="auto">
            <a:xfrm>
              <a:off x="2737" y="2567"/>
              <a:ext cx="346" cy="288"/>
            </a:xfrm>
            <a:prstGeom prst="rect">
              <a:avLst/>
            </a:prstGeom>
            <a:noFill/>
            <a:ln w="9525" algn="ctr">
              <a:noFill/>
              <a:miter lim="800000"/>
              <a:headEnd/>
              <a:tailEnd/>
            </a:ln>
          </p:spPr>
          <p:txBody>
            <a:bodyPr wrap="none">
              <a:spAutoFit/>
            </a:bodyPr>
            <a:lstStyle/>
            <a:p>
              <a:pPr algn="ctr"/>
              <a:r>
                <a:rPr lang="en-US" dirty="0">
                  <a:latin typeface="Courier New" pitchFamily="112" charset="0"/>
                </a:rPr>
                <a:t>23</a:t>
              </a:r>
            </a:p>
          </p:txBody>
        </p:sp>
        <p:sp>
          <p:nvSpPr>
            <p:cNvPr id="48" name="Line 24"/>
            <p:cNvSpPr>
              <a:spLocks noChangeShapeType="1"/>
            </p:cNvSpPr>
            <p:nvPr/>
          </p:nvSpPr>
          <p:spPr bwMode="auto">
            <a:xfrm>
              <a:off x="3265" y="2709"/>
              <a:ext cx="624"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49" name="Text Box 25"/>
            <p:cNvSpPr txBox="1">
              <a:spLocks noChangeArrowheads="1"/>
            </p:cNvSpPr>
            <p:nvPr/>
          </p:nvSpPr>
          <p:spPr bwMode="auto">
            <a:xfrm>
              <a:off x="3839" y="2496"/>
              <a:ext cx="504" cy="415"/>
            </a:xfrm>
            <a:prstGeom prst="rect">
              <a:avLst/>
            </a:prstGeom>
            <a:noFill/>
            <a:ln w="9525" algn="ctr">
              <a:noFill/>
              <a:miter lim="800000"/>
              <a:headEnd/>
              <a:tailEnd/>
            </a:ln>
          </p:spPr>
          <p:txBody>
            <a:bodyPr wrap="none">
              <a:spAutoFit/>
            </a:bodyPr>
            <a:lstStyle/>
            <a:p>
              <a:pPr algn="ctr">
                <a:lnSpc>
                  <a:spcPct val="120000"/>
                </a:lnSpc>
                <a:spcBef>
                  <a:spcPct val="10000"/>
                </a:spcBef>
              </a:pPr>
              <a:r>
                <a:rPr lang="en-US" sz="2000" b="1" dirty="0">
                  <a:latin typeface="Courier New" pitchFamily="112" charset="0"/>
                </a:rPr>
                <a:t>NULL</a:t>
              </a:r>
            </a:p>
          </p:txBody>
        </p:sp>
        <p:sp>
          <p:nvSpPr>
            <p:cNvPr id="51" name="Line 27"/>
            <p:cNvSpPr>
              <a:spLocks noChangeShapeType="1"/>
            </p:cNvSpPr>
            <p:nvPr/>
          </p:nvSpPr>
          <p:spPr bwMode="auto">
            <a:xfrm>
              <a:off x="3409" y="1724"/>
              <a:ext cx="239" cy="196"/>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52" name="Text Box 28"/>
            <p:cNvSpPr txBox="1">
              <a:spLocks noChangeArrowheads="1"/>
            </p:cNvSpPr>
            <p:nvPr/>
          </p:nvSpPr>
          <p:spPr bwMode="auto">
            <a:xfrm>
              <a:off x="3025" y="1499"/>
              <a:ext cx="377" cy="305"/>
            </a:xfrm>
            <a:prstGeom prst="rect">
              <a:avLst/>
            </a:prstGeom>
            <a:noFill/>
            <a:ln w="9525" algn="ctr">
              <a:noFill/>
              <a:miter lim="800000"/>
              <a:headEnd/>
              <a:tailEnd/>
            </a:ln>
          </p:spPr>
          <p:txBody>
            <a:bodyPr wrap="none">
              <a:spAutoFit/>
            </a:bodyPr>
            <a:lstStyle/>
            <a:p>
              <a:pPr algn="ctr">
                <a:lnSpc>
                  <a:spcPct val="80000"/>
                </a:lnSpc>
              </a:pPr>
              <a:r>
                <a:rPr lang="en-US" b="1" dirty="0" err="1">
                  <a:latin typeface="Courier New" pitchFamily="112" charset="0"/>
                </a:rPr>
                <a:t>p</a:t>
              </a:r>
              <a:r>
                <a:rPr lang="en-US" b="1" dirty="0" err="1" smtClean="0">
                  <a:latin typeface="Courier New" pitchFamily="112" charset="0"/>
                </a:rPr>
                <a:t>tr</a:t>
              </a:r>
              <a:endParaRPr lang="en-US" b="1" dirty="0">
                <a:latin typeface="Courier New" pitchFamily="112" charset="0"/>
              </a:endParaRPr>
            </a:p>
          </p:txBody>
        </p:sp>
      </p:gr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457200" y="152400"/>
            <a:ext cx="8229600" cy="457200"/>
          </a:xfrm>
        </p:spPr>
        <p:txBody>
          <a:bodyPr>
            <a:normAutofit fontScale="90000"/>
          </a:bodyPr>
          <a:lstStyle/>
          <a:p>
            <a:pPr algn="ctr" eaLnBrk="1" hangingPunct="1">
              <a:defRPr/>
            </a:pPr>
            <a:r>
              <a:rPr lang="en-US" sz="2800" dirty="0" smtClean="0"/>
              <a:t>Insert a Node </a:t>
            </a:r>
            <a:r>
              <a:rPr lang="en-US" sz="2000" dirty="0" smtClean="0"/>
              <a:t>(2 of 3)</a:t>
            </a:r>
          </a:p>
        </p:txBody>
      </p:sp>
      <p:sp>
        <p:nvSpPr>
          <p:cNvPr id="2" name="Rectangle 3"/>
          <p:cNvSpPr>
            <a:spLocks noGrp="1" noChangeArrowheads="1"/>
          </p:cNvSpPr>
          <p:nvPr>
            <p:ph idx="1"/>
          </p:nvPr>
        </p:nvSpPr>
        <p:spPr>
          <a:xfrm>
            <a:off x="457200" y="609600"/>
            <a:ext cx="8229600" cy="5516563"/>
          </a:xfrm>
        </p:spPr>
        <p:txBody>
          <a:bodyPr/>
          <a:lstStyle/>
          <a:p>
            <a:pPr eaLnBrk="1" hangingPunct="1">
              <a:lnSpc>
                <a:spcPct val="90000"/>
              </a:lnSpc>
              <a:buNone/>
            </a:pPr>
            <a:r>
              <a:rPr lang="en-US" sz="2000" dirty="0" smtClean="0"/>
              <a:t>3c. Insert a node in a sorted list</a:t>
            </a:r>
          </a:p>
          <a:p>
            <a:pPr eaLnBrk="1" hangingPunct="1">
              <a:lnSpc>
                <a:spcPct val="90000"/>
              </a:lnSpc>
            </a:pPr>
            <a:r>
              <a:rPr lang="en-US" sz="2000" dirty="0" smtClean="0"/>
              <a:t>Insert the data such that the list is a sorted list</a:t>
            </a:r>
          </a:p>
          <a:p>
            <a:pPr eaLnBrk="1" hangingPunct="1">
              <a:lnSpc>
                <a:spcPct val="90000"/>
              </a:lnSpc>
            </a:pPr>
            <a:r>
              <a:rPr lang="en-US" sz="2000" dirty="0" smtClean="0"/>
              <a:t>Requires two pointers to traverse the list:</a:t>
            </a:r>
          </a:p>
          <a:p>
            <a:pPr lvl="1" eaLnBrk="1" hangingPunct="1">
              <a:lnSpc>
                <a:spcPct val="90000"/>
              </a:lnSpc>
            </a:pPr>
            <a:r>
              <a:rPr lang="en-US" sz="2000" dirty="0" err="1" smtClean="0"/>
              <a:t>pLoc</a:t>
            </a:r>
            <a:r>
              <a:rPr lang="en-US" sz="2000" dirty="0" smtClean="0"/>
              <a:t>: pointer to locate the node with smallest data that is greater than or equal to </a:t>
            </a:r>
            <a:r>
              <a:rPr lang="en-US" sz="2000" dirty="0" err="1" smtClean="0"/>
              <a:t>newNode’s</a:t>
            </a:r>
            <a:r>
              <a:rPr lang="en-US" sz="2000" dirty="0" smtClean="0"/>
              <a:t> data</a:t>
            </a:r>
          </a:p>
          <a:p>
            <a:pPr lvl="1" eaLnBrk="1" hangingPunct="1">
              <a:lnSpc>
                <a:spcPct val="90000"/>
              </a:lnSpc>
            </a:pPr>
            <a:r>
              <a:rPr lang="en-US" sz="2000" dirty="0" err="1" smtClean="0"/>
              <a:t>pPre</a:t>
            </a:r>
            <a:r>
              <a:rPr lang="en-US" sz="2000" dirty="0" smtClean="0"/>
              <a:t>: pointer to the node before </a:t>
            </a:r>
            <a:r>
              <a:rPr lang="en-US" sz="2000" dirty="0" err="1" smtClean="0"/>
              <a:t>pLoc’s</a:t>
            </a:r>
            <a:r>
              <a:rPr lang="en-US" sz="2000" dirty="0" smtClean="0"/>
              <a:t> node</a:t>
            </a:r>
          </a:p>
          <a:p>
            <a:pPr lvl="1" eaLnBrk="1" hangingPunct="1">
              <a:lnSpc>
                <a:spcPct val="90000"/>
              </a:lnSpc>
            </a:pPr>
            <a:endParaRPr lang="en-US" sz="2000" dirty="0" smtClean="0"/>
          </a:p>
          <a:p>
            <a:pPr lvl="1" eaLnBrk="1" hangingPunct="1">
              <a:lnSpc>
                <a:spcPct val="90000"/>
              </a:lnSpc>
            </a:pPr>
            <a:endParaRPr lang="en-US" sz="2000" dirty="0" smtClean="0"/>
          </a:p>
          <a:p>
            <a:pPr lvl="1" eaLnBrk="1" hangingPunct="1">
              <a:lnSpc>
                <a:spcPct val="90000"/>
              </a:lnSpc>
            </a:pPr>
            <a:endParaRPr lang="en-US" sz="2000" dirty="0" smtClean="0"/>
          </a:p>
          <a:p>
            <a:pPr lvl="1" eaLnBrk="1" hangingPunct="1">
              <a:lnSpc>
                <a:spcPct val="90000"/>
              </a:lnSpc>
              <a:buNone/>
            </a:pPr>
            <a:endParaRPr lang="en-US" sz="2000" dirty="0" smtClean="0"/>
          </a:p>
          <a:p>
            <a:pPr eaLnBrk="1" hangingPunct="1">
              <a:lnSpc>
                <a:spcPct val="90000"/>
              </a:lnSpc>
              <a:spcBef>
                <a:spcPts val="1800"/>
              </a:spcBef>
            </a:pPr>
            <a:r>
              <a:rPr lang="en-US" sz="2000" dirty="0" smtClean="0"/>
              <a:t>The new node is inserted between </a:t>
            </a:r>
            <a:r>
              <a:rPr lang="en-US" sz="2000" dirty="0" err="1" smtClean="0"/>
              <a:t>pLoc</a:t>
            </a:r>
            <a:r>
              <a:rPr lang="en-US" sz="2000" dirty="0" smtClean="0"/>
              <a:t> and </a:t>
            </a:r>
            <a:r>
              <a:rPr lang="en-US" sz="2000" dirty="0" err="1" smtClean="0"/>
              <a:t>pPre</a:t>
            </a:r>
            <a:endParaRPr lang="en-US" sz="2000" dirty="0" smtClean="0"/>
          </a:p>
          <a:p>
            <a:pPr eaLnBrk="1" hangingPunct="1">
              <a:lnSpc>
                <a:spcPct val="90000"/>
              </a:lnSpc>
            </a:pPr>
            <a:endParaRPr lang="en-US" sz="2000" dirty="0" smtClean="0"/>
          </a:p>
        </p:txBody>
      </p:sp>
      <p:grpSp>
        <p:nvGrpSpPr>
          <p:cNvPr id="3" name="Group 1058"/>
          <p:cNvGrpSpPr>
            <a:grpSpLocks/>
          </p:cNvGrpSpPr>
          <p:nvPr/>
        </p:nvGrpSpPr>
        <p:grpSpPr bwMode="auto">
          <a:xfrm>
            <a:off x="762000" y="2590800"/>
            <a:ext cx="7727950" cy="1193800"/>
            <a:chOff x="240" y="1584"/>
            <a:chExt cx="4868" cy="1128"/>
          </a:xfrm>
        </p:grpSpPr>
        <p:sp>
          <p:nvSpPr>
            <p:cNvPr id="5" name="Rectangle 1028"/>
            <p:cNvSpPr>
              <a:spLocks noChangeArrowheads="1"/>
            </p:cNvSpPr>
            <p:nvPr/>
          </p:nvSpPr>
          <p:spPr bwMode="auto">
            <a:xfrm>
              <a:off x="1056" y="1920"/>
              <a:ext cx="720" cy="336"/>
            </a:xfrm>
            <a:prstGeom prst="rect">
              <a:avLst/>
            </a:prstGeom>
            <a:noFill/>
            <a:ln w="9525" algn="ctr">
              <a:solidFill>
                <a:schemeClr val="tx1"/>
              </a:solidFill>
              <a:miter lim="800000"/>
              <a:headEnd/>
              <a:tailEnd/>
            </a:ln>
          </p:spPr>
          <p:txBody>
            <a:bodyPr wrap="none" anchor="ctr"/>
            <a:lstStyle/>
            <a:p>
              <a:endParaRPr lang="en-US"/>
            </a:p>
          </p:txBody>
        </p:sp>
        <p:sp>
          <p:nvSpPr>
            <p:cNvPr id="6" name="Rectangle 1029"/>
            <p:cNvSpPr>
              <a:spLocks noChangeArrowheads="1"/>
            </p:cNvSpPr>
            <p:nvPr/>
          </p:nvSpPr>
          <p:spPr bwMode="auto">
            <a:xfrm>
              <a:off x="2160" y="1920"/>
              <a:ext cx="720" cy="336"/>
            </a:xfrm>
            <a:prstGeom prst="rect">
              <a:avLst/>
            </a:prstGeom>
            <a:noFill/>
            <a:ln w="9525" algn="ctr">
              <a:solidFill>
                <a:schemeClr val="tx1"/>
              </a:solidFill>
              <a:miter lim="800000"/>
              <a:headEnd/>
              <a:tailEnd/>
            </a:ln>
          </p:spPr>
          <p:txBody>
            <a:bodyPr wrap="none" anchor="ctr"/>
            <a:lstStyle/>
            <a:p>
              <a:endParaRPr lang="en-US"/>
            </a:p>
          </p:txBody>
        </p:sp>
        <p:sp>
          <p:nvSpPr>
            <p:cNvPr id="7" name="Rectangle 1030"/>
            <p:cNvSpPr>
              <a:spLocks noChangeArrowheads="1"/>
            </p:cNvSpPr>
            <p:nvPr/>
          </p:nvSpPr>
          <p:spPr bwMode="auto">
            <a:xfrm>
              <a:off x="3408" y="1920"/>
              <a:ext cx="720" cy="336"/>
            </a:xfrm>
            <a:prstGeom prst="rect">
              <a:avLst/>
            </a:prstGeom>
            <a:noFill/>
            <a:ln w="9525" algn="ctr">
              <a:solidFill>
                <a:schemeClr val="tx1"/>
              </a:solidFill>
              <a:miter lim="800000"/>
              <a:headEnd/>
              <a:tailEnd/>
            </a:ln>
          </p:spPr>
          <p:txBody>
            <a:bodyPr wrap="none" anchor="ctr"/>
            <a:lstStyle/>
            <a:p>
              <a:endParaRPr lang="en-US"/>
            </a:p>
          </p:txBody>
        </p:sp>
        <p:sp>
          <p:nvSpPr>
            <p:cNvPr id="8" name="Rectangle 1031"/>
            <p:cNvSpPr>
              <a:spLocks noChangeArrowheads="1"/>
            </p:cNvSpPr>
            <p:nvPr/>
          </p:nvSpPr>
          <p:spPr bwMode="auto">
            <a:xfrm>
              <a:off x="1536" y="1920"/>
              <a:ext cx="240" cy="336"/>
            </a:xfrm>
            <a:prstGeom prst="rect">
              <a:avLst/>
            </a:prstGeom>
            <a:noFill/>
            <a:ln w="9525" algn="ctr">
              <a:solidFill>
                <a:schemeClr val="tx1"/>
              </a:solidFill>
              <a:miter lim="800000"/>
              <a:headEnd/>
              <a:tailEnd/>
            </a:ln>
          </p:spPr>
          <p:txBody>
            <a:bodyPr wrap="none" anchor="ctr"/>
            <a:lstStyle/>
            <a:p>
              <a:endParaRPr lang="en-US"/>
            </a:p>
          </p:txBody>
        </p:sp>
        <p:sp>
          <p:nvSpPr>
            <p:cNvPr id="9" name="Rectangle 1032"/>
            <p:cNvSpPr>
              <a:spLocks noChangeArrowheads="1"/>
            </p:cNvSpPr>
            <p:nvPr/>
          </p:nvSpPr>
          <p:spPr bwMode="auto">
            <a:xfrm>
              <a:off x="2640" y="1920"/>
              <a:ext cx="240" cy="336"/>
            </a:xfrm>
            <a:prstGeom prst="rect">
              <a:avLst/>
            </a:prstGeom>
            <a:noFill/>
            <a:ln w="9525" algn="ctr">
              <a:solidFill>
                <a:schemeClr val="tx1"/>
              </a:solidFill>
              <a:miter lim="800000"/>
              <a:headEnd/>
              <a:tailEnd/>
            </a:ln>
          </p:spPr>
          <p:txBody>
            <a:bodyPr wrap="none" anchor="ctr"/>
            <a:lstStyle/>
            <a:p>
              <a:endParaRPr lang="en-US"/>
            </a:p>
          </p:txBody>
        </p:sp>
        <p:sp>
          <p:nvSpPr>
            <p:cNvPr id="10" name="Rectangle 1033"/>
            <p:cNvSpPr>
              <a:spLocks noChangeArrowheads="1"/>
            </p:cNvSpPr>
            <p:nvPr/>
          </p:nvSpPr>
          <p:spPr bwMode="auto">
            <a:xfrm>
              <a:off x="3888" y="1920"/>
              <a:ext cx="240" cy="336"/>
            </a:xfrm>
            <a:prstGeom prst="rect">
              <a:avLst/>
            </a:prstGeom>
            <a:noFill/>
            <a:ln w="9525" algn="ctr">
              <a:solidFill>
                <a:schemeClr val="tx1"/>
              </a:solidFill>
              <a:miter lim="800000"/>
              <a:headEnd/>
              <a:tailEnd/>
            </a:ln>
          </p:spPr>
          <p:txBody>
            <a:bodyPr wrap="none" anchor="ctr"/>
            <a:lstStyle/>
            <a:p>
              <a:endParaRPr lang="en-US"/>
            </a:p>
          </p:txBody>
        </p:sp>
        <p:sp>
          <p:nvSpPr>
            <p:cNvPr id="11" name="Line 1034"/>
            <p:cNvSpPr>
              <a:spLocks noChangeShapeType="1"/>
            </p:cNvSpPr>
            <p:nvPr/>
          </p:nvSpPr>
          <p:spPr bwMode="auto">
            <a:xfrm>
              <a:off x="720" y="2112"/>
              <a:ext cx="336"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12" name="Line 1035"/>
            <p:cNvSpPr>
              <a:spLocks noChangeShapeType="1"/>
            </p:cNvSpPr>
            <p:nvPr/>
          </p:nvSpPr>
          <p:spPr bwMode="auto">
            <a:xfrm>
              <a:off x="1680" y="2112"/>
              <a:ext cx="480"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13" name="Line 1036"/>
            <p:cNvSpPr>
              <a:spLocks noChangeShapeType="1"/>
            </p:cNvSpPr>
            <p:nvPr/>
          </p:nvSpPr>
          <p:spPr bwMode="auto">
            <a:xfrm>
              <a:off x="2784" y="2112"/>
              <a:ext cx="624"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14" name="Line 1037"/>
            <p:cNvSpPr>
              <a:spLocks noChangeShapeType="1"/>
            </p:cNvSpPr>
            <p:nvPr/>
          </p:nvSpPr>
          <p:spPr bwMode="auto">
            <a:xfrm>
              <a:off x="4032" y="2112"/>
              <a:ext cx="624"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15" name="Text Box 1038"/>
            <p:cNvSpPr txBox="1">
              <a:spLocks noChangeArrowheads="1"/>
            </p:cNvSpPr>
            <p:nvPr/>
          </p:nvSpPr>
          <p:spPr bwMode="auto">
            <a:xfrm>
              <a:off x="4608" y="1940"/>
              <a:ext cx="500" cy="288"/>
            </a:xfrm>
            <a:prstGeom prst="rect">
              <a:avLst/>
            </a:prstGeom>
            <a:noFill/>
            <a:ln w="9525" algn="ctr">
              <a:noFill/>
              <a:miter lim="800000"/>
              <a:headEnd/>
              <a:tailEnd/>
            </a:ln>
          </p:spPr>
          <p:txBody>
            <a:bodyPr wrap="none">
              <a:spAutoFit/>
            </a:bodyPr>
            <a:lstStyle/>
            <a:p>
              <a:pPr algn="ctr">
                <a:lnSpc>
                  <a:spcPct val="120000"/>
                </a:lnSpc>
                <a:spcBef>
                  <a:spcPct val="10000"/>
                </a:spcBef>
              </a:pPr>
              <a:r>
                <a:rPr lang="en-US" sz="2000">
                  <a:latin typeface="Courier New" pitchFamily="112" charset="0"/>
                </a:rPr>
                <a:t>NULL</a:t>
              </a:r>
            </a:p>
          </p:txBody>
        </p:sp>
        <p:sp>
          <p:nvSpPr>
            <p:cNvPr id="16" name="Text Box 1039"/>
            <p:cNvSpPr txBox="1">
              <a:spLocks noChangeArrowheads="1"/>
            </p:cNvSpPr>
            <p:nvPr/>
          </p:nvSpPr>
          <p:spPr bwMode="auto">
            <a:xfrm>
              <a:off x="240" y="1920"/>
              <a:ext cx="543" cy="426"/>
            </a:xfrm>
            <a:prstGeom prst="rect">
              <a:avLst/>
            </a:prstGeom>
            <a:noFill/>
            <a:ln w="9525" algn="ctr">
              <a:noFill/>
              <a:miter lim="800000"/>
              <a:headEnd/>
              <a:tailEnd/>
            </a:ln>
          </p:spPr>
          <p:txBody>
            <a:bodyPr wrap="none">
              <a:spAutoFit/>
            </a:bodyPr>
            <a:lstStyle/>
            <a:p>
              <a:pPr algn="ctr">
                <a:lnSpc>
                  <a:spcPct val="80000"/>
                </a:lnSpc>
              </a:pPr>
              <a:r>
                <a:rPr lang="en-US" dirty="0"/>
                <a:t>list</a:t>
              </a:r>
            </a:p>
            <a:p>
              <a:pPr algn="ctr">
                <a:lnSpc>
                  <a:spcPct val="80000"/>
                </a:lnSpc>
              </a:pPr>
              <a:r>
                <a:rPr lang="en-US" dirty="0"/>
                <a:t>head</a:t>
              </a:r>
            </a:p>
          </p:txBody>
        </p:sp>
        <p:sp>
          <p:nvSpPr>
            <p:cNvPr id="17" name="Text Box 1040"/>
            <p:cNvSpPr txBox="1">
              <a:spLocks noChangeArrowheads="1"/>
            </p:cNvSpPr>
            <p:nvPr/>
          </p:nvSpPr>
          <p:spPr bwMode="auto">
            <a:xfrm>
              <a:off x="1200" y="1920"/>
              <a:ext cx="231" cy="288"/>
            </a:xfrm>
            <a:prstGeom prst="rect">
              <a:avLst/>
            </a:prstGeom>
            <a:noFill/>
            <a:ln w="9525" algn="ctr">
              <a:noFill/>
              <a:miter lim="800000"/>
              <a:headEnd/>
              <a:tailEnd/>
            </a:ln>
          </p:spPr>
          <p:txBody>
            <a:bodyPr wrap="none">
              <a:spAutoFit/>
            </a:bodyPr>
            <a:lstStyle/>
            <a:p>
              <a:pPr algn="ctr"/>
              <a:r>
                <a:rPr lang="en-US">
                  <a:latin typeface="Courier New" pitchFamily="112" charset="0"/>
                </a:rPr>
                <a:t>5</a:t>
              </a:r>
            </a:p>
          </p:txBody>
        </p:sp>
        <p:sp>
          <p:nvSpPr>
            <p:cNvPr id="18" name="Text Box 1041"/>
            <p:cNvSpPr txBox="1">
              <a:spLocks noChangeArrowheads="1"/>
            </p:cNvSpPr>
            <p:nvPr/>
          </p:nvSpPr>
          <p:spPr bwMode="auto">
            <a:xfrm>
              <a:off x="2247" y="1920"/>
              <a:ext cx="346" cy="288"/>
            </a:xfrm>
            <a:prstGeom prst="rect">
              <a:avLst/>
            </a:prstGeom>
            <a:noFill/>
            <a:ln w="9525" algn="ctr">
              <a:noFill/>
              <a:miter lim="800000"/>
              <a:headEnd/>
              <a:tailEnd/>
            </a:ln>
          </p:spPr>
          <p:txBody>
            <a:bodyPr wrap="none">
              <a:spAutoFit/>
            </a:bodyPr>
            <a:lstStyle/>
            <a:p>
              <a:pPr algn="ctr"/>
              <a:r>
                <a:rPr lang="en-US">
                  <a:latin typeface="Courier New" pitchFamily="112" charset="0"/>
                </a:rPr>
                <a:t>13</a:t>
              </a:r>
            </a:p>
          </p:txBody>
        </p:sp>
        <p:sp>
          <p:nvSpPr>
            <p:cNvPr id="19" name="Text Box 1042"/>
            <p:cNvSpPr txBox="1">
              <a:spLocks noChangeArrowheads="1"/>
            </p:cNvSpPr>
            <p:nvPr/>
          </p:nvSpPr>
          <p:spPr bwMode="auto">
            <a:xfrm>
              <a:off x="3495" y="1920"/>
              <a:ext cx="346" cy="288"/>
            </a:xfrm>
            <a:prstGeom prst="rect">
              <a:avLst/>
            </a:prstGeom>
            <a:noFill/>
            <a:ln w="9525" algn="ctr">
              <a:noFill/>
              <a:miter lim="800000"/>
              <a:headEnd/>
              <a:tailEnd/>
            </a:ln>
          </p:spPr>
          <p:txBody>
            <a:bodyPr wrap="none">
              <a:spAutoFit/>
            </a:bodyPr>
            <a:lstStyle/>
            <a:p>
              <a:pPr algn="ctr"/>
              <a:r>
                <a:rPr lang="en-US" dirty="0">
                  <a:latin typeface="Courier New" pitchFamily="112" charset="0"/>
                </a:rPr>
                <a:t>19</a:t>
              </a:r>
            </a:p>
          </p:txBody>
        </p:sp>
        <p:sp>
          <p:nvSpPr>
            <p:cNvPr id="20" name="Rectangle 1044"/>
            <p:cNvSpPr>
              <a:spLocks noChangeArrowheads="1"/>
            </p:cNvSpPr>
            <p:nvPr/>
          </p:nvSpPr>
          <p:spPr bwMode="auto">
            <a:xfrm>
              <a:off x="2400" y="2376"/>
              <a:ext cx="720" cy="336"/>
            </a:xfrm>
            <a:prstGeom prst="rect">
              <a:avLst/>
            </a:prstGeom>
            <a:noFill/>
            <a:ln w="9525" algn="ctr">
              <a:solidFill>
                <a:schemeClr val="tx1"/>
              </a:solidFill>
              <a:miter lim="800000"/>
              <a:headEnd/>
              <a:tailEnd/>
            </a:ln>
          </p:spPr>
          <p:txBody>
            <a:bodyPr wrap="none" anchor="ctr"/>
            <a:lstStyle/>
            <a:p>
              <a:endParaRPr lang="en-US"/>
            </a:p>
          </p:txBody>
        </p:sp>
        <p:sp>
          <p:nvSpPr>
            <p:cNvPr id="21" name="Rectangle 1045"/>
            <p:cNvSpPr>
              <a:spLocks noChangeArrowheads="1"/>
            </p:cNvSpPr>
            <p:nvPr/>
          </p:nvSpPr>
          <p:spPr bwMode="auto">
            <a:xfrm>
              <a:off x="2880" y="2376"/>
              <a:ext cx="240" cy="336"/>
            </a:xfrm>
            <a:prstGeom prst="rect">
              <a:avLst/>
            </a:prstGeom>
            <a:noFill/>
            <a:ln w="9525" algn="ctr">
              <a:solidFill>
                <a:schemeClr val="tx1"/>
              </a:solidFill>
              <a:miter lim="800000"/>
              <a:headEnd/>
              <a:tailEnd/>
            </a:ln>
          </p:spPr>
          <p:txBody>
            <a:bodyPr wrap="none" anchor="ctr"/>
            <a:lstStyle/>
            <a:p>
              <a:endParaRPr lang="en-US"/>
            </a:p>
          </p:txBody>
        </p:sp>
        <p:sp>
          <p:nvSpPr>
            <p:cNvPr id="22" name="Line 1046"/>
            <p:cNvSpPr>
              <a:spLocks noChangeShapeType="1"/>
            </p:cNvSpPr>
            <p:nvPr/>
          </p:nvSpPr>
          <p:spPr bwMode="auto">
            <a:xfrm>
              <a:off x="1872" y="2520"/>
              <a:ext cx="528"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23" name="Text Box 1047"/>
            <p:cNvSpPr txBox="1">
              <a:spLocks noChangeArrowheads="1"/>
            </p:cNvSpPr>
            <p:nvPr/>
          </p:nvSpPr>
          <p:spPr bwMode="auto">
            <a:xfrm>
              <a:off x="1056" y="2376"/>
              <a:ext cx="923" cy="242"/>
            </a:xfrm>
            <a:prstGeom prst="rect">
              <a:avLst/>
            </a:prstGeom>
            <a:noFill/>
            <a:ln w="9525" algn="ctr">
              <a:noFill/>
              <a:miter lim="800000"/>
              <a:headEnd/>
              <a:tailEnd/>
            </a:ln>
          </p:spPr>
          <p:txBody>
            <a:bodyPr wrap="none">
              <a:spAutoFit/>
            </a:bodyPr>
            <a:lstStyle/>
            <a:p>
              <a:pPr algn="ctr">
                <a:lnSpc>
                  <a:spcPct val="80000"/>
                </a:lnSpc>
              </a:pPr>
              <a:r>
                <a:rPr lang="en-US" dirty="0" err="1">
                  <a:latin typeface="Courier New" pitchFamily="112" charset="0"/>
                </a:rPr>
                <a:t>newNode</a:t>
              </a:r>
              <a:endParaRPr lang="en-US" dirty="0">
                <a:latin typeface="Courier New" pitchFamily="112" charset="0"/>
              </a:endParaRPr>
            </a:p>
          </p:txBody>
        </p:sp>
        <p:sp>
          <p:nvSpPr>
            <p:cNvPr id="24" name="Text Box 1048"/>
            <p:cNvSpPr txBox="1">
              <a:spLocks noChangeArrowheads="1"/>
            </p:cNvSpPr>
            <p:nvPr/>
          </p:nvSpPr>
          <p:spPr bwMode="auto">
            <a:xfrm>
              <a:off x="2496" y="2376"/>
              <a:ext cx="346" cy="288"/>
            </a:xfrm>
            <a:prstGeom prst="rect">
              <a:avLst/>
            </a:prstGeom>
            <a:noFill/>
            <a:ln w="9525" algn="ctr">
              <a:noFill/>
              <a:miter lim="800000"/>
              <a:headEnd/>
              <a:tailEnd/>
            </a:ln>
          </p:spPr>
          <p:txBody>
            <a:bodyPr wrap="none">
              <a:spAutoFit/>
            </a:bodyPr>
            <a:lstStyle/>
            <a:p>
              <a:pPr algn="ctr"/>
              <a:r>
                <a:rPr lang="en-US" dirty="0">
                  <a:latin typeface="Courier New" pitchFamily="112" charset="0"/>
                </a:rPr>
                <a:t>17</a:t>
              </a:r>
            </a:p>
          </p:txBody>
        </p:sp>
        <p:sp>
          <p:nvSpPr>
            <p:cNvPr id="25" name="Line 1049"/>
            <p:cNvSpPr>
              <a:spLocks noChangeShapeType="1"/>
            </p:cNvSpPr>
            <p:nvPr/>
          </p:nvSpPr>
          <p:spPr bwMode="auto">
            <a:xfrm>
              <a:off x="3024" y="2520"/>
              <a:ext cx="624"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26" name="Text Box 1050"/>
            <p:cNvSpPr txBox="1">
              <a:spLocks noChangeArrowheads="1"/>
            </p:cNvSpPr>
            <p:nvPr/>
          </p:nvSpPr>
          <p:spPr bwMode="auto">
            <a:xfrm>
              <a:off x="3648" y="2304"/>
              <a:ext cx="500" cy="288"/>
            </a:xfrm>
            <a:prstGeom prst="rect">
              <a:avLst/>
            </a:prstGeom>
            <a:noFill/>
            <a:ln w="9525" algn="ctr">
              <a:noFill/>
              <a:miter lim="800000"/>
              <a:headEnd/>
              <a:tailEnd/>
            </a:ln>
          </p:spPr>
          <p:txBody>
            <a:bodyPr wrap="none">
              <a:spAutoFit/>
            </a:bodyPr>
            <a:lstStyle/>
            <a:p>
              <a:pPr algn="ctr">
                <a:lnSpc>
                  <a:spcPct val="120000"/>
                </a:lnSpc>
                <a:spcBef>
                  <a:spcPct val="10000"/>
                </a:spcBef>
              </a:pPr>
              <a:r>
                <a:rPr lang="en-US" sz="2000" dirty="0">
                  <a:latin typeface="Courier New" pitchFamily="112" charset="0"/>
                </a:rPr>
                <a:t>NULL</a:t>
              </a:r>
            </a:p>
          </p:txBody>
        </p:sp>
        <p:sp>
          <p:nvSpPr>
            <p:cNvPr id="27" name="Line 1052"/>
            <p:cNvSpPr>
              <a:spLocks noChangeShapeType="1"/>
            </p:cNvSpPr>
            <p:nvPr/>
          </p:nvSpPr>
          <p:spPr bwMode="auto">
            <a:xfrm>
              <a:off x="3408" y="1776"/>
              <a:ext cx="240" cy="144"/>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28" name="Text Box 1053"/>
            <p:cNvSpPr txBox="1">
              <a:spLocks noChangeArrowheads="1"/>
            </p:cNvSpPr>
            <p:nvPr/>
          </p:nvSpPr>
          <p:spPr bwMode="auto">
            <a:xfrm>
              <a:off x="2928" y="1584"/>
              <a:ext cx="464" cy="206"/>
            </a:xfrm>
            <a:prstGeom prst="rect">
              <a:avLst/>
            </a:prstGeom>
            <a:noFill/>
            <a:ln w="9525" algn="ctr">
              <a:noFill/>
              <a:miter lim="800000"/>
              <a:headEnd/>
              <a:tailEnd/>
            </a:ln>
          </p:spPr>
          <p:txBody>
            <a:bodyPr wrap="none">
              <a:spAutoFit/>
            </a:bodyPr>
            <a:lstStyle/>
            <a:p>
              <a:pPr algn="ctr">
                <a:lnSpc>
                  <a:spcPct val="80000"/>
                </a:lnSpc>
              </a:pPr>
              <a:r>
                <a:rPr lang="en-US" dirty="0" err="1" smtClean="0">
                  <a:latin typeface="Courier New" pitchFamily="112" charset="0"/>
                </a:rPr>
                <a:t>pLoc</a:t>
              </a:r>
              <a:endParaRPr lang="en-US" dirty="0">
                <a:latin typeface="Courier New" pitchFamily="112" charset="0"/>
              </a:endParaRPr>
            </a:p>
          </p:txBody>
        </p:sp>
        <p:sp>
          <p:nvSpPr>
            <p:cNvPr id="29" name="Line 1055"/>
            <p:cNvSpPr>
              <a:spLocks noChangeShapeType="1"/>
            </p:cNvSpPr>
            <p:nvPr/>
          </p:nvSpPr>
          <p:spPr bwMode="auto">
            <a:xfrm>
              <a:off x="2160" y="1776"/>
              <a:ext cx="240" cy="144"/>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30" name="Text Box 1056"/>
            <p:cNvSpPr txBox="1">
              <a:spLocks noChangeArrowheads="1"/>
            </p:cNvSpPr>
            <p:nvPr/>
          </p:nvSpPr>
          <p:spPr bwMode="auto">
            <a:xfrm>
              <a:off x="1728" y="1584"/>
              <a:ext cx="464" cy="206"/>
            </a:xfrm>
            <a:prstGeom prst="rect">
              <a:avLst/>
            </a:prstGeom>
            <a:noFill/>
            <a:ln w="9525" algn="ctr">
              <a:noFill/>
              <a:miter lim="800000"/>
              <a:headEnd/>
              <a:tailEnd/>
            </a:ln>
          </p:spPr>
          <p:txBody>
            <a:bodyPr wrap="none">
              <a:spAutoFit/>
            </a:bodyPr>
            <a:lstStyle/>
            <a:p>
              <a:pPr algn="ctr">
                <a:lnSpc>
                  <a:spcPct val="80000"/>
                </a:lnSpc>
              </a:pPr>
              <a:r>
                <a:rPr lang="en-US" dirty="0" err="1" smtClean="0">
                  <a:latin typeface="Courier New" pitchFamily="112" charset="0"/>
                </a:rPr>
                <a:t>pPre</a:t>
              </a:r>
              <a:endParaRPr lang="en-US" dirty="0">
                <a:latin typeface="Courier New" pitchFamily="112" charset="0"/>
              </a:endParaRPr>
            </a:p>
          </p:txBody>
        </p:sp>
      </p:grpSp>
      <p:grpSp>
        <p:nvGrpSpPr>
          <p:cNvPr id="4" name="Group 1058"/>
          <p:cNvGrpSpPr>
            <a:grpSpLocks/>
          </p:cNvGrpSpPr>
          <p:nvPr/>
        </p:nvGrpSpPr>
        <p:grpSpPr bwMode="auto">
          <a:xfrm>
            <a:off x="685800" y="4800600"/>
            <a:ext cx="7727950" cy="1270000"/>
            <a:chOff x="240" y="1584"/>
            <a:chExt cx="4868" cy="1200"/>
          </a:xfrm>
        </p:grpSpPr>
        <p:sp>
          <p:nvSpPr>
            <p:cNvPr id="32" name="Rectangle 1028"/>
            <p:cNvSpPr>
              <a:spLocks noChangeArrowheads="1"/>
            </p:cNvSpPr>
            <p:nvPr/>
          </p:nvSpPr>
          <p:spPr bwMode="auto">
            <a:xfrm>
              <a:off x="1056" y="1920"/>
              <a:ext cx="720" cy="336"/>
            </a:xfrm>
            <a:prstGeom prst="rect">
              <a:avLst/>
            </a:prstGeom>
            <a:noFill/>
            <a:ln w="9525" algn="ctr">
              <a:solidFill>
                <a:schemeClr val="tx1"/>
              </a:solidFill>
              <a:miter lim="800000"/>
              <a:headEnd/>
              <a:tailEnd/>
            </a:ln>
          </p:spPr>
          <p:txBody>
            <a:bodyPr wrap="none" anchor="ctr"/>
            <a:lstStyle/>
            <a:p>
              <a:endParaRPr lang="en-US"/>
            </a:p>
          </p:txBody>
        </p:sp>
        <p:sp>
          <p:nvSpPr>
            <p:cNvPr id="33" name="Rectangle 1029"/>
            <p:cNvSpPr>
              <a:spLocks noChangeArrowheads="1"/>
            </p:cNvSpPr>
            <p:nvPr/>
          </p:nvSpPr>
          <p:spPr bwMode="auto">
            <a:xfrm>
              <a:off x="2160" y="1920"/>
              <a:ext cx="720" cy="336"/>
            </a:xfrm>
            <a:prstGeom prst="rect">
              <a:avLst/>
            </a:prstGeom>
            <a:noFill/>
            <a:ln w="9525" algn="ctr">
              <a:solidFill>
                <a:schemeClr val="tx1"/>
              </a:solidFill>
              <a:miter lim="800000"/>
              <a:headEnd/>
              <a:tailEnd/>
            </a:ln>
          </p:spPr>
          <p:txBody>
            <a:bodyPr wrap="none" anchor="ctr"/>
            <a:lstStyle/>
            <a:p>
              <a:endParaRPr lang="en-US"/>
            </a:p>
          </p:txBody>
        </p:sp>
        <p:sp>
          <p:nvSpPr>
            <p:cNvPr id="34" name="Rectangle 1030"/>
            <p:cNvSpPr>
              <a:spLocks noChangeArrowheads="1"/>
            </p:cNvSpPr>
            <p:nvPr/>
          </p:nvSpPr>
          <p:spPr bwMode="auto">
            <a:xfrm>
              <a:off x="3408" y="1920"/>
              <a:ext cx="720" cy="336"/>
            </a:xfrm>
            <a:prstGeom prst="rect">
              <a:avLst/>
            </a:prstGeom>
            <a:noFill/>
            <a:ln w="9525" algn="ctr">
              <a:solidFill>
                <a:schemeClr val="tx1"/>
              </a:solidFill>
              <a:miter lim="800000"/>
              <a:headEnd/>
              <a:tailEnd/>
            </a:ln>
          </p:spPr>
          <p:txBody>
            <a:bodyPr wrap="none" anchor="ctr"/>
            <a:lstStyle/>
            <a:p>
              <a:endParaRPr lang="en-US"/>
            </a:p>
          </p:txBody>
        </p:sp>
        <p:sp>
          <p:nvSpPr>
            <p:cNvPr id="35" name="Rectangle 1031"/>
            <p:cNvSpPr>
              <a:spLocks noChangeArrowheads="1"/>
            </p:cNvSpPr>
            <p:nvPr/>
          </p:nvSpPr>
          <p:spPr bwMode="auto">
            <a:xfrm>
              <a:off x="1536" y="1920"/>
              <a:ext cx="240" cy="336"/>
            </a:xfrm>
            <a:prstGeom prst="rect">
              <a:avLst/>
            </a:prstGeom>
            <a:noFill/>
            <a:ln w="9525" algn="ctr">
              <a:solidFill>
                <a:schemeClr val="tx1"/>
              </a:solidFill>
              <a:miter lim="800000"/>
              <a:headEnd/>
              <a:tailEnd/>
            </a:ln>
          </p:spPr>
          <p:txBody>
            <a:bodyPr wrap="none" anchor="ctr"/>
            <a:lstStyle/>
            <a:p>
              <a:endParaRPr lang="en-US"/>
            </a:p>
          </p:txBody>
        </p:sp>
        <p:sp>
          <p:nvSpPr>
            <p:cNvPr id="36" name="Rectangle 1032"/>
            <p:cNvSpPr>
              <a:spLocks noChangeArrowheads="1"/>
            </p:cNvSpPr>
            <p:nvPr/>
          </p:nvSpPr>
          <p:spPr bwMode="auto">
            <a:xfrm>
              <a:off x="2640" y="1920"/>
              <a:ext cx="240" cy="336"/>
            </a:xfrm>
            <a:prstGeom prst="rect">
              <a:avLst/>
            </a:prstGeom>
            <a:noFill/>
            <a:ln w="9525" algn="ctr">
              <a:solidFill>
                <a:schemeClr val="tx1"/>
              </a:solidFill>
              <a:miter lim="800000"/>
              <a:headEnd/>
              <a:tailEnd/>
            </a:ln>
          </p:spPr>
          <p:txBody>
            <a:bodyPr wrap="none" anchor="ctr"/>
            <a:lstStyle/>
            <a:p>
              <a:endParaRPr lang="en-US"/>
            </a:p>
          </p:txBody>
        </p:sp>
        <p:sp>
          <p:nvSpPr>
            <p:cNvPr id="37" name="Rectangle 1033"/>
            <p:cNvSpPr>
              <a:spLocks noChangeArrowheads="1"/>
            </p:cNvSpPr>
            <p:nvPr/>
          </p:nvSpPr>
          <p:spPr bwMode="auto">
            <a:xfrm>
              <a:off x="3888" y="1920"/>
              <a:ext cx="240" cy="336"/>
            </a:xfrm>
            <a:prstGeom prst="rect">
              <a:avLst/>
            </a:prstGeom>
            <a:noFill/>
            <a:ln w="9525" algn="ctr">
              <a:solidFill>
                <a:schemeClr val="tx1"/>
              </a:solidFill>
              <a:miter lim="800000"/>
              <a:headEnd/>
              <a:tailEnd/>
            </a:ln>
          </p:spPr>
          <p:txBody>
            <a:bodyPr wrap="none" anchor="ctr"/>
            <a:lstStyle/>
            <a:p>
              <a:endParaRPr lang="en-US"/>
            </a:p>
          </p:txBody>
        </p:sp>
        <p:sp>
          <p:nvSpPr>
            <p:cNvPr id="38" name="Line 1034"/>
            <p:cNvSpPr>
              <a:spLocks noChangeShapeType="1"/>
            </p:cNvSpPr>
            <p:nvPr/>
          </p:nvSpPr>
          <p:spPr bwMode="auto">
            <a:xfrm>
              <a:off x="720" y="2112"/>
              <a:ext cx="336"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39" name="Line 1035"/>
            <p:cNvSpPr>
              <a:spLocks noChangeShapeType="1"/>
            </p:cNvSpPr>
            <p:nvPr/>
          </p:nvSpPr>
          <p:spPr bwMode="auto">
            <a:xfrm>
              <a:off x="1680" y="2112"/>
              <a:ext cx="480"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40" name="Line 1036"/>
            <p:cNvSpPr>
              <a:spLocks noChangeShapeType="1"/>
            </p:cNvSpPr>
            <p:nvPr/>
          </p:nvSpPr>
          <p:spPr bwMode="auto">
            <a:xfrm flipH="1">
              <a:off x="2736" y="2112"/>
              <a:ext cx="48" cy="336"/>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41" name="Line 1037"/>
            <p:cNvSpPr>
              <a:spLocks noChangeShapeType="1"/>
            </p:cNvSpPr>
            <p:nvPr/>
          </p:nvSpPr>
          <p:spPr bwMode="auto">
            <a:xfrm>
              <a:off x="4032" y="2112"/>
              <a:ext cx="624"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42" name="Text Box 1038"/>
            <p:cNvSpPr txBox="1">
              <a:spLocks noChangeArrowheads="1"/>
            </p:cNvSpPr>
            <p:nvPr/>
          </p:nvSpPr>
          <p:spPr bwMode="auto">
            <a:xfrm>
              <a:off x="4608" y="1940"/>
              <a:ext cx="500" cy="288"/>
            </a:xfrm>
            <a:prstGeom prst="rect">
              <a:avLst/>
            </a:prstGeom>
            <a:noFill/>
            <a:ln w="9525" algn="ctr">
              <a:noFill/>
              <a:miter lim="800000"/>
              <a:headEnd/>
              <a:tailEnd/>
            </a:ln>
          </p:spPr>
          <p:txBody>
            <a:bodyPr wrap="none">
              <a:spAutoFit/>
            </a:bodyPr>
            <a:lstStyle/>
            <a:p>
              <a:pPr algn="ctr">
                <a:lnSpc>
                  <a:spcPct val="120000"/>
                </a:lnSpc>
                <a:spcBef>
                  <a:spcPct val="10000"/>
                </a:spcBef>
              </a:pPr>
              <a:r>
                <a:rPr lang="en-US" sz="2000">
                  <a:latin typeface="Courier New" pitchFamily="112" charset="0"/>
                </a:rPr>
                <a:t>NULL</a:t>
              </a:r>
            </a:p>
          </p:txBody>
        </p:sp>
        <p:sp>
          <p:nvSpPr>
            <p:cNvPr id="43" name="Text Box 1039"/>
            <p:cNvSpPr txBox="1">
              <a:spLocks noChangeArrowheads="1"/>
            </p:cNvSpPr>
            <p:nvPr/>
          </p:nvSpPr>
          <p:spPr bwMode="auto">
            <a:xfrm>
              <a:off x="240" y="1920"/>
              <a:ext cx="543" cy="426"/>
            </a:xfrm>
            <a:prstGeom prst="rect">
              <a:avLst/>
            </a:prstGeom>
            <a:noFill/>
            <a:ln w="9525" algn="ctr">
              <a:noFill/>
              <a:miter lim="800000"/>
              <a:headEnd/>
              <a:tailEnd/>
            </a:ln>
          </p:spPr>
          <p:txBody>
            <a:bodyPr wrap="none">
              <a:spAutoFit/>
            </a:bodyPr>
            <a:lstStyle/>
            <a:p>
              <a:pPr algn="ctr">
                <a:lnSpc>
                  <a:spcPct val="80000"/>
                </a:lnSpc>
              </a:pPr>
              <a:r>
                <a:rPr lang="en-US" dirty="0"/>
                <a:t>list</a:t>
              </a:r>
            </a:p>
            <a:p>
              <a:pPr algn="ctr">
                <a:lnSpc>
                  <a:spcPct val="80000"/>
                </a:lnSpc>
              </a:pPr>
              <a:r>
                <a:rPr lang="en-US" dirty="0"/>
                <a:t>head</a:t>
              </a:r>
            </a:p>
          </p:txBody>
        </p:sp>
        <p:sp>
          <p:nvSpPr>
            <p:cNvPr id="44" name="Text Box 1040"/>
            <p:cNvSpPr txBox="1">
              <a:spLocks noChangeArrowheads="1"/>
            </p:cNvSpPr>
            <p:nvPr/>
          </p:nvSpPr>
          <p:spPr bwMode="auto">
            <a:xfrm>
              <a:off x="1200" y="1920"/>
              <a:ext cx="231" cy="288"/>
            </a:xfrm>
            <a:prstGeom prst="rect">
              <a:avLst/>
            </a:prstGeom>
            <a:noFill/>
            <a:ln w="9525" algn="ctr">
              <a:noFill/>
              <a:miter lim="800000"/>
              <a:headEnd/>
              <a:tailEnd/>
            </a:ln>
          </p:spPr>
          <p:txBody>
            <a:bodyPr wrap="none">
              <a:spAutoFit/>
            </a:bodyPr>
            <a:lstStyle/>
            <a:p>
              <a:pPr algn="ctr"/>
              <a:r>
                <a:rPr lang="en-US">
                  <a:latin typeface="Courier New" pitchFamily="112" charset="0"/>
                </a:rPr>
                <a:t>5</a:t>
              </a:r>
            </a:p>
          </p:txBody>
        </p:sp>
        <p:sp>
          <p:nvSpPr>
            <p:cNvPr id="45" name="Text Box 1041"/>
            <p:cNvSpPr txBox="1">
              <a:spLocks noChangeArrowheads="1"/>
            </p:cNvSpPr>
            <p:nvPr/>
          </p:nvSpPr>
          <p:spPr bwMode="auto">
            <a:xfrm>
              <a:off x="2247" y="1920"/>
              <a:ext cx="346" cy="288"/>
            </a:xfrm>
            <a:prstGeom prst="rect">
              <a:avLst/>
            </a:prstGeom>
            <a:noFill/>
            <a:ln w="9525" algn="ctr">
              <a:noFill/>
              <a:miter lim="800000"/>
              <a:headEnd/>
              <a:tailEnd/>
            </a:ln>
          </p:spPr>
          <p:txBody>
            <a:bodyPr wrap="none">
              <a:spAutoFit/>
            </a:bodyPr>
            <a:lstStyle/>
            <a:p>
              <a:pPr algn="ctr"/>
              <a:r>
                <a:rPr lang="en-US">
                  <a:latin typeface="Courier New" pitchFamily="112" charset="0"/>
                </a:rPr>
                <a:t>13</a:t>
              </a:r>
            </a:p>
          </p:txBody>
        </p:sp>
        <p:sp>
          <p:nvSpPr>
            <p:cNvPr id="46" name="Text Box 1042"/>
            <p:cNvSpPr txBox="1">
              <a:spLocks noChangeArrowheads="1"/>
            </p:cNvSpPr>
            <p:nvPr/>
          </p:nvSpPr>
          <p:spPr bwMode="auto">
            <a:xfrm>
              <a:off x="3495" y="1920"/>
              <a:ext cx="346" cy="288"/>
            </a:xfrm>
            <a:prstGeom prst="rect">
              <a:avLst/>
            </a:prstGeom>
            <a:noFill/>
            <a:ln w="9525" algn="ctr">
              <a:noFill/>
              <a:miter lim="800000"/>
              <a:headEnd/>
              <a:tailEnd/>
            </a:ln>
          </p:spPr>
          <p:txBody>
            <a:bodyPr wrap="none">
              <a:spAutoFit/>
            </a:bodyPr>
            <a:lstStyle/>
            <a:p>
              <a:pPr algn="ctr"/>
              <a:r>
                <a:rPr lang="en-US">
                  <a:latin typeface="Courier New" pitchFamily="112" charset="0"/>
                </a:rPr>
                <a:t>19</a:t>
              </a:r>
            </a:p>
          </p:txBody>
        </p:sp>
        <p:sp>
          <p:nvSpPr>
            <p:cNvPr id="47" name="Rectangle 1044"/>
            <p:cNvSpPr>
              <a:spLocks noChangeArrowheads="1"/>
            </p:cNvSpPr>
            <p:nvPr/>
          </p:nvSpPr>
          <p:spPr bwMode="auto">
            <a:xfrm>
              <a:off x="2496" y="2448"/>
              <a:ext cx="720" cy="336"/>
            </a:xfrm>
            <a:prstGeom prst="rect">
              <a:avLst/>
            </a:prstGeom>
            <a:noFill/>
            <a:ln w="9525" algn="ctr">
              <a:solidFill>
                <a:schemeClr val="tx1"/>
              </a:solidFill>
              <a:miter lim="800000"/>
              <a:headEnd/>
              <a:tailEnd/>
            </a:ln>
          </p:spPr>
          <p:txBody>
            <a:bodyPr wrap="none" anchor="ctr"/>
            <a:lstStyle/>
            <a:p>
              <a:endParaRPr lang="en-US"/>
            </a:p>
          </p:txBody>
        </p:sp>
        <p:sp>
          <p:nvSpPr>
            <p:cNvPr id="48" name="Rectangle 1045"/>
            <p:cNvSpPr>
              <a:spLocks noChangeArrowheads="1"/>
            </p:cNvSpPr>
            <p:nvPr/>
          </p:nvSpPr>
          <p:spPr bwMode="auto">
            <a:xfrm>
              <a:off x="2976" y="2448"/>
              <a:ext cx="240" cy="336"/>
            </a:xfrm>
            <a:prstGeom prst="rect">
              <a:avLst/>
            </a:prstGeom>
            <a:noFill/>
            <a:ln w="9525" algn="ctr">
              <a:solidFill>
                <a:schemeClr val="tx1"/>
              </a:solidFill>
              <a:miter lim="800000"/>
              <a:headEnd/>
              <a:tailEnd/>
            </a:ln>
          </p:spPr>
          <p:txBody>
            <a:bodyPr wrap="none" anchor="ctr"/>
            <a:lstStyle/>
            <a:p>
              <a:endParaRPr lang="en-US"/>
            </a:p>
          </p:txBody>
        </p:sp>
        <p:sp>
          <p:nvSpPr>
            <p:cNvPr id="49" name="Line 1046"/>
            <p:cNvSpPr>
              <a:spLocks noChangeShapeType="1"/>
            </p:cNvSpPr>
            <p:nvPr/>
          </p:nvSpPr>
          <p:spPr bwMode="auto">
            <a:xfrm>
              <a:off x="1968" y="2592"/>
              <a:ext cx="528"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50" name="Text Box 1047"/>
            <p:cNvSpPr txBox="1">
              <a:spLocks noChangeArrowheads="1"/>
            </p:cNvSpPr>
            <p:nvPr/>
          </p:nvSpPr>
          <p:spPr bwMode="auto">
            <a:xfrm>
              <a:off x="1104" y="2448"/>
              <a:ext cx="923" cy="242"/>
            </a:xfrm>
            <a:prstGeom prst="rect">
              <a:avLst/>
            </a:prstGeom>
            <a:noFill/>
            <a:ln w="9525" algn="ctr">
              <a:noFill/>
              <a:miter lim="800000"/>
              <a:headEnd/>
              <a:tailEnd/>
            </a:ln>
          </p:spPr>
          <p:txBody>
            <a:bodyPr wrap="none">
              <a:spAutoFit/>
            </a:bodyPr>
            <a:lstStyle/>
            <a:p>
              <a:pPr algn="ctr">
                <a:lnSpc>
                  <a:spcPct val="80000"/>
                </a:lnSpc>
              </a:pPr>
              <a:r>
                <a:rPr lang="en-US" dirty="0" err="1">
                  <a:latin typeface="Courier New" pitchFamily="112" charset="0"/>
                </a:rPr>
                <a:t>newNode</a:t>
              </a:r>
              <a:endParaRPr lang="en-US" dirty="0">
                <a:latin typeface="Courier New" pitchFamily="112" charset="0"/>
              </a:endParaRPr>
            </a:p>
          </p:txBody>
        </p:sp>
        <p:sp>
          <p:nvSpPr>
            <p:cNvPr id="51" name="Text Box 1048"/>
            <p:cNvSpPr txBox="1">
              <a:spLocks noChangeArrowheads="1"/>
            </p:cNvSpPr>
            <p:nvPr/>
          </p:nvSpPr>
          <p:spPr bwMode="auto">
            <a:xfrm>
              <a:off x="2544" y="2448"/>
              <a:ext cx="346" cy="288"/>
            </a:xfrm>
            <a:prstGeom prst="rect">
              <a:avLst/>
            </a:prstGeom>
            <a:noFill/>
            <a:ln w="9525" algn="ctr">
              <a:noFill/>
              <a:miter lim="800000"/>
              <a:headEnd/>
              <a:tailEnd/>
            </a:ln>
          </p:spPr>
          <p:txBody>
            <a:bodyPr wrap="none">
              <a:spAutoFit/>
            </a:bodyPr>
            <a:lstStyle/>
            <a:p>
              <a:pPr algn="ctr"/>
              <a:r>
                <a:rPr lang="en-US" dirty="0">
                  <a:latin typeface="Courier New" pitchFamily="112" charset="0"/>
                </a:rPr>
                <a:t>17</a:t>
              </a:r>
            </a:p>
          </p:txBody>
        </p:sp>
        <p:sp>
          <p:nvSpPr>
            <p:cNvPr id="52" name="Line 1049"/>
            <p:cNvSpPr>
              <a:spLocks noChangeShapeType="1"/>
            </p:cNvSpPr>
            <p:nvPr/>
          </p:nvSpPr>
          <p:spPr bwMode="auto">
            <a:xfrm flipV="1">
              <a:off x="3120" y="2160"/>
              <a:ext cx="288" cy="432"/>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54" name="Line 1052"/>
            <p:cNvSpPr>
              <a:spLocks noChangeShapeType="1"/>
            </p:cNvSpPr>
            <p:nvPr/>
          </p:nvSpPr>
          <p:spPr bwMode="auto">
            <a:xfrm>
              <a:off x="3408" y="1776"/>
              <a:ext cx="240" cy="144"/>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55" name="Text Box 1053"/>
            <p:cNvSpPr txBox="1">
              <a:spLocks noChangeArrowheads="1"/>
            </p:cNvSpPr>
            <p:nvPr/>
          </p:nvSpPr>
          <p:spPr bwMode="auto">
            <a:xfrm>
              <a:off x="2928" y="1584"/>
              <a:ext cx="464" cy="206"/>
            </a:xfrm>
            <a:prstGeom prst="rect">
              <a:avLst/>
            </a:prstGeom>
            <a:noFill/>
            <a:ln w="9525" algn="ctr">
              <a:noFill/>
              <a:miter lim="800000"/>
              <a:headEnd/>
              <a:tailEnd/>
            </a:ln>
          </p:spPr>
          <p:txBody>
            <a:bodyPr wrap="none">
              <a:spAutoFit/>
            </a:bodyPr>
            <a:lstStyle/>
            <a:p>
              <a:pPr algn="ctr">
                <a:lnSpc>
                  <a:spcPct val="80000"/>
                </a:lnSpc>
              </a:pPr>
              <a:r>
                <a:rPr lang="en-US" dirty="0" err="1" smtClean="0">
                  <a:latin typeface="Courier New" pitchFamily="112" charset="0"/>
                </a:rPr>
                <a:t>pLoc</a:t>
              </a:r>
              <a:endParaRPr lang="en-US" dirty="0">
                <a:latin typeface="Courier New" pitchFamily="112" charset="0"/>
              </a:endParaRPr>
            </a:p>
          </p:txBody>
        </p:sp>
        <p:sp>
          <p:nvSpPr>
            <p:cNvPr id="56" name="Line 1055"/>
            <p:cNvSpPr>
              <a:spLocks noChangeShapeType="1"/>
            </p:cNvSpPr>
            <p:nvPr/>
          </p:nvSpPr>
          <p:spPr bwMode="auto">
            <a:xfrm>
              <a:off x="2160" y="1776"/>
              <a:ext cx="240" cy="144"/>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57" name="Text Box 1056"/>
            <p:cNvSpPr txBox="1">
              <a:spLocks noChangeArrowheads="1"/>
            </p:cNvSpPr>
            <p:nvPr/>
          </p:nvSpPr>
          <p:spPr bwMode="auto">
            <a:xfrm>
              <a:off x="1728" y="1584"/>
              <a:ext cx="464" cy="206"/>
            </a:xfrm>
            <a:prstGeom prst="rect">
              <a:avLst/>
            </a:prstGeom>
            <a:noFill/>
            <a:ln w="9525" algn="ctr">
              <a:noFill/>
              <a:miter lim="800000"/>
              <a:headEnd/>
              <a:tailEnd/>
            </a:ln>
          </p:spPr>
          <p:txBody>
            <a:bodyPr wrap="none">
              <a:spAutoFit/>
            </a:bodyPr>
            <a:lstStyle/>
            <a:p>
              <a:pPr algn="ctr">
                <a:lnSpc>
                  <a:spcPct val="80000"/>
                </a:lnSpc>
              </a:pPr>
              <a:r>
                <a:rPr lang="en-US" dirty="0" err="1" smtClean="0">
                  <a:latin typeface="Courier New" pitchFamily="112" charset="0"/>
                </a:rPr>
                <a:t>pPre</a:t>
              </a:r>
              <a:endParaRPr lang="en-US" dirty="0">
                <a:latin typeface="Courier New" pitchFamily="112" charset="0"/>
              </a:endParaRPr>
            </a:p>
          </p:txBody>
        </p:sp>
      </p:gr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457200" y="152400"/>
            <a:ext cx="8229600" cy="457200"/>
          </a:xfrm>
        </p:spPr>
        <p:txBody>
          <a:bodyPr>
            <a:normAutofit fontScale="90000"/>
          </a:bodyPr>
          <a:lstStyle/>
          <a:p>
            <a:pPr algn="ctr" eaLnBrk="1" hangingPunct="1">
              <a:defRPr/>
            </a:pPr>
            <a:r>
              <a:rPr lang="en-US" sz="2800" dirty="0" smtClean="0"/>
              <a:t>Insert a Node </a:t>
            </a:r>
            <a:r>
              <a:rPr lang="en-US" sz="2000" dirty="0" smtClean="0"/>
              <a:t>(3 of 3)</a:t>
            </a:r>
          </a:p>
        </p:txBody>
      </p:sp>
      <p:sp>
        <p:nvSpPr>
          <p:cNvPr id="2" name="Rectangle 3"/>
          <p:cNvSpPr>
            <a:spLocks noGrp="1" noChangeArrowheads="1"/>
          </p:cNvSpPr>
          <p:nvPr>
            <p:ph idx="1"/>
          </p:nvPr>
        </p:nvSpPr>
        <p:spPr>
          <a:xfrm>
            <a:off x="304800" y="609600"/>
            <a:ext cx="8534400" cy="5943600"/>
          </a:xfrm>
        </p:spPr>
        <p:txBody>
          <a:bodyPr/>
          <a:lstStyle/>
          <a:p>
            <a:pPr eaLnBrk="1" hangingPunct="1">
              <a:lnSpc>
                <a:spcPct val="90000"/>
              </a:lnSpc>
            </a:pPr>
            <a:r>
              <a:rPr lang="en-US" sz="2000" dirty="0" err="1" smtClean="0"/>
              <a:t>Pseudocode</a:t>
            </a:r>
            <a:r>
              <a:rPr lang="en-US" sz="2000" dirty="0" smtClean="0"/>
              <a:t> to insert node in a sorted list</a:t>
            </a:r>
          </a:p>
          <a:p>
            <a:pPr eaLnBrk="1" hangingPunct="1">
              <a:lnSpc>
                <a:spcPct val="90000"/>
              </a:lnSpc>
              <a:buNone/>
            </a:pPr>
            <a:r>
              <a:rPr lang="en-US" sz="2000" dirty="0" smtClean="0"/>
              <a:t>      1. </a:t>
            </a:r>
            <a:r>
              <a:rPr lang="en-US" sz="2000" dirty="0" err="1" smtClean="0"/>
              <a:t>pPre</a:t>
            </a:r>
            <a:r>
              <a:rPr lang="en-US" sz="2000" dirty="0" smtClean="0"/>
              <a:t> =  NULL         // init </a:t>
            </a:r>
            <a:r>
              <a:rPr lang="en-US" sz="2000" dirty="0" err="1" smtClean="0"/>
              <a:t>pPre</a:t>
            </a:r>
            <a:endParaRPr lang="en-US" sz="2000" dirty="0" smtClean="0"/>
          </a:p>
          <a:p>
            <a:pPr eaLnBrk="1" hangingPunct="1">
              <a:lnSpc>
                <a:spcPct val="90000"/>
              </a:lnSpc>
              <a:buNone/>
            </a:pPr>
            <a:r>
              <a:rPr lang="en-US" sz="2000" dirty="0" smtClean="0"/>
              <a:t>      2. </a:t>
            </a:r>
            <a:r>
              <a:rPr lang="en-US" sz="2000" dirty="0" err="1" smtClean="0"/>
              <a:t>pLoc</a:t>
            </a:r>
            <a:r>
              <a:rPr lang="en-US" sz="2000" dirty="0" smtClean="0"/>
              <a:t> = list head	  // set </a:t>
            </a:r>
            <a:r>
              <a:rPr lang="en-US" sz="2000" dirty="0" err="1" smtClean="0"/>
              <a:t>pLoc</a:t>
            </a:r>
            <a:r>
              <a:rPr lang="en-US" sz="2000" dirty="0" smtClean="0"/>
              <a:t> to begin of list</a:t>
            </a:r>
          </a:p>
          <a:p>
            <a:pPr eaLnBrk="1" hangingPunct="1">
              <a:lnSpc>
                <a:spcPct val="90000"/>
              </a:lnSpc>
              <a:buNone/>
            </a:pPr>
            <a:r>
              <a:rPr lang="en-US" sz="2000" dirty="0" smtClean="0"/>
              <a:t>      3. while (</a:t>
            </a:r>
            <a:r>
              <a:rPr lang="en-US" sz="2000" dirty="0" err="1" smtClean="0"/>
              <a:t>pLoc</a:t>
            </a:r>
            <a:r>
              <a:rPr lang="en-US" sz="2000" dirty="0" smtClean="0"/>
              <a:t> is not null        AND            // not end of list</a:t>
            </a:r>
          </a:p>
          <a:p>
            <a:pPr marL="914400" lvl="1" indent="-457200" eaLnBrk="1" hangingPunct="1">
              <a:lnSpc>
                <a:spcPct val="90000"/>
              </a:lnSpc>
              <a:buNone/>
            </a:pPr>
            <a:r>
              <a:rPr lang="en-US" sz="2000" dirty="0" smtClean="0"/>
              <a:t>              </a:t>
            </a:r>
            <a:r>
              <a:rPr lang="en-US" sz="2000" dirty="0" err="1" smtClean="0"/>
              <a:t>pLoc</a:t>
            </a:r>
            <a:r>
              <a:rPr lang="en-US" sz="2000" dirty="0" smtClean="0"/>
              <a:t>-&gt;data &lt; </a:t>
            </a:r>
            <a:r>
              <a:rPr lang="en-US" sz="2000" dirty="0" err="1" smtClean="0"/>
              <a:t>newNode</a:t>
            </a:r>
            <a:r>
              <a:rPr lang="en-US" sz="2000" dirty="0" smtClean="0"/>
              <a:t>-&gt;data)  // and not at correct location</a:t>
            </a:r>
          </a:p>
          <a:p>
            <a:pPr marL="914400" lvl="1" indent="-457200" eaLnBrk="1" hangingPunct="1">
              <a:lnSpc>
                <a:spcPct val="90000"/>
              </a:lnSpc>
              <a:buNone/>
            </a:pPr>
            <a:r>
              <a:rPr lang="en-US" sz="2000" dirty="0" smtClean="0"/>
              <a:t>     1.  </a:t>
            </a:r>
            <a:r>
              <a:rPr lang="en-US" sz="2000" dirty="0" err="1" smtClean="0"/>
              <a:t>pPre</a:t>
            </a:r>
            <a:r>
              <a:rPr lang="en-US" sz="2000" dirty="0" smtClean="0"/>
              <a:t> = </a:t>
            </a:r>
            <a:r>
              <a:rPr lang="en-US" sz="2000" dirty="0" err="1" smtClean="0"/>
              <a:t>pLoc</a:t>
            </a:r>
            <a:r>
              <a:rPr lang="en-US" sz="2000" dirty="0" smtClean="0"/>
              <a:t>		 // set </a:t>
            </a:r>
            <a:r>
              <a:rPr lang="en-US" sz="2000" dirty="0" err="1" smtClean="0"/>
              <a:t>pPre</a:t>
            </a:r>
            <a:r>
              <a:rPr lang="en-US" sz="2000" dirty="0" smtClean="0"/>
              <a:t> to “chase after” </a:t>
            </a:r>
            <a:r>
              <a:rPr lang="en-US" sz="2000" dirty="0" err="1" smtClean="0"/>
              <a:t>pLoc</a:t>
            </a:r>
            <a:endParaRPr lang="en-US" sz="2000" dirty="0" smtClean="0"/>
          </a:p>
          <a:p>
            <a:pPr marL="914400" lvl="1" indent="-457200" eaLnBrk="1" hangingPunct="1">
              <a:lnSpc>
                <a:spcPct val="90000"/>
              </a:lnSpc>
              <a:buNone/>
            </a:pPr>
            <a:r>
              <a:rPr lang="en-US" sz="2000" dirty="0" smtClean="0"/>
              <a:t>     2.  </a:t>
            </a:r>
            <a:r>
              <a:rPr lang="en-US" sz="2000" dirty="0" err="1" smtClean="0"/>
              <a:t>pLoc</a:t>
            </a:r>
            <a:r>
              <a:rPr lang="en-US" sz="2000" dirty="0" smtClean="0"/>
              <a:t> = </a:t>
            </a:r>
            <a:r>
              <a:rPr lang="en-US" sz="2000" dirty="0" err="1" smtClean="0"/>
              <a:t>pLoc</a:t>
            </a:r>
            <a:r>
              <a:rPr lang="en-US" sz="2000" dirty="0" smtClean="0"/>
              <a:t>-&gt;next       // go to next node</a:t>
            </a:r>
          </a:p>
          <a:p>
            <a:pPr marL="914400" lvl="1" indent="-457200" eaLnBrk="1" hangingPunct="1">
              <a:lnSpc>
                <a:spcPct val="90000"/>
              </a:lnSpc>
              <a:buNone/>
            </a:pPr>
            <a:r>
              <a:rPr lang="en-US" sz="2000" dirty="0" smtClean="0"/>
              <a:t>4. end while</a:t>
            </a:r>
          </a:p>
          <a:p>
            <a:pPr lvl="1" eaLnBrk="1" hangingPunct="1">
              <a:lnSpc>
                <a:spcPct val="90000"/>
              </a:lnSpc>
            </a:pPr>
            <a:endParaRPr lang="en-US" sz="2000" dirty="0" smtClean="0"/>
          </a:p>
          <a:p>
            <a:pPr lvl="1" eaLnBrk="1" hangingPunct="1">
              <a:lnSpc>
                <a:spcPct val="90000"/>
              </a:lnSpc>
            </a:pPr>
            <a:endParaRPr lang="en-US" sz="2000" dirty="0" smtClean="0"/>
          </a:p>
          <a:p>
            <a:pPr lvl="1" eaLnBrk="1" hangingPunct="1">
              <a:lnSpc>
                <a:spcPct val="90000"/>
              </a:lnSpc>
              <a:buNone/>
            </a:pPr>
            <a:endParaRPr lang="en-US" sz="2000" dirty="0" smtClean="0"/>
          </a:p>
          <a:p>
            <a:pPr lvl="1" eaLnBrk="1" hangingPunct="1">
              <a:lnSpc>
                <a:spcPct val="90000"/>
              </a:lnSpc>
              <a:buNone/>
            </a:pPr>
            <a:endParaRPr lang="en-US" sz="2000" dirty="0" smtClean="0"/>
          </a:p>
          <a:p>
            <a:pPr eaLnBrk="1" hangingPunct="1">
              <a:lnSpc>
                <a:spcPct val="90000"/>
              </a:lnSpc>
              <a:buNone/>
            </a:pPr>
            <a:r>
              <a:rPr lang="en-US" sz="2000" dirty="0" smtClean="0"/>
              <a:t>       5. </a:t>
            </a:r>
            <a:r>
              <a:rPr lang="en-US" sz="2000" dirty="0" err="1" smtClean="0">
                <a:solidFill>
                  <a:srgbClr val="00B050"/>
                </a:solidFill>
              </a:rPr>
              <a:t>pPre</a:t>
            </a:r>
            <a:r>
              <a:rPr lang="en-US" sz="2000" dirty="0" smtClean="0">
                <a:solidFill>
                  <a:srgbClr val="00B050"/>
                </a:solidFill>
              </a:rPr>
              <a:t>-&gt;next = </a:t>
            </a:r>
            <a:r>
              <a:rPr lang="en-US" sz="2000" dirty="0" err="1" smtClean="0">
                <a:solidFill>
                  <a:srgbClr val="00B050"/>
                </a:solidFill>
              </a:rPr>
              <a:t>newNode</a:t>
            </a:r>
            <a:endParaRPr lang="en-US" sz="2000" dirty="0" smtClean="0">
              <a:solidFill>
                <a:srgbClr val="00B050"/>
              </a:solidFill>
            </a:endParaRPr>
          </a:p>
          <a:p>
            <a:pPr eaLnBrk="1" hangingPunct="1">
              <a:lnSpc>
                <a:spcPct val="90000"/>
              </a:lnSpc>
              <a:buNone/>
            </a:pPr>
            <a:r>
              <a:rPr lang="en-US" sz="2000" dirty="0" smtClean="0"/>
              <a:t>       6. </a:t>
            </a:r>
            <a:r>
              <a:rPr lang="en-US" sz="2000" dirty="0" err="1" smtClean="0">
                <a:solidFill>
                  <a:srgbClr val="7030A0"/>
                </a:solidFill>
              </a:rPr>
              <a:t>newNode</a:t>
            </a:r>
            <a:r>
              <a:rPr lang="en-US" sz="2000" dirty="0" smtClean="0">
                <a:solidFill>
                  <a:srgbClr val="7030A0"/>
                </a:solidFill>
              </a:rPr>
              <a:t>-&gt;next = </a:t>
            </a:r>
            <a:r>
              <a:rPr lang="en-US" sz="2000" dirty="0" err="1" smtClean="0">
                <a:solidFill>
                  <a:srgbClr val="7030A0"/>
                </a:solidFill>
              </a:rPr>
              <a:t>pLoc</a:t>
            </a:r>
            <a:endParaRPr lang="en-US" sz="2000" dirty="0" smtClean="0">
              <a:solidFill>
                <a:srgbClr val="7030A0"/>
              </a:solidFill>
            </a:endParaRPr>
          </a:p>
        </p:txBody>
      </p:sp>
      <p:grpSp>
        <p:nvGrpSpPr>
          <p:cNvPr id="3" name="Group 1058"/>
          <p:cNvGrpSpPr>
            <a:grpSpLocks/>
          </p:cNvGrpSpPr>
          <p:nvPr/>
        </p:nvGrpSpPr>
        <p:grpSpPr bwMode="auto">
          <a:xfrm>
            <a:off x="1905000" y="3200400"/>
            <a:ext cx="6629400" cy="1143000"/>
            <a:chOff x="240" y="1584"/>
            <a:chExt cx="4868" cy="1128"/>
          </a:xfrm>
        </p:grpSpPr>
        <p:sp>
          <p:nvSpPr>
            <p:cNvPr id="5" name="Rectangle 1028"/>
            <p:cNvSpPr>
              <a:spLocks noChangeArrowheads="1"/>
            </p:cNvSpPr>
            <p:nvPr/>
          </p:nvSpPr>
          <p:spPr bwMode="auto">
            <a:xfrm>
              <a:off x="1056" y="1920"/>
              <a:ext cx="720" cy="336"/>
            </a:xfrm>
            <a:prstGeom prst="rect">
              <a:avLst/>
            </a:prstGeom>
            <a:noFill/>
            <a:ln w="9525" algn="ctr">
              <a:solidFill>
                <a:schemeClr val="tx1"/>
              </a:solidFill>
              <a:miter lim="800000"/>
              <a:headEnd/>
              <a:tailEnd/>
            </a:ln>
          </p:spPr>
          <p:txBody>
            <a:bodyPr wrap="none" anchor="ctr"/>
            <a:lstStyle/>
            <a:p>
              <a:endParaRPr lang="en-US"/>
            </a:p>
          </p:txBody>
        </p:sp>
        <p:sp>
          <p:nvSpPr>
            <p:cNvPr id="6" name="Rectangle 1029"/>
            <p:cNvSpPr>
              <a:spLocks noChangeArrowheads="1"/>
            </p:cNvSpPr>
            <p:nvPr/>
          </p:nvSpPr>
          <p:spPr bwMode="auto">
            <a:xfrm>
              <a:off x="2160" y="1920"/>
              <a:ext cx="720" cy="336"/>
            </a:xfrm>
            <a:prstGeom prst="rect">
              <a:avLst/>
            </a:prstGeom>
            <a:noFill/>
            <a:ln w="9525" algn="ctr">
              <a:solidFill>
                <a:schemeClr val="tx1"/>
              </a:solidFill>
              <a:miter lim="800000"/>
              <a:headEnd/>
              <a:tailEnd/>
            </a:ln>
          </p:spPr>
          <p:txBody>
            <a:bodyPr wrap="none" anchor="ctr"/>
            <a:lstStyle/>
            <a:p>
              <a:endParaRPr lang="en-US"/>
            </a:p>
          </p:txBody>
        </p:sp>
        <p:sp>
          <p:nvSpPr>
            <p:cNvPr id="7" name="Rectangle 1030"/>
            <p:cNvSpPr>
              <a:spLocks noChangeArrowheads="1"/>
            </p:cNvSpPr>
            <p:nvPr/>
          </p:nvSpPr>
          <p:spPr bwMode="auto">
            <a:xfrm>
              <a:off x="3408" y="1920"/>
              <a:ext cx="720" cy="336"/>
            </a:xfrm>
            <a:prstGeom prst="rect">
              <a:avLst/>
            </a:prstGeom>
            <a:noFill/>
            <a:ln w="9525" algn="ctr">
              <a:solidFill>
                <a:schemeClr val="tx1"/>
              </a:solidFill>
              <a:miter lim="800000"/>
              <a:headEnd/>
              <a:tailEnd/>
            </a:ln>
          </p:spPr>
          <p:txBody>
            <a:bodyPr wrap="none" anchor="ctr"/>
            <a:lstStyle/>
            <a:p>
              <a:endParaRPr lang="en-US"/>
            </a:p>
          </p:txBody>
        </p:sp>
        <p:sp>
          <p:nvSpPr>
            <p:cNvPr id="8" name="Rectangle 1031"/>
            <p:cNvSpPr>
              <a:spLocks noChangeArrowheads="1"/>
            </p:cNvSpPr>
            <p:nvPr/>
          </p:nvSpPr>
          <p:spPr bwMode="auto">
            <a:xfrm>
              <a:off x="1536" y="1920"/>
              <a:ext cx="240" cy="336"/>
            </a:xfrm>
            <a:prstGeom prst="rect">
              <a:avLst/>
            </a:prstGeom>
            <a:noFill/>
            <a:ln w="9525" algn="ctr">
              <a:solidFill>
                <a:schemeClr val="tx1"/>
              </a:solidFill>
              <a:miter lim="800000"/>
              <a:headEnd/>
              <a:tailEnd/>
            </a:ln>
          </p:spPr>
          <p:txBody>
            <a:bodyPr wrap="none" anchor="ctr"/>
            <a:lstStyle/>
            <a:p>
              <a:endParaRPr lang="en-US"/>
            </a:p>
          </p:txBody>
        </p:sp>
        <p:sp>
          <p:nvSpPr>
            <p:cNvPr id="9" name="Rectangle 1032"/>
            <p:cNvSpPr>
              <a:spLocks noChangeArrowheads="1"/>
            </p:cNvSpPr>
            <p:nvPr/>
          </p:nvSpPr>
          <p:spPr bwMode="auto">
            <a:xfrm>
              <a:off x="2640" y="1920"/>
              <a:ext cx="240" cy="336"/>
            </a:xfrm>
            <a:prstGeom prst="rect">
              <a:avLst/>
            </a:prstGeom>
            <a:noFill/>
            <a:ln w="9525" algn="ctr">
              <a:solidFill>
                <a:schemeClr val="tx1"/>
              </a:solidFill>
              <a:miter lim="800000"/>
              <a:headEnd/>
              <a:tailEnd/>
            </a:ln>
          </p:spPr>
          <p:txBody>
            <a:bodyPr wrap="none" anchor="ctr"/>
            <a:lstStyle/>
            <a:p>
              <a:endParaRPr lang="en-US"/>
            </a:p>
          </p:txBody>
        </p:sp>
        <p:sp>
          <p:nvSpPr>
            <p:cNvPr id="10" name="Rectangle 1033"/>
            <p:cNvSpPr>
              <a:spLocks noChangeArrowheads="1"/>
            </p:cNvSpPr>
            <p:nvPr/>
          </p:nvSpPr>
          <p:spPr bwMode="auto">
            <a:xfrm>
              <a:off x="3888" y="1920"/>
              <a:ext cx="240" cy="336"/>
            </a:xfrm>
            <a:prstGeom prst="rect">
              <a:avLst/>
            </a:prstGeom>
            <a:noFill/>
            <a:ln w="9525" algn="ctr">
              <a:solidFill>
                <a:schemeClr val="tx1"/>
              </a:solidFill>
              <a:miter lim="800000"/>
              <a:headEnd/>
              <a:tailEnd/>
            </a:ln>
          </p:spPr>
          <p:txBody>
            <a:bodyPr wrap="none" anchor="ctr"/>
            <a:lstStyle/>
            <a:p>
              <a:endParaRPr lang="en-US"/>
            </a:p>
          </p:txBody>
        </p:sp>
        <p:sp>
          <p:nvSpPr>
            <p:cNvPr id="11" name="Line 1034"/>
            <p:cNvSpPr>
              <a:spLocks noChangeShapeType="1"/>
            </p:cNvSpPr>
            <p:nvPr/>
          </p:nvSpPr>
          <p:spPr bwMode="auto">
            <a:xfrm>
              <a:off x="720" y="2112"/>
              <a:ext cx="336"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12" name="Line 1035"/>
            <p:cNvSpPr>
              <a:spLocks noChangeShapeType="1"/>
            </p:cNvSpPr>
            <p:nvPr/>
          </p:nvSpPr>
          <p:spPr bwMode="auto">
            <a:xfrm>
              <a:off x="1680" y="2112"/>
              <a:ext cx="480"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13" name="Line 1036"/>
            <p:cNvSpPr>
              <a:spLocks noChangeShapeType="1"/>
            </p:cNvSpPr>
            <p:nvPr/>
          </p:nvSpPr>
          <p:spPr bwMode="auto">
            <a:xfrm>
              <a:off x="2784" y="2112"/>
              <a:ext cx="624"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14" name="Line 1037"/>
            <p:cNvSpPr>
              <a:spLocks noChangeShapeType="1"/>
            </p:cNvSpPr>
            <p:nvPr/>
          </p:nvSpPr>
          <p:spPr bwMode="auto">
            <a:xfrm>
              <a:off x="4032" y="2112"/>
              <a:ext cx="624"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15" name="Text Box 1038"/>
            <p:cNvSpPr txBox="1">
              <a:spLocks noChangeArrowheads="1"/>
            </p:cNvSpPr>
            <p:nvPr/>
          </p:nvSpPr>
          <p:spPr bwMode="auto">
            <a:xfrm>
              <a:off x="4608" y="1940"/>
              <a:ext cx="500" cy="288"/>
            </a:xfrm>
            <a:prstGeom prst="rect">
              <a:avLst/>
            </a:prstGeom>
            <a:noFill/>
            <a:ln w="9525" algn="ctr">
              <a:noFill/>
              <a:miter lim="800000"/>
              <a:headEnd/>
              <a:tailEnd/>
            </a:ln>
          </p:spPr>
          <p:txBody>
            <a:bodyPr wrap="none">
              <a:spAutoFit/>
            </a:bodyPr>
            <a:lstStyle/>
            <a:p>
              <a:pPr algn="ctr">
                <a:lnSpc>
                  <a:spcPct val="120000"/>
                </a:lnSpc>
                <a:spcBef>
                  <a:spcPct val="10000"/>
                </a:spcBef>
              </a:pPr>
              <a:r>
                <a:rPr lang="en-US" sz="2000">
                  <a:latin typeface="Courier New" pitchFamily="112" charset="0"/>
                </a:rPr>
                <a:t>NULL</a:t>
              </a:r>
            </a:p>
          </p:txBody>
        </p:sp>
        <p:sp>
          <p:nvSpPr>
            <p:cNvPr id="16" name="Text Box 1039"/>
            <p:cNvSpPr txBox="1">
              <a:spLocks noChangeArrowheads="1"/>
            </p:cNvSpPr>
            <p:nvPr/>
          </p:nvSpPr>
          <p:spPr bwMode="auto">
            <a:xfrm>
              <a:off x="240" y="1920"/>
              <a:ext cx="543" cy="426"/>
            </a:xfrm>
            <a:prstGeom prst="rect">
              <a:avLst/>
            </a:prstGeom>
            <a:noFill/>
            <a:ln w="9525" algn="ctr">
              <a:noFill/>
              <a:miter lim="800000"/>
              <a:headEnd/>
              <a:tailEnd/>
            </a:ln>
          </p:spPr>
          <p:txBody>
            <a:bodyPr wrap="none">
              <a:spAutoFit/>
            </a:bodyPr>
            <a:lstStyle/>
            <a:p>
              <a:pPr algn="ctr">
                <a:lnSpc>
                  <a:spcPct val="80000"/>
                </a:lnSpc>
              </a:pPr>
              <a:r>
                <a:rPr lang="en-US" dirty="0"/>
                <a:t>list</a:t>
              </a:r>
            </a:p>
            <a:p>
              <a:pPr algn="ctr">
                <a:lnSpc>
                  <a:spcPct val="80000"/>
                </a:lnSpc>
              </a:pPr>
              <a:r>
                <a:rPr lang="en-US" dirty="0"/>
                <a:t>head</a:t>
              </a:r>
            </a:p>
          </p:txBody>
        </p:sp>
        <p:sp>
          <p:nvSpPr>
            <p:cNvPr id="17" name="Text Box 1040"/>
            <p:cNvSpPr txBox="1">
              <a:spLocks noChangeArrowheads="1"/>
            </p:cNvSpPr>
            <p:nvPr/>
          </p:nvSpPr>
          <p:spPr bwMode="auto">
            <a:xfrm>
              <a:off x="1200" y="1920"/>
              <a:ext cx="231" cy="288"/>
            </a:xfrm>
            <a:prstGeom prst="rect">
              <a:avLst/>
            </a:prstGeom>
            <a:noFill/>
            <a:ln w="9525" algn="ctr">
              <a:noFill/>
              <a:miter lim="800000"/>
              <a:headEnd/>
              <a:tailEnd/>
            </a:ln>
          </p:spPr>
          <p:txBody>
            <a:bodyPr wrap="none">
              <a:spAutoFit/>
            </a:bodyPr>
            <a:lstStyle/>
            <a:p>
              <a:pPr algn="ctr"/>
              <a:r>
                <a:rPr lang="en-US">
                  <a:latin typeface="Courier New" pitchFamily="112" charset="0"/>
                </a:rPr>
                <a:t>5</a:t>
              </a:r>
            </a:p>
          </p:txBody>
        </p:sp>
        <p:sp>
          <p:nvSpPr>
            <p:cNvPr id="18" name="Text Box 1041"/>
            <p:cNvSpPr txBox="1">
              <a:spLocks noChangeArrowheads="1"/>
            </p:cNvSpPr>
            <p:nvPr/>
          </p:nvSpPr>
          <p:spPr bwMode="auto">
            <a:xfrm>
              <a:off x="2247" y="1920"/>
              <a:ext cx="346" cy="288"/>
            </a:xfrm>
            <a:prstGeom prst="rect">
              <a:avLst/>
            </a:prstGeom>
            <a:noFill/>
            <a:ln w="9525" algn="ctr">
              <a:noFill/>
              <a:miter lim="800000"/>
              <a:headEnd/>
              <a:tailEnd/>
            </a:ln>
          </p:spPr>
          <p:txBody>
            <a:bodyPr wrap="none">
              <a:spAutoFit/>
            </a:bodyPr>
            <a:lstStyle/>
            <a:p>
              <a:pPr algn="ctr"/>
              <a:r>
                <a:rPr lang="en-US">
                  <a:latin typeface="Courier New" pitchFamily="112" charset="0"/>
                </a:rPr>
                <a:t>13</a:t>
              </a:r>
            </a:p>
          </p:txBody>
        </p:sp>
        <p:sp>
          <p:nvSpPr>
            <p:cNvPr id="19" name="Text Box 1042"/>
            <p:cNvSpPr txBox="1">
              <a:spLocks noChangeArrowheads="1"/>
            </p:cNvSpPr>
            <p:nvPr/>
          </p:nvSpPr>
          <p:spPr bwMode="auto">
            <a:xfrm>
              <a:off x="3495" y="1920"/>
              <a:ext cx="346" cy="288"/>
            </a:xfrm>
            <a:prstGeom prst="rect">
              <a:avLst/>
            </a:prstGeom>
            <a:noFill/>
            <a:ln w="9525" algn="ctr">
              <a:noFill/>
              <a:miter lim="800000"/>
              <a:headEnd/>
              <a:tailEnd/>
            </a:ln>
          </p:spPr>
          <p:txBody>
            <a:bodyPr wrap="none">
              <a:spAutoFit/>
            </a:bodyPr>
            <a:lstStyle/>
            <a:p>
              <a:pPr algn="ctr"/>
              <a:r>
                <a:rPr lang="en-US">
                  <a:latin typeface="Courier New" pitchFamily="112" charset="0"/>
                </a:rPr>
                <a:t>19</a:t>
              </a:r>
            </a:p>
          </p:txBody>
        </p:sp>
        <p:sp>
          <p:nvSpPr>
            <p:cNvPr id="20" name="Rectangle 1044"/>
            <p:cNvSpPr>
              <a:spLocks noChangeArrowheads="1"/>
            </p:cNvSpPr>
            <p:nvPr/>
          </p:nvSpPr>
          <p:spPr bwMode="auto">
            <a:xfrm>
              <a:off x="2400" y="2376"/>
              <a:ext cx="720" cy="336"/>
            </a:xfrm>
            <a:prstGeom prst="rect">
              <a:avLst/>
            </a:prstGeom>
            <a:noFill/>
            <a:ln w="9525" algn="ctr">
              <a:solidFill>
                <a:schemeClr val="tx1"/>
              </a:solidFill>
              <a:miter lim="800000"/>
              <a:headEnd/>
              <a:tailEnd/>
            </a:ln>
          </p:spPr>
          <p:txBody>
            <a:bodyPr wrap="none" anchor="ctr"/>
            <a:lstStyle/>
            <a:p>
              <a:endParaRPr lang="en-US"/>
            </a:p>
          </p:txBody>
        </p:sp>
        <p:sp>
          <p:nvSpPr>
            <p:cNvPr id="21" name="Rectangle 1045"/>
            <p:cNvSpPr>
              <a:spLocks noChangeArrowheads="1"/>
            </p:cNvSpPr>
            <p:nvPr/>
          </p:nvSpPr>
          <p:spPr bwMode="auto">
            <a:xfrm>
              <a:off x="2880" y="2376"/>
              <a:ext cx="240" cy="336"/>
            </a:xfrm>
            <a:prstGeom prst="rect">
              <a:avLst/>
            </a:prstGeom>
            <a:noFill/>
            <a:ln w="9525" algn="ctr">
              <a:solidFill>
                <a:schemeClr val="tx1"/>
              </a:solidFill>
              <a:miter lim="800000"/>
              <a:headEnd/>
              <a:tailEnd/>
            </a:ln>
          </p:spPr>
          <p:txBody>
            <a:bodyPr wrap="none" anchor="ctr"/>
            <a:lstStyle/>
            <a:p>
              <a:endParaRPr lang="en-US"/>
            </a:p>
          </p:txBody>
        </p:sp>
        <p:sp>
          <p:nvSpPr>
            <p:cNvPr id="22" name="Line 1046"/>
            <p:cNvSpPr>
              <a:spLocks noChangeShapeType="1"/>
            </p:cNvSpPr>
            <p:nvPr/>
          </p:nvSpPr>
          <p:spPr bwMode="auto">
            <a:xfrm>
              <a:off x="1872" y="2520"/>
              <a:ext cx="528"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23" name="Text Box 1047"/>
            <p:cNvSpPr txBox="1">
              <a:spLocks noChangeArrowheads="1"/>
            </p:cNvSpPr>
            <p:nvPr/>
          </p:nvSpPr>
          <p:spPr bwMode="auto">
            <a:xfrm>
              <a:off x="1056" y="2376"/>
              <a:ext cx="923" cy="242"/>
            </a:xfrm>
            <a:prstGeom prst="rect">
              <a:avLst/>
            </a:prstGeom>
            <a:noFill/>
            <a:ln w="9525" algn="ctr">
              <a:noFill/>
              <a:miter lim="800000"/>
              <a:headEnd/>
              <a:tailEnd/>
            </a:ln>
          </p:spPr>
          <p:txBody>
            <a:bodyPr wrap="none">
              <a:spAutoFit/>
            </a:bodyPr>
            <a:lstStyle/>
            <a:p>
              <a:pPr algn="ctr">
                <a:lnSpc>
                  <a:spcPct val="80000"/>
                </a:lnSpc>
              </a:pPr>
              <a:r>
                <a:rPr lang="en-US" dirty="0" err="1">
                  <a:latin typeface="Courier New" pitchFamily="112" charset="0"/>
                </a:rPr>
                <a:t>newNode</a:t>
              </a:r>
              <a:endParaRPr lang="en-US" dirty="0">
                <a:latin typeface="Courier New" pitchFamily="112" charset="0"/>
              </a:endParaRPr>
            </a:p>
          </p:txBody>
        </p:sp>
        <p:sp>
          <p:nvSpPr>
            <p:cNvPr id="24" name="Text Box 1048"/>
            <p:cNvSpPr txBox="1">
              <a:spLocks noChangeArrowheads="1"/>
            </p:cNvSpPr>
            <p:nvPr/>
          </p:nvSpPr>
          <p:spPr bwMode="auto">
            <a:xfrm>
              <a:off x="2496" y="2376"/>
              <a:ext cx="346" cy="288"/>
            </a:xfrm>
            <a:prstGeom prst="rect">
              <a:avLst/>
            </a:prstGeom>
            <a:noFill/>
            <a:ln w="9525" algn="ctr">
              <a:noFill/>
              <a:miter lim="800000"/>
              <a:headEnd/>
              <a:tailEnd/>
            </a:ln>
          </p:spPr>
          <p:txBody>
            <a:bodyPr wrap="none">
              <a:spAutoFit/>
            </a:bodyPr>
            <a:lstStyle/>
            <a:p>
              <a:pPr algn="ctr"/>
              <a:r>
                <a:rPr lang="en-US" dirty="0">
                  <a:latin typeface="Courier New" pitchFamily="112" charset="0"/>
                </a:rPr>
                <a:t>17</a:t>
              </a:r>
            </a:p>
          </p:txBody>
        </p:sp>
        <p:sp>
          <p:nvSpPr>
            <p:cNvPr id="25" name="Line 1049"/>
            <p:cNvSpPr>
              <a:spLocks noChangeShapeType="1"/>
            </p:cNvSpPr>
            <p:nvPr/>
          </p:nvSpPr>
          <p:spPr bwMode="auto">
            <a:xfrm>
              <a:off x="3024" y="2520"/>
              <a:ext cx="624"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26" name="Text Box 1050"/>
            <p:cNvSpPr txBox="1">
              <a:spLocks noChangeArrowheads="1"/>
            </p:cNvSpPr>
            <p:nvPr/>
          </p:nvSpPr>
          <p:spPr bwMode="auto">
            <a:xfrm>
              <a:off x="3648" y="2304"/>
              <a:ext cx="500" cy="288"/>
            </a:xfrm>
            <a:prstGeom prst="rect">
              <a:avLst/>
            </a:prstGeom>
            <a:noFill/>
            <a:ln w="9525" algn="ctr">
              <a:noFill/>
              <a:miter lim="800000"/>
              <a:headEnd/>
              <a:tailEnd/>
            </a:ln>
          </p:spPr>
          <p:txBody>
            <a:bodyPr wrap="none">
              <a:spAutoFit/>
            </a:bodyPr>
            <a:lstStyle/>
            <a:p>
              <a:pPr algn="ctr">
                <a:lnSpc>
                  <a:spcPct val="120000"/>
                </a:lnSpc>
                <a:spcBef>
                  <a:spcPct val="10000"/>
                </a:spcBef>
              </a:pPr>
              <a:r>
                <a:rPr lang="en-US" sz="2000" dirty="0">
                  <a:latin typeface="Courier New" pitchFamily="112" charset="0"/>
                </a:rPr>
                <a:t>NULL</a:t>
              </a:r>
            </a:p>
          </p:txBody>
        </p:sp>
        <p:sp>
          <p:nvSpPr>
            <p:cNvPr id="27" name="Line 1052"/>
            <p:cNvSpPr>
              <a:spLocks noChangeShapeType="1"/>
            </p:cNvSpPr>
            <p:nvPr/>
          </p:nvSpPr>
          <p:spPr bwMode="auto">
            <a:xfrm>
              <a:off x="3408" y="1776"/>
              <a:ext cx="240" cy="144"/>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28" name="Text Box 1053"/>
            <p:cNvSpPr txBox="1">
              <a:spLocks noChangeArrowheads="1"/>
            </p:cNvSpPr>
            <p:nvPr/>
          </p:nvSpPr>
          <p:spPr bwMode="auto">
            <a:xfrm>
              <a:off x="2928" y="1584"/>
              <a:ext cx="464" cy="206"/>
            </a:xfrm>
            <a:prstGeom prst="rect">
              <a:avLst/>
            </a:prstGeom>
            <a:noFill/>
            <a:ln w="9525" algn="ctr">
              <a:noFill/>
              <a:miter lim="800000"/>
              <a:headEnd/>
              <a:tailEnd/>
            </a:ln>
          </p:spPr>
          <p:txBody>
            <a:bodyPr wrap="none">
              <a:spAutoFit/>
            </a:bodyPr>
            <a:lstStyle/>
            <a:p>
              <a:pPr algn="ctr">
                <a:lnSpc>
                  <a:spcPct val="80000"/>
                </a:lnSpc>
              </a:pPr>
              <a:r>
                <a:rPr lang="en-US" dirty="0" err="1" smtClean="0">
                  <a:latin typeface="Courier New" pitchFamily="112" charset="0"/>
                </a:rPr>
                <a:t>pLoc</a:t>
              </a:r>
              <a:endParaRPr lang="en-US" dirty="0">
                <a:latin typeface="Courier New" pitchFamily="112" charset="0"/>
              </a:endParaRPr>
            </a:p>
          </p:txBody>
        </p:sp>
        <p:sp>
          <p:nvSpPr>
            <p:cNvPr id="29" name="Line 1055"/>
            <p:cNvSpPr>
              <a:spLocks noChangeShapeType="1"/>
            </p:cNvSpPr>
            <p:nvPr/>
          </p:nvSpPr>
          <p:spPr bwMode="auto">
            <a:xfrm>
              <a:off x="2160" y="1776"/>
              <a:ext cx="240" cy="144"/>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30" name="Text Box 1056"/>
            <p:cNvSpPr txBox="1">
              <a:spLocks noChangeArrowheads="1"/>
            </p:cNvSpPr>
            <p:nvPr/>
          </p:nvSpPr>
          <p:spPr bwMode="auto">
            <a:xfrm>
              <a:off x="1728" y="1584"/>
              <a:ext cx="464" cy="206"/>
            </a:xfrm>
            <a:prstGeom prst="rect">
              <a:avLst/>
            </a:prstGeom>
            <a:noFill/>
            <a:ln w="9525" algn="ctr">
              <a:noFill/>
              <a:miter lim="800000"/>
              <a:headEnd/>
              <a:tailEnd/>
            </a:ln>
          </p:spPr>
          <p:txBody>
            <a:bodyPr wrap="none">
              <a:spAutoFit/>
            </a:bodyPr>
            <a:lstStyle/>
            <a:p>
              <a:pPr algn="ctr">
                <a:lnSpc>
                  <a:spcPct val="80000"/>
                </a:lnSpc>
              </a:pPr>
              <a:r>
                <a:rPr lang="en-US" dirty="0" err="1" smtClean="0">
                  <a:latin typeface="Courier New" pitchFamily="112" charset="0"/>
                </a:rPr>
                <a:t>pPre</a:t>
              </a:r>
              <a:endParaRPr lang="en-US" dirty="0">
                <a:latin typeface="Courier New" pitchFamily="112" charset="0"/>
              </a:endParaRPr>
            </a:p>
          </p:txBody>
        </p:sp>
      </p:grpSp>
      <p:grpSp>
        <p:nvGrpSpPr>
          <p:cNvPr id="4" name="Group 1058"/>
          <p:cNvGrpSpPr>
            <a:grpSpLocks/>
          </p:cNvGrpSpPr>
          <p:nvPr/>
        </p:nvGrpSpPr>
        <p:grpSpPr bwMode="auto">
          <a:xfrm>
            <a:off x="1981200" y="5334000"/>
            <a:ext cx="6432550" cy="1219200"/>
            <a:chOff x="240" y="1584"/>
            <a:chExt cx="4868" cy="1200"/>
          </a:xfrm>
        </p:grpSpPr>
        <p:sp>
          <p:nvSpPr>
            <p:cNvPr id="32" name="Rectangle 1028"/>
            <p:cNvSpPr>
              <a:spLocks noChangeArrowheads="1"/>
            </p:cNvSpPr>
            <p:nvPr/>
          </p:nvSpPr>
          <p:spPr bwMode="auto">
            <a:xfrm>
              <a:off x="1056" y="1920"/>
              <a:ext cx="720" cy="336"/>
            </a:xfrm>
            <a:prstGeom prst="rect">
              <a:avLst/>
            </a:prstGeom>
            <a:noFill/>
            <a:ln w="9525" algn="ctr">
              <a:solidFill>
                <a:schemeClr val="tx1"/>
              </a:solidFill>
              <a:miter lim="800000"/>
              <a:headEnd/>
              <a:tailEnd/>
            </a:ln>
          </p:spPr>
          <p:txBody>
            <a:bodyPr wrap="none" anchor="ctr"/>
            <a:lstStyle/>
            <a:p>
              <a:endParaRPr lang="en-US"/>
            </a:p>
          </p:txBody>
        </p:sp>
        <p:sp>
          <p:nvSpPr>
            <p:cNvPr id="33" name="Rectangle 1029"/>
            <p:cNvSpPr>
              <a:spLocks noChangeArrowheads="1"/>
            </p:cNvSpPr>
            <p:nvPr/>
          </p:nvSpPr>
          <p:spPr bwMode="auto">
            <a:xfrm>
              <a:off x="2160" y="1920"/>
              <a:ext cx="720" cy="336"/>
            </a:xfrm>
            <a:prstGeom prst="rect">
              <a:avLst/>
            </a:prstGeom>
            <a:noFill/>
            <a:ln w="9525" algn="ctr">
              <a:solidFill>
                <a:schemeClr val="tx1"/>
              </a:solidFill>
              <a:miter lim="800000"/>
              <a:headEnd/>
              <a:tailEnd/>
            </a:ln>
          </p:spPr>
          <p:txBody>
            <a:bodyPr wrap="none" anchor="ctr"/>
            <a:lstStyle/>
            <a:p>
              <a:endParaRPr lang="en-US"/>
            </a:p>
          </p:txBody>
        </p:sp>
        <p:sp>
          <p:nvSpPr>
            <p:cNvPr id="34" name="Rectangle 1030"/>
            <p:cNvSpPr>
              <a:spLocks noChangeArrowheads="1"/>
            </p:cNvSpPr>
            <p:nvPr/>
          </p:nvSpPr>
          <p:spPr bwMode="auto">
            <a:xfrm>
              <a:off x="3408" y="1920"/>
              <a:ext cx="720" cy="336"/>
            </a:xfrm>
            <a:prstGeom prst="rect">
              <a:avLst/>
            </a:prstGeom>
            <a:noFill/>
            <a:ln w="9525" algn="ctr">
              <a:solidFill>
                <a:schemeClr val="tx1"/>
              </a:solidFill>
              <a:miter lim="800000"/>
              <a:headEnd/>
              <a:tailEnd/>
            </a:ln>
          </p:spPr>
          <p:txBody>
            <a:bodyPr wrap="none" anchor="ctr"/>
            <a:lstStyle/>
            <a:p>
              <a:endParaRPr lang="en-US"/>
            </a:p>
          </p:txBody>
        </p:sp>
        <p:sp>
          <p:nvSpPr>
            <p:cNvPr id="35" name="Rectangle 1031"/>
            <p:cNvSpPr>
              <a:spLocks noChangeArrowheads="1"/>
            </p:cNvSpPr>
            <p:nvPr/>
          </p:nvSpPr>
          <p:spPr bwMode="auto">
            <a:xfrm>
              <a:off x="1536" y="1920"/>
              <a:ext cx="240" cy="336"/>
            </a:xfrm>
            <a:prstGeom prst="rect">
              <a:avLst/>
            </a:prstGeom>
            <a:noFill/>
            <a:ln w="9525" algn="ctr">
              <a:solidFill>
                <a:schemeClr val="tx1"/>
              </a:solidFill>
              <a:miter lim="800000"/>
              <a:headEnd/>
              <a:tailEnd/>
            </a:ln>
          </p:spPr>
          <p:txBody>
            <a:bodyPr wrap="none" anchor="ctr"/>
            <a:lstStyle/>
            <a:p>
              <a:endParaRPr lang="en-US"/>
            </a:p>
          </p:txBody>
        </p:sp>
        <p:sp>
          <p:nvSpPr>
            <p:cNvPr id="36" name="Rectangle 1032"/>
            <p:cNvSpPr>
              <a:spLocks noChangeArrowheads="1"/>
            </p:cNvSpPr>
            <p:nvPr/>
          </p:nvSpPr>
          <p:spPr bwMode="auto">
            <a:xfrm>
              <a:off x="2640" y="1920"/>
              <a:ext cx="240" cy="336"/>
            </a:xfrm>
            <a:prstGeom prst="rect">
              <a:avLst/>
            </a:prstGeom>
            <a:noFill/>
            <a:ln w="9525" algn="ctr">
              <a:solidFill>
                <a:schemeClr val="tx1"/>
              </a:solidFill>
              <a:miter lim="800000"/>
              <a:headEnd/>
              <a:tailEnd/>
            </a:ln>
          </p:spPr>
          <p:txBody>
            <a:bodyPr wrap="none" anchor="ctr"/>
            <a:lstStyle/>
            <a:p>
              <a:endParaRPr lang="en-US"/>
            </a:p>
          </p:txBody>
        </p:sp>
        <p:sp>
          <p:nvSpPr>
            <p:cNvPr id="37" name="Rectangle 1033"/>
            <p:cNvSpPr>
              <a:spLocks noChangeArrowheads="1"/>
            </p:cNvSpPr>
            <p:nvPr/>
          </p:nvSpPr>
          <p:spPr bwMode="auto">
            <a:xfrm>
              <a:off x="3888" y="1920"/>
              <a:ext cx="240" cy="336"/>
            </a:xfrm>
            <a:prstGeom prst="rect">
              <a:avLst/>
            </a:prstGeom>
            <a:noFill/>
            <a:ln w="9525" algn="ctr">
              <a:solidFill>
                <a:schemeClr val="tx1"/>
              </a:solidFill>
              <a:miter lim="800000"/>
              <a:headEnd/>
              <a:tailEnd/>
            </a:ln>
          </p:spPr>
          <p:txBody>
            <a:bodyPr wrap="none" anchor="ctr"/>
            <a:lstStyle/>
            <a:p>
              <a:endParaRPr lang="en-US"/>
            </a:p>
          </p:txBody>
        </p:sp>
        <p:sp>
          <p:nvSpPr>
            <p:cNvPr id="38" name="Line 1034"/>
            <p:cNvSpPr>
              <a:spLocks noChangeShapeType="1"/>
            </p:cNvSpPr>
            <p:nvPr/>
          </p:nvSpPr>
          <p:spPr bwMode="auto">
            <a:xfrm>
              <a:off x="720" y="2112"/>
              <a:ext cx="336"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39" name="Line 1035"/>
            <p:cNvSpPr>
              <a:spLocks noChangeShapeType="1"/>
            </p:cNvSpPr>
            <p:nvPr/>
          </p:nvSpPr>
          <p:spPr bwMode="auto">
            <a:xfrm>
              <a:off x="1680" y="2112"/>
              <a:ext cx="480"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40" name="Line 1036"/>
            <p:cNvSpPr>
              <a:spLocks noChangeShapeType="1"/>
            </p:cNvSpPr>
            <p:nvPr/>
          </p:nvSpPr>
          <p:spPr bwMode="auto">
            <a:xfrm flipH="1">
              <a:off x="2736" y="2112"/>
              <a:ext cx="48" cy="336"/>
            </a:xfrm>
            <a:prstGeom prst="line">
              <a:avLst/>
            </a:prstGeom>
            <a:noFill/>
            <a:ln w="19050">
              <a:solidFill>
                <a:srgbClr val="00B050"/>
              </a:solidFill>
              <a:round/>
              <a:headEnd type="oval" w="med" len="med"/>
              <a:tailEnd type="triangle" w="med" len="med"/>
            </a:ln>
          </p:spPr>
          <p:txBody>
            <a:bodyPr wrap="none" anchor="ctr"/>
            <a:lstStyle/>
            <a:p>
              <a:endParaRPr lang="en-US"/>
            </a:p>
          </p:txBody>
        </p:sp>
        <p:sp>
          <p:nvSpPr>
            <p:cNvPr id="41" name="Line 1037"/>
            <p:cNvSpPr>
              <a:spLocks noChangeShapeType="1"/>
            </p:cNvSpPr>
            <p:nvPr/>
          </p:nvSpPr>
          <p:spPr bwMode="auto">
            <a:xfrm>
              <a:off x="4032" y="2112"/>
              <a:ext cx="624"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42" name="Text Box 1038"/>
            <p:cNvSpPr txBox="1">
              <a:spLocks noChangeArrowheads="1"/>
            </p:cNvSpPr>
            <p:nvPr/>
          </p:nvSpPr>
          <p:spPr bwMode="auto">
            <a:xfrm>
              <a:off x="4608" y="1940"/>
              <a:ext cx="500" cy="288"/>
            </a:xfrm>
            <a:prstGeom prst="rect">
              <a:avLst/>
            </a:prstGeom>
            <a:noFill/>
            <a:ln w="9525" algn="ctr">
              <a:noFill/>
              <a:miter lim="800000"/>
              <a:headEnd/>
              <a:tailEnd/>
            </a:ln>
          </p:spPr>
          <p:txBody>
            <a:bodyPr wrap="none">
              <a:spAutoFit/>
            </a:bodyPr>
            <a:lstStyle/>
            <a:p>
              <a:pPr algn="ctr">
                <a:lnSpc>
                  <a:spcPct val="120000"/>
                </a:lnSpc>
                <a:spcBef>
                  <a:spcPct val="10000"/>
                </a:spcBef>
              </a:pPr>
              <a:r>
                <a:rPr lang="en-US" sz="2000">
                  <a:latin typeface="Courier New" pitchFamily="112" charset="0"/>
                </a:rPr>
                <a:t>NULL</a:t>
              </a:r>
            </a:p>
          </p:txBody>
        </p:sp>
        <p:sp>
          <p:nvSpPr>
            <p:cNvPr id="43" name="Text Box 1039"/>
            <p:cNvSpPr txBox="1">
              <a:spLocks noChangeArrowheads="1"/>
            </p:cNvSpPr>
            <p:nvPr/>
          </p:nvSpPr>
          <p:spPr bwMode="auto">
            <a:xfrm>
              <a:off x="240" y="1920"/>
              <a:ext cx="543" cy="426"/>
            </a:xfrm>
            <a:prstGeom prst="rect">
              <a:avLst/>
            </a:prstGeom>
            <a:noFill/>
            <a:ln w="9525" algn="ctr">
              <a:noFill/>
              <a:miter lim="800000"/>
              <a:headEnd/>
              <a:tailEnd/>
            </a:ln>
          </p:spPr>
          <p:txBody>
            <a:bodyPr wrap="none">
              <a:spAutoFit/>
            </a:bodyPr>
            <a:lstStyle/>
            <a:p>
              <a:pPr algn="ctr">
                <a:lnSpc>
                  <a:spcPct val="80000"/>
                </a:lnSpc>
              </a:pPr>
              <a:r>
                <a:rPr lang="en-US" dirty="0"/>
                <a:t>list</a:t>
              </a:r>
            </a:p>
            <a:p>
              <a:pPr algn="ctr">
                <a:lnSpc>
                  <a:spcPct val="80000"/>
                </a:lnSpc>
              </a:pPr>
              <a:r>
                <a:rPr lang="en-US" dirty="0"/>
                <a:t>head</a:t>
              </a:r>
            </a:p>
          </p:txBody>
        </p:sp>
        <p:sp>
          <p:nvSpPr>
            <p:cNvPr id="44" name="Text Box 1040"/>
            <p:cNvSpPr txBox="1">
              <a:spLocks noChangeArrowheads="1"/>
            </p:cNvSpPr>
            <p:nvPr/>
          </p:nvSpPr>
          <p:spPr bwMode="auto">
            <a:xfrm>
              <a:off x="1200" y="1920"/>
              <a:ext cx="231" cy="288"/>
            </a:xfrm>
            <a:prstGeom prst="rect">
              <a:avLst/>
            </a:prstGeom>
            <a:noFill/>
            <a:ln w="9525" algn="ctr">
              <a:noFill/>
              <a:miter lim="800000"/>
              <a:headEnd/>
              <a:tailEnd/>
            </a:ln>
          </p:spPr>
          <p:txBody>
            <a:bodyPr wrap="none">
              <a:spAutoFit/>
            </a:bodyPr>
            <a:lstStyle/>
            <a:p>
              <a:pPr algn="ctr"/>
              <a:r>
                <a:rPr lang="en-US">
                  <a:latin typeface="Courier New" pitchFamily="112" charset="0"/>
                </a:rPr>
                <a:t>5</a:t>
              </a:r>
            </a:p>
          </p:txBody>
        </p:sp>
        <p:sp>
          <p:nvSpPr>
            <p:cNvPr id="45" name="Text Box 1041"/>
            <p:cNvSpPr txBox="1">
              <a:spLocks noChangeArrowheads="1"/>
            </p:cNvSpPr>
            <p:nvPr/>
          </p:nvSpPr>
          <p:spPr bwMode="auto">
            <a:xfrm>
              <a:off x="2247" y="1920"/>
              <a:ext cx="346" cy="288"/>
            </a:xfrm>
            <a:prstGeom prst="rect">
              <a:avLst/>
            </a:prstGeom>
            <a:noFill/>
            <a:ln w="9525" algn="ctr">
              <a:noFill/>
              <a:miter lim="800000"/>
              <a:headEnd/>
              <a:tailEnd/>
            </a:ln>
          </p:spPr>
          <p:txBody>
            <a:bodyPr wrap="none">
              <a:spAutoFit/>
            </a:bodyPr>
            <a:lstStyle/>
            <a:p>
              <a:pPr algn="ctr"/>
              <a:r>
                <a:rPr lang="en-US">
                  <a:latin typeface="Courier New" pitchFamily="112" charset="0"/>
                </a:rPr>
                <a:t>13</a:t>
              </a:r>
            </a:p>
          </p:txBody>
        </p:sp>
        <p:sp>
          <p:nvSpPr>
            <p:cNvPr id="46" name="Text Box 1042"/>
            <p:cNvSpPr txBox="1">
              <a:spLocks noChangeArrowheads="1"/>
            </p:cNvSpPr>
            <p:nvPr/>
          </p:nvSpPr>
          <p:spPr bwMode="auto">
            <a:xfrm>
              <a:off x="3495" y="1920"/>
              <a:ext cx="346" cy="288"/>
            </a:xfrm>
            <a:prstGeom prst="rect">
              <a:avLst/>
            </a:prstGeom>
            <a:noFill/>
            <a:ln w="9525" algn="ctr">
              <a:noFill/>
              <a:miter lim="800000"/>
              <a:headEnd/>
              <a:tailEnd/>
            </a:ln>
          </p:spPr>
          <p:txBody>
            <a:bodyPr wrap="none">
              <a:spAutoFit/>
            </a:bodyPr>
            <a:lstStyle/>
            <a:p>
              <a:pPr algn="ctr"/>
              <a:r>
                <a:rPr lang="en-US">
                  <a:latin typeface="Courier New" pitchFamily="112" charset="0"/>
                </a:rPr>
                <a:t>19</a:t>
              </a:r>
            </a:p>
          </p:txBody>
        </p:sp>
        <p:sp>
          <p:nvSpPr>
            <p:cNvPr id="47" name="Rectangle 1044"/>
            <p:cNvSpPr>
              <a:spLocks noChangeArrowheads="1"/>
            </p:cNvSpPr>
            <p:nvPr/>
          </p:nvSpPr>
          <p:spPr bwMode="auto">
            <a:xfrm>
              <a:off x="2496" y="2448"/>
              <a:ext cx="720" cy="336"/>
            </a:xfrm>
            <a:prstGeom prst="rect">
              <a:avLst/>
            </a:prstGeom>
            <a:noFill/>
            <a:ln w="9525" algn="ctr">
              <a:solidFill>
                <a:schemeClr val="tx1"/>
              </a:solidFill>
              <a:miter lim="800000"/>
              <a:headEnd/>
              <a:tailEnd/>
            </a:ln>
          </p:spPr>
          <p:txBody>
            <a:bodyPr wrap="none" anchor="ctr"/>
            <a:lstStyle/>
            <a:p>
              <a:endParaRPr lang="en-US"/>
            </a:p>
          </p:txBody>
        </p:sp>
        <p:sp>
          <p:nvSpPr>
            <p:cNvPr id="48" name="Rectangle 1045"/>
            <p:cNvSpPr>
              <a:spLocks noChangeArrowheads="1"/>
            </p:cNvSpPr>
            <p:nvPr/>
          </p:nvSpPr>
          <p:spPr bwMode="auto">
            <a:xfrm>
              <a:off x="2976" y="2448"/>
              <a:ext cx="240" cy="336"/>
            </a:xfrm>
            <a:prstGeom prst="rect">
              <a:avLst/>
            </a:prstGeom>
            <a:noFill/>
            <a:ln w="9525" algn="ctr">
              <a:solidFill>
                <a:schemeClr val="tx1"/>
              </a:solidFill>
              <a:miter lim="800000"/>
              <a:headEnd/>
              <a:tailEnd/>
            </a:ln>
          </p:spPr>
          <p:txBody>
            <a:bodyPr wrap="none" anchor="ctr"/>
            <a:lstStyle/>
            <a:p>
              <a:endParaRPr lang="en-US"/>
            </a:p>
          </p:txBody>
        </p:sp>
        <p:sp>
          <p:nvSpPr>
            <p:cNvPr id="49" name="Line 1046"/>
            <p:cNvSpPr>
              <a:spLocks noChangeShapeType="1"/>
            </p:cNvSpPr>
            <p:nvPr/>
          </p:nvSpPr>
          <p:spPr bwMode="auto">
            <a:xfrm>
              <a:off x="1968" y="2592"/>
              <a:ext cx="528" cy="0"/>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50" name="Text Box 1047"/>
            <p:cNvSpPr txBox="1">
              <a:spLocks noChangeArrowheads="1"/>
            </p:cNvSpPr>
            <p:nvPr/>
          </p:nvSpPr>
          <p:spPr bwMode="auto">
            <a:xfrm>
              <a:off x="1104" y="2448"/>
              <a:ext cx="923" cy="242"/>
            </a:xfrm>
            <a:prstGeom prst="rect">
              <a:avLst/>
            </a:prstGeom>
            <a:noFill/>
            <a:ln w="9525" algn="ctr">
              <a:noFill/>
              <a:miter lim="800000"/>
              <a:headEnd/>
              <a:tailEnd/>
            </a:ln>
          </p:spPr>
          <p:txBody>
            <a:bodyPr wrap="none">
              <a:spAutoFit/>
            </a:bodyPr>
            <a:lstStyle/>
            <a:p>
              <a:pPr algn="ctr">
                <a:lnSpc>
                  <a:spcPct val="80000"/>
                </a:lnSpc>
              </a:pPr>
              <a:r>
                <a:rPr lang="en-US" dirty="0" err="1">
                  <a:latin typeface="Courier New" pitchFamily="112" charset="0"/>
                </a:rPr>
                <a:t>newNode</a:t>
              </a:r>
              <a:endParaRPr lang="en-US" dirty="0">
                <a:latin typeface="Courier New" pitchFamily="112" charset="0"/>
              </a:endParaRPr>
            </a:p>
          </p:txBody>
        </p:sp>
        <p:sp>
          <p:nvSpPr>
            <p:cNvPr id="51" name="Text Box 1048"/>
            <p:cNvSpPr txBox="1">
              <a:spLocks noChangeArrowheads="1"/>
            </p:cNvSpPr>
            <p:nvPr/>
          </p:nvSpPr>
          <p:spPr bwMode="auto">
            <a:xfrm>
              <a:off x="2544" y="2448"/>
              <a:ext cx="346" cy="288"/>
            </a:xfrm>
            <a:prstGeom prst="rect">
              <a:avLst/>
            </a:prstGeom>
            <a:noFill/>
            <a:ln w="9525" algn="ctr">
              <a:noFill/>
              <a:miter lim="800000"/>
              <a:headEnd/>
              <a:tailEnd/>
            </a:ln>
          </p:spPr>
          <p:txBody>
            <a:bodyPr wrap="none">
              <a:spAutoFit/>
            </a:bodyPr>
            <a:lstStyle/>
            <a:p>
              <a:pPr algn="ctr"/>
              <a:r>
                <a:rPr lang="en-US" dirty="0">
                  <a:latin typeface="Courier New" pitchFamily="112" charset="0"/>
                </a:rPr>
                <a:t>17</a:t>
              </a:r>
            </a:p>
          </p:txBody>
        </p:sp>
        <p:sp>
          <p:nvSpPr>
            <p:cNvPr id="52" name="Line 1049"/>
            <p:cNvSpPr>
              <a:spLocks noChangeShapeType="1"/>
            </p:cNvSpPr>
            <p:nvPr/>
          </p:nvSpPr>
          <p:spPr bwMode="auto">
            <a:xfrm flipV="1">
              <a:off x="3120" y="2160"/>
              <a:ext cx="288" cy="432"/>
            </a:xfrm>
            <a:prstGeom prst="line">
              <a:avLst/>
            </a:prstGeom>
            <a:noFill/>
            <a:ln w="19050">
              <a:solidFill>
                <a:srgbClr val="7030A0"/>
              </a:solidFill>
              <a:round/>
              <a:headEnd type="oval" w="med" len="med"/>
              <a:tailEnd type="triangle" w="med" len="med"/>
            </a:ln>
          </p:spPr>
          <p:txBody>
            <a:bodyPr wrap="none" anchor="ctr"/>
            <a:lstStyle/>
            <a:p>
              <a:endParaRPr lang="en-US"/>
            </a:p>
          </p:txBody>
        </p:sp>
        <p:sp>
          <p:nvSpPr>
            <p:cNvPr id="54" name="Line 1052"/>
            <p:cNvSpPr>
              <a:spLocks noChangeShapeType="1"/>
            </p:cNvSpPr>
            <p:nvPr/>
          </p:nvSpPr>
          <p:spPr bwMode="auto">
            <a:xfrm>
              <a:off x="3408" y="1776"/>
              <a:ext cx="240" cy="144"/>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55" name="Text Box 1053"/>
            <p:cNvSpPr txBox="1">
              <a:spLocks noChangeArrowheads="1"/>
            </p:cNvSpPr>
            <p:nvPr/>
          </p:nvSpPr>
          <p:spPr bwMode="auto">
            <a:xfrm>
              <a:off x="2928" y="1584"/>
              <a:ext cx="464" cy="206"/>
            </a:xfrm>
            <a:prstGeom prst="rect">
              <a:avLst/>
            </a:prstGeom>
            <a:noFill/>
            <a:ln w="9525" algn="ctr">
              <a:noFill/>
              <a:miter lim="800000"/>
              <a:headEnd/>
              <a:tailEnd/>
            </a:ln>
          </p:spPr>
          <p:txBody>
            <a:bodyPr wrap="none">
              <a:spAutoFit/>
            </a:bodyPr>
            <a:lstStyle/>
            <a:p>
              <a:pPr algn="ctr">
                <a:lnSpc>
                  <a:spcPct val="80000"/>
                </a:lnSpc>
              </a:pPr>
              <a:r>
                <a:rPr lang="en-US" dirty="0" err="1" smtClean="0">
                  <a:latin typeface="Courier New" pitchFamily="112" charset="0"/>
                </a:rPr>
                <a:t>pLoc</a:t>
              </a:r>
              <a:endParaRPr lang="en-US" dirty="0">
                <a:latin typeface="Courier New" pitchFamily="112" charset="0"/>
              </a:endParaRPr>
            </a:p>
          </p:txBody>
        </p:sp>
        <p:sp>
          <p:nvSpPr>
            <p:cNvPr id="56" name="Line 1055"/>
            <p:cNvSpPr>
              <a:spLocks noChangeShapeType="1"/>
            </p:cNvSpPr>
            <p:nvPr/>
          </p:nvSpPr>
          <p:spPr bwMode="auto">
            <a:xfrm>
              <a:off x="2160" y="1776"/>
              <a:ext cx="240" cy="144"/>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57" name="Text Box 1056"/>
            <p:cNvSpPr txBox="1">
              <a:spLocks noChangeArrowheads="1"/>
            </p:cNvSpPr>
            <p:nvPr/>
          </p:nvSpPr>
          <p:spPr bwMode="auto">
            <a:xfrm>
              <a:off x="1728" y="1584"/>
              <a:ext cx="464" cy="206"/>
            </a:xfrm>
            <a:prstGeom prst="rect">
              <a:avLst/>
            </a:prstGeom>
            <a:noFill/>
            <a:ln w="9525" algn="ctr">
              <a:noFill/>
              <a:miter lim="800000"/>
              <a:headEnd/>
              <a:tailEnd/>
            </a:ln>
          </p:spPr>
          <p:txBody>
            <a:bodyPr wrap="none">
              <a:spAutoFit/>
            </a:bodyPr>
            <a:lstStyle/>
            <a:p>
              <a:pPr algn="ctr">
                <a:lnSpc>
                  <a:spcPct val="80000"/>
                </a:lnSpc>
              </a:pPr>
              <a:r>
                <a:rPr lang="en-US" dirty="0" err="1" smtClean="0">
                  <a:latin typeface="Courier New" pitchFamily="112" charset="0"/>
                </a:rPr>
                <a:t>pPre</a:t>
              </a:r>
              <a:endParaRPr lang="en-US" dirty="0">
                <a:latin typeface="Courier New" pitchFamily="112" charset="0"/>
              </a:endParaRPr>
            </a:p>
          </p:txBody>
        </p:sp>
      </p:gr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a:xfrm>
            <a:off x="381000" y="152400"/>
            <a:ext cx="8229600" cy="381000"/>
          </a:xfrm>
        </p:spPr>
        <p:txBody>
          <a:bodyPr/>
          <a:lstStyle/>
          <a:p>
            <a:pPr algn="ctr" eaLnBrk="1" hangingPunct="1"/>
            <a:r>
              <a:rPr lang="en-US" sz="2800" dirty="0" smtClean="0"/>
              <a:t>Delete a Node</a:t>
            </a:r>
          </a:p>
        </p:txBody>
      </p:sp>
      <p:sp>
        <p:nvSpPr>
          <p:cNvPr id="34819" name="Rectangle 1027"/>
          <p:cNvSpPr>
            <a:spLocks noGrp="1" noChangeArrowheads="1"/>
          </p:cNvSpPr>
          <p:nvPr>
            <p:ph idx="1"/>
          </p:nvPr>
        </p:nvSpPr>
        <p:spPr>
          <a:xfrm>
            <a:off x="304800" y="533400"/>
            <a:ext cx="8610600" cy="6096000"/>
          </a:xfrm>
        </p:spPr>
        <p:txBody>
          <a:bodyPr tIns="0"/>
          <a:lstStyle/>
          <a:p>
            <a:pPr eaLnBrk="1" hangingPunct="1"/>
            <a:r>
              <a:rPr lang="en-US" sz="2000" dirty="0" smtClean="0"/>
              <a:t>Two steps: remove node from list, then delete node from the heap</a:t>
            </a:r>
          </a:p>
          <a:p>
            <a:pPr eaLnBrk="1" hangingPunct="1">
              <a:spcBef>
                <a:spcPts val="300"/>
              </a:spcBef>
            </a:pPr>
            <a:r>
              <a:rPr lang="en-US" sz="2000" dirty="0" smtClean="0"/>
              <a:t>Requires two pointers: </a:t>
            </a:r>
          </a:p>
          <a:p>
            <a:pPr lvl="1" eaLnBrk="1" hangingPunct="1">
              <a:spcBef>
                <a:spcPts val="0"/>
              </a:spcBef>
            </a:pPr>
            <a:r>
              <a:rPr lang="en-US" sz="2000" dirty="0" err="1" smtClean="0"/>
              <a:t>pLoc</a:t>
            </a:r>
            <a:r>
              <a:rPr lang="en-US" sz="2000" dirty="0" smtClean="0"/>
              <a:t>: points to the node to be deleted</a:t>
            </a:r>
          </a:p>
          <a:p>
            <a:pPr lvl="1" eaLnBrk="1" hangingPunct="1">
              <a:spcBef>
                <a:spcPts val="0"/>
              </a:spcBef>
            </a:pPr>
            <a:r>
              <a:rPr lang="en-US" sz="2000" dirty="0" err="1" smtClean="0"/>
              <a:t>pPre</a:t>
            </a:r>
            <a:r>
              <a:rPr lang="en-US" sz="2000" dirty="0" smtClean="0"/>
              <a:t>: points to the node before </a:t>
            </a:r>
            <a:r>
              <a:rPr lang="en-US" sz="2000" dirty="0" err="1" smtClean="0"/>
              <a:t>pLoc’s</a:t>
            </a:r>
            <a:r>
              <a:rPr lang="en-US" sz="2000" dirty="0" smtClean="0"/>
              <a:t> node</a:t>
            </a:r>
          </a:p>
          <a:p>
            <a:pPr eaLnBrk="1" hangingPunct="1"/>
            <a:r>
              <a:rPr lang="en-US" sz="2000" dirty="0" err="1" smtClean="0"/>
              <a:t>Pseudocode</a:t>
            </a:r>
            <a:r>
              <a:rPr lang="en-US" sz="2000" dirty="0" smtClean="0"/>
              <a:t> for delete</a:t>
            </a:r>
          </a:p>
          <a:p>
            <a:pPr eaLnBrk="1" hangingPunct="1">
              <a:lnSpc>
                <a:spcPct val="90000"/>
              </a:lnSpc>
              <a:buNone/>
            </a:pPr>
            <a:r>
              <a:rPr lang="en-US" sz="2000" dirty="0" smtClean="0"/>
              <a:t> 	 1. </a:t>
            </a:r>
            <a:r>
              <a:rPr lang="en-US" sz="2000" dirty="0" err="1" smtClean="0"/>
              <a:t>pPre</a:t>
            </a:r>
            <a:r>
              <a:rPr lang="en-US" sz="2000" dirty="0" smtClean="0"/>
              <a:t> =  NULL</a:t>
            </a:r>
          </a:p>
          <a:p>
            <a:pPr eaLnBrk="1" hangingPunct="1">
              <a:lnSpc>
                <a:spcPct val="90000"/>
              </a:lnSpc>
              <a:buNone/>
            </a:pPr>
            <a:r>
              <a:rPr lang="en-US" sz="2000" dirty="0" smtClean="0"/>
              <a:t>      2. </a:t>
            </a:r>
            <a:r>
              <a:rPr lang="en-US" sz="2000" dirty="0" err="1" smtClean="0"/>
              <a:t>pLoc</a:t>
            </a:r>
            <a:r>
              <a:rPr lang="en-US" sz="2000" dirty="0" smtClean="0"/>
              <a:t> = list head	  // set </a:t>
            </a:r>
            <a:r>
              <a:rPr lang="en-US" sz="2000" dirty="0" err="1" smtClean="0"/>
              <a:t>pLoc</a:t>
            </a:r>
            <a:r>
              <a:rPr lang="en-US" sz="2000" dirty="0" smtClean="0"/>
              <a:t> to begin of list</a:t>
            </a:r>
          </a:p>
          <a:p>
            <a:pPr eaLnBrk="1" hangingPunct="1">
              <a:lnSpc>
                <a:spcPct val="90000"/>
              </a:lnSpc>
              <a:buNone/>
            </a:pPr>
            <a:r>
              <a:rPr lang="en-US" sz="2000" dirty="0" smtClean="0"/>
              <a:t>      3, while (</a:t>
            </a:r>
            <a:r>
              <a:rPr lang="en-US" sz="2000" dirty="0" err="1" smtClean="0"/>
              <a:t>pLoc</a:t>
            </a:r>
            <a:r>
              <a:rPr lang="en-US" sz="2000" dirty="0" smtClean="0"/>
              <a:t> is not null        AND            // not end of list</a:t>
            </a:r>
          </a:p>
          <a:p>
            <a:pPr marL="914400" lvl="1" indent="-457200" eaLnBrk="1" hangingPunct="1">
              <a:lnSpc>
                <a:spcPct val="90000"/>
              </a:lnSpc>
              <a:buNone/>
            </a:pPr>
            <a:r>
              <a:rPr lang="en-US" sz="2000" dirty="0" smtClean="0"/>
              <a:t>              </a:t>
            </a:r>
            <a:r>
              <a:rPr lang="en-US" sz="2000" dirty="0" err="1" smtClean="0"/>
              <a:t>pLoc</a:t>
            </a:r>
            <a:r>
              <a:rPr lang="en-US" sz="2000" dirty="0" smtClean="0"/>
              <a:t>-&gt;data != </a:t>
            </a:r>
            <a:r>
              <a:rPr lang="en-US" sz="2000" dirty="0" err="1" smtClean="0"/>
              <a:t>newNode</a:t>
            </a:r>
            <a:r>
              <a:rPr lang="en-US" sz="2000" dirty="0" smtClean="0"/>
              <a:t>-&gt;data)  // and deleted node not found</a:t>
            </a:r>
          </a:p>
          <a:p>
            <a:pPr marL="914400" lvl="1" indent="-457200" eaLnBrk="1" hangingPunct="1">
              <a:lnSpc>
                <a:spcPct val="90000"/>
              </a:lnSpc>
              <a:buNone/>
            </a:pPr>
            <a:r>
              <a:rPr lang="en-US" sz="2000" dirty="0" smtClean="0"/>
              <a:t>     1.  </a:t>
            </a:r>
            <a:r>
              <a:rPr lang="en-US" sz="2000" dirty="0" err="1" smtClean="0"/>
              <a:t>pPre</a:t>
            </a:r>
            <a:r>
              <a:rPr lang="en-US" sz="2000" dirty="0" smtClean="0"/>
              <a:t> = </a:t>
            </a:r>
            <a:r>
              <a:rPr lang="en-US" sz="2000" dirty="0" err="1" smtClean="0"/>
              <a:t>pLoc</a:t>
            </a:r>
            <a:r>
              <a:rPr lang="en-US" sz="2000" dirty="0" smtClean="0"/>
              <a:t>		 // set </a:t>
            </a:r>
            <a:r>
              <a:rPr lang="en-US" sz="2000" dirty="0" err="1" smtClean="0"/>
              <a:t>pPre</a:t>
            </a:r>
            <a:r>
              <a:rPr lang="en-US" sz="2000" dirty="0" smtClean="0"/>
              <a:t> to “chase after” </a:t>
            </a:r>
            <a:r>
              <a:rPr lang="en-US" sz="2000" dirty="0" err="1" smtClean="0"/>
              <a:t>pLoc</a:t>
            </a:r>
            <a:endParaRPr lang="en-US" sz="2000" dirty="0" smtClean="0"/>
          </a:p>
          <a:p>
            <a:pPr marL="914400" lvl="1" indent="-457200" eaLnBrk="1" hangingPunct="1">
              <a:lnSpc>
                <a:spcPct val="90000"/>
              </a:lnSpc>
              <a:buNone/>
            </a:pPr>
            <a:r>
              <a:rPr lang="en-US" sz="2000" dirty="0" smtClean="0"/>
              <a:t>     2.  </a:t>
            </a:r>
            <a:r>
              <a:rPr lang="en-US" sz="2000" dirty="0" err="1" smtClean="0"/>
              <a:t>pLoc</a:t>
            </a:r>
            <a:r>
              <a:rPr lang="en-US" sz="2000" dirty="0" smtClean="0"/>
              <a:t> = </a:t>
            </a:r>
            <a:r>
              <a:rPr lang="en-US" sz="2000" dirty="0" err="1" smtClean="0"/>
              <a:t>pLoc</a:t>
            </a:r>
            <a:r>
              <a:rPr lang="en-US" sz="2000" dirty="0" smtClean="0"/>
              <a:t>-&gt;next       // go to next node</a:t>
            </a:r>
          </a:p>
          <a:p>
            <a:pPr marL="914400" lvl="1" indent="-457200" eaLnBrk="1" hangingPunct="1">
              <a:lnSpc>
                <a:spcPct val="90000"/>
              </a:lnSpc>
              <a:buNone/>
            </a:pPr>
            <a:r>
              <a:rPr lang="en-US" sz="2000" dirty="0" smtClean="0"/>
              <a:t>4. end while</a:t>
            </a:r>
          </a:p>
          <a:p>
            <a:pPr eaLnBrk="1" hangingPunct="1">
              <a:lnSpc>
                <a:spcPct val="90000"/>
              </a:lnSpc>
              <a:buNone/>
            </a:pPr>
            <a:r>
              <a:rPr lang="en-US" sz="2000" dirty="0" smtClean="0"/>
              <a:t>       5. if (</a:t>
            </a:r>
            <a:r>
              <a:rPr lang="en-US" sz="2000" dirty="0" err="1" smtClean="0"/>
              <a:t>pLoc</a:t>
            </a:r>
            <a:r>
              <a:rPr lang="en-US" sz="2000" dirty="0" smtClean="0"/>
              <a:t> is not NULL)                     // found node to be deleted</a:t>
            </a:r>
          </a:p>
          <a:p>
            <a:pPr eaLnBrk="1" hangingPunct="1">
              <a:lnSpc>
                <a:spcPct val="90000"/>
              </a:lnSpc>
              <a:buNone/>
            </a:pPr>
            <a:r>
              <a:rPr lang="en-US" sz="2000" dirty="0" smtClean="0"/>
              <a:t>		1.  </a:t>
            </a:r>
            <a:r>
              <a:rPr lang="en-US" sz="2000" dirty="0" err="1" smtClean="0">
                <a:solidFill>
                  <a:srgbClr val="7030A0"/>
                </a:solidFill>
              </a:rPr>
              <a:t>pPre</a:t>
            </a:r>
            <a:r>
              <a:rPr lang="en-US" sz="2000" dirty="0" smtClean="0">
                <a:solidFill>
                  <a:srgbClr val="7030A0"/>
                </a:solidFill>
              </a:rPr>
              <a:t>-&gt;next = </a:t>
            </a:r>
            <a:r>
              <a:rPr lang="en-US" sz="2000" dirty="0" err="1" smtClean="0">
                <a:solidFill>
                  <a:srgbClr val="7030A0"/>
                </a:solidFill>
              </a:rPr>
              <a:t>pLoc</a:t>
            </a:r>
            <a:r>
              <a:rPr lang="en-US" sz="2000" dirty="0" smtClean="0">
                <a:solidFill>
                  <a:srgbClr val="7030A0"/>
                </a:solidFill>
              </a:rPr>
              <a:t>-&gt;next</a:t>
            </a:r>
            <a:r>
              <a:rPr lang="en-US" sz="2000" dirty="0" smtClean="0"/>
              <a:t>	// bypass deleted node</a:t>
            </a:r>
          </a:p>
          <a:p>
            <a:pPr eaLnBrk="1" hangingPunct="1">
              <a:lnSpc>
                <a:spcPct val="90000"/>
              </a:lnSpc>
              <a:buNone/>
            </a:pPr>
            <a:r>
              <a:rPr lang="en-US" sz="2000" dirty="0" smtClean="0"/>
              <a:t>              2. </a:t>
            </a:r>
            <a:r>
              <a:rPr lang="en-US" sz="2000" dirty="0" smtClean="0">
                <a:solidFill>
                  <a:srgbClr val="00B050"/>
                </a:solidFill>
              </a:rPr>
              <a:t>release </a:t>
            </a:r>
            <a:r>
              <a:rPr lang="en-US" sz="2000" dirty="0" err="1" smtClean="0">
                <a:solidFill>
                  <a:srgbClr val="00B050"/>
                </a:solidFill>
              </a:rPr>
              <a:t>pLoc</a:t>
            </a:r>
            <a:r>
              <a:rPr lang="en-US" sz="2000" dirty="0" smtClean="0">
                <a:solidFill>
                  <a:srgbClr val="00B050"/>
                </a:solidFill>
              </a:rPr>
              <a:t>                           </a:t>
            </a:r>
            <a:r>
              <a:rPr lang="en-US" sz="2000" dirty="0" smtClean="0"/>
              <a:t>// free memory</a:t>
            </a:r>
          </a:p>
          <a:p>
            <a:pPr eaLnBrk="1" hangingPunct="1">
              <a:lnSpc>
                <a:spcPct val="90000"/>
              </a:lnSpc>
              <a:buNone/>
            </a:pPr>
            <a:r>
              <a:rPr lang="en-US" sz="2000" dirty="0" smtClean="0"/>
              <a:t>       6.  end if</a:t>
            </a:r>
          </a:p>
        </p:txBody>
      </p:sp>
      <p:grpSp>
        <p:nvGrpSpPr>
          <p:cNvPr id="2" name="Group 30"/>
          <p:cNvGrpSpPr>
            <a:grpSpLocks/>
          </p:cNvGrpSpPr>
          <p:nvPr/>
        </p:nvGrpSpPr>
        <p:grpSpPr bwMode="auto">
          <a:xfrm>
            <a:off x="3352800" y="5562600"/>
            <a:ext cx="5225075" cy="946150"/>
            <a:chOff x="261" y="1890"/>
            <a:chExt cx="4526" cy="894"/>
          </a:xfrm>
        </p:grpSpPr>
        <p:sp>
          <p:nvSpPr>
            <p:cNvPr id="5" name="Rectangle 4"/>
            <p:cNvSpPr>
              <a:spLocks noChangeArrowheads="1"/>
            </p:cNvSpPr>
            <p:nvPr/>
          </p:nvSpPr>
          <p:spPr bwMode="auto">
            <a:xfrm>
              <a:off x="1059" y="2256"/>
              <a:ext cx="720" cy="336"/>
            </a:xfrm>
            <a:prstGeom prst="rect">
              <a:avLst/>
            </a:prstGeom>
            <a:noFill/>
            <a:ln w="9525" algn="ctr">
              <a:solidFill>
                <a:schemeClr val="tx1"/>
              </a:solidFill>
              <a:miter lim="800000"/>
              <a:headEnd/>
              <a:tailEnd/>
            </a:ln>
          </p:spPr>
          <p:txBody>
            <a:bodyPr wrap="none" anchor="ctr"/>
            <a:lstStyle/>
            <a:p>
              <a:endParaRPr lang="en-US"/>
            </a:p>
          </p:txBody>
        </p:sp>
        <p:sp>
          <p:nvSpPr>
            <p:cNvPr id="6" name="Rectangle 5"/>
            <p:cNvSpPr>
              <a:spLocks noChangeArrowheads="1"/>
            </p:cNvSpPr>
            <p:nvPr/>
          </p:nvSpPr>
          <p:spPr bwMode="auto">
            <a:xfrm>
              <a:off x="2163" y="2256"/>
              <a:ext cx="720" cy="336"/>
            </a:xfrm>
            <a:prstGeom prst="rect">
              <a:avLst/>
            </a:prstGeom>
            <a:noFill/>
            <a:ln w="9525" algn="ctr">
              <a:solidFill>
                <a:srgbClr val="00B050"/>
              </a:solidFill>
              <a:prstDash val="dash"/>
              <a:miter lim="800000"/>
              <a:headEnd/>
              <a:tailEnd/>
            </a:ln>
          </p:spPr>
          <p:txBody>
            <a:bodyPr wrap="none" anchor="ctr"/>
            <a:lstStyle/>
            <a:p>
              <a:endParaRPr lang="en-US"/>
            </a:p>
          </p:txBody>
        </p:sp>
        <p:sp>
          <p:nvSpPr>
            <p:cNvPr id="7" name="Rectangle 6"/>
            <p:cNvSpPr>
              <a:spLocks noChangeArrowheads="1"/>
            </p:cNvSpPr>
            <p:nvPr/>
          </p:nvSpPr>
          <p:spPr bwMode="auto">
            <a:xfrm>
              <a:off x="3411" y="2256"/>
              <a:ext cx="720" cy="336"/>
            </a:xfrm>
            <a:prstGeom prst="rect">
              <a:avLst/>
            </a:prstGeom>
            <a:noFill/>
            <a:ln w="9525" algn="ctr">
              <a:solidFill>
                <a:schemeClr val="tx1"/>
              </a:solidFill>
              <a:miter lim="800000"/>
              <a:headEnd/>
              <a:tailEnd/>
            </a:ln>
          </p:spPr>
          <p:txBody>
            <a:bodyPr wrap="none" anchor="ctr"/>
            <a:lstStyle/>
            <a:p>
              <a:endParaRPr lang="en-US"/>
            </a:p>
          </p:txBody>
        </p:sp>
        <p:sp>
          <p:nvSpPr>
            <p:cNvPr id="8" name="Rectangle 7"/>
            <p:cNvSpPr>
              <a:spLocks noChangeArrowheads="1"/>
            </p:cNvSpPr>
            <p:nvPr/>
          </p:nvSpPr>
          <p:spPr bwMode="auto">
            <a:xfrm>
              <a:off x="1539" y="2256"/>
              <a:ext cx="240" cy="336"/>
            </a:xfrm>
            <a:prstGeom prst="rect">
              <a:avLst/>
            </a:prstGeom>
            <a:noFill/>
            <a:ln w="9525" algn="ctr">
              <a:solidFill>
                <a:schemeClr val="tx1"/>
              </a:solidFill>
              <a:miter lim="800000"/>
              <a:headEnd/>
              <a:tailEnd/>
            </a:ln>
          </p:spPr>
          <p:txBody>
            <a:bodyPr wrap="none" anchor="ctr"/>
            <a:lstStyle/>
            <a:p>
              <a:endParaRPr lang="en-US"/>
            </a:p>
          </p:txBody>
        </p:sp>
        <p:sp>
          <p:nvSpPr>
            <p:cNvPr id="10" name="Rectangle 9"/>
            <p:cNvSpPr>
              <a:spLocks noChangeArrowheads="1"/>
            </p:cNvSpPr>
            <p:nvPr/>
          </p:nvSpPr>
          <p:spPr bwMode="auto">
            <a:xfrm>
              <a:off x="3891" y="2256"/>
              <a:ext cx="240" cy="336"/>
            </a:xfrm>
            <a:prstGeom prst="rect">
              <a:avLst/>
            </a:prstGeom>
            <a:noFill/>
            <a:ln w="9525" algn="ctr">
              <a:solidFill>
                <a:schemeClr val="tx1"/>
              </a:solidFill>
              <a:miter lim="800000"/>
              <a:headEnd/>
              <a:tailEnd/>
            </a:ln>
          </p:spPr>
          <p:txBody>
            <a:bodyPr wrap="none" anchor="ctr"/>
            <a:lstStyle/>
            <a:p>
              <a:endParaRPr lang="en-US"/>
            </a:p>
          </p:txBody>
        </p:sp>
        <p:sp>
          <p:nvSpPr>
            <p:cNvPr id="11" name="Line 10"/>
            <p:cNvSpPr>
              <a:spLocks noChangeShapeType="1"/>
            </p:cNvSpPr>
            <p:nvPr/>
          </p:nvSpPr>
          <p:spPr bwMode="auto">
            <a:xfrm flipV="1">
              <a:off x="789" y="2448"/>
              <a:ext cx="270" cy="18"/>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12" name="Line 11"/>
            <p:cNvSpPr>
              <a:spLocks noChangeShapeType="1"/>
            </p:cNvSpPr>
            <p:nvPr/>
          </p:nvSpPr>
          <p:spPr bwMode="auto">
            <a:xfrm>
              <a:off x="1683" y="2448"/>
              <a:ext cx="285" cy="0"/>
            </a:xfrm>
            <a:prstGeom prst="line">
              <a:avLst/>
            </a:prstGeom>
            <a:noFill/>
            <a:ln w="19050">
              <a:solidFill>
                <a:srgbClr val="7030A0"/>
              </a:solidFill>
              <a:round/>
              <a:headEnd type="oval" w="med" len="med"/>
              <a:tailEnd/>
            </a:ln>
          </p:spPr>
          <p:txBody>
            <a:bodyPr wrap="none" anchor="ctr"/>
            <a:lstStyle/>
            <a:p>
              <a:endParaRPr lang="en-US"/>
            </a:p>
          </p:txBody>
        </p:sp>
        <p:sp>
          <p:nvSpPr>
            <p:cNvPr id="13" name="Line 12"/>
            <p:cNvSpPr>
              <a:spLocks noChangeShapeType="1"/>
            </p:cNvSpPr>
            <p:nvPr/>
          </p:nvSpPr>
          <p:spPr bwMode="auto">
            <a:xfrm flipV="1">
              <a:off x="3120" y="2544"/>
              <a:ext cx="288" cy="0"/>
            </a:xfrm>
            <a:prstGeom prst="line">
              <a:avLst/>
            </a:prstGeom>
            <a:noFill/>
            <a:ln w="19050">
              <a:solidFill>
                <a:srgbClr val="7030A0"/>
              </a:solidFill>
              <a:round/>
              <a:headEnd/>
              <a:tailEnd type="triangle" w="med" len="med"/>
            </a:ln>
          </p:spPr>
          <p:txBody>
            <a:bodyPr wrap="none" anchor="ctr"/>
            <a:lstStyle/>
            <a:p>
              <a:endParaRPr lang="en-US"/>
            </a:p>
          </p:txBody>
        </p:sp>
        <p:sp>
          <p:nvSpPr>
            <p:cNvPr id="14" name="Line 13"/>
            <p:cNvSpPr>
              <a:spLocks noChangeShapeType="1"/>
            </p:cNvSpPr>
            <p:nvPr/>
          </p:nvSpPr>
          <p:spPr bwMode="auto">
            <a:xfrm>
              <a:off x="4035" y="2448"/>
              <a:ext cx="252" cy="18"/>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15" name="Text Box 14"/>
            <p:cNvSpPr txBox="1">
              <a:spLocks noChangeArrowheads="1"/>
            </p:cNvSpPr>
            <p:nvPr/>
          </p:nvSpPr>
          <p:spPr bwMode="auto">
            <a:xfrm>
              <a:off x="4287" y="2250"/>
              <a:ext cx="500" cy="288"/>
            </a:xfrm>
            <a:prstGeom prst="rect">
              <a:avLst/>
            </a:prstGeom>
            <a:noFill/>
            <a:ln w="9525" algn="ctr">
              <a:noFill/>
              <a:miter lim="800000"/>
              <a:headEnd/>
              <a:tailEnd/>
            </a:ln>
          </p:spPr>
          <p:txBody>
            <a:bodyPr wrap="none">
              <a:spAutoFit/>
            </a:bodyPr>
            <a:lstStyle/>
            <a:p>
              <a:pPr algn="ctr">
                <a:lnSpc>
                  <a:spcPct val="120000"/>
                </a:lnSpc>
                <a:spcBef>
                  <a:spcPct val="10000"/>
                </a:spcBef>
              </a:pPr>
              <a:r>
                <a:rPr lang="en-US" sz="2000" dirty="0">
                  <a:latin typeface="Courier New" pitchFamily="112" charset="0"/>
                </a:rPr>
                <a:t>NULL</a:t>
              </a:r>
            </a:p>
          </p:txBody>
        </p:sp>
        <p:sp>
          <p:nvSpPr>
            <p:cNvPr id="16" name="Text Box 15"/>
            <p:cNvSpPr txBox="1">
              <a:spLocks noChangeArrowheads="1"/>
            </p:cNvSpPr>
            <p:nvPr/>
          </p:nvSpPr>
          <p:spPr bwMode="auto">
            <a:xfrm>
              <a:off x="261" y="2250"/>
              <a:ext cx="544" cy="426"/>
            </a:xfrm>
            <a:prstGeom prst="rect">
              <a:avLst/>
            </a:prstGeom>
            <a:noFill/>
            <a:ln w="9525" algn="ctr">
              <a:noFill/>
              <a:miter lim="800000"/>
              <a:headEnd/>
              <a:tailEnd/>
            </a:ln>
          </p:spPr>
          <p:txBody>
            <a:bodyPr wrap="none">
              <a:spAutoFit/>
            </a:bodyPr>
            <a:lstStyle/>
            <a:p>
              <a:pPr algn="ctr">
                <a:lnSpc>
                  <a:spcPct val="80000"/>
                </a:lnSpc>
              </a:pPr>
              <a:r>
                <a:rPr lang="en-US" dirty="0"/>
                <a:t>list</a:t>
              </a:r>
            </a:p>
            <a:p>
              <a:pPr algn="ctr">
                <a:lnSpc>
                  <a:spcPct val="80000"/>
                </a:lnSpc>
              </a:pPr>
              <a:r>
                <a:rPr lang="en-US" dirty="0"/>
                <a:t>head</a:t>
              </a:r>
            </a:p>
          </p:txBody>
        </p:sp>
        <p:sp>
          <p:nvSpPr>
            <p:cNvPr id="17" name="Text Box 16"/>
            <p:cNvSpPr txBox="1">
              <a:spLocks noChangeArrowheads="1"/>
            </p:cNvSpPr>
            <p:nvPr/>
          </p:nvSpPr>
          <p:spPr bwMode="auto">
            <a:xfrm>
              <a:off x="1203" y="2256"/>
              <a:ext cx="231" cy="288"/>
            </a:xfrm>
            <a:prstGeom prst="rect">
              <a:avLst/>
            </a:prstGeom>
            <a:noFill/>
            <a:ln w="9525" algn="ctr">
              <a:noFill/>
              <a:miter lim="800000"/>
              <a:headEnd/>
              <a:tailEnd/>
            </a:ln>
          </p:spPr>
          <p:txBody>
            <a:bodyPr wrap="none">
              <a:spAutoFit/>
            </a:bodyPr>
            <a:lstStyle/>
            <a:p>
              <a:pPr algn="ctr"/>
              <a:r>
                <a:rPr lang="en-US">
                  <a:latin typeface="Courier New" pitchFamily="112" charset="0"/>
                </a:rPr>
                <a:t>5</a:t>
              </a:r>
            </a:p>
          </p:txBody>
        </p:sp>
        <p:sp>
          <p:nvSpPr>
            <p:cNvPr id="18" name="Text Box 17"/>
            <p:cNvSpPr txBox="1">
              <a:spLocks noChangeArrowheads="1"/>
            </p:cNvSpPr>
            <p:nvPr/>
          </p:nvSpPr>
          <p:spPr bwMode="auto">
            <a:xfrm>
              <a:off x="2250" y="2256"/>
              <a:ext cx="346" cy="288"/>
            </a:xfrm>
            <a:prstGeom prst="rect">
              <a:avLst/>
            </a:prstGeom>
            <a:noFill/>
            <a:ln w="9525" algn="ctr">
              <a:noFill/>
              <a:miter lim="800000"/>
              <a:headEnd/>
              <a:tailEnd/>
            </a:ln>
          </p:spPr>
          <p:txBody>
            <a:bodyPr wrap="none">
              <a:spAutoFit/>
            </a:bodyPr>
            <a:lstStyle/>
            <a:p>
              <a:pPr algn="ctr"/>
              <a:r>
                <a:rPr lang="en-US" dirty="0">
                  <a:latin typeface="Courier New" pitchFamily="112" charset="0"/>
                </a:rPr>
                <a:t>13</a:t>
              </a:r>
            </a:p>
          </p:txBody>
        </p:sp>
        <p:sp>
          <p:nvSpPr>
            <p:cNvPr id="19" name="Text Box 18"/>
            <p:cNvSpPr txBox="1">
              <a:spLocks noChangeArrowheads="1"/>
            </p:cNvSpPr>
            <p:nvPr/>
          </p:nvSpPr>
          <p:spPr bwMode="auto">
            <a:xfrm>
              <a:off x="3498" y="2256"/>
              <a:ext cx="346" cy="288"/>
            </a:xfrm>
            <a:prstGeom prst="rect">
              <a:avLst/>
            </a:prstGeom>
            <a:noFill/>
            <a:ln w="9525" algn="ctr">
              <a:noFill/>
              <a:miter lim="800000"/>
              <a:headEnd/>
              <a:tailEnd/>
            </a:ln>
          </p:spPr>
          <p:txBody>
            <a:bodyPr wrap="none">
              <a:spAutoFit/>
            </a:bodyPr>
            <a:lstStyle/>
            <a:p>
              <a:pPr algn="ctr"/>
              <a:r>
                <a:rPr lang="en-US">
                  <a:latin typeface="Courier New" pitchFamily="112" charset="0"/>
                </a:rPr>
                <a:t>19</a:t>
              </a:r>
            </a:p>
          </p:txBody>
        </p:sp>
        <p:sp>
          <p:nvSpPr>
            <p:cNvPr id="20" name="Line 20"/>
            <p:cNvSpPr>
              <a:spLocks noChangeShapeType="1"/>
            </p:cNvSpPr>
            <p:nvPr/>
          </p:nvSpPr>
          <p:spPr bwMode="auto">
            <a:xfrm>
              <a:off x="2304" y="2154"/>
              <a:ext cx="267" cy="96"/>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21" name="Text Box 21"/>
            <p:cNvSpPr txBox="1">
              <a:spLocks noChangeArrowheads="1"/>
            </p:cNvSpPr>
            <p:nvPr/>
          </p:nvSpPr>
          <p:spPr bwMode="auto">
            <a:xfrm>
              <a:off x="1911" y="1890"/>
              <a:ext cx="464" cy="206"/>
            </a:xfrm>
            <a:prstGeom prst="rect">
              <a:avLst/>
            </a:prstGeom>
            <a:noFill/>
            <a:ln w="9525" algn="ctr">
              <a:noFill/>
              <a:miter lim="800000"/>
              <a:headEnd/>
              <a:tailEnd/>
            </a:ln>
          </p:spPr>
          <p:txBody>
            <a:bodyPr wrap="none">
              <a:spAutoFit/>
            </a:bodyPr>
            <a:lstStyle/>
            <a:p>
              <a:pPr algn="ctr">
                <a:lnSpc>
                  <a:spcPct val="80000"/>
                </a:lnSpc>
              </a:pPr>
              <a:r>
                <a:rPr lang="en-US" dirty="0" err="1" smtClean="0">
                  <a:latin typeface="Courier New" pitchFamily="112" charset="0"/>
                </a:rPr>
                <a:t>pLoc</a:t>
              </a:r>
              <a:endParaRPr lang="en-US" dirty="0">
                <a:latin typeface="Courier New" pitchFamily="112" charset="0"/>
              </a:endParaRPr>
            </a:p>
          </p:txBody>
        </p:sp>
        <p:sp>
          <p:nvSpPr>
            <p:cNvPr id="22" name="Line 23"/>
            <p:cNvSpPr>
              <a:spLocks noChangeShapeType="1"/>
            </p:cNvSpPr>
            <p:nvPr/>
          </p:nvSpPr>
          <p:spPr bwMode="auto">
            <a:xfrm>
              <a:off x="1296" y="2154"/>
              <a:ext cx="285" cy="96"/>
            </a:xfrm>
            <a:prstGeom prst="line">
              <a:avLst/>
            </a:prstGeom>
            <a:noFill/>
            <a:ln w="9525">
              <a:solidFill>
                <a:schemeClr val="tx1"/>
              </a:solidFill>
              <a:round/>
              <a:headEnd type="oval" w="med" len="med"/>
              <a:tailEnd type="triangle" w="med" len="med"/>
            </a:ln>
          </p:spPr>
          <p:txBody>
            <a:bodyPr wrap="none" anchor="ctr"/>
            <a:lstStyle/>
            <a:p>
              <a:endParaRPr lang="en-US"/>
            </a:p>
          </p:txBody>
        </p:sp>
        <p:sp>
          <p:nvSpPr>
            <p:cNvPr id="23" name="Text Box 24"/>
            <p:cNvSpPr txBox="1">
              <a:spLocks noChangeArrowheads="1"/>
            </p:cNvSpPr>
            <p:nvPr/>
          </p:nvSpPr>
          <p:spPr bwMode="auto">
            <a:xfrm>
              <a:off x="789" y="1890"/>
              <a:ext cx="464" cy="206"/>
            </a:xfrm>
            <a:prstGeom prst="rect">
              <a:avLst/>
            </a:prstGeom>
            <a:noFill/>
            <a:ln w="9525" algn="ctr">
              <a:noFill/>
              <a:miter lim="800000"/>
              <a:headEnd/>
              <a:tailEnd/>
            </a:ln>
          </p:spPr>
          <p:txBody>
            <a:bodyPr wrap="none">
              <a:spAutoFit/>
            </a:bodyPr>
            <a:lstStyle/>
            <a:p>
              <a:pPr algn="ctr">
                <a:lnSpc>
                  <a:spcPct val="80000"/>
                </a:lnSpc>
              </a:pPr>
              <a:r>
                <a:rPr lang="en-US" dirty="0" err="1" smtClean="0">
                  <a:latin typeface="Courier New" pitchFamily="112" charset="0"/>
                </a:rPr>
                <a:t>pPre</a:t>
              </a:r>
              <a:endParaRPr lang="en-US" dirty="0">
                <a:latin typeface="Courier New" pitchFamily="112" charset="0"/>
              </a:endParaRPr>
            </a:p>
          </p:txBody>
        </p:sp>
        <p:sp>
          <p:nvSpPr>
            <p:cNvPr id="24" name="Line 26"/>
            <p:cNvSpPr>
              <a:spLocks noChangeShapeType="1"/>
            </p:cNvSpPr>
            <p:nvPr/>
          </p:nvSpPr>
          <p:spPr bwMode="auto">
            <a:xfrm flipH="1">
              <a:off x="1968" y="2448"/>
              <a:ext cx="0" cy="336"/>
            </a:xfrm>
            <a:prstGeom prst="line">
              <a:avLst/>
            </a:prstGeom>
            <a:noFill/>
            <a:ln w="19050">
              <a:solidFill>
                <a:srgbClr val="7030A0"/>
              </a:solidFill>
              <a:round/>
              <a:headEnd/>
              <a:tailEnd/>
            </a:ln>
          </p:spPr>
          <p:txBody>
            <a:bodyPr wrap="none" anchor="ctr"/>
            <a:lstStyle/>
            <a:p>
              <a:endParaRPr lang="en-US"/>
            </a:p>
          </p:txBody>
        </p:sp>
        <p:sp>
          <p:nvSpPr>
            <p:cNvPr id="25" name="Line 27"/>
            <p:cNvSpPr>
              <a:spLocks noChangeShapeType="1"/>
            </p:cNvSpPr>
            <p:nvPr/>
          </p:nvSpPr>
          <p:spPr bwMode="auto">
            <a:xfrm>
              <a:off x="1968" y="2784"/>
              <a:ext cx="1152" cy="0"/>
            </a:xfrm>
            <a:prstGeom prst="line">
              <a:avLst/>
            </a:prstGeom>
            <a:noFill/>
            <a:ln w="19050">
              <a:solidFill>
                <a:srgbClr val="7030A0"/>
              </a:solidFill>
              <a:round/>
              <a:headEnd/>
              <a:tailEnd/>
            </a:ln>
          </p:spPr>
          <p:txBody>
            <a:bodyPr wrap="none" anchor="ctr"/>
            <a:lstStyle/>
            <a:p>
              <a:endParaRPr lang="en-US"/>
            </a:p>
          </p:txBody>
        </p:sp>
        <p:sp>
          <p:nvSpPr>
            <p:cNvPr id="26" name="Line 28"/>
            <p:cNvSpPr>
              <a:spLocks noChangeShapeType="1"/>
            </p:cNvSpPr>
            <p:nvPr/>
          </p:nvSpPr>
          <p:spPr bwMode="auto">
            <a:xfrm>
              <a:off x="3120" y="2544"/>
              <a:ext cx="0" cy="240"/>
            </a:xfrm>
            <a:prstGeom prst="line">
              <a:avLst/>
            </a:prstGeom>
            <a:noFill/>
            <a:ln w="19050">
              <a:solidFill>
                <a:srgbClr val="7030A0"/>
              </a:solidFill>
              <a:round/>
              <a:headEnd/>
              <a:tailEnd/>
            </a:ln>
          </p:spPr>
          <p:txBody>
            <a:bodyPr wrap="none" anchor="ctr"/>
            <a:lstStyle/>
            <a:p>
              <a:endParaRPr lang="en-US"/>
            </a:p>
          </p:txBody>
        </p:sp>
        <p:sp>
          <p:nvSpPr>
            <p:cNvPr id="27" name="Line 29"/>
            <p:cNvSpPr>
              <a:spLocks noChangeShapeType="1"/>
            </p:cNvSpPr>
            <p:nvPr/>
          </p:nvSpPr>
          <p:spPr bwMode="auto">
            <a:xfrm>
              <a:off x="2736" y="2448"/>
              <a:ext cx="672" cy="0"/>
            </a:xfrm>
            <a:prstGeom prst="line">
              <a:avLst/>
            </a:prstGeom>
            <a:noFill/>
            <a:ln w="9525">
              <a:solidFill>
                <a:schemeClr val="tx1"/>
              </a:solidFill>
              <a:round/>
              <a:headEnd type="oval" w="med" len="med"/>
              <a:tailEnd type="triangle" w="med" len="med"/>
            </a:ln>
          </p:spPr>
          <p:txBody>
            <a:bodyPr wrap="none" anchor="ctr"/>
            <a:lstStyle/>
            <a:p>
              <a:endParaRPr lang="en-US"/>
            </a:p>
          </p:txBody>
        </p:sp>
      </p:grpSp>
      <p:cxnSp>
        <p:nvCxnSpPr>
          <p:cNvPr id="29" name="Straight Connector 28"/>
          <p:cNvCxnSpPr/>
          <p:nvPr/>
        </p:nvCxnSpPr>
        <p:spPr>
          <a:xfrm>
            <a:off x="5867400" y="5867400"/>
            <a:ext cx="0" cy="38100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152400"/>
            <a:ext cx="8229600" cy="533400"/>
          </a:xfrm>
        </p:spPr>
        <p:txBody>
          <a:bodyPr/>
          <a:lstStyle/>
          <a:p>
            <a:pPr algn="ctr" eaLnBrk="1" hangingPunct="1"/>
            <a:r>
              <a:rPr lang="en-US" sz="2800" dirty="0" smtClean="0"/>
              <a:t>Destroy List</a:t>
            </a:r>
          </a:p>
        </p:txBody>
      </p:sp>
      <p:sp>
        <p:nvSpPr>
          <p:cNvPr id="44035" name="Rectangle 3"/>
          <p:cNvSpPr>
            <a:spLocks noGrp="1" noChangeArrowheads="1"/>
          </p:cNvSpPr>
          <p:nvPr>
            <p:ph idx="1"/>
          </p:nvPr>
        </p:nvSpPr>
        <p:spPr>
          <a:xfrm>
            <a:off x="457200" y="609600"/>
            <a:ext cx="8229600" cy="5516563"/>
          </a:xfrm>
        </p:spPr>
        <p:txBody>
          <a:bodyPr/>
          <a:lstStyle/>
          <a:p>
            <a:pPr eaLnBrk="1" hangingPunct="1">
              <a:spcBef>
                <a:spcPct val="50000"/>
              </a:spcBef>
            </a:pPr>
            <a:r>
              <a:rPr lang="en-US" sz="2000" dirty="0" smtClean="0"/>
              <a:t>Remove all nodes in the list and release memory for each node</a:t>
            </a:r>
          </a:p>
          <a:p>
            <a:pPr eaLnBrk="1" hangingPunct="1">
              <a:spcBef>
                <a:spcPts val="0"/>
              </a:spcBef>
            </a:pPr>
            <a:r>
              <a:rPr lang="en-US" sz="2000" dirty="0" smtClean="0"/>
              <a:t>To do this: traverse the list, unlink each node from the list and release memory for each node</a:t>
            </a:r>
          </a:p>
          <a:p>
            <a:pPr eaLnBrk="1" hangingPunct="1">
              <a:spcBef>
                <a:spcPts val="0"/>
              </a:spcBef>
            </a:pPr>
            <a:r>
              <a:rPr lang="en-US" sz="2000" dirty="0" err="1" smtClean="0"/>
              <a:t>Pseudocode</a:t>
            </a:r>
            <a:r>
              <a:rPr lang="en-US" sz="2000" dirty="0" smtClean="0"/>
              <a:t> to destroy the list</a:t>
            </a:r>
          </a:p>
          <a:p>
            <a:pPr eaLnBrk="1" hangingPunct="1">
              <a:spcBef>
                <a:spcPts val="0"/>
              </a:spcBef>
              <a:buNone/>
            </a:pPr>
            <a:r>
              <a:rPr lang="en-US" sz="2000" dirty="0" smtClean="0"/>
              <a:t>      while (list head is not NULL)</a:t>
            </a:r>
          </a:p>
          <a:p>
            <a:pPr eaLnBrk="1" hangingPunct="1">
              <a:spcBef>
                <a:spcPts val="0"/>
              </a:spcBef>
              <a:buNone/>
            </a:pPr>
            <a:r>
              <a:rPr lang="en-US" sz="2000" dirty="0" smtClean="0"/>
              <a:t>    	    1.   </a:t>
            </a:r>
            <a:r>
              <a:rPr lang="en-US" sz="2000" dirty="0" err="1" smtClean="0"/>
              <a:t>ptr</a:t>
            </a:r>
            <a:r>
              <a:rPr lang="en-US" sz="2000" dirty="0" smtClean="0"/>
              <a:t> = list head</a:t>
            </a:r>
          </a:p>
          <a:p>
            <a:pPr eaLnBrk="1" hangingPunct="1">
              <a:spcBef>
                <a:spcPts val="0"/>
              </a:spcBef>
              <a:buNone/>
            </a:pPr>
            <a:r>
              <a:rPr lang="en-US" sz="2000" dirty="0" smtClean="0"/>
              <a:t>         2.   list head = list head -&gt; next        // unlink </a:t>
            </a:r>
            <a:r>
              <a:rPr lang="en-US" sz="2000" dirty="0" err="1" smtClean="0"/>
              <a:t>ptr’s</a:t>
            </a:r>
            <a:r>
              <a:rPr lang="en-US" sz="2000" dirty="0" smtClean="0"/>
              <a:t> node</a:t>
            </a:r>
          </a:p>
          <a:p>
            <a:pPr eaLnBrk="1" hangingPunct="1">
              <a:spcBef>
                <a:spcPts val="0"/>
              </a:spcBef>
              <a:buNone/>
            </a:pPr>
            <a:r>
              <a:rPr lang="en-US" sz="2000" dirty="0" smtClean="0"/>
              <a:t>         3.  release </a:t>
            </a:r>
            <a:r>
              <a:rPr lang="en-US" sz="2000" dirty="0" err="1" smtClean="0"/>
              <a:t>ptr’s</a:t>
            </a:r>
            <a:r>
              <a:rPr lang="en-US" sz="2000" dirty="0" smtClean="0"/>
              <a:t> node from the heap</a:t>
            </a:r>
          </a:p>
          <a:p>
            <a:pPr eaLnBrk="1" hangingPunct="1">
              <a:spcBef>
                <a:spcPts val="0"/>
              </a:spcBef>
              <a:buNone/>
            </a:pPr>
            <a:r>
              <a:rPr lang="en-US" sz="2000" dirty="0" smtClean="0"/>
              <a:t>      end while</a:t>
            </a:r>
          </a:p>
          <a:p>
            <a:pPr eaLnBrk="1" hangingPunct="1">
              <a:spcBef>
                <a:spcPts val="0"/>
              </a:spcBef>
              <a:buNone/>
            </a:pPr>
            <a:r>
              <a:rPr lang="en-US" sz="2000" dirty="0" smtClean="0"/>
              <a:t>    </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52400"/>
            <a:ext cx="8229600" cy="533400"/>
          </a:xfrm>
        </p:spPr>
        <p:txBody>
          <a:bodyPr/>
          <a:lstStyle/>
          <a:p>
            <a:pPr algn="ctr" eaLnBrk="1" hangingPunct="1"/>
            <a:r>
              <a:rPr lang="en-US" sz="2800" smtClean="0"/>
              <a:t>Inheritance Terminology</a:t>
            </a:r>
          </a:p>
        </p:txBody>
      </p:sp>
      <p:sp>
        <p:nvSpPr>
          <p:cNvPr id="6147" name="Rectangle 3"/>
          <p:cNvSpPr>
            <a:spLocks noGrp="1" noChangeArrowheads="1"/>
          </p:cNvSpPr>
          <p:nvPr>
            <p:ph idx="1"/>
          </p:nvPr>
        </p:nvSpPr>
        <p:spPr>
          <a:xfrm>
            <a:off x="381000" y="685800"/>
            <a:ext cx="8382000" cy="5486400"/>
          </a:xfrm>
        </p:spPr>
        <p:txBody>
          <a:bodyPr/>
          <a:lstStyle/>
          <a:p>
            <a:pPr eaLnBrk="1" hangingPunct="1">
              <a:lnSpc>
                <a:spcPct val="85000"/>
              </a:lnSpc>
            </a:pPr>
            <a:r>
              <a:rPr lang="en-US" sz="2000" i="1" dirty="0" smtClean="0"/>
              <a:t>Base</a:t>
            </a:r>
            <a:r>
              <a:rPr lang="en-US" sz="2000" dirty="0" smtClean="0"/>
              <a:t> class (or </a:t>
            </a:r>
            <a:r>
              <a:rPr lang="en-US" sz="2000" i="1" dirty="0" smtClean="0"/>
              <a:t>parent class</a:t>
            </a:r>
            <a:r>
              <a:rPr lang="en-US" sz="2000" dirty="0" smtClean="0"/>
              <a:t>): the starting </a:t>
            </a:r>
            <a:r>
              <a:rPr lang="en-US" sz="2000" dirty="0" smtClean="0"/>
              <a:t>class. Other </a:t>
            </a:r>
            <a:r>
              <a:rPr lang="en-US" sz="2000" dirty="0" smtClean="0"/>
              <a:t>classes inherit from the base </a:t>
            </a:r>
            <a:r>
              <a:rPr lang="en-US" sz="2000" dirty="0" smtClean="0"/>
              <a:t>class.</a:t>
            </a:r>
            <a:endParaRPr lang="en-US" sz="2000" dirty="0" smtClean="0"/>
          </a:p>
          <a:p>
            <a:pPr eaLnBrk="1" hangingPunct="1">
              <a:lnSpc>
                <a:spcPct val="85000"/>
              </a:lnSpc>
            </a:pPr>
            <a:r>
              <a:rPr lang="en-US" sz="2000" i="1" dirty="0" smtClean="0"/>
              <a:t>Derived</a:t>
            </a:r>
            <a:r>
              <a:rPr lang="en-US" sz="2000" dirty="0" smtClean="0"/>
              <a:t> class (or </a:t>
            </a:r>
            <a:r>
              <a:rPr lang="en-US" sz="2000" i="1" dirty="0" smtClean="0"/>
              <a:t>child class</a:t>
            </a:r>
            <a:r>
              <a:rPr lang="en-US" sz="2000" dirty="0" smtClean="0"/>
              <a:t>): inherits from the base class</a:t>
            </a:r>
          </a:p>
          <a:p>
            <a:pPr eaLnBrk="1" hangingPunct="1">
              <a:lnSpc>
                <a:spcPct val="85000"/>
              </a:lnSpc>
            </a:pPr>
            <a:r>
              <a:rPr lang="en-US" sz="2000" dirty="0" smtClean="0"/>
              <a:t>Syntax:</a:t>
            </a:r>
          </a:p>
          <a:p>
            <a:pPr lvl="1" eaLnBrk="1" hangingPunct="1">
              <a:spcBef>
                <a:spcPct val="0"/>
              </a:spcBef>
              <a:buFontTx/>
              <a:buNone/>
            </a:pPr>
            <a:r>
              <a:rPr lang="en-US" sz="2000" dirty="0" smtClean="0">
                <a:latin typeface="Courier New" pitchFamily="112" charset="0"/>
              </a:rPr>
              <a:t>	</a:t>
            </a:r>
            <a:r>
              <a:rPr lang="en-US" sz="2000" b="1" dirty="0" smtClean="0">
                <a:latin typeface="Courier New" pitchFamily="112" charset="0"/>
              </a:rPr>
              <a:t>class Athlete	      </a:t>
            </a:r>
            <a:r>
              <a:rPr lang="en-US" sz="2000" dirty="0" smtClean="0"/>
              <a:t>// Athlete is the base class</a:t>
            </a:r>
          </a:p>
          <a:p>
            <a:pPr lvl="1" eaLnBrk="1" hangingPunct="1">
              <a:spcBef>
                <a:spcPct val="0"/>
              </a:spcBef>
              <a:buFontTx/>
              <a:buNone/>
            </a:pPr>
            <a:r>
              <a:rPr lang="en-US" sz="2000" b="1" dirty="0" smtClean="0">
                <a:latin typeface="Courier New" pitchFamily="112" charset="0"/>
              </a:rPr>
              <a:t>	{</a:t>
            </a:r>
          </a:p>
          <a:p>
            <a:pPr lvl="1" eaLnBrk="1" hangingPunct="1">
              <a:spcBef>
                <a:spcPct val="0"/>
              </a:spcBef>
              <a:buFontTx/>
              <a:buNone/>
            </a:pPr>
            <a:r>
              <a:rPr lang="en-US" sz="2000" b="1" dirty="0" smtClean="0">
                <a:latin typeface="Courier New" pitchFamily="112" charset="0"/>
              </a:rPr>
              <a:t>		. . .</a:t>
            </a:r>
          </a:p>
          <a:p>
            <a:pPr lvl="1" eaLnBrk="1" hangingPunct="1">
              <a:spcBef>
                <a:spcPct val="0"/>
              </a:spcBef>
              <a:buFontTx/>
              <a:buNone/>
            </a:pPr>
            <a:r>
              <a:rPr lang="en-US" sz="2000" b="1" dirty="0" smtClean="0">
                <a:latin typeface="Courier New" pitchFamily="112" charset="0"/>
              </a:rPr>
              <a:t>	};</a:t>
            </a:r>
          </a:p>
          <a:p>
            <a:pPr lvl="1" eaLnBrk="1" hangingPunct="1">
              <a:spcBef>
                <a:spcPct val="0"/>
              </a:spcBef>
              <a:buFontTx/>
              <a:buNone/>
            </a:pPr>
            <a:r>
              <a:rPr lang="en-US" sz="2000" b="1" dirty="0" smtClean="0">
                <a:latin typeface="Courier New" pitchFamily="112" charset="0"/>
              </a:rPr>
              <a:t>	class </a:t>
            </a:r>
            <a:r>
              <a:rPr lang="en-US" sz="2000" b="1" dirty="0" err="1" smtClean="0">
                <a:latin typeface="Courier New" pitchFamily="112" charset="0"/>
              </a:rPr>
              <a:t>FootballPlayer</a:t>
            </a:r>
            <a:r>
              <a:rPr lang="en-US" sz="2000" b="1" dirty="0" smtClean="0">
                <a:latin typeface="Courier New" pitchFamily="112" charset="0"/>
              </a:rPr>
              <a:t> : public Athlete</a:t>
            </a:r>
          </a:p>
          <a:p>
            <a:pPr lvl="1" eaLnBrk="1" hangingPunct="1">
              <a:spcBef>
                <a:spcPct val="0"/>
              </a:spcBef>
              <a:buFontTx/>
              <a:buNone/>
            </a:pPr>
            <a:r>
              <a:rPr lang="en-US" sz="2000" b="1" dirty="0" smtClean="0">
                <a:latin typeface="Courier New" pitchFamily="112" charset="0"/>
              </a:rPr>
              <a:t>	{			      </a:t>
            </a:r>
            <a:r>
              <a:rPr lang="en-US" sz="2000" dirty="0" smtClean="0"/>
              <a:t>// </a:t>
            </a:r>
            <a:r>
              <a:rPr lang="en-US" sz="2000" dirty="0" err="1" smtClean="0"/>
              <a:t>FootballPlayer</a:t>
            </a:r>
            <a:r>
              <a:rPr lang="en-US" sz="2000" dirty="0" smtClean="0"/>
              <a:t> is the derived class</a:t>
            </a:r>
          </a:p>
          <a:p>
            <a:pPr lvl="1" eaLnBrk="1" hangingPunct="1">
              <a:spcBef>
                <a:spcPct val="0"/>
              </a:spcBef>
              <a:buFontTx/>
              <a:buNone/>
            </a:pPr>
            <a:r>
              <a:rPr lang="en-US" sz="2000" b="1" dirty="0" smtClean="0">
                <a:latin typeface="Courier New" pitchFamily="112" charset="0"/>
              </a:rPr>
              <a:t>		. . .             </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FootballPlayer</a:t>
            </a:r>
            <a:r>
              <a:rPr lang="en-US" sz="2000" dirty="0" smtClean="0">
                <a:latin typeface="Arial" pitchFamily="34" charset="0"/>
                <a:cs typeface="Arial" pitchFamily="34" charset="0"/>
              </a:rPr>
              <a:t> is derived from Athlete</a:t>
            </a:r>
          </a:p>
          <a:p>
            <a:pPr lvl="1" eaLnBrk="1" hangingPunct="1">
              <a:spcBef>
                <a:spcPct val="0"/>
              </a:spcBef>
              <a:buFontTx/>
              <a:buNone/>
            </a:pPr>
            <a:r>
              <a:rPr lang="en-US" sz="2000" b="1" dirty="0" smtClean="0">
                <a:latin typeface="Courier New" pitchFamily="112" charset="0"/>
              </a:rPr>
              <a:t>	};</a:t>
            </a:r>
          </a:p>
          <a:p>
            <a:pPr eaLnBrk="1" hangingPunct="1"/>
            <a:r>
              <a:rPr lang="en-US" sz="2000" dirty="0" smtClean="0"/>
              <a:t>A derived class inherits all the characteristics of the base class, and in addition, it has its own specialized characteristics</a:t>
            </a:r>
          </a:p>
          <a:p>
            <a:pPr eaLnBrk="1" hangingPunct="1"/>
            <a:r>
              <a:rPr lang="en-US" sz="2000" dirty="0" smtClean="0"/>
              <a:t>This means a derived object has all the member data of the base class, and it can access all public members of the base class</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p:txBody>
          <a:bodyPr/>
          <a:lstStyle/>
          <a:p>
            <a:pPr eaLnBrk="1" hangingPunct="1"/>
            <a:r>
              <a:rPr lang="en-US" smtClean="0"/>
              <a:t>15.5</a:t>
            </a:r>
          </a:p>
        </p:txBody>
      </p:sp>
      <p:sp>
        <p:nvSpPr>
          <p:cNvPr id="7171" name="Subtitle 2"/>
          <p:cNvSpPr>
            <a:spLocks noGrp="1"/>
          </p:cNvSpPr>
          <p:nvPr>
            <p:ph type="subTitle" idx="1"/>
          </p:nvPr>
        </p:nvSpPr>
        <p:spPr/>
        <p:txBody>
          <a:bodyPr/>
          <a:lstStyle/>
          <a:p>
            <a:pPr eaLnBrk="1" hangingPunct="1"/>
            <a:r>
              <a:rPr lang="en-US" smtClean="0"/>
              <a:t>Class Hierarchies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52400"/>
            <a:ext cx="8229600" cy="487362"/>
          </a:xfrm>
        </p:spPr>
        <p:txBody>
          <a:bodyPr/>
          <a:lstStyle/>
          <a:p>
            <a:pPr algn="ctr" eaLnBrk="1" hangingPunct="1"/>
            <a:r>
              <a:rPr lang="en-US" sz="2800" dirty="0" smtClean="0"/>
              <a:t>Class Hierarchies</a:t>
            </a:r>
          </a:p>
        </p:txBody>
      </p:sp>
      <p:sp>
        <p:nvSpPr>
          <p:cNvPr id="8195" name="Rectangle 3"/>
          <p:cNvSpPr>
            <a:spLocks noGrp="1" noChangeArrowheads="1"/>
          </p:cNvSpPr>
          <p:nvPr>
            <p:ph idx="1"/>
          </p:nvPr>
        </p:nvSpPr>
        <p:spPr>
          <a:xfrm>
            <a:off x="457200" y="685800"/>
            <a:ext cx="8229600" cy="5867400"/>
          </a:xfrm>
        </p:spPr>
        <p:txBody>
          <a:bodyPr/>
          <a:lstStyle/>
          <a:p>
            <a:pPr marL="0" indent="0" eaLnBrk="1" hangingPunct="1"/>
            <a:r>
              <a:rPr lang="en-US" sz="2000" dirty="0" smtClean="0"/>
              <a:t> </a:t>
            </a:r>
            <a:r>
              <a:rPr lang="en-US" sz="2000" dirty="0" smtClean="0"/>
              <a:t>   An inheritance hierarchy can be shown in a diagram</a:t>
            </a:r>
            <a:endParaRPr lang="en-US" dirty="0" smtClean="0"/>
          </a:p>
        </p:txBody>
      </p:sp>
      <p:pic>
        <p:nvPicPr>
          <p:cNvPr id="8196" name="Picture 4" descr="1504sowc copy"/>
          <p:cNvPicPr>
            <a:picLocks noChangeAspect="1" noChangeArrowheads="1"/>
          </p:cNvPicPr>
          <p:nvPr/>
        </p:nvPicPr>
        <p:blipFill>
          <a:blip r:embed="rId2" cstate="print"/>
          <a:srcRect/>
          <a:stretch>
            <a:fillRect/>
          </a:stretch>
        </p:blipFill>
        <p:spPr bwMode="auto">
          <a:xfrm>
            <a:off x="914400" y="1905000"/>
            <a:ext cx="1546225" cy="3124200"/>
          </a:xfrm>
          <a:prstGeom prst="rect">
            <a:avLst/>
          </a:prstGeom>
          <a:noFill/>
          <a:ln w="9525">
            <a:noFill/>
            <a:miter lim="800000"/>
            <a:headEnd/>
            <a:tailEnd/>
          </a:ln>
        </p:spPr>
      </p:pic>
      <p:pic>
        <p:nvPicPr>
          <p:cNvPr id="8197" name="Picture 4" descr="1505sowc copy"/>
          <p:cNvPicPr>
            <a:picLocks noChangeAspect="1" noChangeArrowheads="1"/>
          </p:cNvPicPr>
          <p:nvPr/>
        </p:nvPicPr>
        <p:blipFill>
          <a:blip r:embed="rId3" cstate="print"/>
          <a:srcRect/>
          <a:stretch>
            <a:fillRect/>
          </a:stretch>
        </p:blipFill>
        <p:spPr bwMode="auto">
          <a:xfrm>
            <a:off x="4495800" y="1905000"/>
            <a:ext cx="3581400" cy="3338513"/>
          </a:xfrm>
          <a:prstGeom prst="rect">
            <a:avLst/>
          </a:prstGeom>
          <a:noFill/>
          <a:ln w="9525">
            <a:noFill/>
            <a:miter lim="800000"/>
            <a:headEnd/>
            <a:tailEnd/>
          </a:ln>
        </p:spPr>
      </p:pic>
      <p:sp>
        <p:nvSpPr>
          <p:cNvPr id="8198" name="TextBox 5"/>
          <p:cNvSpPr txBox="1">
            <a:spLocks noChangeArrowheads="1"/>
          </p:cNvSpPr>
          <p:nvPr/>
        </p:nvSpPr>
        <p:spPr bwMode="auto">
          <a:xfrm>
            <a:off x="685800" y="5029200"/>
            <a:ext cx="2286000" cy="1200150"/>
          </a:xfrm>
          <a:prstGeom prst="rect">
            <a:avLst/>
          </a:prstGeom>
          <a:noFill/>
          <a:ln w="9525">
            <a:noFill/>
            <a:miter lim="800000"/>
            <a:headEnd/>
            <a:tailEnd/>
          </a:ln>
        </p:spPr>
        <p:txBody>
          <a:bodyPr>
            <a:spAutoFit/>
          </a:bodyPr>
          <a:lstStyle/>
          <a:p>
            <a:r>
              <a:rPr lang="en-US" dirty="0" err="1"/>
              <a:t>ClassC</a:t>
            </a:r>
            <a:r>
              <a:rPr lang="en-US" dirty="0"/>
              <a:t> is derived from </a:t>
            </a:r>
            <a:r>
              <a:rPr lang="en-US" dirty="0" err="1"/>
              <a:t>ClassB</a:t>
            </a:r>
            <a:r>
              <a:rPr lang="en-US" dirty="0"/>
              <a:t>, </a:t>
            </a:r>
            <a:r>
              <a:rPr lang="en-US" dirty="0" smtClean="0"/>
              <a:t>and </a:t>
            </a:r>
            <a:r>
              <a:rPr lang="en-US" dirty="0" err="1"/>
              <a:t>ClassB</a:t>
            </a:r>
            <a:r>
              <a:rPr lang="en-US" dirty="0"/>
              <a:t> is derived from </a:t>
            </a:r>
            <a:r>
              <a:rPr lang="en-US" dirty="0" err="1"/>
              <a:t>ClassA</a:t>
            </a:r>
            <a:endParaRPr lang="en-US" dirty="0"/>
          </a:p>
        </p:txBody>
      </p:sp>
      <p:sp>
        <p:nvSpPr>
          <p:cNvPr id="8199" name="TextBox 6"/>
          <p:cNvSpPr txBox="1">
            <a:spLocks noChangeArrowheads="1"/>
          </p:cNvSpPr>
          <p:nvPr/>
        </p:nvSpPr>
        <p:spPr bwMode="auto">
          <a:xfrm>
            <a:off x="1066800" y="1447800"/>
            <a:ext cx="1274763" cy="369888"/>
          </a:xfrm>
          <a:prstGeom prst="rect">
            <a:avLst/>
          </a:prstGeom>
          <a:noFill/>
          <a:ln w="9525">
            <a:noFill/>
            <a:miter lim="800000"/>
            <a:headEnd/>
            <a:tailEnd/>
          </a:ln>
        </p:spPr>
        <p:txBody>
          <a:bodyPr wrap="none">
            <a:spAutoFit/>
          </a:bodyPr>
          <a:lstStyle/>
          <a:p>
            <a:r>
              <a:rPr lang="en-US" dirty="0"/>
              <a:t>Example 1</a:t>
            </a:r>
          </a:p>
        </p:txBody>
      </p:sp>
      <p:sp>
        <p:nvSpPr>
          <p:cNvPr id="8200" name="TextBox 7"/>
          <p:cNvSpPr txBox="1">
            <a:spLocks noChangeArrowheads="1"/>
          </p:cNvSpPr>
          <p:nvPr/>
        </p:nvSpPr>
        <p:spPr bwMode="auto">
          <a:xfrm>
            <a:off x="5562600" y="1447800"/>
            <a:ext cx="1274763" cy="369888"/>
          </a:xfrm>
          <a:prstGeom prst="rect">
            <a:avLst/>
          </a:prstGeom>
          <a:noFill/>
          <a:ln w="9525">
            <a:noFill/>
            <a:miter lim="800000"/>
            <a:headEnd/>
            <a:tailEnd/>
          </a:ln>
        </p:spPr>
        <p:txBody>
          <a:bodyPr wrap="none">
            <a:spAutoFit/>
          </a:bodyPr>
          <a:lstStyle/>
          <a:p>
            <a:r>
              <a:rPr lang="en-US" dirty="0"/>
              <a:t>Example 2</a:t>
            </a:r>
          </a:p>
        </p:txBody>
      </p:sp>
      <p:sp>
        <p:nvSpPr>
          <p:cNvPr id="8201" name="TextBox 8"/>
          <p:cNvSpPr txBox="1">
            <a:spLocks noChangeArrowheads="1"/>
          </p:cNvSpPr>
          <p:nvPr/>
        </p:nvSpPr>
        <p:spPr bwMode="auto">
          <a:xfrm>
            <a:off x="3962400" y="5334000"/>
            <a:ext cx="4916488" cy="646113"/>
          </a:xfrm>
          <a:prstGeom prst="rect">
            <a:avLst/>
          </a:prstGeom>
          <a:noFill/>
          <a:ln w="9525">
            <a:noFill/>
            <a:miter lim="800000"/>
            <a:headEnd/>
            <a:tailEnd/>
          </a:ln>
        </p:spPr>
        <p:txBody>
          <a:bodyPr wrap="none">
            <a:spAutoFit/>
          </a:bodyPr>
          <a:lstStyle/>
          <a:p>
            <a:r>
              <a:rPr lang="en-US" dirty="0" err="1"/>
              <a:t>PassFailExam</a:t>
            </a:r>
            <a:r>
              <a:rPr lang="en-US" dirty="0"/>
              <a:t> is derived from </a:t>
            </a:r>
            <a:r>
              <a:rPr lang="en-US" dirty="0" err="1"/>
              <a:t>PassFailActivity</a:t>
            </a:r>
            <a:endParaRPr lang="en-US" dirty="0"/>
          </a:p>
          <a:p>
            <a:r>
              <a:rPr lang="en-US" dirty="0" err="1"/>
              <a:t>PassFailActivity</a:t>
            </a:r>
            <a:r>
              <a:rPr lang="en-US" dirty="0"/>
              <a:t> is derived from </a:t>
            </a:r>
            <a:r>
              <a:rPr lang="en-US" dirty="0" err="1"/>
              <a:t>GradedActivity</a:t>
            </a:r>
            <a:endParaRPr lang="en-US" dirty="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p:txBody>
          <a:bodyPr/>
          <a:lstStyle/>
          <a:p>
            <a:pPr eaLnBrk="1" hangingPunct="1"/>
            <a:r>
              <a:rPr lang="en-US" smtClean="0"/>
              <a:t>15.2</a:t>
            </a:r>
          </a:p>
        </p:txBody>
      </p:sp>
      <p:sp>
        <p:nvSpPr>
          <p:cNvPr id="9219" name="Subtitle 2"/>
          <p:cNvSpPr>
            <a:spLocks noGrp="1"/>
          </p:cNvSpPr>
          <p:nvPr>
            <p:ph type="subTitle" idx="1"/>
          </p:nvPr>
        </p:nvSpPr>
        <p:spPr/>
        <p:txBody>
          <a:bodyPr/>
          <a:lstStyle/>
          <a:p>
            <a:pPr eaLnBrk="1" hangingPunct="1"/>
            <a:r>
              <a:rPr lang="en-US" smtClean="0"/>
              <a:t>Protected Members and Class Access</a:t>
            </a:r>
          </a:p>
          <a:p>
            <a:pPr eaLnBrk="1" hangingPunct="1"/>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152400"/>
            <a:ext cx="8229600" cy="457200"/>
          </a:xfrm>
        </p:spPr>
        <p:txBody>
          <a:bodyPr/>
          <a:lstStyle/>
          <a:p>
            <a:pPr algn="ctr" eaLnBrk="1" hangingPunct="1"/>
            <a:r>
              <a:rPr lang="en-US" sz="2800" smtClean="0"/>
              <a:t>Protected Access Specification</a:t>
            </a:r>
          </a:p>
        </p:txBody>
      </p:sp>
      <p:sp>
        <p:nvSpPr>
          <p:cNvPr id="10243" name="Rectangle 3"/>
          <p:cNvSpPr>
            <a:spLocks noGrp="1" noChangeArrowheads="1"/>
          </p:cNvSpPr>
          <p:nvPr>
            <p:ph idx="1"/>
          </p:nvPr>
        </p:nvSpPr>
        <p:spPr>
          <a:xfrm>
            <a:off x="304800" y="609600"/>
            <a:ext cx="8610600" cy="5867400"/>
          </a:xfrm>
        </p:spPr>
        <p:txBody>
          <a:bodyPr/>
          <a:lstStyle/>
          <a:p>
            <a:pPr eaLnBrk="1" hangingPunct="1"/>
            <a:r>
              <a:rPr lang="en-US" sz="2000" dirty="0" smtClean="0"/>
              <a:t>Recall that:</a:t>
            </a:r>
          </a:p>
          <a:p>
            <a:pPr lvl="1" eaLnBrk="1" hangingPunct="1"/>
            <a:r>
              <a:rPr lang="en-US" sz="2000" b="1" dirty="0" smtClean="0">
                <a:latin typeface="Courier New" pitchFamily="112" charset="0"/>
              </a:rPr>
              <a:t>private</a:t>
            </a:r>
            <a:r>
              <a:rPr lang="en-US" sz="2000" dirty="0" smtClean="0"/>
              <a:t> access specification means that only member functions can have access </a:t>
            </a:r>
          </a:p>
          <a:p>
            <a:pPr lvl="1" eaLnBrk="1" hangingPunct="1"/>
            <a:r>
              <a:rPr lang="en-US" sz="2000" b="1" dirty="0" smtClean="0">
                <a:latin typeface="Courier New" pitchFamily="112" charset="0"/>
                <a:cs typeface="Courier New" pitchFamily="112" charset="0"/>
              </a:rPr>
              <a:t>public </a:t>
            </a:r>
            <a:r>
              <a:rPr lang="en-US" sz="2000" dirty="0" smtClean="0"/>
              <a:t>access specification means that functions outside the class can have access</a:t>
            </a:r>
          </a:p>
          <a:p>
            <a:pPr eaLnBrk="1" hangingPunct="1"/>
            <a:r>
              <a:rPr lang="en-US" sz="2000" b="1" i="1" dirty="0" smtClean="0">
                <a:latin typeface="Courier New" pitchFamily="112" charset="0"/>
              </a:rPr>
              <a:t>protected</a:t>
            </a:r>
            <a:r>
              <a:rPr lang="en-US" sz="2000" dirty="0" smtClean="0"/>
              <a:t>  access specification is in between </a:t>
            </a:r>
            <a:r>
              <a:rPr lang="en-US" sz="2000" b="1" dirty="0" smtClean="0">
                <a:latin typeface="Courier New" pitchFamily="112" charset="0"/>
              </a:rPr>
              <a:t>private</a:t>
            </a:r>
            <a:r>
              <a:rPr lang="en-US" sz="2000" dirty="0" smtClean="0"/>
              <a:t> and </a:t>
            </a:r>
            <a:r>
              <a:rPr lang="en-US" sz="2000" b="1" dirty="0" smtClean="0">
                <a:latin typeface="Courier New" pitchFamily="112" charset="0"/>
                <a:cs typeface="Courier New" pitchFamily="112" charset="0"/>
              </a:rPr>
              <a:t>public</a:t>
            </a:r>
            <a:endParaRPr lang="en-US" sz="2000" dirty="0" smtClean="0"/>
          </a:p>
          <a:p>
            <a:pPr eaLnBrk="1" hangingPunct="1"/>
            <a:r>
              <a:rPr lang="en-US" sz="2000" b="1" i="1" dirty="0" smtClean="0">
                <a:latin typeface="Courier New" pitchFamily="112" charset="0"/>
              </a:rPr>
              <a:t>protected</a:t>
            </a:r>
            <a:r>
              <a:rPr lang="en-US" sz="2000" dirty="0" smtClean="0"/>
              <a:t>  doesn’t allow functions outside the class to have access, but it allows objects of a derived class to have access</a:t>
            </a:r>
          </a:p>
          <a:p>
            <a:pPr eaLnBrk="1" hangingPunct="1"/>
            <a:r>
              <a:rPr lang="en-US" sz="2000" dirty="0" smtClean="0"/>
              <a:t>Example:</a:t>
            </a:r>
          </a:p>
          <a:p>
            <a:pPr eaLnBrk="1" hangingPunct="1">
              <a:buFontTx/>
              <a:buNone/>
            </a:pPr>
            <a:r>
              <a:rPr lang="en-US" sz="2000" b="1" dirty="0" smtClean="0">
                <a:latin typeface="Courier New" pitchFamily="112" charset="0"/>
              </a:rPr>
              <a:t>   class </a:t>
            </a:r>
            <a:r>
              <a:rPr lang="en-US" sz="2000" b="1" dirty="0" err="1" smtClean="0">
                <a:latin typeface="Courier New" pitchFamily="112" charset="0"/>
              </a:rPr>
              <a:t>SomeClass</a:t>
            </a:r>
            <a:r>
              <a:rPr lang="en-US" sz="2000" b="1" dirty="0" smtClean="0">
                <a:latin typeface="Courier New" pitchFamily="112" charset="0"/>
              </a:rPr>
              <a:t>	</a:t>
            </a:r>
            <a:endParaRPr lang="en-US" sz="2000" dirty="0" smtClean="0"/>
          </a:p>
          <a:p>
            <a:pPr lvl="1" eaLnBrk="1" hangingPunct="1">
              <a:spcBef>
                <a:spcPct val="0"/>
              </a:spcBef>
              <a:buFontTx/>
              <a:buNone/>
            </a:pPr>
            <a:r>
              <a:rPr lang="en-US" sz="2000" b="1" dirty="0" smtClean="0">
                <a:latin typeface="Courier New" pitchFamily="112" charset="0"/>
              </a:rPr>
              <a:t>{                      </a:t>
            </a:r>
            <a:r>
              <a:rPr lang="en-US" sz="2000" dirty="0" smtClean="0"/>
              <a:t>// accessible by:</a:t>
            </a:r>
            <a:endParaRPr lang="en-US" sz="2000" b="1" dirty="0" smtClean="0">
              <a:latin typeface="Courier New" pitchFamily="112" charset="0"/>
            </a:endParaRPr>
          </a:p>
          <a:p>
            <a:pPr lvl="1" eaLnBrk="1" hangingPunct="1">
              <a:spcBef>
                <a:spcPct val="0"/>
              </a:spcBef>
              <a:buFontTx/>
              <a:buNone/>
            </a:pPr>
            <a:r>
              <a:rPr lang="en-US" sz="2000" b="1" dirty="0" smtClean="0">
                <a:latin typeface="Courier New" pitchFamily="112" charset="0"/>
              </a:rPr>
              <a:t>	private:</a:t>
            </a:r>
          </a:p>
          <a:p>
            <a:pPr lvl="1" eaLnBrk="1" hangingPunct="1">
              <a:spcBef>
                <a:spcPct val="0"/>
              </a:spcBef>
              <a:buFontTx/>
              <a:buNone/>
            </a:pPr>
            <a:r>
              <a:rPr lang="en-US" sz="2000" b="1" dirty="0" smtClean="0">
                <a:latin typeface="Courier New" pitchFamily="112" charset="0"/>
              </a:rPr>
              <a:t>	  </a:t>
            </a:r>
            <a:r>
              <a:rPr lang="en-US" sz="2000" b="1" dirty="0" err="1" smtClean="0">
                <a:latin typeface="Courier New" pitchFamily="112" charset="0"/>
              </a:rPr>
              <a:t>int</a:t>
            </a:r>
            <a:r>
              <a:rPr lang="en-US" sz="2000" b="1" dirty="0" smtClean="0">
                <a:latin typeface="Courier New" pitchFamily="112" charset="0"/>
              </a:rPr>
              <a:t> data1;         </a:t>
            </a:r>
            <a:r>
              <a:rPr lang="en-US" sz="2000" b="1" dirty="0" smtClean="0"/>
              <a:t>//</a:t>
            </a:r>
            <a:r>
              <a:rPr lang="en-US" sz="2000" dirty="0" smtClean="0"/>
              <a:t> member functions</a:t>
            </a:r>
            <a:endParaRPr lang="en-US" sz="2000" b="1" dirty="0" smtClean="0">
              <a:latin typeface="Courier New" pitchFamily="112" charset="0"/>
            </a:endParaRPr>
          </a:p>
          <a:p>
            <a:pPr lvl="1" eaLnBrk="1" hangingPunct="1">
              <a:spcBef>
                <a:spcPct val="0"/>
              </a:spcBef>
              <a:buFontTx/>
              <a:buNone/>
            </a:pPr>
            <a:r>
              <a:rPr lang="en-US" sz="2000" b="1" dirty="0" smtClean="0">
                <a:latin typeface="Courier New" pitchFamily="112" charset="0"/>
              </a:rPr>
              <a:t>	protected:</a:t>
            </a:r>
          </a:p>
          <a:p>
            <a:pPr lvl="1" eaLnBrk="1" hangingPunct="1">
              <a:spcBef>
                <a:spcPct val="0"/>
              </a:spcBef>
              <a:buFontTx/>
              <a:buNone/>
            </a:pPr>
            <a:r>
              <a:rPr lang="en-US" sz="2000" b="1" dirty="0" smtClean="0">
                <a:latin typeface="Courier New" pitchFamily="112" charset="0"/>
              </a:rPr>
              <a:t>	  void function1();  </a:t>
            </a:r>
            <a:r>
              <a:rPr lang="en-US" sz="2000" dirty="0" smtClean="0"/>
              <a:t>// member and derived class functions</a:t>
            </a:r>
            <a:endParaRPr lang="en-US" sz="2000" b="1" dirty="0" smtClean="0">
              <a:latin typeface="Courier New" pitchFamily="112" charset="0"/>
            </a:endParaRPr>
          </a:p>
          <a:p>
            <a:pPr lvl="1" eaLnBrk="1" hangingPunct="1">
              <a:spcBef>
                <a:spcPct val="0"/>
              </a:spcBef>
              <a:buFontTx/>
              <a:buNone/>
            </a:pPr>
            <a:r>
              <a:rPr lang="en-US" sz="2000" b="1" dirty="0" smtClean="0">
                <a:latin typeface="Courier New" pitchFamily="112" charset="0"/>
              </a:rPr>
              <a:t>	public:</a:t>
            </a:r>
          </a:p>
          <a:p>
            <a:pPr lvl="1" eaLnBrk="1" hangingPunct="1">
              <a:spcBef>
                <a:spcPct val="0"/>
              </a:spcBef>
              <a:buFontTx/>
              <a:buNone/>
            </a:pPr>
            <a:r>
              <a:rPr lang="en-US" sz="2000" b="1" dirty="0" smtClean="0">
                <a:latin typeface="Courier New" pitchFamily="112" charset="0"/>
              </a:rPr>
              <a:t>	  void function2();  </a:t>
            </a:r>
            <a:r>
              <a:rPr lang="en-US" sz="2000" dirty="0" smtClean="0"/>
              <a:t>// member, derived, and non-member</a:t>
            </a:r>
            <a:endParaRPr lang="en-US" sz="2000" b="1" dirty="0" smtClean="0">
              <a:latin typeface="Courier New" pitchFamily="112" charset="0"/>
            </a:endParaRPr>
          </a:p>
          <a:p>
            <a:pPr lvl="1" eaLnBrk="1" hangingPunct="1">
              <a:spcBef>
                <a:spcPct val="0"/>
              </a:spcBef>
              <a:buFontTx/>
              <a:buNone/>
            </a:pPr>
            <a:r>
              <a:rPr lang="en-US" sz="2000" b="1" dirty="0" smtClean="0">
                <a:latin typeface="Courier New" pitchFamily="112" charset="0"/>
              </a:rPr>
              <a:t>};                     </a:t>
            </a:r>
            <a:r>
              <a:rPr lang="en-US" sz="2000" dirty="0" smtClean="0"/>
              <a:t>// functions</a:t>
            </a:r>
          </a:p>
          <a:p>
            <a:pPr eaLnBrk="1" hangingPunct="1">
              <a:spcBef>
                <a:spcPct val="0"/>
              </a:spcBef>
            </a:pPr>
            <a:endParaRPr lang="en-US" sz="2000" dirty="0" smtClean="0"/>
          </a:p>
          <a:p>
            <a:pPr eaLnBrk="1" hangingPunct="1">
              <a:buFontTx/>
              <a:buNone/>
            </a:pPr>
            <a:endParaRPr lang="en-US" sz="2000" u="sng" dirty="0" smtClean="0"/>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2326</TotalTime>
  <Words>3164</Words>
  <Application>Microsoft Office PowerPoint</Application>
  <PresentationFormat>On-screen Show (4:3)</PresentationFormat>
  <Paragraphs>633</Paragraphs>
  <Slides>49</Slides>
  <Notes>20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template</vt:lpstr>
      <vt:lpstr>Slide 1</vt:lpstr>
      <vt:lpstr>15.1</vt:lpstr>
      <vt:lpstr>What Is Inheritance?</vt:lpstr>
      <vt:lpstr>Inheritance Supports Abstraction</vt:lpstr>
      <vt:lpstr>Inheritance Terminology</vt:lpstr>
      <vt:lpstr>15.5</vt:lpstr>
      <vt:lpstr>Class Hierarchies</vt:lpstr>
      <vt:lpstr>15.2</vt:lpstr>
      <vt:lpstr>Protected Access Specification</vt:lpstr>
      <vt:lpstr>Class Access Specification</vt:lpstr>
      <vt:lpstr>Class Access Specifier’s Effect on Inheritance</vt:lpstr>
      <vt:lpstr>Inheritance with Public Specifier</vt:lpstr>
      <vt:lpstr>Inheritance with Protected Specifier</vt:lpstr>
      <vt:lpstr>Inheritance with Private Specifier</vt:lpstr>
      <vt:lpstr>Using Base Class Members</vt:lpstr>
      <vt:lpstr>15.3</vt:lpstr>
      <vt:lpstr>Base and Derived Constructors (1 of 2)</vt:lpstr>
      <vt:lpstr>Based and Derived Constructors (2 of 2)</vt:lpstr>
      <vt:lpstr>Base and Derived Destructors </vt:lpstr>
      <vt:lpstr>15.4</vt:lpstr>
      <vt:lpstr>Redefining Base Class Functions (1 of 2)</vt:lpstr>
      <vt:lpstr>Redefining Base Class Functions (2 of 2)</vt:lpstr>
      <vt:lpstr>15.6</vt:lpstr>
      <vt:lpstr>Virtual Member Functions</vt:lpstr>
      <vt:lpstr>Polymorphism</vt:lpstr>
      <vt:lpstr>15.7</vt:lpstr>
      <vt:lpstr>Pure Virtual Functions and Abstract Base Class</vt:lpstr>
      <vt:lpstr>15.8</vt:lpstr>
      <vt:lpstr>Multiple Inheritance (1 of 2)</vt:lpstr>
      <vt:lpstr>Multiple Inheritance (2 of 2)</vt:lpstr>
      <vt:lpstr>Slide 31</vt:lpstr>
      <vt:lpstr>16.2</vt:lpstr>
      <vt:lpstr>Function Templates (1 of 2)</vt:lpstr>
      <vt:lpstr>Function Template (2 of 2)</vt:lpstr>
      <vt:lpstr>Using Function Templates</vt:lpstr>
      <vt:lpstr>16.4</vt:lpstr>
      <vt:lpstr>Class Templates</vt:lpstr>
      <vt:lpstr>Slide 38</vt:lpstr>
      <vt:lpstr>17.1</vt:lpstr>
      <vt:lpstr>Linked List ADT</vt:lpstr>
      <vt:lpstr>Data Node</vt:lpstr>
      <vt:lpstr>Linked List Organization</vt:lpstr>
      <vt:lpstr>17.2</vt:lpstr>
      <vt:lpstr>Traverse</vt:lpstr>
      <vt:lpstr>Insert a Node (1 of 3)</vt:lpstr>
      <vt:lpstr>Insert a Node (2 of 3)</vt:lpstr>
      <vt:lpstr>Insert a Node (3 of 3)</vt:lpstr>
      <vt:lpstr>Delete a Node</vt:lpstr>
      <vt:lpstr>Destroy List</vt:lpstr>
    </vt:vector>
  </TitlesOfParts>
  <Company>PEARSON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dc:title>
  <dc:subject>Inheritance, Polymorphism, and Virtual Functions</dc:subject>
  <dc:creator>Tony Gaddis</dc:creator>
  <cp:lastModifiedBy>Clare</cp:lastModifiedBy>
  <cp:revision>89</cp:revision>
  <dcterms:created xsi:type="dcterms:W3CDTF">2011-02-16T20:47:20Z</dcterms:created>
  <dcterms:modified xsi:type="dcterms:W3CDTF">2015-02-28T16:17:20Z</dcterms:modified>
</cp:coreProperties>
</file>