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865979-C3F6-47D9-8CE4-5872E3270ABC}">
  <a:tblStyle styleId="{92865979-C3F6-47D9-8CE4-5872E3270A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4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7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5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559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50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5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36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3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30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45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0d6352e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0d6352e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81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0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089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65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95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04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89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70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18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11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932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Pemrograman Berorientasi Objek (OOP)</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Ade Agung Kurniawan, S.Kom, M.Kom</a:t>
            </a:r>
            <a:endParaRPr/>
          </a:p>
        </p:txBody>
      </p:sp>
      <p:pic>
        <p:nvPicPr>
          <p:cNvPr id="2" name="Picture 1">
            <a:extLst>
              <a:ext uri="{FF2B5EF4-FFF2-40B4-BE49-F238E27FC236}">
                <a16:creationId xmlns:a16="http://schemas.microsoft.com/office/drawing/2014/main" id="{31BDC24A-5593-A994-C993-FBAF96EFAB16}"/>
              </a:ext>
            </a:extLst>
          </p:cNvPr>
          <p:cNvPicPr>
            <a:picLocks/>
          </p:cNvPicPr>
          <p:nvPr/>
        </p:nvPicPr>
        <p:blipFill>
          <a:blip r:embed="rId3" cstate="print"/>
          <a:srcRect/>
          <a:stretch/>
        </p:blipFill>
        <p:spPr>
          <a:xfrm>
            <a:off x="281065" y="95124"/>
            <a:ext cx="307270" cy="301828"/>
          </a:xfrm>
          <a:prstGeom prst="rect">
            <a:avLst/>
          </a:prstGeom>
        </p:spPr>
      </p:pic>
      <p:sp>
        <p:nvSpPr>
          <p:cNvPr id="3" name="Google Shape;87;p13">
            <a:extLst>
              <a:ext uri="{FF2B5EF4-FFF2-40B4-BE49-F238E27FC236}">
                <a16:creationId xmlns:a16="http://schemas.microsoft.com/office/drawing/2014/main" id="{E0274025-B957-C5E4-7678-2C828E7D68D6}"/>
              </a:ext>
            </a:extLst>
          </p:cNvPr>
          <p:cNvSpPr txBox="1">
            <a:spLocks/>
          </p:cNvSpPr>
          <p:nvPr/>
        </p:nvSpPr>
        <p:spPr>
          <a:xfrm>
            <a:off x="588335" y="29209"/>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400">
                <a:solidFill>
                  <a:schemeClr val="accent1">
                    <a:lumMod val="60000"/>
                    <a:lumOff val="40000"/>
                  </a:schemeClr>
                </a:solidFill>
              </a:rPr>
              <a:t>Universitas Muhammadiyah Muara Bungo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Poin Penilaian Selama Proses Pembelajaran</a:t>
            </a:r>
            <a:endParaRPr/>
          </a:p>
        </p:txBody>
      </p:sp>
    </p:spTree>
    <p:extLst>
      <p:ext uri="{BB962C8B-B14F-4D97-AF65-F5344CB8AC3E}">
        <p14:creationId xmlns:p14="http://schemas.microsoft.com/office/powerpoint/2010/main" val="40594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Poin pembelajaran selama proses pembelajaran</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Adab &amp; etika di dalam kelas maupun diluar kelas &amp; dalam wilayah kampus</a:t>
            </a:r>
          </a:p>
          <a:p>
            <a:r>
              <a:rPr lang="en-US"/>
              <a:t>Absensi kehadiran</a:t>
            </a:r>
          </a:p>
          <a:p>
            <a:pPr marL="457200" lvl="0" indent="-311150" algn="l" rtl="0">
              <a:spcBef>
                <a:spcPts val="0"/>
              </a:spcBef>
              <a:spcAft>
                <a:spcPts val="0"/>
              </a:spcAft>
              <a:buSzPts val="1300"/>
              <a:buChar char="●"/>
            </a:pPr>
            <a:r>
              <a:rPr lang="en-US"/>
              <a:t>Tugas</a:t>
            </a:r>
          </a:p>
          <a:p>
            <a:pPr marL="457200" lvl="0" indent="-311150" algn="l" rtl="0">
              <a:spcBef>
                <a:spcPts val="0"/>
              </a:spcBef>
              <a:spcAft>
                <a:spcPts val="0"/>
              </a:spcAft>
              <a:buSzPts val="1300"/>
              <a:buChar char="●"/>
            </a:pPr>
            <a:r>
              <a:rPr lang="en-US"/>
              <a:t>UTS </a:t>
            </a:r>
          </a:p>
          <a:p>
            <a:pPr marL="457200" lvl="0" indent="-311150" algn="l" rtl="0">
              <a:spcBef>
                <a:spcPts val="0"/>
              </a:spcBef>
              <a:spcAft>
                <a:spcPts val="0"/>
              </a:spcAft>
              <a:buSzPts val="1300"/>
              <a:buChar char="●"/>
            </a:pPr>
            <a:r>
              <a:rPr lang="en-US"/>
              <a:t>UAS</a:t>
            </a:r>
          </a:p>
        </p:txBody>
      </p:sp>
    </p:spTree>
    <p:extLst>
      <p:ext uri="{BB962C8B-B14F-4D97-AF65-F5344CB8AC3E}">
        <p14:creationId xmlns:p14="http://schemas.microsoft.com/office/powerpoint/2010/main" val="88304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pengiriman tugas</a:t>
            </a:r>
            <a:endParaRPr/>
          </a:p>
        </p:txBody>
      </p:sp>
    </p:spTree>
    <p:extLst>
      <p:ext uri="{BB962C8B-B14F-4D97-AF65-F5344CB8AC3E}">
        <p14:creationId xmlns:p14="http://schemas.microsoft.com/office/powerpoint/2010/main" val="65241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pengiriman tugas mahasiswa</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Perhatikan arahan tugas yang diberikan </a:t>
            </a:r>
          </a:p>
          <a:p>
            <a:pPr marL="457200" lvl="0" indent="-311150" algn="l" rtl="0">
              <a:spcBef>
                <a:spcPts val="0"/>
              </a:spcBef>
              <a:spcAft>
                <a:spcPts val="0"/>
              </a:spcAft>
              <a:buSzPts val="1300"/>
              <a:buChar char="●"/>
            </a:pPr>
            <a:r>
              <a:rPr lang="en-US"/>
              <a:t>Waktu dan cara pengiriman tugas</a:t>
            </a:r>
          </a:p>
          <a:p>
            <a:pPr marL="457200" lvl="0" indent="-311150" algn="l" rtl="0">
              <a:spcBef>
                <a:spcPts val="0"/>
              </a:spcBef>
              <a:spcAft>
                <a:spcPts val="0"/>
              </a:spcAft>
              <a:buSzPts val="1300"/>
              <a:buChar char="●"/>
            </a:pPr>
            <a:r>
              <a:rPr lang="en-US"/>
              <a:t>Perhatikan arahan media pengiriman tugas</a:t>
            </a:r>
          </a:p>
          <a:p>
            <a:pPr marL="146050" lvl="0" indent="0" algn="l" rtl="0">
              <a:spcBef>
                <a:spcPts val="0"/>
              </a:spcBef>
              <a:spcAft>
                <a:spcPts val="0"/>
              </a:spcAft>
              <a:buSzPts val="1300"/>
              <a:buNone/>
            </a:pPr>
            <a:endParaRPr lang="en-US"/>
          </a:p>
        </p:txBody>
      </p:sp>
    </p:spTree>
    <p:extLst>
      <p:ext uri="{BB962C8B-B14F-4D97-AF65-F5344CB8AC3E}">
        <p14:creationId xmlns:p14="http://schemas.microsoft.com/office/powerpoint/2010/main" val="257725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Tata tertib peraturan didalam kelas</a:t>
            </a:r>
            <a:endParaRPr/>
          </a:p>
        </p:txBody>
      </p:sp>
    </p:spTree>
    <p:extLst>
      <p:ext uri="{BB962C8B-B14F-4D97-AF65-F5344CB8AC3E}">
        <p14:creationId xmlns:p14="http://schemas.microsoft.com/office/powerpoint/2010/main" val="413514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tata tertib didalam kelas</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Mahasiswa dilarang menggunakan handphone bermain games selama proses pembelajaran</a:t>
            </a:r>
          </a:p>
          <a:p>
            <a:pPr marL="457200" lvl="0" indent="-311150" algn="l" rtl="0">
              <a:spcBef>
                <a:spcPts val="0"/>
              </a:spcBef>
              <a:spcAft>
                <a:spcPts val="0"/>
              </a:spcAft>
              <a:buSzPts val="1300"/>
              <a:buChar char="●"/>
            </a:pPr>
            <a:r>
              <a:rPr lang="en-US"/>
              <a:t>Mahasiswa dilarang berselancar social media selama proses pembelajaran</a:t>
            </a:r>
          </a:p>
          <a:p>
            <a:pPr marL="457200" lvl="0" indent="-311150" algn="l" rtl="0">
              <a:spcBef>
                <a:spcPts val="0"/>
              </a:spcBef>
              <a:spcAft>
                <a:spcPts val="0"/>
              </a:spcAft>
              <a:buSzPts val="1300"/>
              <a:buChar char="●"/>
            </a:pPr>
            <a:r>
              <a:rPr lang="en-US"/>
              <a:t>Menghidupkan musik, menonton video dengan pengeras suara yang menggangu pembelajaran dikelas</a:t>
            </a:r>
          </a:p>
          <a:p>
            <a:pPr marL="146050" lvl="0" indent="0" algn="l" rtl="0">
              <a:spcBef>
                <a:spcPts val="0"/>
              </a:spcBef>
              <a:spcAft>
                <a:spcPts val="0"/>
              </a:spcAft>
              <a:buSzPts val="1300"/>
              <a:buNone/>
            </a:pPr>
            <a:endParaRPr lang="en-US"/>
          </a:p>
          <a:p>
            <a:pPr marL="146050" lvl="0" indent="0" algn="l" rtl="0">
              <a:spcBef>
                <a:spcPts val="0"/>
              </a:spcBef>
              <a:spcAft>
                <a:spcPts val="0"/>
              </a:spcAft>
              <a:buSzPts val="1300"/>
              <a:buNone/>
            </a:pPr>
            <a:endParaRPr lang="en-US"/>
          </a:p>
        </p:txBody>
      </p:sp>
    </p:spTree>
    <p:extLst>
      <p:ext uri="{BB962C8B-B14F-4D97-AF65-F5344CB8AC3E}">
        <p14:creationId xmlns:p14="http://schemas.microsoft.com/office/powerpoint/2010/main" val="389846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Pemrograman Berorientasi Objek (OOP)</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Ade Agung Kurniawan, S.Kom, M.Kom</a:t>
            </a:r>
            <a:endParaRPr/>
          </a:p>
        </p:txBody>
      </p:sp>
      <p:pic>
        <p:nvPicPr>
          <p:cNvPr id="2" name="Picture 1">
            <a:extLst>
              <a:ext uri="{FF2B5EF4-FFF2-40B4-BE49-F238E27FC236}">
                <a16:creationId xmlns:a16="http://schemas.microsoft.com/office/drawing/2014/main" id="{31BDC24A-5593-A994-C993-FBAF96EFAB16}"/>
              </a:ext>
            </a:extLst>
          </p:cNvPr>
          <p:cNvPicPr>
            <a:picLocks/>
          </p:cNvPicPr>
          <p:nvPr/>
        </p:nvPicPr>
        <p:blipFill>
          <a:blip r:embed="rId3" cstate="print"/>
          <a:srcRect/>
          <a:stretch/>
        </p:blipFill>
        <p:spPr>
          <a:xfrm>
            <a:off x="281065" y="95124"/>
            <a:ext cx="307270" cy="301828"/>
          </a:xfrm>
          <a:prstGeom prst="rect">
            <a:avLst/>
          </a:prstGeom>
        </p:spPr>
      </p:pic>
      <p:sp>
        <p:nvSpPr>
          <p:cNvPr id="3" name="Google Shape;87;p13">
            <a:extLst>
              <a:ext uri="{FF2B5EF4-FFF2-40B4-BE49-F238E27FC236}">
                <a16:creationId xmlns:a16="http://schemas.microsoft.com/office/drawing/2014/main" id="{E0274025-B957-C5E4-7678-2C828E7D68D6}"/>
              </a:ext>
            </a:extLst>
          </p:cNvPr>
          <p:cNvSpPr txBox="1">
            <a:spLocks/>
          </p:cNvSpPr>
          <p:nvPr/>
        </p:nvSpPr>
        <p:spPr>
          <a:xfrm>
            <a:off x="588335" y="29209"/>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400">
                <a:solidFill>
                  <a:schemeClr val="accent1">
                    <a:lumMod val="60000"/>
                    <a:lumOff val="40000"/>
                  </a:schemeClr>
                </a:solidFill>
              </a:rPr>
              <a:t>Universitas Muhammadiyah Muara Bungo</a:t>
            </a:r>
          </a:p>
        </p:txBody>
      </p:sp>
    </p:spTree>
    <p:extLst>
      <p:ext uri="{BB962C8B-B14F-4D97-AF65-F5344CB8AC3E}">
        <p14:creationId xmlns:p14="http://schemas.microsoft.com/office/powerpoint/2010/main" val="4114583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Tentang JAVA</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r>
              <a:rPr lang="en-US"/>
              <a:t>Java adalah bahasa pemrograman berorientasi objek berbasis kelas yang dirancang untuk memiliki ketergantungan implementasi sesedikit mungkin</a:t>
            </a:r>
          </a:p>
          <a:p>
            <a:r>
              <a:rPr lang="en-US"/>
              <a:t>(WORA), yang berarti bahwa kode Java yang dikompilasi dapat berjalan di semua platform yang mendukung Java tanpa perlu dikompilasi ulang. </a:t>
            </a:r>
          </a:p>
          <a:p>
            <a:r>
              <a:rPr lang="en-US"/>
              <a:t>Java pertama kali dirilis pada tahun 1995 dan banyak digunakan untuk mengembangkan aplikasi untuk desktop, web, dan perangkat mobile. </a:t>
            </a:r>
          </a:p>
          <a:p>
            <a:r>
              <a:rPr lang="en-US"/>
              <a:t>Java dikenal dengan kesederhanaan, ketangguhan, dan fitur keamanannya, menjadikannya pilihan populer untuk aplikasi tingkat perusahaan.</a:t>
            </a:r>
          </a:p>
        </p:txBody>
      </p:sp>
    </p:spTree>
    <p:extLst>
      <p:ext uri="{BB962C8B-B14F-4D97-AF65-F5344CB8AC3E}">
        <p14:creationId xmlns:p14="http://schemas.microsoft.com/office/powerpoint/2010/main" val="373769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Tentang JAVA</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r>
              <a:rPr lang="en-US"/>
              <a:t>JAVA dikembangkan oleh James Gosling di Sun Microsystems Inc pada tahun 1995 dan kemudian diakuisisi oleh Oracle Corporation. </a:t>
            </a:r>
          </a:p>
          <a:p>
            <a:r>
              <a:rPr lang="en-US"/>
              <a:t>Java adalah bahasa pemrograman berbasis kelas, berorientasi objek dan dirancang untuk memiliki ketergantungan implementasi sesedikit mungkin. Bahasa pemrograman serba guna yang dibuat untuk pengembang agar dapat ditulis dan dijalankan di mana saja, kode Java yang dikompilasi dapat berjalan di semua platform yang mendukung Java. </a:t>
            </a:r>
          </a:p>
          <a:p>
            <a:r>
              <a:rPr lang="en-US"/>
              <a:t>Aplikasi Java dikompilasi menjadi kode byte yang dapat berjalan di Mesin Virtual Java apa pun. Sintaks Java mirip dengan c/c++</a:t>
            </a:r>
          </a:p>
        </p:txBody>
      </p:sp>
    </p:spTree>
    <p:extLst>
      <p:ext uri="{BB962C8B-B14F-4D97-AF65-F5344CB8AC3E}">
        <p14:creationId xmlns:p14="http://schemas.microsoft.com/office/powerpoint/2010/main" val="206902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History JAVA</a:t>
            </a:r>
            <a:endParaRPr/>
          </a:p>
        </p:txBody>
      </p:sp>
      <p:pic>
        <p:nvPicPr>
          <p:cNvPr id="5" name="Picture 4">
            <a:extLst>
              <a:ext uri="{FF2B5EF4-FFF2-40B4-BE49-F238E27FC236}">
                <a16:creationId xmlns:a16="http://schemas.microsoft.com/office/drawing/2014/main" id="{C1149695-DDEE-1F98-4FA7-4A9F97755730}"/>
              </a:ext>
            </a:extLst>
          </p:cNvPr>
          <p:cNvPicPr>
            <a:picLocks noChangeAspect="1"/>
          </p:cNvPicPr>
          <p:nvPr/>
        </p:nvPicPr>
        <p:blipFill>
          <a:blip r:embed="rId3"/>
          <a:stretch>
            <a:fillRect/>
          </a:stretch>
        </p:blipFill>
        <p:spPr>
          <a:xfrm>
            <a:off x="2902799" y="1057393"/>
            <a:ext cx="5901086" cy="3652492"/>
          </a:xfrm>
          <a:prstGeom prst="rect">
            <a:avLst/>
          </a:prstGeom>
        </p:spPr>
      </p:pic>
    </p:spTree>
    <p:extLst>
      <p:ext uri="{BB962C8B-B14F-4D97-AF65-F5344CB8AC3E}">
        <p14:creationId xmlns:p14="http://schemas.microsoft.com/office/powerpoint/2010/main" val="136978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Ade Agung Kurniawan, S.Kom.,M.Kom</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Telegram : </a:t>
            </a:r>
            <a:r>
              <a:rPr lang="en-US"/>
              <a:t>@adeagungkurniawan</a:t>
            </a:r>
          </a:p>
          <a:p>
            <a:pPr marL="457200" lvl="0" indent="-311150" algn="l" rtl="0">
              <a:spcBef>
                <a:spcPts val="0"/>
              </a:spcBef>
              <a:spcAft>
                <a:spcPts val="0"/>
              </a:spcAft>
              <a:buSzPts val="1300"/>
              <a:buChar char="●"/>
            </a:pPr>
            <a:r>
              <a:rPr lang="en-US"/>
              <a:t>Facebook : @adeagungkurniawan</a:t>
            </a:r>
          </a:p>
          <a:p>
            <a:pPr marL="457200" lvl="0" indent="-311150" algn="l" rtl="0">
              <a:spcBef>
                <a:spcPts val="0"/>
              </a:spcBef>
              <a:spcAft>
                <a:spcPts val="0"/>
              </a:spcAft>
              <a:buSzPts val="1300"/>
              <a:buChar char="●"/>
            </a:pPr>
            <a:r>
              <a:rPr lang="en-US"/>
              <a:t>Instagram : @adeagungkurniawan.id</a:t>
            </a:r>
          </a:p>
          <a:p>
            <a:pPr marL="146050" lvl="0" indent="0" algn="l" rtl="0">
              <a:spcBef>
                <a:spcPts val="0"/>
              </a:spcBef>
              <a:spcAft>
                <a:spcPts val="0"/>
              </a:spcAft>
              <a:buSzPts val="1300"/>
              <a:buNone/>
            </a:pPr>
            <a:endParaRPr lang="en-US"/>
          </a:p>
          <a:p>
            <a:pPr marL="146050" lvl="0" indent="0" algn="l" rtl="0">
              <a:spcBef>
                <a:spcPts val="0"/>
              </a:spcBef>
              <a:spcAft>
                <a:spcPts val="0"/>
              </a:spcAft>
              <a:buSzPts val="13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to Download and Install Java for 64 bit machine?</a:t>
            </a:r>
            <a:endParaRPr/>
          </a:p>
        </p:txBody>
      </p:sp>
      <p:sp>
        <p:nvSpPr>
          <p:cNvPr id="106" name="Google Shape;106;p16"/>
          <p:cNvSpPr txBox="1">
            <a:spLocks noGrp="1"/>
          </p:cNvSpPr>
          <p:nvPr>
            <p:ph type="body" idx="1"/>
          </p:nvPr>
        </p:nvSpPr>
        <p:spPr>
          <a:xfrm>
            <a:off x="729450" y="2458285"/>
            <a:ext cx="7894121" cy="2261100"/>
          </a:xfrm>
          <a:prstGeom prst="rect">
            <a:avLst/>
          </a:prstGeom>
        </p:spPr>
        <p:txBody>
          <a:bodyPr spcFirstLastPara="1" wrap="square" lIns="91425" tIns="91425" rIns="91425" bIns="91425" anchor="t" anchorCtr="0">
            <a:noAutofit/>
          </a:bodyPr>
          <a:lstStyle/>
          <a:p>
            <a:r>
              <a:rPr lang="en-US"/>
              <a:t>Langkah pertama, anda dapat mendownload di  </a:t>
            </a:r>
            <a:r>
              <a:rPr lang="en-US">
                <a:solidFill>
                  <a:schemeClr val="tx1"/>
                </a:solidFill>
              </a:rPr>
              <a:t>https://www.oracle.com/java/technologies/javase-downloads.html </a:t>
            </a:r>
          </a:p>
          <a:p>
            <a:endParaRPr lang="en-US"/>
          </a:p>
        </p:txBody>
      </p:sp>
      <p:pic>
        <p:nvPicPr>
          <p:cNvPr id="8" name="Picture 7">
            <a:extLst>
              <a:ext uri="{FF2B5EF4-FFF2-40B4-BE49-F238E27FC236}">
                <a16:creationId xmlns:a16="http://schemas.microsoft.com/office/drawing/2014/main" id="{31E3A400-DC41-677B-26FD-C28CB4B1BC3F}"/>
              </a:ext>
            </a:extLst>
          </p:cNvPr>
          <p:cNvPicPr>
            <a:picLocks noChangeAspect="1"/>
          </p:cNvPicPr>
          <p:nvPr/>
        </p:nvPicPr>
        <p:blipFill>
          <a:blip r:embed="rId3"/>
          <a:stretch>
            <a:fillRect/>
          </a:stretch>
        </p:blipFill>
        <p:spPr>
          <a:xfrm>
            <a:off x="4203405" y="2984205"/>
            <a:ext cx="4318785" cy="1957048"/>
          </a:xfrm>
          <a:prstGeom prst="rect">
            <a:avLst/>
          </a:prstGeom>
        </p:spPr>
      </p:pic>
    </p:spTree>
    <p:extLst>
      <p:ext uri="{BB962C8B-B14F-4D97-AF65-F5344CB8AC3E}">
        <p14:creationId xmlns:p14="http://schemas.microsoft.com/office/powerpoint/2010/main" val="365364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6"/>
          <p:cNvSpPr txBox="1">
            <a:spLocks noGrp="1"/>
          </p:cNvSpPr>
          <p:nvPr>
            <p:ph type="body" idx="1"/>
          </p:nvPr>
        </p:nvSpPr>
        <p:spPr>
          <a:xfrm>
            <a:off x="621810" y="1274527"/>
            <a:ext cx="7894121" cy="2261100"/>
          </a:xfrm>
          <a:prstGeom prst="rect">
            <a:avLst/>
          </a:prstGeom>
        </p:spPr>
        <p:txBody>
          <a:bodyPr spcFirstLastPara="1" wrap="square" lIns="91425" tIns="91425" rIns="91425" bIns="91425" anchor="t" anchorCtr="0">
            <a:noAutofit/>
          </a:bodyPr>
          <a:lstStyle/>
          <a:p>
            <a:r>
              <a:rPr lang="en-US"/>
              <a:t>Sekarang, gulir ke versi Java yang ingin kita unduh dan klik JDK Download</a:t>
            </a:r>
          </a:p>
        </p:txBody>
      </p:sp>
      <p:pic>
        <p:nvPicPr>
          <p:cNvPr id="5" name="Picture 4">
            <a:extLst>
              <a:ext uri="{FF2B5EF4-FFF2-40B4-BE49-F238E27FC236}">
                <a16:creationId xmlns:a16="http://schemas.microsoft.com/office/drawing/2014/main" id="{661C42A3-E8A7-1371-2EE7-99B5FDD5870F}"/>
              </a:ext>
            </a:extLst>
          </p:cNvPr>
          <p:cNvPicPr>
            <a:picLocks noChangeAspect="1"/>
          </p:cNvPicPr>
          <p:nvPr/>
        </p:nvPicPr>
        <p:blipFill>
          <a:blip r:embed="rId3"/>
          <a:stretch>
            <a:fillRect/>
          </a:stretch>
        </p:blipFill>
        <p:spPr>
          <a:xfrm>
            <a:off x="843516" y="1870182"/>
            <a:ext cx="6556744" cy="2971175"/>
          </a:xfrm>
          <a:prstGeom prst="rect">
            <a:avLst/>
          </a:prstGeom>
        </p:spPr>
      </p:pic>
    </p:spTree>
    <p:extLst>
      <p:ext uri="{BB962C8B-B14F-4D97-AF65-F5344CB8AC3E}">
        <p14:creationId xmlns:p14="http://schemas.microsoft.com/office/powerpoint/2010/main" val="406942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6"/>
          <p:cNvSpPr txBox="1">
            <a:spLocks noGrp="1"/>
          </p:cNvSpPr>
          <p:nvPr>
            <p:ph type="body" idx="1"/>
          </p:nvPr>
        </p:nvSpPr>
        <p:spPr>
          <a:xfrm>
            <a:off x="621810" y="1274527"/>
            <a:ext cx="7894121" cy="2261100"/>
          </a:xfrm>
          <a:prstGeom prst="rect">
            <a:avLst/>
          </a:prstGeom>
        </p:spPr>
        <p:txBody>
          <a:bodyPr spcFirstLastPara="1" wrap="square" lIns="91425" tIns="91425" rIns="91425" bIns="91425" anchor="t" anchorCtr="0">
            <a:noAutofit/>
          </a:bodyPr>
          <a:lstStyle/>
          <a:p>
            <a:r>
              <a:rPr lang="en-US"/>
              <a:t>Pilih sesuai perangkat anda X64 bit</a:t>
            </a:r>
          </a:p>
        </p:txBody>
      </p:sp>
      <p:pic>
        <p:nvPicPr>
          <p:cNvPr id="6" name="Picture 5">
            <a:extLst>
              <a:ext uri="{FF2B5EF4-FFF2-40B4-BE49-F238E27FC236}">
                <a16:creationId xmlns:a16="http://schemas.microsoft.com/office/drawing/2014/main" id="{0FC5B179-3302-BE2A-E5C2-316E1B103CFF}"/>
              </a:ext>
            </a:extLst>
          </p:cNvPr>
          <p:cNvPicPr>
            <a:picLocks noChangeAspect="1"/>
          </p:cNvPicPr>
          <p:nvPr/>
        </p:nvPicPr>
        <p:blipFill>
          <a:blip r:embed="rId3"/>
          <a:stretch>
            <a:fillRect/>
          </a:stretch>
        </p:blipFill>
        <p:spPr>
          <a:xfrm>
            <a:off x="829339" y="1820506"/>
            <a:ext cx="6217943" cy="2864907"/>
          </a:xfrm>
          <a:prstGeom prst="rect">
            <a:avLst/>
          </a:prstGeom>
        </p:spPr>
      </p:pic>
    </p:spTree>
    <p:extLst>
      <p:ext uri="{BB962C8B-B14F-4D97-AF65-F5344CB8AC3E}">
        <p14:creationId xmlns:p14="http://schemas.microsoft.com/office/powerpoint/2010/main" val="44218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6"/>
          <p:cNvSpPr txBox="1">
            <a:spLocks noGrp="1"/>
          </p:cNvSpPr>
          <p:nvPr>
            <p:ph type="body" idx="1"/>
          </p:nvPr>
        </p:nvSpPr>
        <p:spPr>
          <a:xfrm>
            <a:off x="621810" y="1274527"/>
            <a:ext cx="7894121" cy="2261100"/>
          </a:xfrm>
          <a:prstGeom prst="rect">
            <a:avLst/>
          </a:prstGeom>
        </p:spPr>
        <p:txBody>
          <a:bodyPr spcFirstLastPara="1" wrap="square" lIns="91425" tIns="91425" rIns="91425" bIns="91425" anchor="t" anchorCtr="0">
            <a:noAutofit/>
          </a:bodyPr>
          <a:lstStyle/>
          <a:p>
            <a:r>
              <a:rPr lang="en-US"/>
              <a:t>Setelah mengklik tombol unduh, akan muncul popup yang mengatakan bahwa kita harus menerima Perjanjian Lisensi Jaringan Teknologi Oracle untuk Oracle Java SE untuk mengunduh perangkat lunak ini.</a:t>
            </a:r>
          </a:p>
        </p:txBody>
      </p:sp>
      <p:pic>
        <p:nvPicPr>
          <p:cNvPr id="3" name="Picture 2">
            <a:extLst>
              <a:ext uri="{FF2B5EF4-FFF2-40B4-BE49-F238E27FC236}">
                <a16:creationId xmlns:a16="http://schemas.microsoft.com/office/drawing/2014/main" id="{C4735EAF-CE93-5D3C-910B-84FE2AB8A719}"/>
              </a:ext>
            </a:extLst>
          </p:cNvPr>
          <p:cNvPicPr>
            <a:picLocks noChangeAspect="1"/>
          </p:cNvPicPr>
          <p:nvPr/>
        </p:nvPicPr>
        <p:blipFill>
          <a:blip r:embed="rId3"/>
          <a:stretch>
            <a:fillRect/>
          </a:stretch>
        </p:blipFill>
        <p:spPr>
          <a:xfrm>
            <a:off x="758455" y="2254798"/>
            <a:ext cx="6783572" cy="2211494"/>
          </a:xfrm>
          <a:prstGeom prst="rect">
            <a:avLst/>
          </a:prstGeom>
        </p:spPr>
      </p:pic>
    </p:spTree>
    <p:extLst>
      <p:ext uri="{BB962C8B-B14F-4D97-AF65-F5344CB8AC3E}">
        <p14:creationId xmlns:p14="http://schemas.microsoft.com/office/powerpoint/2010/main" val="168953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6"/>
          <p:cNvSpPr txBox="1">
            <a:spLocks noGrp="1"/>
          </p:cNvSpPr>
          <p:nvPr>
            <p:ph type="body" idx="1"/>
          </p:nvPr>
        </p:nvSpPr>
        <p:spPr>
          <a:xfrm>
            <a:off x="621810" y="1274527"/>
            <a:ext cx="7894121" cy="2261100"/>
          </a:xfrm>
          <a:prstGeom prst="rect">
            <a:avLst/>
          </a:prstGeom>
        </p:spPr>
        <p:txBody>
          <a:bodyPr spcFirstLastPara="1" wrap="square" lIns="91425" tIns="91425" rIns="91425" bIns="91425" anchor="t" anchorCtr="0">
            <a:noAutofit/>
          </a:bodyPr>
          <a:lstStyle/>
          <a:p>
            <a:r>
              <a:rPr lang="en-US"/>
              <a:t>Jika sudah program akan mendownload, dan install progam java</a:t>
            </a:r>
          </a:p>
        </p:txBody>
      </p:sp>
      <p:pic>
        <p:nvPicPr>
          <p:cNvPr id="4" name="Picture 3">
            <a:extLst>
              <a:ext uri="{FF2B5EF4-FFF2-40B4-BE49-F238E27FC236}">
                <a16:creationId xmlns:a16="http://schemas.microsoft.com/office/drawing/2014/main" id="{6A7456F2-38E8-0A54-9907-BA7F06A76FBC}"/>
              </a:ext>
            </a:extLst>
          </p:cNvPr>
          <p:cNvPicPr>
            <a:picLocks noChangeAspect="1"/>
          </p:cNvPicPr>
          <p:nvPr/>
        </p:nvPicPr>
        <p:blipFill>
          <a:blip r:embed="rId3"/>
          <a:stretch>
            <a:fillRect/>
          </a:stretch>
        </p:blipFill>
        <p:spPr>
          <a:xfrm>
            <a:off x="942754" y="1837886"/>
            <a:ext cx="9144000" cy="390293"/>
          </a:xfrm>
          <a:prstGeom prst="rect">
            <a:avLst/>
          </a:prstGeom>
        </p:spPr>
      </p:pic>
      <p:pic>
        <p:nvPicPr>
          <p:cNvPr id="6" name="Picture 5">
            <a:extLst>
              <a:ext uri="{FF2B5EF4-FFF2-40B4-BE49-F238E27FC236}">
                <a16:creationId xmlns:a16="http://schemas.microsoft.com/office/drawing/2014/main" id="{E618A5B3-A616-544B-1130-B4E6BEFFD35E}"/>
              </a:ext>
            </a:extLst>
          </p:cNvPr>
          <p:cNvPicPr>
            <a:picLocks noChangeAspect="1"/>
          </p:cNvPicPr>
          <p:nvPr/>
        </p:nvPicPr>
        <p:blipFill>
          <a:blip r:embed="rId4"/>
          <a:stretch>
            <a:fillRect/>
          </a:stretch>
        </p:blipFill>
        <p:spPr>
          <a:xfrm>
            <a:off x="4568870" y="1935807"/>
            <a:ext cx="3685400" cy="2788150"/>
          </a:xfrm>
          <a:prstGeom prst="rect">
            <a:avLst/>
          </a:prstGeom>
        </p:spPr>
      </p:pic>
    </p:spTree>
    <p:extLst>
      <p:ext uri="{BB962C8B-B14F-4D97-AF65-F5344CB8AC3E}">
        <p14:creationId xmlns:p14="http://schemas.microsoft.com/office/powerpoint/2010/main" val="2450606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6"/>
          <p:cNvSpPr txBox="1">
            <a:spLocks noGrp="1"/>
          </p:cNvSpPr>
          <p:nvPr>
            <p:ph type="body" idx="1"/>
          </p:nvPr>
        </p:nvSpPr>
        <p:spPr>
          <a:xfrm>
            <a:off x="621810" y="1274527"/>
            <a:ext cx="7894121" cy="2261100"/>
          </a:xfrm>
          <a:prstGeom prst="rect">
            <a:avLst/>
          </a:prstGeom>
        </p:spPr>
        <p:txBody>
          <a:bodyPr spcFirstLastPara="1" wrap="square" lIns="91425" tIns="91425" rIns="91425" bIns="91425" anchor="t" anchorCtr="0">
            <a:noAutofit/>
          </a:bodyPr>
          <a:lstStyle/>
          <a:p>
            <a:r>
              <a:rPr lang="en-US"/>
              <a:t>Terakhir, Untuk mengonfirmasi apakah semuanya sudah diatur dengan benar, buka cmd dan </a:t>
            </a:r>
            <a:r>
              <a:rPr lang="en-US" b="1"/>
              <a:t>ketik java -version</a:t>
            </a:r>
          </a:p>
        </p:txBody>
      </p:sp>
      <p:pic>
        <p:nvPicPr>
          <p:cNvPr id="3" name="Picture 2">
            <a:extLst>
              <a:ext uri="{FF2B5EF4-FFF2-40B4-BE49-F238E27FC236}">
                <a16:creationId xmlns:a16="http://schemas.microsoft.com/office/drawing/2014/main" id="{484A15A5-D2AA-66F0-5C9E-2C22B7C585BF}"/>
              </a:ext>
            </a:extLst>
          </p:cNvPr>
          <p:cNvPicPr>
            <a:picLocks noChangeAspect="1"/>
          </p:cNvPicPr>
          <p:nvPr/>
        </p:nvPicPr>
        <p:blipFill>
          <a:blip r:embed="rId3"/>
          <a:stretch>
            <a:fillRect/>
          </a:stretch>
        </p:blipFill>
        <p:spPr>
          <a:xfrm>
            <a:off x="844291" y="2120752"/>
            <a:ext cx="6505575" cy="2362200"/>
          </a:xfrm>
          <a:prstGeom prst="rect">
            <a:avLst/>
          </a:prstGeom>
        </p:spPr>
      </p:pic>
    </p:spTree>
    <p:extLst>
      <p:ext uri="{BB962C8B-B14F-4D97-AF65-F5344CB8AC3E}">
        <p14:creationId xmlns:p14="http://schemas.microsoft.com/office/powerpoint/2010/main" val="80252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Tools &amp; Web yang digunakan selama proses pembelajaran</a:t>
            </a:r>
            <a:endParaRPr/>
          </a:p>
        </p:txBody>
      </p:sp>
      <p:sp>
        <p:nvSpPr>
          <p:cNvPr id="106" name="Google Shape;106;p16"/>
          <p:cNvSpPr txBox="1">
            <a:spLocks noGrp="1"/>
          </p:cNvSpPr>
          <p:nvPr>
            <p:ph type="body" idx="1"/>
          </p:nvPr>
        </p:nvSpPr>
        <p:spPr>
          <a:xfrm>
            <a:off x="729450" y="2638857"/>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Medium</a:t>
            </a:r>
          </a:p>
          <a:p>
            <a:pPr marL="457200" lvl="0" indent="-311150" algn="l" rtl="0">
              <a:spcBef>
                <a:spcPts val="0"/>
              </a:spcBef>
              <a:spcAft>
                <a:spcPts val="0"/>
              </a:spcAft>
              <a:buSzPts val="1300"/>
              <a:buChar char="●"/>
            </a:pPr>
            <a:r>
              <a:rPr lang="en-US"/>
              <a:t>Gitbook</a:t>
            </a:r>
          </a:p>
          <a:p>
            <a:pPr marL="457200" lvl="0" indent="-311150" algn="l" rtl="0">
              <a:spcBef>
                <a:spcPts val="0"/>
              </a:spcBef>
              <a:spcAft>
                <a:spcPts val="0"/>
              </a:spcAft>
              <a:buSzPts val="1300"/>
              <a:buChar char="●"/>
            </a:pPr>
            <a:r>
              <a:rPr lang="en-US"/>
              <a:t>Aplikasi Pendukung Program (Mata kuliah yang diajarkan)</a:t>
            </a:r>
          </a:p>
          <a:p>
            <a:pPr marL="457200" lvl="0" indent="-311150" algn="l" rtl="0">
              <a:spcBef>
                <a:spcPts val="0"/>
              </a:spcBef>
              <a:spcAft>
                <a:spcPts val="0"/>
              </a:spcAft>
              <a:buSzPts val="1300"/>
              <a:buChar char="●"/>
            </a:pPr>
            <a:r>
              <a:rPr lang="en-US"/>
              <a:t>Zoho</a:t>
            </a:r>
          </a:p>
          <a:p>
            <a:pPr marL="457200" lvl="0" indent="-311150" algn="l" rtl="0">
              <a:spcBef>
                <a:spcPts val="0"/>
              </a:spcBef>
              <a:spcAft>
                <a:spcPts val="0"/>
              </a:spcAft>
              <a:buSzPts val="1300"/>
              <a:buChar char="●"/>
            </a:pPr>
            <a:r>
              <a:rPr lang="en-US"/>
              <a:t>Email</a:t>
            </a:r>
          </a:p>
          <a:p>
            <a:pPr marL="457200" lvl="0" indent="-311150" algn="l" rtl="0">
              <a:spcBef>
                <a:spcPts val="0"/>
              </a:spcBef>
              <a:spcAft>
                <a:spcPts val="0"/>
              </a:spcAft>
              <a:buSzPts val="1300"/>
              <a:buChar cha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Baru 2024 Kampus UMMUBA</a:t>
            </a:r>
            <a:br>
              <a:rPr lang="en-US"/>
            </a:br>
            <a:endParaRPr/>
          </a:p>
        </p:txBody>
      </p:sp>
      <p:pic>
        <p:nvPicPr>
          <p:cNvPr id="3" name="Picture 2">
            <a:extLst>
              <a:ext uri="{FF2B5EF4-FFF2-40B4-BE49-F238E27FC236}">
                <a16:creationId xmlns:a16="http://schemas.microsoft.com/office/drawing/2014/main" id="{FE8113A9-9BE2-8F48-5A5A-6C902619F7AE}"/>
              </a:ext>
            </a:extLst>
          </p:cNvPr>
          <p:cNvPicPr>
            <a:picLocks noChangeAspect="1"/>
          </p:cNvPicPr>
          <p:nvPr/>
        </p:nvPicPr>
        <p:blipFill>
          <a:blip r:embed="rId3"/>
          <a:stretch>
            <a:fillRect/>
          </a:stretch>
        </p:blipFill>
        <p:spPr>
          <a:xfrm>
            <a:off x="7031659" y="1181526"/>
            <a:ext cx="1859504" cy="26391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Terkait Tata Tertib Ruangan Kelas/Labor</a:t>
            </a:r>
            <a:endParaRPr/>
          </a:p>
        </p:txBody>
      </p:sp>
      <p:sp>
        <p:nvSpPr>
          <p:cNvPr id="106" name="Google Shape;106;p16"/>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Mahasiswa dilarang membawa makanan &amp; minuman di dalam kelas</a:t>
            </a:r>
          </a:p>
          <a:p>
            <a:pPr marL="457200" lvl="0" indent="-311150" algn="l" rtl="0">
              <a:spcBef>
                <a:spcPts val="0"/>
              </a:spcBef>
              <a:spcAft>
                <a:spcPts val="0"/>
              </a:spcAft>
              <a:buSzPts val="1300"/>
              <a:buChar char="●"/>
            </a:pPr>
            <a:r>
              <a:rPr lang="en-US"/>
              <a:t>Mahasiswa dilarang membuang sampah plastik permen dsbnya</a:t>
            </a:r>
          </a:p>
          <a:p>
            <a:pPr marL="457200" lvl="0" indent="-311150" algn="l" rtl="0">
              <a:spcBef>
                <a:spcPts val="0"/>
              </a:spcBef>
              <a:spcAft>
                <a:spcPts val="0"/>
              </a:spcAft>
              <a:buSzPts val="1300"/>
              <a:buChar char="●"/>
            </a:pPr>
            <a:r>
              <a:rPr lang="en-US"/>
              <a:t>Setelah pembelajaran berakhir kursi wajib disusun dengan rapi</a:t>
            </a:r>
          </a:p>
          <a:p>
            <a:pPr marL="457200" lvl="0" indent="-311150" algn="l" rtl="0">
              <a:spcBef>
                <a:spcPts val="0"/>
              </a:spcBef>
              <a:spcAft>
                <a:spcPts val="0"/>
              </a:spcAft>
              <a:buSzPts val="1300"/>
              <a:buChar char="●"/>
            </a:pPr>
            <a:r>
              <a:rPr lang="en-US"/>
              <a:t>Bagi didalam labor setelah pembelajaran berakhir computer wajib dimatikan</a:t>
            </a:r>
          </a:p>
          <a:p>
            <a:pPr marL="146050" lvl="0" indent="0" algn="l" rtl="0">
              <a:spcBef>
                <a:spcPts val="0"/>
              </a:spcBef>
              <a:spcAft>
                <a:spcPts val="0"/>
              </a:spcAft>
              <a:buSzPts val="1300"/>
              <a:buNone/>
            </a:pPr>
            <a:endParaRPr/>
          </a:p>
        </p:txBody>
      </p:sp>
    </p:spTree>
    <p:extLst>
      <p:ext uri="{BB962C8B-B14F-4D97-AF65-F5344CB8AC3E}">
        <p14:creationId xmlns:p14="http://schemas.microsoft.com/office/powerpoint/2010/main" val="334353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Keterlambatan 2024</a:t>
            </a:r>
            <a:endParaRPr/>
          </a:p>
        </p:txBody>
      </p:sp>
    </p:spTree>
    <p:extLst>
      <p:ext uri="{BB962C8B-B14F-4D97-AF65-F5344CB8AC3E}">
        <p14:creationId xmlns:p14="http://schemas.microsoft.com/office/powerpoint/2010/main" val="189704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Batas Keterlambatan</a:t>
            </a:r>
            <a:endParaRPr/>
          </a:p>
        </p:txBody>
      </p:sp>
      <p:sp>
        <p:nvSpPr>
          <p:cNvPr id="106" name="Google Shape;106;p16"/>
          <p:cNvSpPr txBox="1">
            <a:spLocks noGrp="1"/>
          </p:cNvSpPr>
          <p:nvPr>
            <p:ph type="body" idx="1"/>
          </p:nvPr>
        </p:nvSpPr>
        <p:spPr>
          <a:xfrm>
            <a:off x="658566" y="2075513"/>
            <a:ext cx="7808777"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Batas keterlambatan mahasiswa maksimal </a:t>
            </a:r>
            <a:r>
              <a:rPr lang="en-US">
                <a:solidFill>
                  <a:srgbClr val="FF0000"/>
                </a:solidFill>
              </a:rPr>
              <a:t>15 Menit </a:t>
            </a:r>
            <a:r>
              <a:rPr lang="en-US"/>
              <a:t>setelah kelas dimulai</a:t>
            </a:r>
          </a:p>
          <a:p>
            <a:pPr marL="457200" lvl="0" indent="-311150" algn="l" rtl="0">
              <a:spcBef>
                <a:spcPts val="0"/>
              </a:spcBef>
              <a:spcAft>
                <a:spcPts val="0"/>
              </a:spcAft>
              <a:buSzPts val="1300"/>
              <a:buChar char="●"/>
            </a:pPr>
            <a:r>
              <a:rPr lang="en-US"/>
              <a:t>Bagi mahasiswa yang terlambat dilarang untuk masuk dan mengikuti perkuliahan</a:t>
            </a:r>
          </a:p>
          <a:p>
            <a:pPr marL="457200" lvl="0" indent="-311150" algn="l" rtl="0">
              <a:spcBef>
                <a:spcPts val="0"/>
              </a:spcBef>
              <a:spcAft>
                <a:spcPts val="0"/>
              </a:spcAft>
              <a:buSzPts val="1300"/>
              <a:buChar char="●"/>
            </a:pPr>
            <a:r>
              <a:rPr lang="en-US"/>
              <a:t>Toleransi keterlambatan hanya untuk alasan (Mengikuti kegiatan akademik kampus/organisasi/acara kampus), (Terkena bencana/duka)</a:t>
            </a:r>
          </a:p>
          <a:p>
            <a:pPr marL="457200" lvl="0" indent="-311150" algn="l" rtl="0">
              <a:spcBef>
                <a:spcPts val="0"/>
              </a:spcBef>
              <a:spcAft>
                <a:spcPts val="0"/>
              </a:spcAft>
              <a:buSzPts val="1300"/>
              <a:buChar char="●"/>
            </a:pPr>
            <a:r>
              <a:rPr lang="en-US"/>
              <a:t>Alasan hujan, bocor ban, habis minyak, ketiduran, rumah jauh dll tidak diterima</a:t>
            </a:r>
            <a:endParaRPr/>
          </a:p>
        </p:txBody>
      </p:sp>
    </p:spTree>
    <p:extLst>
      <p:ext uri="{BB962C8B-B14F-4D97-AF65-F5344CB8AC3E}">
        <p14:creationId xmlns:p14="http://schemas.microsoft.com/office/powerpoint/2010/main" val="367727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Absensi</a:t>
            </a:r>
            <a:endParaRPr/>
          </a:p>
        </p:txBody>
      </p:sp>
    </p:spTree>
    <p:extLst>
      <p:ext uri="{BB962C8B-B14F-4D97-AF65-F5344CB8AC3E}">
        <p14:creationId xmlns:p14="http://schemas.microsoft.com/office/powerpoint/2010/main" val="237724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Peraturan Batas Absensi Mahasiswa</a:t>
            </a:r>
            <a:endParaRPr/>
          </a:p>
        </p:txBody>
      </p:sp>
      <p:sp>
        <p:nvSpPr>
          <p:cNvPr id="106" name="Google Shape;106;p16"/>
          <p:cNvSpPr txBox="1">
            <a:spLocks noGrp="1"/>
          </p:cNvSpPr>
          <p:nvPr>
            <p:ph type="body" idx="1"/>
          </p:nvPr>
        </p:nvSpPr>
        <p:spPr>
          <a:xfrm>
            <a:off x="658566" y="2075513"/>
            <a:ext cx="789412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Kehadiran maksimal 75%, batas izin, sakit, alfa hanya 4x selama 1 semester</a:t>
            </a:r>
          </a:p>
          <a:p>
            <a:pPr marL="457200" lvl="0" indent="-311150" algn="l" rtl="0">
              <a:spcBef>
                <a:spcPts val="0"/>
              </a:spcBef>
              <a:spcAft>
                <a:spcPts val="0"/>
              </a:spcAft>
              <a:buSzPts val="1300"/>
              <a:buChar char="●"/>
            </a:pPr>
            <a:r>
              <a:rPr lang="en-US"/>
              <a:t>Sakit berkepanjangan dengan lampiran surat dari dokter dapat diberi toleransi absensi</a:t>
            </a:r>
          </a:p>
          <a:p>
            <a:pPr marL="457200" lvl="0" indent="-311150" algn="l" rtl="0">
              <a:spcBef>
                <a:spcPts val="0"/>
              </a:spcBef>
              <a:spcAft>
                <a:spcPts val="0"/>
              </a:spcAft>
              <a:buSzPts val="1300"/>
              <a:buChar char="●"/>
            </a:pPr>
            <a:r>
              <a:rPr lang="en-US"/>
              <a:t>Hak untuk mendapatkan nilai A / B kehadiran maksimal 75%</a:t>
            </a:r>
          </a:p>
          <a:p>
            <a:pPr marL="457200" lvl="0" indent="-311150" algn="l" rtl="0">
              <a:spcBef>
                <a:spcPts val="0"/>
              </a:spcBef>
              <a:spcAft>
                <a:spcPts val="0"/>
              </a:spcAft>
              <a:buSzPts val="1300"/>
              <a:buChar char="●"/>
            </a:pPr>
            <a:r>
              <a:rPr lang="en-US"/>
              <a:t>Absensi kurang dari 75% nilai yang didapat hanya C/D/E</a:t>
            </a:r>
            <a:endParaRPr/>
          </a:p>
        </p:txBody>
      </p:sp>
    </p:spTree>
    <p:extLst>
      <p:ext uri="{BB962C8B-B14F-4D97-AF65-F5344CB8AC3E}">
        <p14:creationId xmlns:p14="http://schemas.microsoft.com/office/powerpoint/2010/main" val="285793980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630</Words>
  <Application>Microsoft Office PowerPoint</Application>
  <PresentationFormat>On-screen Show (16:9)</PresentationFormat>
  <Paragraphs>68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Raleway</vt:lpstr>
      <vt:lpstr>Arial</vt:lpstr>
      <vt:lpstr>Streamline</vt:lpstr>
      <vt:lpstr>Pemrograman Berorientasi Objek (OOP)</vt:lpstr>
      <vt:lpstr>Ade Agung Kurniawan, S.Kom.,M.Kom</vt:lpstr>
      <vt:lpstr>Tools &amp; Web yang digunakan selama proses pembelajaran</vt:lpstr>
      <vt:lpstr>Peraturan Baru 2024 Kampus UMMUBA </vt:lpstr>
      <vt:lpstr>Terkait Tata Tertib Ruangan Kelas/Labor</vt:lpstr>
      <vt:lpstr>Peraturan Keterlambatan 2024</vt:lpstr>
      <vt:lpstr>Peraturan Batas Keterlambatan</vt:lpstr>
      <vt:lpstr>Peraturan Absensi</vt:lpstr>
      <vt:lpstr>Peraturan Batas Absensi Mahasiswa</vt:lpstr>
      <vt:lpstr>Poin Penilaian Selama Proses Pembelajaran</vt:lpstr>
      <vt:lpstr>Poin pembelajaran selama proses pembelajaran</vt:lpstr>
      <vt:lpstr>Peraturan pengiriman tugas</vt:lpstr>
      <vt:lpstr>Peraturan pengiriman tugas mahasiswa</vt:lpstr>
      <vt:lpstr>Tata tertib peraturan didalam kelas</vt:lpstr>
      <vt:lpstr>Peraturan tata tertib didalam kelas</vt:lpstr>
      <vt:lpstr>Pemrograman Berorientasi Objek (OOP)</vt:lpstr>
      <vt:lpstr>Tentang JAVA</vt:lpstr>
      <vt:lpstr>Tentang JAVA</vt:lpstr>
      <vt:lpstr>History JAVA</vt:lpstr>
      <vt:lpstr>How to Download and Install Java for 64 bit machine?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 Programming</dc:title>
  <cp:lastModifiedBy>Ade Agung Kurniawan</cp:lastModifiedBy>
  <cp:revision>5</cp:revision>
  <dcterms:modified xsi:type="dcterms:W3CDTF">2024-02-06T07:23:31Z</dcterms:modified>
</cp:coreProperties>
</file>