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91" r:id="rId11"/>
    <p:sldId id="297" r:id="rId12"/>
    <p:sldId id="272" r:id="rId13"/>
    <p:sldId id="293" r:id="rId14"/>
    <p:sldId id="294" r:id="rId15"/>
    <p:sldId id="295" r:id="rId16"/>
    <p:sldId id="296" r:id="rId17"/>
    <p:sldId id="29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4" r:id="rId28"/>
    <p:sldId id="281" r:id="rId29"/>
    <p:sldId id="282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37"/>
      <p:bold r:id="rId38"/>
      <p:italic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aleway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865979-C3F6-47D9-8CE4-5872E3270ABC}">
  <a:tblStyle styleId="{92865979-C3F6-47D9-8CE4-5872E3270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70" y="-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BC0A5F56-0440-C492-4C0D-75B5E0674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FA189A1F-4DB0-E869-2D13-070A48C89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E5B987D6-5F47-D8A3-2D5E-FD1BE3B37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81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C5D6856-2FFE-D3D0-C605-EAC571FDC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1DAF8D70-6099-839D-0929-5BD17466D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6523EB5D-31FB-8AB3-CFA6-18339A957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60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F18D092-FB19-1525-CB8C-5266DCE1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7621CE27-E8C4-6C77-2E8C-829B83EF3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F99E95E6-FC92-927E-C08D-4EDDE11E7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039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E99CBDD-D868-528D-44D0-815936115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4D4CA29D-9465-4278-6961-8E3DEFDF15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3DB4C41C-B521-3B29-1CB4-D1F1CFF11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405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C791408-6DDB-0C59-F633-BB51E482D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CE480827-C142-6A87-CBB0-6339486773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703D03D4-DE28-1F63-8E81-F0A9C05D44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229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1B1AB749-AC4A-15C1-E5BE-FFD0560FA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0BA80AC9-2679-0580-CD07-420D9F6F2F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9CC2D3E3-950C-6152-0324-4F998CD637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39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47B139F-89C7-C637-2947-74A4EB6F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6F3E3673-C340-289F-19D4-C3054AAC8F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2C195120-374B-D4A3-AE44-2DB2ECC3B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182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A16FDDA-E0C4-EC67-015A-61CEED5BA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82BDD27E-2EE7-3B60-0039-99A6811FF3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6B115FB2-A48C-F21D-B8AE-CCC8381D2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836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90496FD-DCA4-A57C-79DD-E937EE7A7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1F622E7C-3681-7746-4078-205A729768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4EC077E2-F910-BE8A-2B97-0A91C6E47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75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9F30FF92-9DEF-74BE-D66B-395DD834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7BD381D4-569F-8D98-FC4C-4195BCACD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D22604AA-8B11-3009-5FEF-7C4A030724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86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92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7CDEBF9-F4D5-A7F8-1CD0-DEB5E275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626FE806-AF29-5D06-C3BD-0838410144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769D008A-3E44-4E40-943D-DC9833EC7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77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0CCE05C-5B23-D37B-239E-ABDF626E2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853DC492-82DB-B54C-F225-5245506B01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DFC737F5-41A1-7418-2EA9-75AB66E59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34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483CA12-A5FC-E172-FC60-A25616BC7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D84EC796-C823-810C-7971-39E649429B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C5B1D801-1D6A-A406-80E8-FB8AC98486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68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1AA64D1-A656-240C-A87D-0BA45BB3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FB3F2CB4-FF09-2B17-9DF5-590BC7EEA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AB6B12D1-90F3-BC16-38C7-7C44EE04A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182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82529EE-A337-E7D4-9CB3-E84B95DE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69037F38-D96A-1ADD-F801-D8DAA4AAE9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3C7E3CBA-24F5-027A-8A39-EDEFADE8F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440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0F3997D-F133-227A-C69B-EA752E4D8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4CCAB5A7-F7B7-4D4C-C6F1-488B3CBBD7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E0DD64FA-4849-4252-8C68-CCFFBBF16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72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1F45649-D89C-D015-3CBB-17FD96AB4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ACCC4EDA-5ACA-1380-D916-D4C9BFFE70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3E33A22D-90E6-6479-5CB7-8EA32BF48B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315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54693A5-EDF8-50A7-84AD-C1C62353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769BE9C3-FAC0-6179-A57A-BB1EABB74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3509EE03-C306-DC61-1FD6-C7BF362C5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752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4FA1A158-0AAE-E19E-13A9-880A99DF7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6AD4B15B-08F2-E735-303E-75F9286C2B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285540DA-FF4E-6B5D-5BDC-28BB9078B3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880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B20C580-39C6-BFAF-452B-1E1B470E7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920E0160-19A4-8CB1-58FF-0F98437F1C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1664C0FD-6575-1454-502E-EDAAC1D20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62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702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8017266-CF7C-F684-0837-A027A132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2D8906F7-977F-90A8-674E-E4B1B2B2C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F6FA67A3-0DAD-6FC5-9A2A-00962C55A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992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3604B9E-AE3D-F264-97AD-7EAE5998C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476B4E06-04B7-2D61-A26A-B36535E529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FF8B364D-08E0-CBB6-D140-A942E6554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74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AEE1409-1BD1-4AF6-79CE-633213E30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76CCA6A1-803E-DE34-1E72-EA7FC96C1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F046C82F-2C00-479D-D0DD-7B8BD356E8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17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18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11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932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45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55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uniailkom.com/tutorial-belajar-c-cara-mendownload-dan-menginstall-code-bloc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Pemrograman C++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Ade Agung Kurniawan, S.Kom, M.Kom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DC24A-5593-A994-C993-FBAF96EFAB16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281065" y="95124"/>
            <a:ext cx="307270" cy="301828"/>
          </a:xfrm>
          <a:prstGeom prst="rect">
            <a:avLst/>
          </a:prstGeom>
        </p:spPr>
      </p:pic>
      <p:sp>
        <p:nvSpPr>
          <p:cNvPr id="3" name="Google Shape;87;p13">
            <a:extLst>
              <a:ext uri="{FF2B5EF4-FFF2-40B4-BE49-F238E27FC236}">
                <a16:creationId xmlns:a16="http://schemas.microsoft.com/office/drawing/2014/main" id="{E0274025-B957-C5E4-7678-2C828E7D68D6}"/>
              </a:ext>
            </a:extLst>
          </p:cNvPr>
          <p:cNvSpPr txBox="1">
            <a:spLocks/>
          </p:cNvSpPr>
          <p:nvPr/>
        </p:nvSpPr>
        <p:spPr>
          <a:xfrm>
            <a:off x="588335" y="2920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Universitas Muhammadiyah Muara Bungo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12403-11DE-4CE6-CA3F-4FADF3079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85" y="852694"/>
            <a:ext cx="1813033" cy="2037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7FADB-BD11-60DC-155E-8C850CDD28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-1" b="179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26AAEBDB-418A-F34B-09CF-017D5A0E94C2}"/>
              </a:ext>
            </a:extLst>
          </p:cNvPr>
          <p:cNvSpPr txBox="1">
            <a:spLocks/>
          </p:cNvSpPr>
          <p:nvPr/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Pemrograman C++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4E96158F-05DC-D94A-1B23-0A4A69FB517A}"/>
              </a:ext>
            </a:extLst>
          </p:cNvPr>
          <p:cNvSpPr txBox="1">
            <a:spLocks/>
          </p:cNvSpPr>
          <p:nvPr/>
        </p:nvSpPr>
        <p:spPr>
          <a:xfrm>
            <a:off x="727950" y="24459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>
                <a:solidFill>
                  <a:schemeClr val="bg1"/>
                </a:solidFill>
              </a:rPr>
              <a:t>Ade Agung Kurniawan, S.Kom, M.Kom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67680D-ED96-4E31-8461-11C353104230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135453" y="4721986"/>
            <a:ext cx="307270" cy="301828"/>
          </a:xfrm>
          <a:prstGeom prst="rect">
            <a:avLst/>
          </a:prstGeom>
        </p:spPr>
      </p:pic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2034B433-9631-2D89-ACCD-24FE23DDD34E}"/>
              </a:ext>
            </a:extLst>
          </p:cNvPr>
          <p:cNvSpPr txBox="1">
            <a:spLocks/>
          </p:cNvSpPr>
          <p:nvPr/>
        </p:nvSpPr>
        <p:spPr>
          <a:xfrm>
            <a:off x="442723" y="468730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200">
                <a:solidFill>
                  <a:schemeClr val="bg1"/>
                </a:solidFill>
              </a:rPr>
              <a:t>Universitas Muhammadiyah Muara Bungo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5B984-512D-56AB-60A4-755D0A676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762" y="756159"/>
            <a:ext cx="1813033" cy="2037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CDCF-CE0D-4061-B5DE-AB0B44E2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Blocks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38520-6908-1810-F793-AF8A85D5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1953087"/>
            <a:ext cx="6454671" cy="28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6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2F198-DE2A-E65B-9881-C87F62734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64C1-2762-E66D-83C7-686A0A58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998" y="2304150"/>
            <a:ext cx="7688700" cy="535200"/>
          </a:xfrm>
        </p:spPr>
        <p:txBody>
          <a:bodyPr/>
          <a:lstStyle/>
          <a:p>
            <a:r>
              <a:rPr lang="en-US"/>
              <a:t>Pindah ruangan di 2.8 tgl 19 dst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572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5A5FFC3C-EB15-9483-791D-3CE467148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DECC12F7-4C80-6FA3-DE20-93ECF90236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Perbedaan Bahasa C++ dan C/ C#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121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F97037C-B4AE-537E-55D5-79E180D3A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72026767-4477-CA64-65DC-3AED32F01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C++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53F3F8-14D6-F000-BC8F-0C2B9A1D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87" y="487387"/>
            <a:ext cx="1076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38D470DA-F78D-09AA-AF41-9D27B56BE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730562"/>
            <a:ext cx="7599140" cy="29507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Bahasa C++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dan 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C#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adalah bahasa pemrograman yang memiliki perbedaan mendasar.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>
              <a:solidFill>
                <a:srgbClr val="111111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Prinsip Utama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C++ adalah ekstensi dari bahasa pemrograman C. Dibuat oleh Bjarne Stroustrup, C++ memiliki peningkatan pada objek dan perilakunya tanpa mengurangi kecepatan dan efisiensi kode secara keseluruhan.</a:t>
            </a:r>
            <a:endParaRPr lang="en-US" altLang="en-US" sz="1400">
              <a:solidFill>
                <a:srgbClr val="111111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Karakteristik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C++ memiliki aturan sintaks yang rumit, konvensi yang banyak, manajemen memori yang rawan kesalahan, dan fitur bahasa yang tidak intuitif.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lang="en-US" altLang="en-US" sz="1400">
              <a:solidFill>
                <a:srgbClr val="111111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Penggunaan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C++ umum digunakan dalam pengembangan permainan, aplikasi desktop, dan sistem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lang="en-US" altLang="en-US" sz="1400">
              <a:solidFill>
                <a:srgbClr val="111111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Desktop, Android, Web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7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60C6928-37A5-35D6-31AD-2BBF8C43E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43C83F6A-2EE4-A6B4-6592-E62B5BC98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4EFDF6E-FB05-F4DB-264C-8AC181447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2202229"/>
            <a:ext cx="7599140" cy="20074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ID" sz="1400" b="1" i="0">
                <a:solidFill>
                  <a:srgbClr val="111111"/>
                </a:solidFill>
                <a:effectLst/>
                <a:latin typeface="-apple-system"/>
              </a:rPr>
              <a:t>Penggunaan</a:t>
            </a:r>
            <a:r>
              <a:rPr lang="en-ID" sz="1400" b="0" i="0">
                <a:solidFill>
                  <a:srgbClr val="111111"/>
                </a:solidFill>
                <a:effectLst/>
                <a:latin typeface="-apple-system"/>
              </a:rPr>
              <a:t>: Bahasa C masih digunakan dalam pengembangan sistem operasi dan perangkat keras.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i="0">
                <a:solidFill>
                  <a:srgbClr val="111111"/>
                </a:solidFill>
                <a:effectLst/>
                <a:latin typeface="-apple-system"/>
              </a:rPr>
              <a:t>Peran</a:t>
            </a:r>
            <a:r>
              <a:rPr lang="en-ID" sz="1400" b="0" i="0">
                <a:solidFill>
                  <a:srgbClr val="111111"/>
                </a:solidFill>
                <a:effectLst/>
                <a:latin typeface="-apple-system"/>
              </a:rPr>
              <a:t>: C++ adalah ekstensi dari C, dan C# adalah bahasa pemrograman tingkat tinggi.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i="0">
                <a:solidFill>
                  <a:srgbClr val="111111"/>
                </a:solidFill>
                <a:effectLst/>
                <a:latin typeface="-apple-system"/>
              </a:rPr>
              <a:t>Tujuan: </a:t>
            </a:r>
            <a:r>
              <a:rPr lang="en-ID" sz="1400" b="0" i="0">
                <a:solidFill>
                  <a:srgbClr val="111111"/>
                </a:solidFill>
                <a:effectLst/>
                <a:latin typeface="-apple-system"/>
              </a:rPr>
              <a:t>C++ umum digunakan dalam pengembangan permainan, aplikasi desktop, dan sistem real-time, sedangkan C# lebih sering digunakan untuk pengembangan aplikasi Windows dan aplikasi berbasis web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1400" b="0" i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EA5757-9C34-7BB5-7FCC-F5368A819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309" y="634650"/>
            <a:ext cx="11620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1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213F751-1788-AC29-46BF-7324DCF7D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E6C882E8-6CA3-D723-62B4-A4E2567E5E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C#</a:t>
            </a:r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7B0AFCC-A403-C483-5912-E5ACB2231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2573869"/>
            <a:ext cx="7599140" cy="12641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ID" sz="1400" b="1" i="0">
                <a:solidFill>
                  <a:srgbClr val="111111"/>
                </a:solidFill>
                <a:effectLst/>
                <a:latin typeface="-apple-system"/>
              </a:rPr>
              <a:t>Definisi dan Kegunaan</a:t>
            </a:r>
            <a:r>
              <a:rPr lang="en-ID" sz="1400" b="0" i="0">
                <a:solidFill>
                  <a:srgbClr val="111111"/>
                </a:solidFill>
                <a:effectLst/>
                <a:latin typeface="-apple-system"/>
              </a:rPr>
              <a:t>: C# (dieja “see-sharp”) adalah bahasa pemrograman dengan tujuan umum. Dirancang untuk membuat program yang dijalankan pada kerangka kerja .NET.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i="0">
                <a:solidFill>
                  <a:srgbClr val="111111"/>
                </a:solidFill>
                <a:effectLst/>
                <a:latin typeface="-apple-system"/>
              </a:rPr>
              <a:t>Penggunaan</a:t>
            </a:r>
            <a:r>
              <a:rPr lang="en-ID" sz="1400" b="0" i="0">
                <a:solidFill>
                  <a:srgbClr val="111111"/>
                </a:solidFill>
                <a:effectLst/>
                <a:latin typeface="-apple-system"/>
              </a:rPr>
              <a:t>: C# dominan dalam pengembangan aplikasi Windows dan aplikasi berbasis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400" b="1" i="0">
                <a:solidFill>
                  <a:srgbClr val="111111"/>
                </a:solidFill>
                <a:effectLst/>
                <a:latin typeface="-apple-system"/>
              </a:rPr>
              <a:t>Kemudahan</a:t>
            </a:r>
            <a:r>
              <a:rPr lang="en-ID" sz="1400" b="0" i="0">
                <a:solidFill>
                  <a:srgbClr val="111111"/>
                </a:solidFill>
                <a:effectLst/>
                <a:latin typeface="-apple-system"/>
              </a:rPr>
              <a:t>: C# lebih mudah dipelajari karena memiliki kelas hirarki yang terdefinisi dengan baik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A7FEEF-F968-6BC1-ECFE-90EC4216E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950" y="6346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1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7BD3B29-9A9F-5B1B-7DD1-4E698F379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562C3505-DB4A-28CB-E4CE-2E1D01FBD5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Syntax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A745-D59A-DF7A-076D-1CDCE416A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4" y="2150542"/>
            <a:ext cx="2560542" cy="1607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28A978-2AE1-AAE5-71F6-70AA8DE4A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528" y="2143335"/>
            <a:ext cx="3080323" cy="2292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4D574-CC19-48FA-54C3-BF83370D0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689" y="2150541"/>
            <a:ext cx="2937785" cy="1607959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D1583761-0E8A-D796-05B2-F647FB46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865" y="3918626"/>
            <a:ext cx="1198340" cy="2731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0" tIns="57132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1pPr>
            <a:lvl2pPr marL="457200" marR="0" lvl="1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2pPr>
            <a:lvl3pPr marL="914400" marR="0" lvl="2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3pPr>
            <a:lvl4pPr marL="1371600" marR="0" lvl="3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4pPr>
            <a:lvl5pPr marL="1828800" marR="0" lvl="4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5pPr>
            <a:lvl6pPr marL="2286000" marR="0" lvl="5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6pPr>
            <a:lvl7pPr marL="2743200" marR="0" lvl="6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7pPr>
            <a:lvl8pPr marL="3200400" marR="0" lvl="7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8pPr>
            <a:lvl9pPr marL="3657600" marR="0" lvl="8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/>
              <a:t>C++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D3D2B66-5CE3-89A4-4869-8DA6853CB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696" y="3918624"/>
            <a:ext cx="1198340" cy="2731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0" tIns="57132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1pPr>
            <a:lvl2pPr marL="457200" marR="0" lvl="1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2pPr>
            <a:lvl3pPr marL="914400" marR="0" lvl="2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3pPr>
            <a:lvl4pPr marL="1371600" marR="0" lvl="3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4pPr>
            <a:lvl5pPr marL="1828800" marR="0" lvl="4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5pPr>
            <a:lvl6pPr marL="2286000" marR="0" lvl="5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6pPr>
            <a:lvl7pPr marL="2743200" marR="0" lvl="6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7pPr>
            <a:lvl8pPr marL="3200400" marR="0" lvl="7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8pPr>
            <a:lvl9pPr marL="3657600" marR="0" lvl="8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/>
              <a:t>C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A255D0C-53ED-4663-B18A-2542E0A97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1528" y="4572533"/>
            <a:ext cx="1198340" cy="2731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0" tIns="57132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1pPr>
            <a:lvl2pPr marL="457200" marR="0" lvl="1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2pPr>
            <a:lvl3pPr marL="914400" marR="0" lvl="2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3pPr>
            <a:lvl4pPr marL="1371600" marR="0" lvl="3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4pPr>
            <a:lvl5pPr marL="1828800" marR="0" lvl="4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5pPr>
            <a:lvl6pPr marL="2286000" marR="0" lvl="5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6pPr>
            <a:lvl7pPr marL="2743200" marR="0" lvl="6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7pPr>
            <a:lvl8pPr marL="3200400" marR="0" lvl="7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8pPr>
            <a:lvl9pPr marL="3657600" marR="0" lvl="8" indent="-29845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4219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7A45825F-460D-19FD-209D-3EB884B3E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2719A725-CCD7-6C11-9062-88FB0FDCD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Konsep Dasar Pemrograman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446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466340A-8F60-2D6E-BD1F-301D2744F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BE033D4D-49B2-D622-CD77-14C49A3C7C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Konsep Dasar Pemrograman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4F041AAB-FC36-1128-9994-4AC086D6A8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Dasar pemahaman suatu pemrograman adalah analisa suatu algoritma </a:t>
            </a:r>
          </a:p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Setiap algoritma yang disusun tidak tergantung pada bahasa pemrograman tertentu </a:t>
            </a:r>
          </a:p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Setiap bahasa pemrograman mempunyai karakteristik yang berbeda baik struktur, sintak, maupun kode program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7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5F2FA3E-C5CB-A501-6FFF-B03E11B70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69D9D8A-FC3A-8C27-3467-277D4D75E0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Tipe – tipe Bahasa Pemrograman (lanjutan) 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4EF768E4-A30E-6A91-8548-3ABFB5E92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Tingkat Tinggi </a:t>
            </a:r>
          </a:p>
          <a:p>
            <a:pPr marL="511175" indent="0">
              <a:buNone/>
              <a:tabLst>
                <a:tab pos="5111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 Kode serupa dengan bahasa inggris setiap hari</a:t>
            </a:r>
          </a:p>
          <a:p>
            <a:pPr marL="511175" indent="0">
              <a:buNone/>
              <a:tabLst>
                <a:tab pos="5111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 Menggunakan notasi matematika (diterjemahkan melalui compilers)</a:t>
            </a:r>
          </a:p>
          <a:p>
            <a:pPr marL="511175" indent="0">
              <a:buFontTx/>
              <a:buChar char="-"/>
              <a:tabLst>
                <a:tab pos="5111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Contoh : </a:t>
            </a:r>
          </a:p>
          <a:p>
            <a:pPr marL="511175" indent="0">
              <a:buNone/>
              <a:tabLst>
                <a:tab pos="511175" algn="l"/>
              </a:tabLst>
            </a:pPr>
            <a:r>
              <a:rPr lang="en-US"/>
              <a:t>	       </a:t>
            </a:r>
            <a:r>
              <a:rPr lang="en-US">
                <a:latin typeface="Bell MT" panose="02020503060305020303" pitchFamily="18" charset="0"/>
              </a:rPr>
              <a:t>grossPay = basePay + overTimePay </a:t>
            </a:r>
          </a:p>
          <a:p>
            <a:pPr marL="511175" indent="0">
              <a:buFontTx/>
              <a:buChar char="-"/>
              <a:tabLst>
                <a:tab pos="511175" algn="l"/>
              </a:tabLst>
            </a:pPr>
            <a:r>
              <a:rPr lang="en-US"/>
              <a:t>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Contoh  nama bahasa : COBOL, FORTRAN, PASCAL </a:t>
            </a:r>
          </a:p>
          <a:p>
            <a:pPr>
              <a:buFontTx/>
              <a:buChar char="-"/>
            </a:pP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3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 itu C++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Bahasa C++ adalah bahasa yang dapat digunakan untuk membuat aplikasi berkinerja tinggi.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Bahasa C++ dikembangkan oleh Bjarne Strostrup, sebagai pengembangan dari bahasa C.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Bahasa C++ memberikan programmer kemampuan tinggi dalam mengendalikan sistem dan memori.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Bahasa C++ telah diperbarui tiga kali yaitu pada tahun 2011, 2014 dan 2017 dengan nama C++11, C++14 dan C++17.</a:t>
            </a:r>
          </a:p>
        </p:txBody>
      </p:sp>
    </p:spTree>
    <p:extLst>
      <p:ext uri="{BB962C8B-B14F-4D97-AF65-F5344CB8AC3E}">
        <p14:creationId xmlns:p14="http://schemas.microsoft.com/office/powerpoint/2010/main" val="33435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6DAA39A3-A27E-73AB-3917-D76E358B7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6C10FFE0-CE99-CDB2-4B31-0AF2DF5EE4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Sejarah C++</a:t>
            </a:r>
            <a:endParaRPr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A701B7DC-B4E0-867B-A746-563BF1861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defRPr/>
            </a:pPr>
            <a:r>
              <a:rPr lang="id-ID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adalah bahasa pemrograman komputer yang di buat oleh (Bjarne Stroustrup) merupakan perkembangan dari bahasa C dikembangkan di Bell Labs (Dennis Ritchie) </a:t>
            </a:r>
          </a:p>
          <a:p>
            <a:pPr algn="just">
              <a:defRPr/>
            </a:pPr>
            <a:r>
              <a:rPr lang="id-ID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awal tahun 1970-an, Bahasa itu diturunkan dari bahasa sebelumnya, yaitu 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Pada awalnya, bahasa tersebut dirancang sebagai bahasa pemrograman yang dijalankan pada sistem Unix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 1978, Brian W. Kerninghan &amp; Dennis M. Ritchie dari AT &amp; T laboratories mengembangkan bahasa B menjadi bahasa C.</a:t>
            </a:r>
          </a:p>
          <a:p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tahun 1985, lahirlah secara resmi bahasa baru hasil pengembangan C yang dikenal dengan nama C++</a:t>
            </a:r>
          </a:p>
          <a:p>
            <a:r>
              <a:rPr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 1989, pemrograman C mengalami peristiwa penting dengan dikeluarkannya standr bahasa C oleh American National Standards Institute (ANSI).</a:t>
            </a:r>
          </a:p>
          <a:p>
            <a:pPr algn="just">
              <a:defRPr/>
            </a:pPr>
            <a:endParaRPr lang="id-ID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6FC3F884-FD76-8269-6E53-A03D21D51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B96D8732-C9AA-92AE-119B-DE6712BAA8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Pengenalan GCC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188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F2E92ECB-8A5F-668E-4DBE-7BB3577BB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115F44E-1272-4976-AFC3-DF4C32634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Pengenalan GCC</a:t>
            </a:r>
            <a:endParaRPr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468FB472-8B01-B078-0DFA-1DFC9547DB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GCC adalah sebuah compiler yang dapat digunakan untuk bahasa pemrograman C++ dan bersifat gratis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GCC merupakan kependekan dari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GNU Compiler Collection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yang merupakan produk dari GNU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GCC digunakan dengan menggunakan command prompt dan masuk ke direktori </a:t>
            </a:r>
            <a:r>
              <a:rPr 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bin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dalam direktori</a:t>
            </a:r>
            <a:r>
              <a:rPr 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&lt;tempat_install_mingw&gt;/MinGW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untuk sistem operasi windows</a:t>
            </a:r>
            <a:endParaRPr 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4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5F1E786-0C3E-93AD-D5F3-A29687878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2CAEAB9A-EFD4-DBC6-67F6-BA0B763A35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Perintah Dasar GCC</a:t>
            </a:r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957D63-D034-1C0A-EE01-60500813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00685"/>
              </p:ext>
            </p:extLst>
          </p:nvPr>
        </p:nvGraphicFramePr>
        <p:xfrm>
          <a:off x="729449" y="1907809"/>
          <a:ext cx="7935579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928">
                  <a:extLst>
                    <a:ext uri="{9D8B030D-6E8A-4147-A177-3AD203B41FA5}">
                      <a16:colId xmlns:a16="http://schemas.microsoft.com/office/drawing/2014/main" val="1678342670"/>
                    </a:ext>
                  </a:extLst>
                </a:gridCol>
                <a:gridCol w="4483651">
                  <a:extLst>
                    <a:ext uri="{9D8B030D-6E8A-4147-A177-3AD203B41FA5}">
                      <a16:colId xmlns:a16="http://schemas.microsoft.com/office/drawing/2014/main" val="263968575"/>
                    </a:ext>
                  </a:extLst>
                </a:gridCol>
              </a:tblGrid>
              <a:tr h="39162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prompt/bin&gt; 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gcc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–v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–help &lt;ENTER&gt;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err="1"/>
                        <a:t>Perintah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untuk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mengeluarkan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pertolongan</a:t>
                      </a:r>
                      <a:r>
                        <a:rPr lang="en-US" sz="1100" baseline="0" dirty="0"/>
                        <a:t> (help) </a:t>
                      </a:r>
                      <a:r>
                        <a:rPr lang="en-US" sz="1100" baseline="0" dirty="0" err="1"/>
                        <a:t>dari</a:t>
                      </a:r>
                      <a:r>
                        <a:rPr lang="en-US" sz="1100" baseline="0" dirty="0"/>
                        <a:t> compiler GCC yang </a:t>
                      </a:r>
                      <a:r>
                        <a:rPr lang="en-US" sz="1100" baseline="0" dirty="0" err="1"/>
                        <a:t>berisi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perintah</a:t>
                      </a:r>
                      <a:r>
                        <a:rPr lang="en-US" sz="1100" baseline="0" dirty="0"/>
                        <a:t> – </a:t>
                      </a:r>
                      <a:r>
                        <a:rPr lang="en-US" sz="1100" baseline="0" dirty="0" err="1"/>
                        <a:t>perintah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apa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saja</a:t>
                      </a:r>
                      <a:r>
                        <a:rPr lang="en-US" sz="1100" baseline="0" dirty="0"/>
                        <a:t> yang </a:t>
                      </a:r>
                      <a:r>
                        <a:rPr lang="en-US" sz="1100" baseline="0" dirty="0" err="1"/>
                        <a:t>dapa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digunakan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err="1"/>
                        <a:t>pada</a:t>
                      </a:r>
                      <a:r>
                        <a:rPr lang="en-US" sz="1100" baseline="0" dirty="0"/>
                        <a:t> GCC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87653"/>
                  </a:ext>
                </a:extLst>
              </a:tr>
              <a:tr h="66274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prompt/bin&gt;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gcc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.cpp 1 </a:t>
                      </a:r>
                      <a:r>
                        <a:rPr lang="en-US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sampai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–o [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 eksekusi.exe] &lt;ENTER&gt;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/>
                        <a:t>Perintah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untuk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melakukan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kompilasi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pada</a:t>
                      </a:r>
                      <a:r>
                        <a:rPr lang="en-US" sz="1200" dirty="0"/>
                        <a:t> file</a:t>
                      </a:r>
                      <a:r>
                        <a:rPr lang="en-US" sz="1200" baseline="0" dirty="0"/>
                        <a:t> .</a:t>
                      </a:r>
                      <a:r>
                        <a:rPr lang="en-US" sz="1200" baseline="0" dirty="0" err="1"/>
                        <a:t>cpp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dan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membuat</a:t>
                      </a:r>
                      <a:r>
                        <a:rPr lang="en-US" sz="1200" baseline="0" dirty="0"/>
                        <a:t> file </a:t>
                      </a:r>
                      <a:r>
                        <a:rPr lang="en-US" sz="1200" baseline="0" dirty="0" err="1"/>
                        <a:t>objek</a:t>
                      </a:r>
                      <a:r>
                        <a:rPr lang="en-US" sz="1200" baseline="0" dirty="0"/>
                        <a:t> yang </a:t>
                      </a:r>
                      <a:r>
                        <a:rPr lang="en-US" sz="1200" baseline="0" dirty="0" err="1"/>
                        <a:t>dapat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dieksekusi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dengan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ekstensi</a:t>
                      </a:r>
                      <a:r>
                        <a:rPr lang="en-US" sz="1200" baseline="0" dirty="0"/>
                        <a:t> .exe </a:t>
                      </a:r>
                      <a:r>
                        <a:rPr lang="en-US" sz="1200" baseline="0" dirty="0" err="1"/>
                        <a:t>misalnya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gcc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helo.cpp –o helo.exe</a:t>
                      </a:r>
                      <a:r>
                        <a:rPr lang="en-US" sz="1200" baseline="0" dirty="0"/>
                        <a:t>, </a:t>
                      </a:r>
                      <a:r>
                        <a:rPr lang="en-US" sz="1200" baseline="0" dirty="0" err="1"/>
                        <a:t>perintah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ini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langsung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mengacu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pada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pustaka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standar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bahasa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perograman</a:t>
                      </a:r>
                      <a:r>
                        <a:rPr lang="en-US" sz="1200" baseline="0" dirty="0"/>
                        <a:t> 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65495"/>
                  </a:ext>
                </a:extLst>
              </a:tr>
              <a:tr h="38158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prompt/bin&gt;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.cpp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&lt;ENTER&gt;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Perintah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untuk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mengkompilasi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saja</a:t>
                      </a:r>
                      <a:r>
                        <a:rPr lang="en-US" sz="1200" baseline="0" dirty="0"/>
                        <a:t> file.cpp </a:t>
                      </a:r>
                      <a:r>
                        <a:rPr lang="en-US" sz="1200" baseline="0" dirty="0" err="1"/>
                        <a:t>misalnya</a:t>
                      </a:r>
                      <a:endParaRPr lang="en-US" sz="1200" baseline="0" dirty="0"/>
                    </a:p>
                    <a:p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gcc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helo.cpp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72829"/>
                  </a:ext>
                </a:extLst>
              </a:tr>
              <a:tr h="5422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prompt/bin&gt; [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eksekusi.exe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.o] &lt;ENTER&gt;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Perintah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untuk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mengeksekusi</a:t>
                      </a:r>
                      <a:r>
                        <a:rPr lang="en-US" sz="1200" baseline="0" dirty="0"/>
                        <a:t> program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9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723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A97588F-73D5-D92C-C0EE-A1ED043F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3DAC2ED9-0C0E-0837-FA4C-F14587EC2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 saja manfaat bahasa C++</a:t>
            </a:r>
            <a:endParaRPr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16E52673-57D9-F51C-4213-A4DF001BFB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Bahasa C++ dapat digunakan untuk membuat program berupa aplikasi komputer berbasis teks maupun window (Desktop) </a:t>
            </a:r>
          </a:p>
          <a:p>
            <a:pPr algn="just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Bahasa C++ juga biasanya digunakan untuk melakukan interfacing ke perangkat keras, karena bahasa C++ lebih dekat dengan bahasa mesin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FE3636D4-DB20-BF52-1751-A09EE74D7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5C9097E8-E4A9-CBBD-934B-0A24A71252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Konsep Dasar Bahasa C++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5986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FFA412BF-42D7-3067-F5F6-8594D020D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235900D5-54D4-9269-8803-636AD669F5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Konsep Dasar Bahasa C++</a:t>
            </a:r>
            <a:endParaRPr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EA307125-A8B7-94F5-70FD-602EC8C1A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Fungsi </a:t>
            </a:r>
          </a:p>
          <a:p>
            <a:pPr marL="225425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sebuah program minimal mengandung sebuah fungsi. Setiap fungsi terdiri dari satu atau beberapa pernyataan yang secara keseluruhan dimaksudkan untuk melaksanakan tugas khusus. </a:t>
            </a:r>
          </a:p>
          <a:p>
            <a:pPr marL="393700" indent="0">
              <a:buNone/>
            </a:pPr>
            <a:endParaRPr lang="en-U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0">
              <a:buNone/>
            </a:pPr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Nama fungsi (daftar parameter)</a:t>
            </a:r>
          </a:p>
          <a:p>
            <a:pPr marL="393700" indent="0">
              <a:buNone/>
            </a:pPr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Deklarasi parameter ;</a:t>
            </a:r>
          </a:p>
          <a:p>
            <a:pPr marL="393700" indent="0">
              <a:buNone/>
            </a:pPr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3700" indent="0">
              <a:buNone/>
            </a:pPr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	bagian isi fungsi </a:t>
            </a:r>
          </a:p>
          <a:p>
            <a:pPr marL="393700" indent="0">
              <a:buNone/>
            </a:pPr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61BC99F2-DCC2-939E-7DD0-A894202F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B8359F98-63E5-1D26-71C0-B055A8C09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Bahasa C++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4665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8153DF76-C33F-02D9-5E24-23AC28D50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2F5CE7E3-EFD3-ED66-06C5-00BA6C8C96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Bahasa C++</a:t>
            </a:r>
            <a:endParaRPr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928603FD-A9DE-F1BE-A4F3-B11A0DD4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Baris pertama :</a:t>
            </a:r>
          </a:p>
          <a:p>
            <a:pPr marL="682625" indent="-457200">
              <a:buFont typeface="Calibri" panose="020F0502020204030204" pitchFamily="34" charset="0"/>
              <a:buChar char="⁻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Preprosesor : bagian ini berfungsi untuk mengaktifikan fungsi – fungsi sintak dari C++, sepert : iostream, conio, stdio dan lain-lain</a:t>
            </a:r>
          </a:p>
          <a:p>
            <a:pPr marL="682625" indent="-457200">
              <a:buFont typeface="Calibri" panose="020F0502020204030204" pitchFamily="34" charset="0"/>
              <a:buChar char="⁻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Contoh :</a:t>
            </a:r>
          </a:p>
          <a:p>
            <a:pPr marL="1835150" indent="0">
              <a:buNone/>
            </a:pPr>
            <a:r>
              <a:rPr lang="en-ID">
                <a:solidFill>
                  <a:srgbClr val="000000"/>
                </a:solidFill>
                <a:effectLst/>
              </a:rPr>
              <a:t>#include &lt;iostream&gt;</a:t>
            </a:r>
            <a:r>
              <a:rPr lang="en-US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artinya menyertakan sintak – sintak yang terkandung di dalam fungsi stream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Baris Kedua :</a:t>
            </a:r>
          </a:p>
          <a:p>
            <a:pPr marL="682625" indent="-457200">
              <a:buFont typeface="Times New Roman" panose="02020603050405020304" pitchFamily="18" charset="0"/>
              <a:buChar char="⁻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Mendeklarasikan fungsi utama (main), kata void menandakan fungsi main tidak bertipe </a:t>
            </a:r>
          </a:p>
          <a:p>
            <a:pPr marL="682625" indent="-457200">
              <a:buFont typeface="Times New Roman" panose="02020603050405020304" pitchFamily="18" charset="0"/>
              <a:buChar char="⁻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Contoh :</a:t>
            </a:r>
          </a:p>
          <a:p>
            <a:pPr marL="225425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	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Void main 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9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822BC2DA-03EC-37AD-A832-12D2B3445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0856254B-DE6E-52A1-F879-9C54B8A1E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Bahasa C++</a:t>
            </a:r>
            <a:endParaRPr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337E338C-A9CB-D37D-7BF1-585429DEF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926657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Baris ketiga :</a:t>
            </a:r>
          </a:p>
          <a:p>
            <a:pPr marL="692150" indent="-457200" algn="just">
              <a:buFont typeface="Times New Roman" panose="02020603050405020304" pitchFamily="18" charset="0"/>
              <a:buChar char="⁻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Tanda “ { “ artinya menandakan awal program 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Baris keempat :</a:t>
            </a:r>
          </a:p>
          <a:p>
            <a:pPr marL="692150" indent="-457200" algn="just">
              <a:buFontTx/>
              <a:buChar char="⁻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Isi dari program </a:t>
            </a:r>
          </a:p>
          <a:p>
            <a:pPr marL="692150" indent="-457200" algn="just">
              <a:buFontTx/>
              <a:buChar char="⁻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Seperti :</a:t>
            </a:r>
          </a:p>
          <a:p>
            <a:pPr marL="692150" indent="-457200" algn="just">
              <a:buFontTx/>
              <a:buChar char="⁻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cout&lt;&lt;“…”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merupakan sintak untuk menampilkan tulisan yang berada didalam tanda kutip </a:t>
            </a:r>
          </a:p>
          <a:p>
            <a:pPr marL="692150" indent="-457200" algn="just">
              <a:buFontTx/>
              <a:buChar char="⁻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getch():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merupakan sintak untuk memberikan delay tampilan output yang biasanya pada windows prosesnya terlalu cepat 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Baris kelima :</a:t>
            </a:r>
          </a:p>
          <a:p>
            <a:pPr marL="692150" indent="-457200" algn="just">
              <a:buFont typeface="Times New Roman" panose="02020603050405020304" pitchFamily="18" charset="0"/>
              <a:buChar char="⁻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Kurung “}” tanda berakhirnya program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1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Mengapa menggunakan C++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7046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24CC69FA-A170-6794-5D99-95A194CB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8A5F76B0-6624-A0E2-55D2-DB424A21B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Kesalahan Syntax C++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037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868F6F8A-F716-7CBD-33BE-560CC3F14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14958EE6-3EAB-BE4C-2820-9F49BA9BC5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Kesalahan Syntax Error C++</a:t>
            </a:r>
            <a:endParaRPr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59F28801-1E9F-70DF-C1D2-254DECA87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337782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b="1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Kesalahan Penulisan Huruf Kapital dan Huruf Kecil:</a:t>
            </a:r>
            <a:endParaRPr lang="en-ID" b="1" kern="100">
              <a:solidFill>
                <a:schemeClr val="bg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 adalah bahasa pemrograman yang case-sensitive, sehingga penting untuk memperhatikan huruf kapital dan huruf kecil dalam penulisan kode. Contohnya: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&lt;&lt; "Hello World!" &lt;&lt; endl;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Benar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&lt;&lt; "hello world!" &lt;&lt; endl;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ID" ker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Salah, "hello" harus ditulis dengan huruf kapital</a:t>
            </a:r>
            <a:endParaRPr lang="en-ID" kern="10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F3E4FA4-50B3-9B16-23E0-6EC9BC7F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A9C6060-F1A2-5815-2441-C428110AE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Kesalahan Syntax Error C++</a:t>
            </a:r>
            <a:endParaRPr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E7788488-3A30-A548-7282-DD6DE0302C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337782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b="1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Kesalahan Tanda Baca: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 memiliki aturan sintaks yang ketat untuk tanda baca seperti kurung kurawal </a:t>
            </a: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tanda kurung </a:t>
            </a: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titik koma </a:t>
            </a: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ID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Contohnya: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 () { cout &lt;&lt; "Hello World!" &lt;&lt; endl; } // Benar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 cout &lt;&lt; "Hello World!" &lt;&lt; endl } // Salah, missing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21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F7DD3E96-9D5A-9F9D-0642-1ED73CBF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BDBF691E-C039-EB8E-42A8-7D29A9A79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Kesalahan Syntax Error C++</a:t>
            </a:r>
            <a:endParaRPr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B57E943B-AC3E-2EC7-A343-AE8C57179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40070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b="1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Kesalahan Penamaan Variabel dan Fungsi:</a:t>
            </a:r>
            <a:endParaRPr lang="en-ID" b="1" kern="100">
              <a:solidFill>
                <a:schemeClr val="bg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 variabel dan fungsi harus mengikuti aturan tertentu. Contohnya: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 harus dimulai dengan huruf atau garis bawah </a:t>
            </a: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 tidak boleh mengandung spasi.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 tidak boleh menggunakan kata kunci yang disediakan C++.</a:t>
            </a:r>
            <a:endParaRPr lang="en-ID" kern="100">
              <a:solidFill>
                <a:schemeClr val="bg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 kesalahan: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123variable;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Salah, nama variabel tidak boleh dimulai dengan angka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8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2D42628-CDAD-E268-BFD1-8832DA908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CD2615F2-824B-7B9E-5F09-5BBD489A5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Kesalahan Syntax Error C++</a:t>
            </a:r>
            <a:endParaRPr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5D9BE937-6CA2-0A45-3752-4CE2C77847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40070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b="1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Kesalahan Tipe Data:</a:t>
            </a:r>
            <a:endParaRPr lang="en-ID" b="1" kern="100">
              <a:solidFill>
                <a:schemeClr val="bg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b="1" kern="100">
              <a:solidFill>
                <a:schemeClr val="bg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 variabel harus dideklarasikan dengan tipe data yang sesuai. Contohnya: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number = 10;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Benar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= “Ade Agung Kurniawan";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Benar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number = "10";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Salah, tipe data </a:t>
            </a: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D" kern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tidak cocok dengan nilai </a:t>
            </a:r>
            <a:r>
              <a:rPr lang="en-ID" kern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"10"</a:t>
            </a:r>
            <a:endParaRPr lang="en-ID" kern="10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2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Mengapa menggunakan C++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08777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/>
              <a:t>C++ adalah salah satu dari bahasa pemrograman yang paling popular didunia.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/>
              <a:t>C++ dapat ditemukan pada sistem operasi saat ini, sistem antar muka dan sistem embedded.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/>
              <a:t>C++ portabel dan dapat digunakan untuk pengembangan aplikasi yang dapat diadaptasi oleh semua platform.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/>
              <a:t>C++ merupakan bahasa pemrograman yang menyenangkan dan mudah untuk dipelajari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727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Langkah yang digunakan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724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 saja persiapannya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/>
              <a:t>Sebuah teks editor (Editor) seperti notepad untuk menulis kode C++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/>
              <a:t>Sebuah kompiler (Compiler) seperti GCC untuk menerjemahkan kode C++ ke bahasa yang dipahami oleh komputer (Bahasa Mesin)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/>
              <a:t>Ada banyak teks editor dan kompiler salah satunya yaitu menggunakan Integrated Development Environment (IDE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>
                <a:solidFill>
                  <a:srgbClr val="FF0000"/>
                </a:solidFill>
              </a:rPr>
              <a:t>Code Blocks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D">
                <a:solidFill>
                  <a:srgbClr val="FF0000"/>
                </a:solidFill>
              </a:rPr>
              <a:t>Visual Studio Code (Agak komplek, intgerasikan)</a:t>
            </a: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3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C++ 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47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Cara Instalasi &amp; Menjalankan C++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241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Instalasi Code Blocks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789412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b="1"/>
              <a:t>Code Blocks </a:t>
            </a:r>
            <a:r>
              <a:rPr lang="en-ID"/>
              <a:t>sendiri merupakan aplikasi Open Source yang bisa didapat dengan gratis. IDE ini juga tersedia untuk sistem operasi Linux, Mac, dan Windows. IDE </a:t>
            </a:r>
            <a:r>
              <a:rPr lang="en-ID" b="1"/>
              <a:t>Code Blocks</a:t>
            </a:r>
            <a:r>
              <a:rPr lang="en-ID"/>
              <a:t> beralamat di </a:t>
            </a:r>
            <a:r>
              <a:rPr lang="en-ID">
                <a:hlinkClick r:id="rId3"/>
              </a:rPr>
              <a:t>http://www.codeblocks.org</a:t>
            </a:r>
            <a:r>
              <a:rPr lang="en-ID"/>
              <a:t>.</a:t>
            </a:r>
          </a:p>
          <a:p>
            <a:endParaRPr lang="en-ID"/>
          </a:p>
          <a:p>
            <a:r>
              <a:rPr lang="en-ID"/>
              <a:t>Langkah instalasi bisa lihat tutorial disini : </a:t>
            </a:r>
            <a:r>
              <a:rPr lang="en-ID">
                <a:hlinkClick r:id="rId4"/>
              </a:rPr>
              <a:t>https://www.duniailkom.com/tutorial-belajar-c-cara-mendownload-dan-menginstall-code-blocks/</a:t>
            </a:r>
            <a:endParaRPr lang="en-ID"/>
          </a:p>
          <a:p>
            <a:endParaRPr lang="en-ID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124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1477</Words>
  <Application>Microsoft Office PowerPoint</Application>
  <PresentationFormat>On-screen Show (16:9)</PresentationFormat>
  <Paragraphs>148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-apple-system</vt:lpstr>
      <vt:lpstr>Symbol</vt:lpstr>
      <vt:lpstr>Times New Roman</vt:lpstr>
      <vt:lpstr>Calibri</vt:lpstr>
      <vt:lpstr>Raleway</vt:lpstr>
      <vt:lpstr>Bell MT</vt:lpstr>
      <vt:lpstr>Lato</vt:lpstr>
      <vt:lpstr>Courier New</vt:lpstr>
      <vt:lpstr>Streamline</vt:lpstr>
      <vt:lpstr>Pemrograman C++</vt:lpstr>
      <vt:lpstr>Apa itu C++</vt:lpstr>
      <vt:lpstr>Mengapa menggunakan C++</vt:lpstr>
      <vt:lpstr>Mengapa menggunakan C++</vt:lpstr>
      <vt:lpstr>Langkah yang digunakan</vt:lpstr>
      <vt:lpstr>Apa saja persiapannya</vt:lpstr>
      <vt:lpstr>C++ IDE</vt:lpstr>
      <vt:lpstr>Cara Instalasi &amp; Menjalankan C++</vt:lpstr>
      <vt:lpstr>Instalasi Code Blocks</vt:lpstr>
      <vt:lpstr>Code Blocks</vt:lpstr>
      <vt:lpstr>Pindah ruangan di 2.8 tgl 19 dst</vt:lpstr>
      <vt:lpstr>Perbedaan Bahasa C++ dan C/ C#</vt:lpstr>
      <vt:lpstr>C++</vt:lpstr>
      <vt:lpstr>C</vt:lpstr>
      <vt:lpstr>C#</vt:lpstr>
      <vt:lpstr>Contoh Syntax</vt:lpstr>
      <vt:lpstr>Konsep Dasar Pemrograman</vt:lpstr>
      <vt:lpstr>Konsep Dasar Pemrograman</vt:lpstr>
      <vt:lpstr>Tipe – tipe Bahasa Pemrograman (lanjutan) </vt:lpstr>
      <vt:lpstr>Sejarah C++</vt:lpstr>
      <vt:lpstr>Pengenalan GCC</vt:lpstr>
      <vt:lpstr>Pengenalan GCC</vt:lpstr>
      <vt:lpstr>Perintah Dasar GCC</vt:lpstr>
      <vt:lpstr>Apa saja manfaat bahasa C++</vt:lpstr>
      <vt:lpstr>Konsep Dasar Bahasa C++</vt:lpstr>
      <vt:lpstr>Konsep Dasar Bahasa C++</vt:lpstr>
      <vt:lpstr>Struktur Bahasa C++</vt:lpstr>
      <vt:lpstr>Struktur Bahasa C++</vt:lpstr>
      <vt:lpstr>Struktur Bahasa C++</vt:lpstr>
      <vt:lpstr>Kesalahan Syntax C++</vt:lpstr>
      <vt:lpstr>Kesalahan Syntax Error C++</vt:lpstr>
      <vt:lpstr>Kesalahan Syntax Error C++</vt:lpstr>
      <vt:lpstr>Kesalahan Syntax Error C++</vt:lpstr>
      <vt:lpstr>Kesalahan Syntax Error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Oriented Programming</dc:title>
  <cp:lastModifiedBy>Ade Agung Kurniawan</cp:lastModifiedBy>
  <cp:revision>19</cp:revision>
  <dcterms:modified xsi:type="dcterms:W3CDTF">2024-02-13T10:16:45Z</dcterms:modified>
</cp:coreProperties>
</file>