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63" r:id="rId11"/>
    <p:sldId id="287" r:id="rId12"/>
    <p:sldId id="289" r:id="rId13"/>
    <p:sldId id="288" r:id="rId14"/>
    <p:sldId id="290" r:id="rId15"/>
    <p:sldId id="291" r:id="rId16"/>
    <p:sldId id="294" r:id="rId17"/>
    <p:sldId id="266" r:id="rId18"/>
    <p:sldId id="293" r:id="rId19"/>
    <p:sldId id="292" r:id="rId20"/>
    <p:sldId id="265" r:id="rId21"/>
    <p:sldId id="267" r:id="rId22"/>
    <p:sldId id="271" r:id="rId23"/>
    <p:sldId id="272" r:id="rId24"/>
    <p:sldId id="273" r:id="rId25"/>
    <p:sldId id="274" r:id="rId26"/>
    <p:sldId id="275" r:id="rId27"/>
    <p:sldId id="295" r:id="rId28"/>
    <p:sldId id="277" r:id="rId29"/>
    <p:sldId id="276" r:id="rId30"/>
  </p:sldIdLst>
  <p:sldSz cx="9144000" cy="5143500" type="screen16x9"/>
  <p:notesSz cx="6858000" cy="9144000"/>
  <p:embeddedFontLs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65979-C3F6-47D9-8CE4-5872E3270ABC}">
  <a:tblStyle styleId="{92865979-C3F6-47D9-8CE4-5872E3270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200" d="100"/>
          <a:sy n="200" d="100"/>
        </p:scale>
        <p:origin x="-245" y="-297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9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E45E803-57F6-3ACA-F4DB-3499867E4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A6E6BDAB-54E7-829C-2D55-F44746998A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1DB07895-05EA-3EF1-963D-8F833B029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17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3845E94-EDF1-7D3C-2386-05F2347A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E87933E4-BC58-23A8-AFE8-F81BEA54D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E0CEFBD6-1316-A099-1E92-4D96977190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57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89E11EC-BBAD-F466-E2F8-1FE8C0E10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F5ADD15-F9A1-2745-D16C-96342A4593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21EEE44C-2D42-AC62-A106-6ECB2FC91B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866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68166E8-3CEA-D677-B13E-3481EF72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0D43670-8FBF-D609-ABF8-46C9FCAE15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E82CC28B-F244-2C8E-61C9-E1B184C7BF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518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07F128C-5F6A-154D-2D33-B3B9DEB1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04C7DA19-D882-4575-6265-01A2CD4B5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020EA24C-129D-913C-2CF3-452C1CCB9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36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0C6CAFF-AF8F-92FE-ECB0-DC8A7F7F9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7F13FB56-4FB5-F176-AA46-B4BF4CF58E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1FE1D980-DDCD-8967-2839-5B16298DE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09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114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A81C295-EBEA-D574-1511-3EB52E957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ACCEF9AE-57A7-B9DE-405E-4AE84C97A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66A595E3-5D29-2144-AD35-C4D2D91781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145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F7BE754D-9070-F123-D09E-6FBC78F67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0A4EAD46-E877-99F7-7B44-B6CCC807B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849C1ACC-EBEA-A2FF-C72D-BB496B285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35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04809E36-6C69-5314-AB71-B236144E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2295EF40-868E-9DC5-D512-72A1FDA658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EDE7C734-0525-BEED-DCF8-59A6D761D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266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83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932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559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8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104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818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011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11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5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056C393-EF77-25CD-99F3-14A2A09F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90B42BF1-AF6B-579D-5C95-415EC686F0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7AE29414-D23C-1D39-BA4F-40D7C79FE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59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8D6B0CF-9323-C7B9-8A61-CABC14B76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F757A6F4-B4C9-4A43-ED41-D6A5556833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F55E835D-496A-6C3C-620B-FF94843C9B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9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406BFFB-4035-FA67-66E3-0A7D235E3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90EF4777-6FEF-FF42-2679-49D486E41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41B9B025-1EA7-9BF4-D177-9F96A1EC0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32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E3D9DC1-4D74-D966-2B78-337935B0E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F240A79B-9F4E-4228-7B0A-64ACBD411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0370BDD0-2621-A778-9F05-4882A3B2DD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9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A2CB9CE-6E48-73ED-3E58-12AB6B3E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20BC1476-C5FC-45FE-EC97-E73D6B8D02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0AF83724-FF8E-F488-338E-2769BE06E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7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E80A530-16A5-65CD-DF32-7B410912E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27869DF4-CD78-1E1E-CD1C-76EE7A047F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20ADF260-F32A-63A4-364D-119B338A93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87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77C8A7D-8373-CF02-22CA-CF631D86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5DCBCD6-1FE4-CBAE-313E-D86F52A0DA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11112BE8-FE69-568A-FBA4-FFCF3B4B3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7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Pemrograman C++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 Agung Kurniawan, S.Kom, M.Kom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DC24A-5593-A994-C993-FBAF96EFAB16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81065" y="95124"/>
            <a:ext cx="307270" cy="301828"/>
          </a:xfrm>
          <a:prstGeom prst="rect">
            <a:avLst/>
          </a:prstGeom>
        </p:spPr>
      </p:pic>
      <p:sp>
        <p:nvSpPr>
          <p:cNvPr id="3" name="Google Shape;87;p13">
            <a:extLst>
              <a:ext uri="{FF2B5EF4-FFF2-40B4-BE49-F238E27FC236}">
                <a16:creationId xmlns:a16="http://schemas.microsoft.com/office/drawing/2014/main" id="{E0274025-B957-C5E4-7678-2C828E7D68D6}"/>
              </a:ext>
            </a:extLst>
          </p:cNvPr>
          <p:cNvSpPr txBox="1">
            <a:spLocks/>
          </p:cNvSpPr>
          <p:nvPr/>
        </p:nvSpPr>
        <p:spPr>
          <a:xfrm>
            <a:off x="588335" y="292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Universitas Muhammadiyah Muara Bungo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12403-11DE-4CE6-CA3F-4FADF3079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33" y="756159"/>
            <a:ext cx="1813033" cy="203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09F57-33CA-83D9-AA2D-FCEAC3D98A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-1" b="179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1EDA225E-0909-3059-1409-C0025920A1FF}"/>
              </a:ext>
            </a:extLst>
          </p:cNvPr>
          <p:cNvSpPr txBox="1">
            <a:spLocks/>
          </p:cNvSpPr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Pemrograman C++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D07D48CE-B5AE-F0F9-3FFB-B0946684DA87}"/>
              </a:ext>
            </a:extLst>
          </p:cNvPr>
          <p:cNvSpPr txBox="1">
            <a:spLocks/>
          </p:cNvSpPr>
          <p:nvPr/>
        </p:nvSpPr>
        <p:spPr>
          <a:xfrm>
            <a:off x="727950" y="24459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>
                <a:solidFill>
                  <a:schemeClr val="bg1"/>
                </a:solidFill>
              </a:rPr>
              <a:t>Ade Agung Kurniawan, S.Kom, M.Kom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4249A-1031-C87B-3981-3C0ACF315C70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135453" y="4721986"/>
            <a:ext cx="307270" cy="301828"/>
          </a:xfrm>
          <a:prstGeom prst="rect">
            <a:avLst/>
          </a:prstGeom>
        </p:spPr>
      </p:pic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07484586-0A6E-BF77-6E22-DA651684866C}"/>
              </a:ext>
            </a:extLst>
          </p:cNvPr>
          <p:cNvSpPr txBox="1">
            <a:spLocks/>
          </p:cNvSpPr>
          <p:nvPr/>
        </p:nvSpPr>
        <p:spPr>
          <a:xfrm>
            <a:off x="442723" y="46873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200">
                <a:solidFill>
                  <a:schemeClr val="bg1"/>
                </a:solidFill>
              </a:rPr>
              <a:t>Universitas Muhammadiyah Muara Bungo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C65D5-146B-D6EE-4A45-22201B0E7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762" y="756159"/>
            <a:ext cx="1813033" cy="2037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Input &amp; Output Di c++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Let's create our first C++ file. 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Open Codeblocks and go to File &gt; New &gt; Empty File. 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Write the following C++ code and save the file as latihan1.cpp (File &gt; Save File as): latihan1.cpp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E6B41-5565-AB0A-6CD2-2BAEAB5D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"/>
            <a:ext cx="9144000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CB1EC-7269-C9B9-F68E-0A2AA2AD4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484" y="3308294"/>
            <a:ext cx="2240474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3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FD77DBD-1564-0735-99B9-F81D20D46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E4672AD-B8D8-EB91-EEE7-CE739EFE3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Input &amp; Output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03F43CA9-BF1E-9F08-B177-17F304846B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ID"/>
              <a:t>Pada dasarnya, program komputer hanya terdiri dari tiga bagian:</a:t>
            </a:r>
            <a:endParaRPr lang="en-ID" b="1"/>
          </a:p>
          <a:p>
            <a:endParaRPr lang="en-ID" b="1"/>
          </a:p>
          <a:p>
            <a:r>
              <a:rPr lang="en-ID" b="1"/>
              <a:t>Input</a:t>
            </a:r>
            <a:r>
              <a:rPr lang="en-ID"/>
              <a:t> adalah sesuatu data yang kita masukan ke dalam program. Input biasanya diambil dari perangakat inputan </a:t>
            </a:r>
            <a:r>
              <a:rPr lang="en-ID">
                <a:solidFill>
                  <a:srgbClr val="FF0000"/>
                </a:solidFill>
              </a:rPr>
              <a:t>seperti keyboard, mouse, kamera, microphone, dll</a:t>
            </a:r>
            <a:r>
              <a:rPr lang="en-ID"/>
              <a:t>.</a:t>
            </a:r>
          </a:p>
          <a:p>
            <a:r>
              <a:rPr lang="en-ID" b="1">
                <a:solidFill>
                  <a:srgbClr val="FF0000"/>
                </a:solidFill>
              </a:rPr>
              <a:t>Proses</a:t>
            </a:r>
            <a:r>
              <a:rPr lang="en-ID"/>
              <a:t> adalah langkah-langkah yang harus dilakukan program untuk menghasilkan output.</a:t>
            </a:r>
          </a:p>
          <a:p>
            <a:r>
              <a:rPr lang="en-ID" b="1"/>
              <a:t>Output</a:t>
            </a:r>
            <a:r>
              <a:rPr lang="en-ID"/>
              <a:t> adalah informasi yang dihasilkan setelah dilakukan proses. Output biasanya </a:t>
            </a:r>
            <a:r>
              <a:rPr lang="en-ID">
                <a:solidFill>
                  <a:srgbClr val="FF0000"/>
                </a:solidFill>
              </a:rPr>
              <a:t>ditampilkan ke layar komputer.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3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1602430-64D5-3C3C-CC7B-1C7949F98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A1BED4D-D5A2-177B-E48D-3B634B6EB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Input &amp; Output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8DB843AA-3B5E-0705-28CB-48CF9645BD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ID"/>
              <a:t>Pada dasarnya, program komputer hanya terdiri dari tiga bagian:</a:t>
            </a:r>
            <a:endParaRPr lang="en-ID" b="1"/>
          </a:p>
          <a:p>
            <a:endParaRPr lang="en-ID" b="1"/>
          </a:p>
          <a:p>
            <a:r>
              <a:rPr lang="en-ID" b="1"/>
              <a:t>Input</a:t>
            </a:r>
            <a:r>
              <a:rPr lang="en-ID"/>
              <a:t> adalah sesuatu data yang kita masukan ke dalam program. Input biasanya diambil dari perangakat inputan seperti keyboard, mouse, kamera, microphone, dll.</a:t>
            </a:r>
          </a:p>
          <a:p>
            <a:r>
              <a:rPr lang="en-ID" b="1"/>
              <a:t>Proses</a:t>
            </a:r>
            <a:r>
              <a:rPr lang="en-ID"/>
              <a:t> adalah langkah-langkah yang harus dilakukan program untuk menghasilkan output.</a:t>
            </a:r>
          </a:p>
          <a:p>
            <a:r>
              <a:rPr lang="en-ID" b="1"/>
              <a:t>Output</a:t>
            </a:r>
            <a:r>
              <a:rPr lang="en-ID"/>
              <a:t> adalah informasi yang dihasilkan setelah dilakukan proses. Output biasanya ditampilkan ke layar komputer.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6E4BCCE3-FFB5-32BB-BB84-8A2DAFC94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65A98A77-2E8D-F719-9E0D-1BE7875D43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Proses Output di C++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1E81E8E5-E279-7B5F-4BCA-10413B87A1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C++ memiliki empat fungsi dasar untuk menampilkan output:     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  <a:p>
            <a:r>
              <a:rPr lang="en-US">
                <a:solidFill>
                  <a:srgbClr val="FF0000"/>
                </a:solidFill>
              </a:rPr>
              <a:t>cout</a:t>
            </a:r>
            <a:r>
              <a:rPr lang="en-US"/>
              <a:t> untuk menampilkan teks ke layar     </a:t>
            </a:r>
          </a:p>
          <a:p>
            <a:r>
              <a:rPr lang="en-US">
                <a:solidFill>
                  <a:srgbClr val="FF0000"/>
                </a:solidFill>
              </a:rPr>
              <a:t>cerr</a:t>
            </a:r>
            <a:r>
              <a:rPr lang="en-US"/>
              <a:t> untuk menampilkan error</a:t>
            </a:r>
          </a:p>
          <a:p>
            <a:r>
              <a:rPr lang="en-US">
                <a:solidFill>
                  <a:srgbClr val="FF0000"/>
                </a:solidFill>
              </a:rPr>
              <a:t>clog </a:t>
            </a:r>
            <a:r>
              <a:rPr lang="en-US"/>
              <a:t>untuk menampilkan log    </a:t>
            </a:r>
          </a:p>
          <a:p>
            <a:r>
              <a:rPr lang="en-US">
                <a:solidFill>
                  <a:schemeClr val="tx1"/>
                </a:solidFill>
              </a:rPr>
              <a:t>printf() </a:t>
            </a:r>
            <a:r>
              <a:rPr lang="en-US"/>
              <a:t>untuk menampilkan output, fungsi ini dari </a:t>
            </a:r>
            <a:r>
              <a:rPr lang="en-US">
                <a:solidFill>
                  <a:srgbClr val="FF0000"/>
                </a:solidFill>
              </a:rPr>
              <a:t>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98CE6-B983-254F-B158-FE91E79E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07" y="3495084"/>
            <a:ext cx="3744569" cy="13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8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89ACF95-BEF8-8F3E-2864-8C40648CB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C4EFE046-AB83-A9F9-16D6-5344829D0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Cout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CE72AF32-6F13-603D-D239-653E9D724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4771" y="199045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Fungsi cout adalah fungsi standar pada C++ untuk menampilkan output ke layar.  Berikut ini struktur dasar fungsi cout: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EA54C-1C69-21F0-F44C-43A210DF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40" y="2404139"/>
            <a:ext cx="5123206" cy="2570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EC653-C240-13DA-C2D9-C9C910AA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708" y="4665239"/>
            <a:ext cx="1080432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6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0857B8C-545E-4AD4-C061-186B1B227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923C5C18-6F71-21D1-28D1-F13F2865A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Printif()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B7F57C74-F54C-2112-AD7F-F0EAD4B75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4771" y="199045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Fungsi printf() merupakan fungsi yang aslinya dari bahasa C, tapi bisa juga dipakai pada C++.  Fungsi printf() merupakan fungsi untuk menampilkan output ke layar komputer.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DDBEB-F0B3-1B05-81B6-50FE8D97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08" y="4665239"/>
            <a:ext cx="1080432" cy="236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FD9A9-2BFA-6A88-3CF4-9377BE95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99" y="2642625"/>
            <a:ext cx="4887352" cy="23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4181EA3-982F-4292-0F8F-C6499DB55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C10E16B-9A5F-3C97-E178-18FD4B2345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Proses Input di C++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F68999BB-F2E3-0C0F-5B30-09656DD32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3739" y="1997541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Fungsi cin (c input) adalah fungsi untuk mengambil input dari keyboard.  Berikut ini bentuk dasar fungsi cin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D53A1-FEFA-2D03-FD46-724D60EC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30" y="2796370"/>
            <a:ext cx="4168501" cy="1889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69023-6B68-BC50-C208-1F0A1FB925CA}"/>
              </a:ext>
            </a:extLst>
          </p:cNvPr>
          <p:cNvSpPr txBox="1"/>
          <p:nvPr/>
        </p:nvSpPr>
        <p:spPr>
          <a:xfrm>
            <a:off x="4896412" y="3128091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Username : </a:t>
            </a:r>
          </a:p>
          <a:p>
            <a:r>
              <a:rPr lang="en-US">
                <a:solidFill>
                  <a:schemeClr val="bg2"/>
                </a:solidFill>
              </a:rPr>
              <a:t>Password: </a:t>
            </a:r>
            <a:r>
              <a:rPr lang="en-US">
                <a:solidFill>
                  <a:schemeClr val="bg2">
                    <a:lumMod val="25000"/>
                    <a:lumOff val="75000"/>
                  </a:schemeClr>
                </a:solidFill>
              </a:rPr>
              <a:t>masukkan password</a:t>
            </a:r>
            <a:endParaRPr lang="en-ID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4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Simbol Di 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724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A389C8B-2BFA-0A26-8D1F-F227E65BA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CF01108A-F89D-E3BB-46E3-E0BAFBE79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Simbol di C++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1A930-A97D-0E0B-C3C4-28EA2D23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08" y="4665239"/>
            <a:ext cx="1080432" cy="23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EE244-6E85-1770-A90F-04170370C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162" y="57476"/>
            <a:ext cx="5983853" cy="40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2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89440696-96E5-EE43-6C46-EB01D861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958F90EA-E9C1-FE65-A60E-AD5EC618F0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Jalankan program pertama Anda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313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4812BAF3-3294-BB68-915F-4DB67415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304C3929-7563-B477-3787-FC319BB85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Algoritma Pemrograman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51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Coding C++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7D5F3-F3BC-82EA-2F42-91D9EFA6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90" y="2087280"/>
            <a:ext cx="5289486" cy="25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Latihan1.cpp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2B6FA-161E-0201-FF46-5D08F538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000569"/>
            <a:ext cx="5494496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3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Perintah cout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Perintah ini digunakan untuk menampilkan output program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Programmer dapat menambahkan objek cout sesuai yang diinginkan. Akan tetapi, catat bahwa </a:t>
            </a:r>
            <a:r>
              <a:rPr lang="en-US">
                <a:solidFill>
                  <a:srgbClr val="FF0000"/>
                </a:solidFill>
              </a:rPr>
              <a:t>perintah tersebut tidak menambah baris baru pada akhir dari keluaran</a:t>
            </a:r>
          </a:p>
        </p:txBody>
      </p:sp>
    </p:spTree>
    <p:extLst>
      <p:ext uri="{BB962C8B-B14F-4D97-AF65-F5344CB8AC3E}">
        <p14:creationId xmlns:p14="http://schemas.microsoft.com/office/powerpoint/2010/main" val="2577251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Perintah cout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42341-B508-6AA8-19B9-55560B51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8" y="1956890"/>
            <a:ext cx="4999153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Menambah baris baru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Untuk menambahkan baris baru, dapat digunakan karakter \n.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1E7A6-3735-E5EC-384C-6DC69982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38" y="2511202"/>
            <a:ext cx="6242481" cy="25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7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Menambah String &amp; endl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 b="1"/>
              <a:t>String</a:t>
            </a:r>
            <a:r>
              <a:rPr lang="en-ID"/>
              <a:t> </a:t>
            </a:r>
            <a:r>
              <a:rPr lang="en-ID">
                <a:solidFill>
                  <a:srgbClr val="FF0000"/>
                </a:solidFill>
              </a:rPr>
              <a:t>adalah tipe data </a:t>
            </a:r>
            <a:r>
              <a:rPr lang="en-ID"/>
              <a:t>data teks yang dapat digunakan untuk </a:t>
            </a:r>
            <a:r>
              <a:rPr lang="en-ID">
                <a:solidFill>
                  <a:srgbClr val="FF0000"/>
                </a:solidFill>
              </a:rPr>
              <a:t>menyimpan teks</a:t>
            </a:r>
            <a:r>
              <a:rPr lang="en-ID"/>
              <a:t>. String dapat berupa satu kata, kalimat, atau bahkan paragraf. (INT, Char,Float, Varchar, Boolean)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 b="1"/>
              <a:t>Endl</a:t>
            </a:r>
            <a:r>
              <a:rPr lang="en-ID"/>
              <a:t> adalah operator yang digunakan untuk menambahkan akhir baris ke output.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Coba gunakan string &amp; endl,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8BD72-58C0-5DB5-2C79-FFBB97EC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19620"/>
            <a:ext cx="6969516" cy="25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38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4E55C-EF14-0C53-4B71-B8497BEA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1" y="712628"/>
            <a:ext cx="5989839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const (constanta)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Kata kunci </a:t>
            </a:r>
            <a:r>
              <a:rPr lang="en-US">
                <a:solidFill>
                  <a:srgbClr val="FF0000"/>
                </a:solidFill>
              </a:rPr>
              <a:t>const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digunakan untuk mendeklarasikan variabel atau objek sebagai konstan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Variabel atau objek konstan tidak dapat diubah nilainya setelah diinisialisasi. 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Fungsi </a:t>
            </a:r>
            <a:r>
              <a:rPr lang="en-US">
                <a:solidFill>
                  <a:srgbClr val="FF0000"/>
                </a:solidFill>
              </a:rPr>
              <a:t>const 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      1.  Mencegah perubahan nilai variabel atau objek    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      2.  Meningkatkan keamanan program    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      3.  Meningkatkan kinerja program </a:t>
            </a:r>
          </a:p>
        </p:txBody>
      </p:sp>
    </p:spTree>
    <p:extLst>
      <p:ext uri="{BB962C8B-B14F-4D97-AF65-F5344CB8AC3E}">
        <p14:creationId xmlns:p14="http://schemas.microsoft.com/office/powerpoint/2010/main" val="194322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Selanjutnya buat data diri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Tampilkan data diri menggunakan string dari data berikut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68E10-B38C-BC29-B8C1-DB33DE35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01" y="2482021"/>
            <a:ext cx="3425687" cy="24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6308700-DBF1-9500-C213-28FA3C151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2C1E58F2-DABC-59A8-4B6C-52EC7D597B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Apa itu algoritma?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14378-EBDE-61E3-5065-74A7E6EA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70" y="1946643"/>
            <a:ext cx="5372986" cy="30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2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5287F54-276B-32BD-6E66-06F8998D2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264FBB2E-1BCE-4152-32E0-A3C2FE8916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Pengertian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33126B21-E7C1-015E-EFD3-12F0B7BCC0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-ID" sz="1400">
                <a:effectLst/>
                <a:latin typeface="Roboto Condensed" panose="02000000000000000000" pitchFamily="2" charset="0"/>
              </a:rPr>
              <a:t>Algoritma adalah suatu urutan atau proses yang berguna untuk mencapai tujuan tertentu maupun </a:t>
            </a:r>
            <a:r>
              <a:rPr lang="id-ID" sz="1400" b="1">
                <a:effectLst/>
                <a:latin typeface="Roboto Condensed" panose="02000000000000000000" pitchFamily="2" charset="0"/>
              </a:rPr>
              <a:t>menyelesaikan suatu masalah</a:t>
            </a:r>
            <a:r>
              <a:rPr lang="id-ID" sz="1400">
                <a:effectLst/>
                <a:latin typeface="Roboto Condensed" panose="02000000000000000000" pitchFamily="2" charset="0"/>
              </a:rPr>
              <a:t>. Proses tersebut akan tersaji secara sistematis, terstruktur, dan </a:t>
            </a:r>
            <a:r>
              <a:rPr lang="id-ID" sz="1400" b="1">
                <a:effectLst/>
                <a:latin typeface="Roboto Condensed" panose="02000000000000000000" pitchFamily="2" charset="0"/>
              </a:rPr>
              <a:t>harus logis.</a:t>
            </a:r>
            <a:endParaRPr lang="en-US" sz="1400" b="1">
              <a:effectLst/>
              <a:latin typeface="Roboto Condensed" panose="02000000000000000000" pitchFamily="2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1400">
              <a:latin typeface="Roboto Condensed" panose="02000000000000000000" pitchFamily="2" charset="0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sz="1100"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1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BAABA565-1975-A15C-9642-3F6637AE2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36C1629E-5049-FB21-D5B6-D196B4B73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Proggramer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5FCA9DBB-A084-1051-992A-1995637BAC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-ID" sz="1400">
                <a:effectLst/>
                <a:latin typeface="Roboto Condensed" panose="02000000000000000000" pitchFamily="2" charset="0"/>
              </a:rPr>
              <a:t>Algoritma merupakan perihal penting yang mesti diketahui oleh seorang programmer. </a:t>
            </a:r>
            <a:endParaRPr lang="en-US" sz="1400">
              <a:effectLst/>
              <a:latin typeface="Roboto Condensed" panose="02000000000000000000" pitchFamily="2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-ID" sz="1400">
                <a:effectLst/>
                <a:latin typeface="Roboto Condensed" panose="02000000000000000000" pitchFamily="2" charset="0"/>
              </a:rPr>
              <a:t>Setiap program yang dibuat tidak lepas dari yang namanya algoritma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981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8D43A1D-0E9D-B938-A16B-890BA139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9ED27F5-E504-EB84-BC52-0AE4E0CFE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Contoh Algoritma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“Membuat Segelas Kopi”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61CE9A23-DFF9-2FFA-80B0-A042C6804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1478" y="2159101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Menyiapkan gelas, sebungkus kopi bubuk, sestoples gula pasir, setermos air panas, sendok  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Memasukan dua sendok kopi bubuk ke dalam gelas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Memasukan tiga sendok gula ke dalam gelas yang berisi kopi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Menuang air panas hingga memenuhi empat per lima gelas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Mengaduk kopi dengan sendok hingga semua bahan tercampur sempurna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Segelas kopi nikmat siap dihidangkan </a:t>
            </a:r>
          </a:p>
        </p:txBody>
      </p:sp>
    </p:spTree>
    <p:extLst>
      <p:ext uri="{BB962C8B-B14F-4D97-AF65-F5344CB8AC3E}">
        <p14:creationId xmlns:p14="http://schemas.microsoft.com/office/powerpoint/2010/main" val="249736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F338AAF-1E46-EA86-DD1A-515AD7B1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01D3DCA0-0EEA-4DF3-03DF-7F5FFC267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Algoritma Di Pemrograman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B3F57727-DEC9-0ABB-CE0E-F1C51B7A4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1478" y="2159101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Algoritma membuat program tak jauh berbeda dengan membuat segelas kopi. 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Kita harus menentukan input, proses dan outputnya. 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Kalau dalam segelas kopi input datanya adalah kopi, gula, air panas 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sz="1200"/>
              <a:t>Maka dalam pemrograman inputnya bisa berupa angka ;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endParaRPr lang="en-US" sz="120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10, 22, 31 dst. atau huruf; a, b, c dst atau kalimat “Saya Suka Kopi “, “Kita Membeli Kopi." atau gabungan angka dan huruf, atau gambar, atau suara, dan sebagainya.</a:t>
            </a:r>
          </a:p>
        </p:txBody>
      </p:sp>
    </p:spTree>
    <p:extLst>
      <p:ext uri="{BB962C8B-B14F-4D97-AF65-F5344CB8AC3E}">
        <p14:creationId xmlns:p14="http://schemas.microsoft.com/office/powerpoint/2010/main" val="317401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A673039-D686-80CB-5368-A106A2D69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974F124-0B3F-844D-21BF-413FD26791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Menentukan Deklarasi Variabel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1169A674-5A80-67EE-DEBF-8AE65E413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1478" y="2159101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Selanjutnya adalah deklarasi variable, variable dibuat untuk menampung data-data baik itu data input maupun output. Kalau di pekerjaan membuat kopi tadi bisa kita katakan bahwa data inputnya adalah;  </a:t>
            </a:r>
          </a:p>
          <a:p>
            <a:pPr marL="374650" lvl="0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endParaRPr lang="en-US" sz="120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1.    Kopi 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2.    Gula 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3.    Air panas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539FFEF-4CCA-4CFC-B799-E30D5678653A}"/>
              </a:ext>
            </a:extLst>
          </p:cNvPr>
          <p:cNvCxnSpPr/>
          <p:nvPr/>
        </p:nvCxnSpPr>
        <p:spPr>
          <a:xfrm>
            <a:off x="7612912" y="4189228"/>
            <a:ext cx="1282995" cy="361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8DD9C797-10D0-000E-E58A-A39A5BF64B6C}"/>
              </a:ext>
            </a:extLst>
          </p:cNvPr>
          <p:cNvSpPr txBox="1">
            <a:spLocks/>
          </p:cNvSpPr>
          <p:nvPr/>
        </p:nvSpPr>
        <p:spPr>
          <a:xfrm>
            <a:off x="6912368" y="4189228"/>
            <a:ext cx="8060131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400"/>
              <a:t>Variabelnya</a:t>
            </a:r>
          </a:p>
        </p:txBody>
      </p:sp>
    </p:spTree>
    <p:extLst>
      <p:ext uri="{BB962C8B-B14F-4D97-AF65-F5344CB8AC3E}">
        <p14:creationId xmlns:p14="http://schemas.microsoft.com/office/powerpoint/2010/main" val="246930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E164222-8CA0-9BD5-2FA4-77827662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63B449DC-E392-5F23-55F7-AEA62B6B9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Wadah Variabelnya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5EE6F25D-3B08-5ABE-624C-1E70DB5AA7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1478" y="2159101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Maka variable (wadah) dari data tersebut adalah: 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sz="1200"/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/>
              <a:t>Bungkus kopi (variable input)  </a:t>
            </a: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/>
              <a:t>Topless gula (variable input)</a:t>
            </a: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/>
              <a:t>Thermos (variable input)</a:t>
            </a: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/>
              <a:t>Gelas (sebagai variable output/menampung hasil olah data input) 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sz="120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Begitu juga dengan pemrograman, programmer harus tahu variable apa yang ia butuhkan dan bagaimana menggunakannya.</a:t>
            </a:r>
          </a:p>
        </p:txBody>
      </p:sp>
    </p:spTree>
    <p:extLst>
      <p:ext uri="{BB962C8B-B14F-4D97-AF65-F5344CB8AC3E}">
        <p14:creationId xmlns:p14="http://schemas.microsoft.com/office/powerpoint/2010/main" val="208077658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855</Words>
  <Application>Microsoft Office PowerPoint</Application>
  <PresentationFormat>On-screen Show (16:9)</PresentationFormat>
  <Paragraphs>98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Lato</vt:lpstr>
      <vt:lpstr>Arial</vt:lpstr>
      <vt:lpstr>Roboto Condensed</vt:lpstr>
      <vt:lpstr>Raleway</vt:lpstr>
      <vt:lpstr>Streamline</vt:lpstr>
      <vt:lpstr>Pemrograman C++</vt:lpstr>
      <vt:lpstr>Algoritma Pemrograman</vt:lpstr>
      <vt:lpstr>Apa itu algoritma?</vt:lpstr>
      <vt:lpstr>Pengertian</vt:lpstr>
      <vt:lpstr>Proggramer</vt:lpstr>
      <vt:lpstr>Contoh Algoritma “Membuat Segelas Kopi”</vt:lpstr>
      <vt:lpstr>Algoritma Di Pemrograman</vt:lpstr>
      <vt:lpstr>Menentukan Deklarasi Variabel</vt:lpstr>
      <vt:lpstr>Wadah Variabelnya</vt:lpstr>
      <vt:lpstr>Fungsi Input &amp; Output Di c++</vt:lpstr>
      <vt:lpstr>Fungsi Input &amp; Output</vt:lpstr>
      <vt:lpstr>Fungsi Input &amp; Output</vt:lpstr>
      <vt:lpstr>Proses Output di C++</vt:lpstr>
      <vt:lpstr>Fungsi Cout</vt:lpstr>
      <vt:lpstr>Fungsi Printif()</vt:lpstr>
      <vt:lpstr>Proses Input di C++</vt:lpstr>
      <vt:lpstr>Simbol Di C++</vt:lpstr>
      <vt:lpstr>Simbol di C++</vt:lpstr>
      <vt:lpstr>Jalankan program pertama Anda</vt:lpstr>
      <vt:lpstr>Struktur Coding C++</vt:lpstr>
      <vt:lpstr>Latihan1.cpp</vt:lpstr>
      <vt:lpstr>Perintah cout</vt:lpstr>
      <vt:lpstr>Perintah cout</vt:lpstr>
      <vt:lpstr>Menambah baris baru</vt:lpstr>
      <vt:lpstr>Menambah String &amp; endl</vt:lpstr>
      <vt:lpstr>Coba gunakan string &amp; endl, </vt:lpstr>
      <vt:lpstr>PowerPoint Presentation</vt:lpstr>
      <vt:lpstr>Menggunakan const (constanta)</vt:lpstr>
      <vt:lpstr>Selanjutnya buat data diri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 Programming</dc:title>
  <cp:lastModifiedBy>Ade Agung Kurniawan</cp:lastModifiedBy>
  <cp:revision>17</cp:revision>
  <dcterms:modified xsi:type="dcterms:W3CDTF">2024-02-20T02:41:38Z</dcterms:modified>
</cp:coreProperties>
</file>