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90" r:id="rId3"/>
    <p:sldId id="291" r:id="rId4"/>
    <p:sldId id="292" r:id="rId5"/>
    <p:sldId id="263" r:id="rId6"/>
    <p:sldId id="294" r:id="rId7"/>
    <p:sldId id="293"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80" r:id="rId22"/>
    <p:sldId id="279" r:id="rId23"/>
    <p:sldId id="281" r:id="rId24"/>
    <p:sldId id="282" r:id="rId25"/>
    <p:sldId id="283" r:id="rId26"/>
    <p:sldId id="284" r:id="rId27"/>
    <p:sldId id="285" r:id="rId28"/>
    <p:sldId id="286" r:id="rId29"/>
    <p:sldId id="287" r:id="rId30"/>
    <p:sldId id="289" r:id="rId31"/>
    <p:sldId id="288"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
      <p:font typeface="Raleway"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865979-C3F6-47D9-8CE4-5872E3270ABC}">
  <a:tblStyle styleId="{92865979-C3F6-47D9-8CE4-5872E3270A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60"/>
  </p:normalViewPr>
  <p:slideViewPr>
    <p:cSldViewPr snapToGrid="0">
      <p:cViewPr varScale="1">
        <p:scale>
          <a:sx n="108" d="100"/>
          <a:sy n="108" d="100"/>
        </p:scale>
        <p:origin x="105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100.13605" units="1/cm"/>
          <inkml:channelProperty channel="Y" name="resolution" value="65.45454" units="1/cm"/>
          <inkml:channelProperty channel="T" name="resolution" value="1" units="1/dev"/>
        </inkml:channelProperties>
      </inkml:inkSource>
      <inkml:timestamp xml:id="ts0" timeString="2024-02-27T01:44:56.674"/>
    </inkml:context>
    <inkml:brush xml:id="br0">
      <inkml:brushProperty name="width" value="0.05292" units="cm"/>
      <inkml:brushProperty name="height" value="0.05292" units="cm"/>
      <inkml:brushProperty name="color" value="#FF0000"/>
    </inkml:brush>
  </inkml:definitions>
  <inkml:trace contextRef="#ctx0" brushRef="#br0">19188 6720 0,'21'0'375,"0"0"-360,43 0 1,-22 0 0,-21 0-16,1 0 15,20 0 1,-21 0-16,22 0 16,-1 0-1,-21 0-15,43 0 31,-22 0-15,22 0 15,-22-22-15,1 22 0,-22 0-1,0 0-15,0 0 47,22 0 0,-22 0-31,0 0-1,43 0 1,-43 0-1,0 0-15,0 0 16,22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932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137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11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615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20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302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57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783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866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C9B86FE-1EE5-9682-2B93-FA99A558F823}"/>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5974BB12-6273-7DF2-5C2F-F949FBB376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8B1F1FB1-7CFB-A52F-FC01-CF7BC35978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18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264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382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738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770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792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4F2B3731-B202-D581-F5B9-FA4BCDCAB96B}"/>
            </a:ext>
          </a:extLst>
        </p:cNvPr>
        <p:cNvGrpSpPr/>
        <p:nvPr/>
      </p:nvGrpSpPr>
      <p:grpSpPr>
        <a:xfrm>
          <a:off x="0" y="0"/>
          <a:ext cx="0" cy="0"/>
          <a:chOff x="0" y="0"/>
          <a:chExt cx="0" cy="0"/>
        </a:xfrm>
      </p:grpSpPr>
      <p:sp>
        <p:nvSpPr>
          <p:cNvPr id="114" name="Google Shape;114;g6540459206_0_77:notes">
            <a:extLst>
              <a:ext uri="{FF2B5EF4-FFF2-40B4-BE49-F238E27FC236}">
                <a16:creationId xmlns:a16="http://schemas.microsoft.com/office/drawing/2014/main" id="{4AF51D5B-5701-3209-77B9-3B48F10F9F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a:extLst>
              <a:ext uri="{FF2B5EF4-FFF2-40B4-BE49-F238E27FC236}">
                <a16:creationId xmlns:a16="http://schemas.microsoft.com/office/drawing/2014/main" id="{A28A7EAB-41E3-A4ED-6260-47F8C4D343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814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EB464B7-13BD-968A-C898-C64E93DD3EF1}"/>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26B8AA50-C099-5A82-8B02-FCE41F1C86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DF293E07-524F-72DB-3F9E-1E937CB779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943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51DAA82-4DA6-E3DF-36B3-1C71971B4518}"/>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ADD7BD0F-BCEA-67CD-574C-63A38037AD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6628A457-C61D-D903-3738-48AA102D45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070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4F0DF17-8A7B-105E-E3E4-11306D50D691}"/>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BAECA49F-0E69-C66C-99D5-568070B1DE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4DCC80DD-3E0B-B9C4-2553-E5461EEAF7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106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4337DA9-E880-8B24-19C9-0341B34AE942}"/>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F2A60026-A335-3208-DB9C-43B3A56B8E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B9B43471-2E16-E00E-0D61-13631147DB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48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59A383-BD5E-9947-834E-7D428F0D53D3}"/>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6DB56DBF-9855-5D99-2B91-0A4A926F02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19DEF389-CAFD-1EB5-90F7-EC957D00B8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076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BD08D8B-87DE-CDE2-2D6A-944D96B3CDED}"/>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6D80D6F9-E071-8E49-44B4-A73EA26053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2077E034-A672-E117-B501-E3518D9CC7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238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E6348B3-3DD5-D5B7-1AA5-D19087AC90BB}"/>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C783D89B-6D75-D370-7483-9449C5D013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43F98B1E-345D-9843-526D-80DB8FCDDF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95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B9CA725-5EA7-727E-FB6F-CF83AB914368}"/>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D31F6B7E-312B-AC09-364C-6FB2460C68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B29696A5-271E-8711-A69C-793DD66C24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37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89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D63C0F1-E69C-F4CA-1972-0C2582F26958}"/>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0D118EA6-6ABC-2B01-C0F5-F524B0B717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578AB481-5393-25A0-1204-073848FCCA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437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F505451-AE8F-E3D4-D927-D952CD6E9A05}"/>
            </a:ext>
          </a:extLst>
        </p:cNvPr>
        <p:cNvGrpSpPr/>
        <p:nvPr/>
      </p:nvGrpSpPr>
      <p:grpSpPr>
        <a:xfrm>
          <a:off x="0" y="0"/>
          <a:ext cx="0" cy="0"/>
          <a:chOff x="0" y="0"/>
          <a:chExt cx="0" cy="0"/>
        </a:xfrm>
      </p:grpSpPr>
      <p:sp>
        <p:nvSpPr>
          <p:cNvPr id="102" name="Google Shape;102;g8b45280fa9_0_0:notes">
            <a:extLst>
              <a:ext uri="{FF2B5EF4-FFF2-40B4-BE49-F238E27FC236}">
                <a16:creationId xmlns:a16="http://schemas.microsoft.com/office/drawing/2014/main" id="{6EED0FCC-0A22-A6AD-D95D-82EEB1DE6F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a:extLst>
              <a:ext uri="{FF2B5EF4-FFF2-40B4-BE49-F238E27FC236}">
                <a16:creationId xmlns:a16="http://schemas.microsoft.com/office/drawing/2014/main" id="{7F6D3E8E-6772-E5C1-C176-20A51AA345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125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45280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45280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183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4045920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4045920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11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Pemrograman C++</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Ade Agung Kurniawan, S.Kom, M.Kom</a:t>
            </a:r>
            <a:endParaRPr/>
          </a:p>
        </p:txBody>
      </p:sp>
      <p:pic>
        <p:nvPicPr>
          <p:cNvPr id="2" name="Picture 1">
            <a:extLst>
              <a:ext uri="{FF2B5EF4-FFF2-40B4-BE49-F238E27FC236}">
                <a16:creationId xmlns:a16="http://schemas.microsoft.com/office/drawing/2014/main" id="{31BDC24A-5593-A994-C993-FBAF96EFAB16}"/>
              </a:ext>
            </a:extLst>
          </p:cNvPr>
          <p:cNvPicPr>
            <a:picLocks/>
          </p:cNvPicPr>
          <p:nvPr/>
        </p:nvPicPr>
        <p:blipFill>
          <a:blip r:embed="rId3" cstate="print"/>
          <a:srcRect/>
          <a:stretch/>
        </p:blipFill>
        <p:spPr>
          <a:xfrm>
            <a:off x="281065" y="95124"/>
            <a:ext cx="307270" cy="301828"/>
          </a:xfrm>
          <a:prstGeom prst="rect">
            <a:avLst/>
          </a:prstGeom>
        </p:spPr>
      </p:pic>
      <p:sp>
        <p:nvSpPr>
          <p:cNvPr id="3" name="Google Shape;87;p13">
            <a:extLst>
              <a:ext uri="{FF2B5EF4-FFF2-40B4-BE49-F238E27FC236}">
                <a16:creationId xmlns:a16="http://schemas.microsoft.com/office/drawing/2014/main" id="{E0274025-B957-C5E4-7678-2C828E7D68D6}"/>
              </a:ext>
            </a:extLst>
          </p:cNvPr>
          <p:cNvSpPr txBox="1">
            <a:spLocks/>
          </p:cNvSpPr>
          <p:nvPr/>
        </p:nvSpPr>
        <p:spPr>
          <a:xfrm>
            <a:off x="588335" y="29209"/>
            <a:ext cx="76881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US" sz="1400">
                <a:solidFill>
                  <a:schemeClr val="accent1">
                    <a:lumMod val="60000"/>
                    <a:lumOff val="40000"/>
                  </a:schemeClr>
                </a:solidFill>
              </a:rPr>
              <a:t>Universitas Muhammadiyah Muara Bungo</a:t>
            </a:r>
          </a:p>
        </p:txBody>
      </p:sp>
      <p:pic>
        <p:nvPicPr>
          <p:cNvPr id="4" name="Picture 3">
            <a:extLst>
              <a:ext uri="{FF2B5EF4-FFF2-40B4-BE49-F238E27FC236}">
                <a16:creationId xmlns:a16="http://schemas.microsoft.com/office/drawing/2014/main" id="{A7B12403-11DE-4CE6-CA3F-4FADF3079F70}"/>
              </a:ext>
            </a:extLst>
          </p:cNvPr>
          <p:cNvPicPr>
            <a:picLocks noChangeAspect="1"/>
          </p:cNvPicPr>
          <p:nvPr/>
        </p:nvPicPr>
        <p:blipFill>
          <a:blip r:embed="rId4"/>
          <a:stretch>
            <a:fillRect/>
          </a:stretch>
        </p:blipFill>
        <p:spPr>
          <a:xfrm>
            <a:off x="4432385" y="756159"/>
            <a:ext cx="1813033" cy="2037920"/>
          </a:xfrm>
          <a:prstGeom prst="rect">
            <a:avLst/>
          </a:prstGeom>
        </p:spPr>
      </p:pic>
      <p:pic>
        <p:nvPicPr>
          <p:cNvPr id="5" name="Picture 4">
            <a:extLst>
              <a:ext uri="{FF2B5EF4-FFF2-40B4-BE49-F238E27FC236}">
                <a16:creationId xmlns:a16="http://schemas.microsoft.com/office/drawing/2014/main" id="{E60A05A8-A8CA-B359-4147-054DB0E59400}"/>
              </a:ext>
            </a:extLst>
          </p:cNvPr>
          <p:cNvPicPr>
            <a:picLocks noChangeAspect="1"/>
          </p:cNvPicPr>
          <p:nvPr/>
        </p:nvPicPr>
        <p:blipFill rotWithShape="1">
          <a:blip r:embed="rId5">
            <a:extLst>
              <a:ext uri="{BEBA8EAE-BF5A-486C-A8C5-ECC9F3942E4B}">
                <a14:imgProps xmlns:a14="http://schemas.microsoft.com/office/drawing/2010/main">
                  <a14:imgLayer r:embed="rId6">
                    <a14:imgEffect>
                      <a14:artisticBlur/>
                    </a14:imgEffect>
                    <a14:imgEffect>
                      <a14:colorTemperature colorTemp="5300"/>
                    </a14:imgEffect>
                  </a14:imgLayer>
                </a14:imgProps>
              </a:ext>
            </a:extLst>
          </a:blip>
          <a:srcRect t="-1" b="17945"/>
          <a:stretch/>
        </p:blipFill>
        <p:spPr>
          <a:xfrm>
            <a:off x="0" y="0"/>
            <a:ext cx="9144000" cy="5143500"/>
          </a:xfrm>
          <a:prstGeom prst="rect">
            <a:avLst/>
          </a:prstGeom>
          <a:ln>
            <a:noFill/>
          </a:ln>
          <a:effectLst>
            <a:outerShdw blurRad="292100" dist="139700" dir="2700000" algn="tl" rotWithShape="0">
              <a:srgbClr val="333333">
                <a:alpha val="65000"/>
              </a:srgbClr>
            </a:outerShdw>
          </a:effectLst>
        </p:spPr>
      </p:pic>
      <p:sp>
        <p:nvSpPr>
          <p:cNvPr id="6" name="Google Shape;86;p13">
            <a:extLst>
              <a:ext uri="{FF2B5EF4-FFF2-40B4-BE49-F238E27FC236}">
                <a16:creationId xmlns:a16="http://schemas.microsoft.com/office/drawing/2014/main" id="{E0DA4B2C-F786-8EFF-EBA4-ABCDF824D8AA}"/>
              </a:ext>
            </a:extLst>
          </p:cNvPr>
          <p:cNvSpPr txBox="1">
            <a:spLocks/>
          </p:cNvSpPr>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a:solidFill>
                  <a:schemeClr val="bg1"/>
                </a:solidFill>
              </a:rPr>
              <a:t>Pemrograman C++</a:t>
            </a:r>
          </a:p>
        </p:txBody>
      </p:sp>
      <p:sp>
        <p:nvSpPr>
          <p:cNvPr id="7" name="Google Shape;87;p13">
            <a:extLst>
              <a:ext uri="{FF2B5EF4-FFF2-40B4-BE49-F238E27FC236}">
                <a16:creationId xmlns:a16="http://schemas.microsoft.com/office/drawing/2014/main" id="{B8BC409E-D0C8-F8E7-11D9-C13297925861}"/>
              </a:ext>
            </a:extLst>
          </p:cNvPr>
          <p:cNvSpPr txBox="1">
            <a:spLocks/>
          </p:cNvSpPr>
          <p:nvPr/>
        </p:nvSpPr>
        <p:spPr>
          <a:xfrm>
            <a:off x="727950" y="2445950"/>
            <a:ext cx="76881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US">
                <a:solidFill>
                  <a:schemeClr val="bg1"/>
                </a:solidFill>
              </a:rPr>
              <a:t>Ade Agung Kurniawan, S.Kom, M.Kom</a:t>
            </a:r>
          </a:p>
        </p:txBody>
      </p:sp>
      <p:pic>
        <p:nvPicPr>
          <p:cNvPr id="8" name="Picture 7">
            <a:extLst>
              <a:ext uri="{FF2B5EF4-FFF2-40B4-BE49-F238E27FC236}">
                <a16:creationId xmlns:a16="http://schemas.microsoft.com/office/drawing/2014/main" id="{207D5319-F8B1-2323-76BB-86312396D702}"/>
              </a:ext>
            </a:extLst>
          </p:cNvPr>
          <p:cNvPicPr>
            <a:picLocks/>
          </p:cNvPicPr>
          <p:nvPr/>
        </p:nvPicPr>
        <p:blipFill>
          <a:blip r:embed="rId3" cstate="print"/>
          <a:srcRect/>
          <a:stretch/>
        </p:blipFill>
        <p:spPr>
          <a:xfrm>
            <a:off x="135453" y="4721986"/>
            <a:ext cx="307270" cy="301828"/>
          </a:xfrm>
          <a:prstGeom prst="rect">
            <a:avLst/>
          </a:prstGeom>
        </p:spPr>
      </p:pic>
      <p:sp>
        <p:nvSpPr>
          <p:cNvPr id="9" name="Google Shape;87;p13">
            <a:extLst>
              <a:ext uri="{FF2B5EF4-FFF2-40B4-BE49-F238E27FC236}">
                <a16:creationId xmlns:a16="http://schemas.microsoft.com/office/drawing/2014/main" id="{4525408F-0411-883F-72C4-7CCC02960AD0}"/>
              </a:ext>
            </a:extLst>
          </p:cNvPr>
          <p:cNvSpPr txBox="1">
            <a:spLocks/>
          </p:cNvSpPr>
          <p:nvPr/>
        </p:nvSpPr>
        <p:spPr>
          <a:xfrm>
            <a:off x="442723" y="4687309"/>
            <a:ext cx="76881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US" sz="1200">
                <a:solidFill>
                  <a:schemeClr val="bg1"/>
                </a:solidFill>
              </a:rPr>
              <a:t>Universitas Muhammadiyah Muara Bungo</a:t>
            </a:r>
          </a:p>
        </p:txBody>
      </p:sp>
      <p:pic>
        <p:nvPicPr>
          <p:cNvPr id="10" name="Picture 9">
            <a:extLst>
              <a:ext uri="{FF2B5EF4-FFF2-40B4-BE49-F238E27FC236}">
                <a16:creationId xmlns:a16="http://schemas.microsoft.com/office/drawing/2014/main" id="{8051C646-5E80-55AA-2EA0-006E4FD17F78}"/>
              </a:ext>
            </a:extLst>
          </p:cNvPr>
          <p:cNvPicPr>
            <a:picLocks noChangeAspect="1"/>
          </p:cNvPicPr>
          <p:nvPr/>
        </p:nvPicPr>
        <p:blipFill>
          <a:blip r:embed="rId4"/>
          <a:stretch>
            <a:fillRect/>
          </a:stretch>
        </p:blipFill>
        <p:spPr>
          <a:xfrm>
            <a:off x="4346762" y="756159"/>
            <a:ext cx="1813033" cy="20379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Mengenal GCC</a:t>
            </a:r>
            <a:endParaRPr/>
          </a:p>
        </p:txBody>
      </p:sp>
      <p:sp>
        <p:nvSpPr>
          <p:cNvPr id="2" name="Google Shape;106;p16">
            <a:extLst>
              <a:ext uri="{FF2B5EF4-FFF2-40B4-BE49-F238E27FC236}">
                <a16:creationId xmlns:a16="http://schemas.microsoft.com/office/drawing/2014/main" id="{4BA55C09-218A-DD3D-1FB1-E837ED14B28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en-US"/>
              <a:t>GCC adalah singkatan dari "GNU Compiler Collection." GCC merupakan kumpulan kompiler perangkat lunak bebas (free software) yang dikembangkan oleh Proyek GNU. </a:t>
            </a:r>
          </a:p>
          <a:p>
            <a:r>
              <a:rPr lang="en-US"/>
              <a:t>GCC digunakan dengan menggunakan command prompt dan masuk ke direktori bin dalam direktori&lt;tempat_install_mingw&gt;/MinGW  untuk sistem operasi windows </a:t>
            </a:r>
          </a:p>
          <a:p>
            <a:r>
              <a:rPr lang="en-ID"/>
              <a:t>GCC juga menyediakan berbagai alat pendukung pengembangan, seperti GNU Debugger (GDB) untuk debugging</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79A882C-D85F-343D-B364-54E438EC0B83}"/>
                  </a:ext>
                </a:extLst>
              </p14:cNvPr>
              <p14:cNvContentPartPr/>
              <p14:nvPr/>
            </p14:nvContentPartPr>
            <p14:xfrm>
              <a:off x="6907680" y="2411280"/>
              <a:ext cx="336240" cy="8280"/>
            </p14:xfrm>
          </p:contentPart>
        </mc:Choice>
        <mc:Fallback xmlns="">
          <p:pic>
            <p:nvPicPr>
              <p:cNvPr id="3" name="Ink 2">
                <a:extLst>
                  <a:ext uri="{FF2B5EF4-FFF2-40B4-BE49-F238E27FC236}">
                    <a16:creationId xmlns:a16="http://schemas.microsoft.com/office/drawing/2014/main" id="{279A882C-D85F-343D-B364-54E438EC0B83}"/>
                  </a:ext>
                </a:extLst>
              </p:cNvPr>
              <p:cNvPicPr/>
              <p:nvPr/>
            </p:nvPicPr>
            <p:blipFill>
              <a:blip r:embed="rId4"/>
              <a:stretch>
                <a:fillRect/>
              </a:stretch>
            </p:blipFill>
            <p:spPr>
              <a:xfrm>
                <a:off x="6898320" y="2401920"/>
                <a:ext cx="354960" cy="27000"/>
              </a:xfrm>
              <a:prstGeom prst="rect">
                <a:avLst/>
              </a:prstGeom>
            </p:spPr>
          </p:pic>
        </mc:Fallback>
      </mc:AlternateContent>
    </p:spTree>
    <p:extLst>
      <p:ext uri="{BB962C8B-B14F-4D97-AF65-F5344CB8AC3E}">
        <p14:creationId xmlns:p14="http://schemas.microsoft.com/office/powerpoint/2010/main" val="285793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Kegunaan Bahasa C++</a:t>
            </a:r>
            <a:endParaRPr/>
          </a:p>
        </p:txBody>
      </p:sp>
    </p:spTree>
    <p:extLst>
      <p:ext uri="{BB962C8B-B14F-4D97-AF65-F5344CB8AC3E}">
        <p14:creationId xmlns:p14="http://schemas.microsoft.com/office/powerpoint/2010/main" val="20307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Kegunaan bahasa C++</a:t>
            </a:r>
            <a:endParaRPr/>
          </a:p>
        </p:txBody>
      </p:sp>
      <p:sp>
        <p:nvSpPr>
          <p:cNvPr id="2" name="Google Shape;106;p16">
            <a:extLst>
              <a:ext uri="{FF2B5EF4-FFF2-40B4-BE49-F238E27FC236}">
                <a16:creationId xmlns:a16="http://schemas.microsoft.com/office/drawing/2014/main" id="{4BA55C09-218A-DD3D-1FB1-E837ED14B28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en-US"/>
              <a:t>Bahasa C++ dapat digunakan untuk membuat program berupa aplikasi komputer berbasis teks maupun window  </a:t>
            </a:r>
          </a:p>
          <a:p>
            <a:r>
              <a:rPr lang="en-US"/>
              <a:t>Bahasa C++ juga biasanya digunakan untuk melakukan interfacing ke perangkat keras, karena bahasa C++ lebih dekat dengan bahasa mesin </a:t>
            </a:r>
          </a:p>
        </p:txBody>
      </p:sp>
    </p:spTree>
    <p:extLst>
      <p:ext uri="{BB962C8B-B14F-4D97-AF65-F5344CB8AC3E}">
        <p14:creationId xmlns:p14="http://schemas.microsoft.com/office/powerpoint/2010/main" val="404718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Struktur Bahasa C++</a:t>
            </a:r>
            <a:endParaRPr/>
          </a:p>
        </p:txBody>
      </p:sp>
    </p:spTree>
    <p:extLst>
      <p:ext uri="{BB962C8B-B14F-4D97-AF65-F5344CB8AC3E}">
        <p14:creationId xmlns:p14="http://schemas.microsoft.com/office/powerpoint/2010/main" val="409834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Struktur Bahasa C++</a:t>
            </a:r>
            <a:endParaRPr/>
          </a:p>
        </p:txBody>
      </p:sp>
      <p:sp>
        <p:nvSpPr>
          <p:cNvPr id="2" name="Google Shape;106;p16">
            <a:extLst>
              <a:ext uri="{FF2B5EF4-FFF2-40B4-BE49-F238E27FC236}">
                <a16:creationId xmlns:a16="http://schemas.microsoft.com/office/drawing/2014/main" id="{4BA55C09-218A-DD3D-1FB1-E837ED14B28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en-US">
                <a:latin typeface="Times New Roman" panose="02020603050405020304" pitchFamily="18" charset="0"/>
                <a:cs typeface="Times New Roman" panose="02020603050405020304" pitchFamily="18" charset="0"/>
              </a:rPr>
              <a:t>Baris pertama :</a:t>
            </a:r>
          </a:p>
          <a:p>
            <a:pPr marL="682625" indent="-457200">
              <a:buFont typeface="Calibri" panose="020F0502020204030204" pitchFamily="34" charset="0"/>
              <a:buChar char="⁻"/>
            </a:pPr>
            <a:r>
              <a:rPr lang="en-US">
                <a:latin typeface="Times New Roman" panose="02020603050405020304" pitchFamily="18" charset="0"/>
                <a:cs typeface="Times New Roman" panose="02020603050405020304" pitchFamily="18" charset="0"/>
              </a:rPr>
              <a:t>Preprosesor : bagian ini berfungsi untuk mengaktifikan fungsi – fungsi sintak dari C++, seperti : iostream, conio, stdio dan lain-lain</a:t>
            </a:r>
          </a:p>
          <a:p>
            <a:pPr marL="682625" indent="-457200">
              <a:buFont typeface="Calibri" panose="020F0502020204030204" pitchFamily="34" charset="0"/>
              <a:buChar char="⁻"/>
            </a:pPr>
            <a:r>
              <a:rPr lang="en-US">
                <a:latin typeface="Times New Roman" panose="02020603050405020304" pitchFamily="18" charset="0"/>
                <a:cs typeface="Times New Roman" panose="02020603050405020304" pitchFamily="18" charset="0"/>
              </a:rPr>
              <a:t>Contoh :</a:t>
            </a:r>
          </a:p>
          <a:p>
            <a:pPr marL="1835150" indent="0">
              <a:buNone/>
            </a:pPr>
            <a:r>
              <a:rPr lang="en-US">
                <a:latin typeface="Courier New" panose="02070309020205020404" pitchFamily="49" charset="0"/>
                <a:cs typeface="Courier New" panose="02070309020205020404" pitchFamily="49" charset="0"/>
              </a:rPr>
              <a:t>#include &lt;iostream&gt; </a:t>
            </a:r>
            <a:r>
              <a:rPr lang="en-US">
                <a:latin typeface="Times New Roman" panose="02020603050405020304" pitchFamily="18" charset="0"/>
                <a:cs typeface="Times New Roman" panose="02020603050405020304" pitchFamily="18" charset="0"/>
              </a:rPr>
              <a:t>artinya menyertakan sintak – sintak yang terkandung di dalam fungsi iostream</a:t>
            </a:r>
          </a:p>
          <a:p>
            <a:endParaRPr lang="en-US"/>
          </a:p>
        </p:txBody>
      </p:sp>
    </p:spTree>
    <p:extLst>
      <p:ext uri="{BB962C8B-B14F-4D97-AF65-F5344CB8AC3E}">
        <p14:creationId xmlns:p14="http://schemas.microsoft.com/office/powerpoint/2010/main" val="399393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Struktur Bahasa C++</a:t>
            </a:r>
            <a:endParaRPr/>
          </a:p>
        </p:txBody>
      </p:sp>
      <p:sp>
        <p:nvSpPr>
          <p:cNvPr id="2" name="Google Shape;106;p16">
            <a:extLst>
              <a:ext uri="{FF2B5EF4-FFF2-40B4-BE49-F238E27FC236}">
                <a16:creationId xmlns:a16="http://schemas.microsoft.com/office/drawing/2014/main" id="{4BA55C09-218A-DD3D-1FB1-E837ED14B28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en-US">
                <a:latin typeface="Times New Roman" panose="02020603050405020304" pitchFamily="18" charset="0"/>
                <a:cs typeface="Times New Roman" panose="02020603050405020304" pitchFamily="18" charset="0"/>
              </a:rPr>
              <a:t>Baris Kedua :</a:t>
            </a:r>
          </a:p>
          <a:p>
            <a:pPr marL="682625" indent="-457200">
              <a:buFont typeface="Times New Roman" panose="02020603050405020304" pitchFamily="18" charset="0"/>
              <a:buChar char="⁻"/>
            </a:pPr>
            <a:r>
              <a:rPr lang="en-US">
                <a:latin typeface="Times New Roman" panose="02020603050405020304" pitchFamily="18" charset="0"/>
                <a:cs typeface="Times New Roman" panose="02020603050405020304" pitchFamily="18" charset="0"/>
              </a:rPr>
              <a:t>Mendeklarasikan fungsi utama (main), kata void menandakan fungsi main tidak bertipe </a:t>
            </a:r>
          </a:p>
          <a:p>
            <a:pPr marL="682625" indent="-457200">
              <a:buFont typeface="Times New Roman" panose="02020603050405020304" pitchFamily="18" charset="0"/>
              <a:buChar char="⁻"/>
            </a:pPr>
            <a:r>
              <a:rPr lang="en-US">
                <a:latin typeface="Times New Roman" panose="02020603050405020304" pitchFamily="18" charset="0"/>
                <a:cs typeface="Times New Roman" panose="02020603050405020304" pitchFamily="18" charset="0"/>
              </a:rPr>
              <a:t>Contoh :</a:t>
            </a:r>
          </a:p>
          <a:p>
            <a:pPr marL="225425" indent="0">
              <a:buNone/>
            </a:pPr>
            <a:r>
              <a:rPr lang="en-US">
                <a:latin typeface="Times New Roman" panose="02020603050405020304" pitchFamily="18" charset="0"/>
                <a:cs typeface="Times New Roman" panose="02020603050405020304" pitchFamily="18" charset="0"/>
              </a:rPr>
              <a:t>      		</a:t>
            </a:r>
            <a:r>
              <a:rPr lang="en-US">
                <a:latin typeface="Courier New" panose="02070309020205020404" pitchFamily="49" charset="0"/>
                <a:cs typeface="Courier New" panose="02070309020205020404" pitchFamily="49" charset="0"/>
              </a:rPr>
              <a:t>Int main ()</a:t>
            </a:r>
          </a:p>
          <a:p>
            <a:endParaRPr lang="en-US"/>
          </a:p>
        </p:txBody>
      </p:sp>
    </p:spTree>
    <p:extLst>
      <p:ext uri="{BB962C8B-B14F-4D97-AF65-F5344CB8AC3E}">
        <p14:creationId xmlns:p14="http://schemas.microsoft.com/office/powerpoint/2010/main" val="176644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Struktur Bahasa C++</a:t>
            </a:r>
            <a:endParaRPr/>
          </a:p>
        </p:txBody>
      </p:sp>
      <p:sp>
        <p:nvSpPr>
          <p:cNvPr id="2" name="Google Shape;106;p16">
            <a:extLst>
              <a:ext uri="{FF2B5EF4-FFF2-40B4-BE49-F238E27FC236}">
                <a16:creationId xmlns:a16="http://schemas.microsoft.com/office/drawing/2014/main" id="{4BA55C09-218A-DD3D-1FB1-E837ED14B28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pPr algn="just"/>
            <a:r>
              <a:rPr lang="en-US">
                <a:latin typeface="Times New Roman" panose="02020603050405020304" pitchFamily="18" charset="0"/>
                <a:cs typeface="Times New Roman" panose="02020603050405020304" pitchFamily="18" charset="0"/>
              </a:rPr>
              <a:t>Baris ketiga :</a:t>
            </a:r>
          </a:p>
          <a:p>
            <a:pPr marL="692150" indent="-457200" algn="just">
              <a:buFont typeface="Times New Roman" panose="02020603050405020304" pitchFamily="18" charset="0"/>
              <a:buChar char="⁻"/>
            </a:pPr>
            <a:r>
              <a:rPr lang="en-US">
                <a:latin typeface="Times New Roman" panose="02020603050405020304" pitchFamily="18" charset="0"/>
                <a:cs typeface="Times New Roman" panose="02020603050405020304" pitchFamily="18" charset="0"/>
              </a:rPr>
              <a:t>Tanda “ { “ artinya menandakan awal program </a:t>
            </a:r>
          </a:p>
          <a:p>
            <a:pPr marL="234950" indent="0" algn="just">
              <a:buNone/>
            </a:pP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Baris keempat :</a:t>
            </a:r>
          </a:p>
          <a:p>
            <a:pPr marL="692150" indent="-457200" algn="just">
              <a:buFontTx/>
              <a:buChar char="⁻"/>
            </a:pPr>
            <a:r>
              <a:rPr lang="en-US">
                <a:latin typeface="Times New Roman" panose="02020603050405020304" pitchFamily="18" charset="0"/>
                <a:cs typeface="Times New Roman" panose="02020603050405020304" pitchFamily="18" charset="0"/>
              </a:rPr>
              <a:t>Isi dari program </a:t>
            </a:r>
          </a:p>
          <a:p>
            <a:pPr marL="692150" indent="-457200" algn="just">
              <a:buFontTx/>
              <a:buChar char="⁻"/>
            </a:pPr>
            <a:r>
              <a:rPr lang="en-US">
                <a:latin typeface="Times New Roman" panose="02020603050405020304" pitchFamily="18" charset="0"/>
                <a:cs typeface="Times New Roman" panose="02020603050405020304" pitchFamily="18" charset="0"/>
              </a:rPr>
              <a:t>Seperti :</a:t>
            </a:r>
          </a:p>
          <a:p>
            <a:pPr marL="692150" indent="-457200" algn="just">
              <a:buFontTx/>
              <a:buChar char="⁻"/>
            </a:pPr>
            <a:r>
              <a:rPr lang="en-US">
                <a:latin typeface="Courier New" panose="02070309020205020404" pitchFamily="49" charset="0"/>
                <a:cs typeface="Courier New" panose="02070309020205020404" pitchFamily="49" charset="0"/>
              </a:rPr>
              <a:t>cout&lt;&lt;“…” </a:t>
            </a:r>
            <a:r>
              <a:rPr lang="en-US">
                <a:latin typeface="Times New Roman" panose="02020603050405020304" pitchFamily="18" charset="0"/>
                <a:cs typeface="Times New Roman" panose="02020603050405020304" pitchFamily="18" charset="0"/>
              </a:rPr>
              <a:t>: merupakan sintak untuk menampilkan tulisan yang berada didalam tanda kutip </a:t>
            </a:r>
          </a:p>
          <a:p>
            <a:pPr marL="692150" indent="-457200" algn="just">
              <a:buFont typeface="Times New Roman" panose="02020603050405020304" pitchFamily="18" charset="0"/>
              <a:buChar char="⁻"/>
            </a:pPr>
            <a:endParaRPr lang="en-US">
              <a:latin typeface="Times New Roman" panose="02020603050405020304" pitchFamily="18" charset="0"/>
              <a:cs typeface="Times New Roman" panose="02020603050405020304" pitchFamily="18" charset="0"/>
            </a:endParaRPr>
          </a:p>
          <a:p>
            <a:pPr marL="146050" indent="0">
              <a:buNone/>
            </a:pPr>
            <a:endParaRPr lang="en-US"/>
          </a:p>
        </p:txBody>
      </p:sp>
    </p:spTree>
    <p:extLst>
      <p:ext uri="{BB962C8B-B14F-4D97-AF65-F5344CB8AC3E}">
        <p14:creationId xmlns:p14="http://schemas.microsoft.com/office/powerpoint/2010/main" val="301318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Kesalahan Sintax pada C++</a:t>
            </a:r>
            <a:endParaRPr/>
          </a:p>
        </p:txBody>
      </p:sp>
    </p:spTree>
    <p:extLst>
      <p:ext uri="{BB962C8B-B14F-4D97-AF65-F5344CB8AC3E}">
        <p14:creationId xmlns:p14="http://schemas.microsoft.com/office/powerpoint/2010/main" val="399995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Kesalahan Sintax pada C++</a:t>
            </a:r>
            <a:endParaRPr/>
          </a:p>
        </p:txBody>
      </p:sp>
      <p:pic>
        <p:nvPicPr>
          <p:cNvPr id="4" name="Picture 3">
            <a:extLst>
              <a:ext uri="{FF2B5EF4-FFF2-40B4-BE49-F238E27FC236}">
                <a16:creationId xmlns:a16="http://schemas.microsoft.com/office/drawing/2014/main" id="{968C7F27-55DF-ACD0-3EB9-806287EAB8E6}"/>
              </a:ext>
            </a:extLst>
          </p:cNvPr>
          <p:cNvPicPr>
            <a:picLocks noChangeAspect="1"/>
          </p:cNvPicPr>
          <p:nvPr/>
        </p:nvPicPr>
        <p:blipFill>
          <a:blip r:embed="rId3"/>
          <a:stretch>
            <a:fillRect/>
          </a:stretch>
        </p:blipFill>
        <p:spPr>
          <a:xfrm>
            <a:off x="1163457" y="2571750"/>
            <a:ext cx="4393828" cy="2177608"/>
          </a:xfrm>
          <a:prstGeom prst="rect">
            <a:avLst/>
          </a:prstGeom>
        </p:spPr>
      </p:pic>
      <p:sp>
        <p:nvSpPr>
          <p:cNvPr id="6" name="Google Shape;106;p16">
            <a:extLst>
              <a:ext uri="{FF2B5EF4-FFF2-40B4-BE49-F238E27FC236}">
                <a16:creationId xmlns:a16="http://schemas.microsoft.com/office/drawing/2014/main" id="{3017A4CC-0388-67BE-FBA8-12500315DB1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en-US"/>
              <a:t>Kesalahan ini terjadi karena kurung kurawal pada fungsi main tidak ditutup dengan benar.</a:t>
            </a:r>
          </a:p>
        </p:txBody>
      </p:sp>
      <p:cxnSp>
        <p:nvCxnSpPr>
          <p:cNvPr id="8" name="Straight Arrow Connector 7">
            <a:extLst>
              <a:ext uri="{FF2B5EF4-FFF2-40B4-BE49-F238E27FC236}">
                <a16:creationId xmlns:a16="http://schemas.microsoft.com/office/drawing/2014/main" id="{56F319A7-68EF-F657-1B78-E437564F94D1}"/>
              </a:ext>
            </a:extLst>
          </p:cNvPr>
          <p:cNvCxnSpPr>
            <a:cxnSpLocks/>
          </p:cNvCxnSpPr>
          <p:nvPr/>
        </p:nvCxnSpPr>
        <p:spPr>
          <a:xfrm flipH="1" flipV="1">
            <a:off x="1828800" y="4336613"/>
            <a:ext cx="226827" cy="409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496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Kesalahan Sintax pada C++</a:t>
            </a:r>
            <a:endParaRPr/>
          </a:p>
        </p:txBody>
      </p:sp>
      <p:sp>
        <p:nvSpPr>
          <p:cNvPr id="6" name="Google Shape;106;p16">
            <a:extLst>
              <a:ext uri="{FF2B5EF4-FFF2-40B4-BE49-F238E27FC236}">
                <a16:creationId xmlns:a16="http://schemas.microsoft.com/office/drawing/2014/main" id="{3017A4CC-0388-67BE-FBA8-12500315DB1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en-ID"/>
              <a:t>Kesalahan ini terjadi karena tanda titik koma yang diperlukan untuk mengakhiri pernyataan tidak ditambahkan.</a:t>
            </a:r>
            <a:endParaRPr lang="en-US"/>
          </a:p>
        </p:txBody>
      </p:sp>
      <p:pic>
        <p:nvPicPr>
          <p:cNvPr id="3" name="Picture 2">
            <a:extLst>
              <a:ext uri="{FF2B5EF4-FFF2-40B4-BE49-F238E27FC236}">
                <a16:creationId xmlns:a16="http://schemas.microsoft.com/office/drawing/2014/main" id="{7725DBA5-5098-60DD-214C-A3491157E596}"/>
              </a:ext>
            </a:extLst>
          </p:cNvPr>
          <p:cNvPicPr>
            <a:picLocks noChangeAspect="1"/>
          </p:cNvPicPr>
          <p:nvPr/>
        </p:nvPicPr>
        <p:blipFill>
          <a:blip r:embed="rId3"/>
          <a:stretch>
            <a:fillRect/>
          </a:stretch>
        </p:blipFill>
        <p:spPr>
          <a:xfrm>
            <a:off x="1147883" y="2773591"/>
            <a:ext cx="5898391" cy="2034716"/>
          </a:xfrm>
          <a:prstGeom prst="rect">
            <a:avLst/>
          </a:prstGeom>
        </p:spPr>
      </p:pic>
      <p:cxnSp>
        <p:nvCxnSpPr>
          <p:cNvPr id="7" name="Straight Arrow Connector 6">
            <a:extLst>
              <a:ext uri="{FF2B5EF4-FFF2-40B4-BE49-F238E27FC236}">
                <a16:creationId xmlns:a16="http://schemas.microsoft.com/office/drawing/2014/main" id="{65800DB5-59C8-3720-759F-B4BEF458D971}"/>
              </a:ext>
            </a:extLst>
          </p:cNvPr>
          <p:cNvCxnSpPr/>
          <p:nvPr/>
        </p:nvCxnSpPr>
        <p:spPr>
          <a:xfrm flipH="1">
            <a:off x="4494028" y="3721395"/>
            <a:ext cx="290623" cy="3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23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2FB7B31B-3375-6396-0F84-C13F2BBDB119}"/>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7385D8B7-D080-1F7C-1750-B5E0B2B1BF5A}"/>
              </a:ext>
            </a:extLst>
          </p:cNvPr>
          <p:cNvSpPr txBox="1">
            <a:spLocks noGrp="1"/>
          </p:cNvSpPr>
          <p:nvPr>
            <p:ph type="title"/>
          </p:nvPr>
        </p:nvSpPr>
        <p:spPr>
          <a:xfrm>
            <a:off x="261617" y="1325738"/>
            <a:ext cx="7688700" cy="535200"/>
          </a:xfrm>
          <a:prstGeom prst="rect">
            <a:avLst/>
          </a:prstGeom>
        </p:spPr>
        <p:txBody>
          <a:bodyPr spcFirstLastPara="1" wrap="square" lIns="91425" tIns="91425" rIns="91425" bIns="91425" anchor="t" anchorCtr="0">
            <a:noAutofit/>
          </a:bodyPr>
          <a:lstStyle/>
          <a:p>
            <a:r>
              <a:rPr lang="en-US"/>
              <a:t>Intro Cek Fakta</a:t>
            </a:r>
            <a:endParaRPr/>
          </a:p>
        </p:txBody>
      </p:sp>
      <p:pic>
        <p:nvPicPr>
          <p:cNvPr id="5" name="Picture 4">
            <a:extLst>
              <a:ext uri="{FF2B5EF4-FFF2-40B4-BE49-F238E27FC236}">
                <a16:creationId xmlns:a16="http://schemas.microsoft.com/office/drawing/2014/main" id="{25461C5B-16C0-E101-CC1C-526D39DC9F69}"/>
              </a:ext>
            </a:extLst>
          </p:cNvPr>
          <p:cNvPicPr>
            <a:picLocks noChangeAspect="1"/>
          </p:cNvPicPr>
          <p:nvPr/>
        </p:nvPicPr>
        <p:blipFill>
          <a:blip r:embed="rId3"/>
          <a:stretch>
            <a:fillRect/>
          </a:stretch>
        </p:blipFill>
        <p:spPr>
          <a:xfrm>
            <a:off x="4410887" y="572160"/>
            <a:ext cx="4733113" cy="4106165"/>
          </a:xfrm>
          <a:prstGeom prst="rect">
            <a:avLst/>
          </a:prstGeom>
        </p:spPr>
      </p:pic>
      <p:sp>
        <p:nvSpPr>
          <p:cNvPr id="7" name="TextBox 6">
            <a:extLst>
              <a:ext uri="{FF2B5EF4-FFF2-40B4-BE49-F238E27FC236}">
                <a16:creationId xmlns:a16="http://schemas.microsoft.com/office/drawing/2014/main" id="{70D93E16-36BF-4176-229C-E8760DDF4594}"/>
              </a:ext>
            </a:extLst>
          </p:cNvPr>
          <p:cNvSpPr txBox="1"/>
          <p:nvPr/>
        </p:nvSpPr>
        <p:spPr>
          <a:xfrm>
            <a:off x="261617" y="2039290"/>
            <a:ext cx="3707871" cy="2031325"/>
          </a:xfrm>
          <a:prstGeom prst="rect">
            <a:avLst/>
          </a:prstGeom>
          <a:noFill/>
        </p:spPr>
        <p:txBody>
          <a:bodyPr wrap="square">
            <a:spAutoFit/>
          </a:bodyPr>
          <a:lstStyle/>
          <a:p>
            <a:r>
              <a:rPr lang="en-ID"/>
              <a:t>Dibuat oleh : Leonardo da Vinci, seorang seniman era Renaissance, pada sekitar 1503.</a:t>
            </a:r>
          </a:p>
          <a:p>
            <a:endParaRPr lang="en-ID"/>
          </a:p>
          <a:p>
            <a:pPr marL="342900" indent="-342900">
              <a:buAutoNum type="arabicPeriod"/>
            </a:pPr>
            <a:r>
              <a:rPr lang="en-ID"/>
              <a:t>Lukisan termahal di abad ini</a:t>
            </a:r>
          </a:p>
          <a:p>
            <a:pPr marL="342900" indent="-342900">
              <a:buAutoNum type="arabicPeriod"/>
            </a:pPr>
            <a:r>
              <a:rPr lang="en-ID"/>
              <a:t>UNESCO telah menilai Mona Lisa sebagai bentuk lukisan dengan nilai tak terhitung sehingga tak dapat diperjual belikan</a:t>
            </a:r>
          </a:p>
        </p:txBody>
      </p:sp>
    </p:spTree>
    <p:extLst>
      <p:ext uri="{BB962C8B-B14F-4D97-AF65-F5344CB8AC3E}">
        <p14:creationId xmlns:p14="http://schemas.microsoft.com/office/powerpoint/2010/main" val="3297180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Kesalahan Sintax pada C++</a:t>
            </a:r>
            <a:endParaRPr/>
          </a:p>
        </p:txBody>
      </p:sp>
      <p:sp>
        <p:nvSpPr>
          <p:cNvPr id="6" name="Google Shape;106;p16">
            <a:extLst>
              <a:ext uri="{FF2B5EF4-FFF2-40B4-BE49-F238E27FC236}">
                <a16:creationId xmlns:a16="http://schemas.microsoft.com/office/drawing/2014/main" id="{3017A4CC-0388-67BE-FBA8-12500315DB1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sv-SE"/>
              <a:t>Kesalahan ini terjadi karena penggunaan kata kunci yang dilarang sebagai nama variabel (new adalah kata kunci di C++).</a:t>
            </a:r>
            <a:endParaRPr lang="en-US"/>
          </a:p>
        </p:txBody>
      </p:sp>
      <p:pic>
        <p:nvPicPr>
          <p:cNvPr id="4" name="Picture 3">
            <a:extLst>
              <a:ext uri="{FF2B5EF4-FFF2-40B4-BE49-F238E27FC236}">
                <a16:creationId xmlns:a16="http://schemas.microsoft.com/office/drawing/2014/main" id="{DF56FBA4-8BDC-BA7B-C8A3-44ED5A93DDFC}"/>
              </a:ext>
            </a:extLst>
          </p:cNvPr>
          <p:cNvPicPr>
            <a:picLocks noChangeAspect="1"/>
          </p:cNvPicPr>
          <p:nvPr/>
        </p:nvPicPr>
        <p:blipFill>
          <a:blip r:embed="rId3"/>
          <a:stretch>
            <a:fillRect/>
          </a:stretch>
        </p:blipFill>
        <p:spPr>
          <a:xfrm>
            <a:off x="905550" y="2745817"/>
            <a:ext cx="4828943" cy="2087034"/>
          </a:xfrm>
          <a:prstGeom prst="rect">
            <a:avLst/>
          </a:prstGeom>
        </p:spPr>
      </p:pic>
      <p:cxnSp>
        <p:nvCxnSpPr>
          <p:cNvPr id="7" name="Straight Arrow Connector 6">
            <a:extLst>
              <a:ext uri="{FF2B5EF4-FFF2-40B4-BE49-F238E27FC236}">
                <a16:creationId xmlns:a16="http://schemas.microsoft.com/office/drawing/2014/main" id="{65800DB5-59C8-3720-759F-B4BEF458D971}"/>
              </a:ext>
            </a:extLst>
          </p:cNvPr>
          <p:cNvCxnSpPr>
            <a:cxnSpLocks/>
          </p:cNvCxnSpPr>
          <p:nvPr/>
        </p:nvCxnSpPr>
        <p:spPr>
          <a:xfrm flipH="1" flipV="1">
            <a:off x="2611184" y="3989044"/>
            <a:ext cx="351756" cy="347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15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Kesalahan Sintax pada C++</a:t>
            </a:r>
            <a:endParaRPr/>
          </a:p>
        </p:txBody>
      </p:sp>
      <p:sp>
        <p:nvSpPr>
          <p:cNvPr id="6" name="Google Shape;106;p16">
            <a:extLst>
              <a:ext uri="{FF2B5EF4-FFF2-40B4-BE49-F238E27FC236}">
                <a16:creationId xmlns:a16="http://schemas.microsoft.com/office/drawing/2014/main" id="{3017A4CC-0388-67BE-FBA8-12500315DB1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sv-SE"/>
              <a:t>Kesalahan ini terjadi karena penggunaan kata kunci yang dilarang sebagai nama variabel (new adalah kata kunci di C++).</a:t>
            </a:r>
            <a:endParaRPr lang="en-US"/>
          </a:p>
        </p:txBody>
      </p:sp>
      <p:pic>
        <p:nvPicPr>
          <p:cNvPr id="4" name="Picture 3">
            <a:extLst>
              <a:ext uri="{FF2B5EF4-FFF2-40B4-BE49-F238E27FC236}">
                <a16:creationId xmlns:a16="http://schemas.microsoft.com/office/drawing/2014/main" id="{DF56FBA4-8BDC-BA7B-C8A3-44ED5A93DDFC}"/>
              </a:ext>
            </a:extLst>
          </p:cNvPr>
          <p:cNvPicPr>
            <a:picLocks noChangeAspect="1"/>
          </p:cNvPicPr>
          <p:nvPr/>
        </p:nvPicPr>
        <p:blipFill>
          <a:blip r:embed="rId3"/>
          <a:stretch>
            <a:fillRect/>
          </a:stretch>
        </p:blipFill>
        <p:spPr>
          <a:xfrm>
            <a:off x="905550" y="2745817"/>
            <a:ext cx="4828943" cy="2087034"/>
          </a:xfrm>
          <a:prstGeom prst="rect">
            <a:avLst/>
          </a:prstGeom>
        </p:spPr>
      </p:pic>
      <p:cxnSp>
        <p:nvCxnSpPr>
          <p:cNvPr id="7" name="Straight Arrow Connector 6">
            <a:extLst>
              <a:ext uri="{FF2B5EF4-FFF2-40B4-BE49-F238E27FC236}">
                <a16:creationId xmlns:a16="http://schemas.microsoft.com/office/drawing/2014/main" id="{65800DB5-59C8-3720-759F-B4BEF458D971}"/>
              </a:ext>
            </a:extLst>
          </p:cNvPr>
          <p:cNvCxnSpPr>
            <a:cxnSpLocks/>
          </p:cNvCxnSpPr>
          <p:nvPr/>
        </p:nvCxnSpPr>
        <p:spPr>
          <a:xfrm flipH="1" flipV="1">
            <a:off x="2611184" y="3989044"/>
            <a:ext cx="351756" cy="347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104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Kesalahan Sintax pada C++</a:t>
            </a:r>
            <a:endParaRPr/>
          </a:p>
        </p:txBody>
      </p:sp>
      <p:sp>
        <p:nvSpPr>
          <p:cNvPr id="6" name="Google Shape;106;p16">
            <a:extLst>
              <a:ext uri="{FF2B5EF4-FFF2-40B4-BE49-F238E27FC236}">
                <a16:creationId xmlns:a16="http://schemas.microsoft.com/office/drawing/2014/main" id="{3017A4CC-0388-67BE-FBA8-12500315DB1A}"/>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en-US"/>
              <a:t>Kesalahan ini terjadi karena tidak ada inklusi header yang diperlukan (#include &lt;iostream&gt;) tidak ada</a:t>
            </a:r>
          </a:p>
        </p:txBody>
      </p:sp>
      <p:pic>
        <p:nvPicPr>
          <p:cNvPr id="3" name="Picture 2">
            <a:extLst>
              <a:ext uri="{FF2B5EF4-FFF2-40B4-BE49-F238E27FC236}">
                <a16:creationId xmlns:a16="http://schemas.microsoft.com/office/drawing/2014/main" id="{1F30999B-F1D7-4BD1-3098-470BAF6B5F1E}"/>
              </a:ext>
            </a:extLst>
          </p:cNvPr>
          <p:cNvPicPr>
            <a:picLocks noChangeAspect="1"/>
          </p:cNvPicPr>
          <p:nvPr/>
        </p:nvPicPr>
        <p:blipFill>
          <a:blip r:embed="rId3"/>
          <a:stretch>
            <a:fillRect/>
          </a:stretch>
        </p:blipFill>
        <p:spPr>
          <a:xfrm>
            <a:off x="884996" y="2559525"/>
            <a:ext cx="5898575" cy="2357883"/>
          </a:xfrm>
          <a:prstGeom prst="rect">
            <a:avLst/>
          </a:prstGeom>
        </p:spPr>
      </p:pic>
      <p:cxnSp>
        <p:nvCxnSpPr>
          <p:cNvPr id="7" name="Straight Arrow Connector 6">
            <a:extLst>
              <a:ext uri="{FF2B5EF4-FFF2-40B4-BE49-F238E27FC236}">
                <a16:creationId xmlns:a16="http://schemas.microsoft.com/office/drawing/2014/main" id="{65800DB5-59C8-3720-759F-B4BEF458D971}"/>
              </a:ext>
            </a:extLst>
          </p:cNvPr>
          <p:cNvCxnSpPr>
            <a:cxnSpLocks/>
          </p:cNvCxnSpPr>
          <p:nvPr/>
        </p:nvCxnSpPr>
        <p:spPr>
          <a:xfrm flipH="1" flipV="1">
            <a:off x="2234168" y="3468345"/>
            <a:ext cx="351756" cy="347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319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Cara Kerja Compile di C++</a:t>
            </a:r>
            <a:endParaRPr/>
          </a:p>
        </p:txBody>
      </p:sp>
    </p:spTree>
    <p:extLst>
      <p:ext uri="{BB962C8B-B14F-4D97-AF65-F5344CB8AC3E}">
        <p14:creationId xmlns:p14="http://schemas.microsoft.com/office/powerpoint/2010/main" val="235512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Cara Kerja Compile Di C++</a:t>
            </a:r>
            <a:endParaRPr/>
          </a:p>
        </p:txBody>
      </p:sp>
      <p:pic>
        <p:nvPicPr>
          <p:cNvPr id="8" name="Picture 7">
            <a:extLst>
              <a:ext uri="{FF2B5EF4-FFF2-40B4-BE49-F238E27FC236}">
                <a16:creationId xmlns:a16="http://schemas.microsoft.com/office/drawing/2014/main" id="{C8AD0553-B45C-3031-71B5-0D6460DF5700}"/>
              </a:ext>
            </a:extLst>
          </p:cNvPr>
          <p:cNvPicPr>
            <a:picLocks noChangeAspect="1"/>
          </p:cNvPicPr>
          <p:nvPr/>
        </p:nvPicPr>
        <p:blipFill>
          <a:blip r:embed="rId3"/>
          <a:stretch>
            <a:fillRect/>
          </a:stretch>
        </p:blipFill>
        <p:spPr>
          <a:xfrm>
            <a:off x="729450" y="1951489"/>
            <a:ext cx="5304438" cy="2943639"/>
          </a:xfrm>
          <a:prstGeom prst="rect">
            <a:avLst/>
          </a:prstGeom>
        </p:spPr>
      </p:pic>
      <p:cxnSp>
        <p:nvCxnSpPr>
          <p:cNvPr id="3" name="Straight Arrow Connector 2">
            <a:extLst>
              <a:ext uri="{FF2B5EF4-FFF2-40B4-BE49-F238E27FC236}">
                <a16:creationId xmlns:a16="http://schemas.microsoft.com/office/drawing/2014/main" id="{7A0EF004-006F-3253-D802-E67917063007}"/>
              </a:ext>
            </a:extLst>
          </p:cNvPr>
          <p:cNvCxnSpPr>
            <a:cxnSpLocks/>
          </p:cNvCxnSpPr>
          <p:nvPr/>
        </p:nvCxnSpPr>
        <p:spPr>
          <a:xfrm>
            <a:off x="2540000" y="4281828"/>
            <a:ext cx="45212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79279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D8FB3ACD-E4DE-F6E9-253C-82A1D34A8076}"/>
            </a:ext>
          </a:extLst>
        </p:cNvPr>
        <p:cNvGrpSpPr/>
        <p:nvPr/>
      </p:nvGrpSpPr>
      <p:grpSpPr>
        <a:xfrm>
          <a:off x="0" y="0"/>
          <a:ext cx="0" cy="0"/>
          <a:chOff x="0" y="0"/>
          <a:chExt cx="0" cy="0"/>
        </a:xfrm>
      </p:grpSpPr>
      <p:sp>
        <p:nvSpPr>
          <p:cNvPr id="117" name="Google Shape;117;p18">
            <a:extLst>
              <a:ext uri="{FF2B5EF4-FFF2-40B4-BE49-F238E27FC236}">
                <a16:creationId xmlns:a16="http://schemas.microsoft.com/office/drawing/2014/main" id="{77A9846D-7C7B-2A30-506A-2AA1D8BC58F2}"/>
              </a:ext>
            </a:extLst>
          </p:cNvPr>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Latihan Algoritma</a:t>
            </a:r>
            <a:endParaRPr/>
          </a:p>
        </p:txBody>
      </p:sp>
    </p:spTree>
    <p:extLst>
      <p:ext uri="{BB962C8B-B14F-4D97-AF65-F5344CB8AC3E}">
        <p14:creationId xmlns:p14="http://schemas.microsoft.com/office/powerpoint/2010/main" val="2191133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27A3531A-D6C5-1990-9B90-FF18C59D468C}"/>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730FA57C-9F7C-02EA-604F-086331F26268}"/>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Mencari Nilai </a:t>
            </a:r>
            <a:r>
              <a:rPr lang="en-US">
                <a:solidFill>
                  <a:srgbClr val="FF0000"/>
                </a:solidFill>
              </a:rPr>
              <a:t>Z</a:t>
            </a:r>
            <a:endParaRPr>
              <a:solidFill>
                <a:srgbClr val="FF0000"/>
              </a:solidFill>
            </a:endParaRPr>
          </a:p>
        </p:txBody>
      </p:sp>
      <p:sp>
        <p:nvSpPr>
          <p:cNvPr id="6" name="Google Shape;106;p16">
            <a:extLst>
              <a:ext uri="{FF2B5EF4-FFF2-40B4-BE49-F238E27FC236}">
                <a16:creationId xmlns:a16="http://schemas.microsoft.com/office/drawing/2014/main" id="{7C04899A-712C-E251-D1EA-4675DE6CB1B4}"/>
              </a:ext>
            </a:extLst>
          </p:cNvPr>
          <p:cNvSpPr txBox="1">
            <a:spLocks noGrp="1"/>
          </p:cNvSpPr>
          <p:nvPr>
            <p:ph type="body" idx="1"/>
          </p:nvPr>
        </p:nvSpPr>
        <p:spPr>
          <a:xfrm>
            <a:off x="623124" y="1887832"/>
            <a:ext cx="8060131" cy="2261100"/>
          </a:xfrm>
          <a:prstGeom prst="rect">
            <a:avLst/>
          </a:prstGeom>
        </p:spPr>
        <p:txBody>
          <a:bodyPr spcFirstLastPara="1" wrap="square" lIns="91425" tIns="91425" rIns="91425" bIns="91425" anchor="t" anchorCtr="0">
            <a:noAutofit/>
          </a:bodyPr>
          <a:lstStyle/>
          <a:p>
            <a:r>
              <a:rPr lang="en-ID" b="0" i="0">
                <a:solidFill>
                  <a:srgbClr val="111111"/>
                </a:solidFill>
                <a:effectLst/>
                <a:latin typeface="-apple-system"/>
              </a:rPr>
              <a:t>Diketahui sebuah program sebagai berikut</a:t>
            </a:r>
          </a:p>
          <a:p>
            <a:endParaRPr lang="en-ID">
              <a:solidFill>
                <a:srgbClr val="111111"/>
              </a:solidFill>
              <a:latin typeface="-apple-system"/>
            </a:endParaRPr>
          </a:p>
          <a:p>
            <a:pPr marL="146050" indent="0">
              <a:buNone/>
            </a:pPr>
            <a:r>
              <a:rPr lang="en-ID">
                <a:solidFill>
                  <a:srgbClr val="111111"/>
                </a:solidFill>
                <a:latin typeface="-apple-system"/>
              </a:rPr>
              <a:t>1) Int x,y,z;</a:t>
            </a:r>
            <a:r>
              <a:rPr lang="en-ID" b="0" i="0">
                <a:solidFill>
                  <a:srgbClr val="111111"/>
                </a:solidFill>
                <a:effectLst/>
                <a:latin typeface="-apple-system"/>
              </a:rPr>
              <a:t> </a:t>
            </a:r>
          </a:p>
          <a:p>
            <a:pPr marL="146050" indent="0">
              <a:buNone/>
            </a:pPr>
            <a:endParaRPr lang="en-ID" b="0" i="0">
              <a:solidFill>
                <a:srgbClr val="111111"/>
              </a:solidFill>
              <a:effectLst/>
              <a:latin typeface="-apple-system"/>
            </a:endParaRPr>
          </a:p>
          <a:p>
            <a:pPr marL="146050" indent="0">
              <a:buNone/>
            </a:pPr>
            <a:r>
              <a:rPr lang="en-ID" b="0" i="0">
                <a:solidFill>
                  <a:srgbClr val="111111"/>
                </a:solidFill>
                <a:effectLst/>
                <a:latin typeface="-apple-system"/>
              </a:rPr>
              <a:t>2) Inisialisasi</a:t>
            </a:r>
          </a:p>
          <a:p>
            <a:pPr marL="146050" indent="0">
              <a:buNone/>
            </a:pPr>
            <a:r>
              <a:rPr lang="en-ID" b="0" i="0">
                <a:solidFill>
                  <a:srgbClr val="111111"/>
                </a:solidFill>
                <a:effectLst/>
                <a:latin typeface="-apple-system"/>
              </a:rPr>
              <a:t>x=1; </a:t>
            </a:r>
          </a:p>
          <a:p>
            <a:pPr marL="146050" indent="0">
              <a:buNone/>
            </a:pPr>
            <a:r>
              <a:rPr lang="en-ID" b="0" i="0">
                <a:solidFill>
                  <a:srgbClr val="111111"/>
                </a:solidFill>
                <a:effectLst/>
                <a:latin typeface="-apple-system"/>
              </a:rPr>
              <a:t>y=2; </a:t>
            </a:r>
          </a:p>
          <a:p>
            <a:pPr marL="146050" indent="0">
              <a:buNone/>
            </a:pPr>
            <a:endParaRPr lang="en-ID">
              <a:solidFill>
                <a:srgbClr val="111111"/>
              </a:solidFill>
              <a:latin typeface="-apple-system"/>
            </a:endParaRPr>
          </a:p>
          <a:p>
            <a:pPr marL="146050" indent="0">
              <a:buNone/>
            </a:pPr>
            <a:r>
              <a:rPr lang="en-ID" b="0" i="0">
                <a:solidFill>
                  <a:srgbClr val="111111"/>
                </a:solidFill>
                <a:effectLst/>
                <a:latin typeface="-apple-system"/>
              </a:rPr>
              <a:t>3) Perbaharui nilai:</a:t>
            </a:r>
          </a:p>
          <a:p>
            <a:pPr marL="146050" indent="0">
              <a:buNone/>
            </a:pPr>
            <a:r>
              <a:rPr lang="en-ID" b="0" i="0">
                <a:solidFill>
                  <a:srgbClr val="111111"/>
                </a:solidFill>
                <a:effectLst/>
                <a:latin typeface="-apple-system"/>
              </a:rPr>
              <a:t>x=y; </a:t>
            </a:r>
          </a:p>
          <a:p>
            <a:pPr marL="146050" indent="0">
              <a:buNone/>
            </a:pPr>
            <a:r>
              <a:rPr lang="en-ID" b="0" i="0">
                <a:solidFill>
                  <a:srgbClr val="111111"/>
                </a:solidFill>
                <a:effectLst/>
                <a:latin typeface="-apple-system"/>
              </a:rPr>
              <a:t>z=x; </a:t>
            </a:r>
          </a:p>
          <a:p>
            <a:pPr marL="146050" indent="0">
              <a:buNone/>
            </a:pPr>
            <a:endParaRPr lang="en-ID">
              <a:solidFill>
                <a:srgbClr val="111111"/>
              </a:solidFill>
              <a:latin typeface="-apple-system"/>
            </a:endParaRPr>
          </a:p>
          <a:p>
            <a:pPr marL="146050" indent="0">
              <a:buNone/>
            </a:pPr>
            <a:r>
              <a:rPr lang="en-ID" b="0" i="0">
                <a:solidFill>
                  <a:srgbClr val="111111"/>
                </a:solidFill>
                <a:effectLst/>
                <a:latin typeface="-apple-system"/>
              </a:rPr>
              <a:t>Maka Berapa nilai </a:t>
            </a:r>
            <a:r>
              <a:rPr lang="en-ID" b="0" i="0">
                <a:solidFill>
                  <a:srgbClr val="FF0000"/>
                </a:solidFill>
                <a:effectLst/>
                <a:latin typeface="-apple-system"/>
              </a:rPr>
              <a:t>z</a:t>
            </a:r>
            <a:r>
              <a:rPr lang="en-ID" b="0" i="0">
                <a:solidFill>
                  <a:srgbClr val="111111"/>
                </a:solidFill>
                <a:effectLst/>
                <a:latin typeface="-apple-system"/>
              </a:rPr>
              <a:t>, buat dalam program C++?</a:t>
            </a:r>
            <a:endParaRPr lang="en-US"/>
          </a:p>
        </p:txBody>
      </p:sp>
    </p:spTree>
    <p:extLst>
      <p:ext uri="{BB962C8B-B14F-4D97-AF65-F5344CB8AC3E}">
        <p14:creationId xmlns:p14="http://schemas.microsoft.com/office/powerpoint/2010/main" val="3242511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E0ACDFEF-8419-E676-D1AE-E2F20606974A}"/>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FA7FF72A-BF5F-5A71-5C84-2036872E700A}"/>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tx1">
                    <a:lumMod val="75000"/>
                  </a:schemeClr>
                </a:solidFill>
              </a:rPr>
              <a:t>Jawab Nilai Z</a:t>
            </a:r>
            <a:endParaRPr>
              <a:solidFill>
                <a:schemeClr val="tx1">
                  <a:lumMod val="75000"/>
                </a:schemeClr>
              </a:solidFill>
            </a:endParaRPr>
          </a:p>
        </p:txBody>
      </p:sp>
      <p:sp>
        <p:nvSpPr>
          <p:cNvPr id="2" name="Text Placeholder 1">
            <a:extLst>
              <a:ext uri="{FF2B5EF4-FFF2-40B4-BE49-F238E27FC236}">
                <a16:creationId xmlns:a16="http://schemas.microsoft.com/office/drawing/2014/main" id="{65445831-3F35-9BA8-F543-098F089E6ACE}"/>
              </a:ext>
            </a:extLst>
          </p:cNvPr>
          <p:cNvSpPr>
            <a:spLocks noGrp="1" noChangeArrowheads="1"/>
          </p:cNvSpPr>
          <p:nvPr>
            <p:ph type="body" idx="1"/>
          </p:nvPr>
        </p:nvSpPr>
        <p:spPr bwMode="auto">
          <a:xfrm>
            <a:off x="814757" y="2130081"/>
            <a:ext cx="6961836"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111111"/>
                </a:solidFill>
                <a:effectLst/>
                <a:latin typeface="-apple-system"/>
              </a:rPr>
              <a:t>Dalam program yang diberikan, kita memiliki variabel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dan </a:t>
            </a:r>
            <a:r>
              <a:rPr kumimoji="0" lang="en-US" altLang="en-US" b="0" i="0" u="none" strike="noStrike" cap="none" normalizeH="0" baseline="0">
                <a:ln>
                  <a:noFill/>
                </a:ln>
                <a:solidFill>
                  <a:srgbClr val="111111"/>
                </a:solidFill>
                <a:effectLst/>
                <a:latin typeface="Arial Unicode MS"/>
              </a:rPr>
              <a:t>y</a:t>
            </a:r>
            <a:r>
              <a:rPr kumimoji="0" lang="en-US" altLang="en-US" b="0" i="0" u="none" strike="noStrike" cap="none" normalizeH="0" baseline="0">
                <a:ln>
                  <a:noFill/>
                </a:ln>
                <a:solidFill>
                  <a:srgbClr val="111111"/>
                </a:solidFill>
                <a:effectLst/>
                <a:latin typeface="-apple-system"/>
              </a:rPr>
              <a:t>. Mari kita analisis langkah demi langkah: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diinisialisasi dengan nilai 1.</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a:ln>
                  <a:noFill/>
                </a:ln>
                <a:solidFill>
                  <a:srgbClr val="111111"/>
                </a:solidFill>
                <a:effectLst/>
                <a:latin typeface="Arial Unicode MS"/>
              </a:rPr>
              <a:t>y</a:t>
            </a:r>
            <a:r>
              <a:rPr kumimoji="0" lang="en-US" altLang="en-US" b="0" i="0" u="none" strike="noStrike" cap="none" normalizeH="0" baseline="0">
                <a:ln>
                  <a:noFill/>
                </a:ln>
                <a:solidFill>
                  <a:srgbClr val="111111"/>
                </a:solidFill>
                <a:effectLst/>
                <a:latin typeface="-apple-system"/>
              </a:rPr>
              <a:t> diinisialisasi dengan nilai 2.</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a:ln>
                  <a:noFill/>
                </a:ln>
                <a:solidFill>
                  <a:srgbClr val="111111"/>
                </a:solidFill>
                <a:effectLst/>
                <a:latin typeface="-apple-system"/>
              </a:rPr>
              <a:t>Nilai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diperbarui dengan nilai </a:t>
            </a:r>
            <a:r>
              <a:rPr kumimoji="0" lang="en-US" altLang="en-US" b="0" i="0" u="none" strike="noStrike" cap="none" normalizeH="0" baseline="0">
                <a:ln>
                  <a:noFill/>
                </a:ln>
                <a:solidFill>
                  <a:srgbClr val="111111"/>
                </a:solidFill>
                <a:effectLst/>
                <a:latin typeface="Arial Unicode MS"/>
              </a:rPr>
              <a:t>y</a:t>
            </a:r>
            <a:r>
              <a:rPr kumimoji="0" lang="en-US" altLang="en-US" b="0" i="0" u="none" strike="noStrike" cap="none" normalizeH="0" baseline="0">
                <a:ln>
                  <a:noFill/>
                </a:ln>
                <a:solidFill>
                  <a:srgbClr val="111111"/>
                </a:solidFill>
                <a:effectLst/>
                <a:latin typeface="-apple-system"/>
              </a:rPr>
              <a:t>, sehingga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sekarang juga bernilai 2.</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a:ln>
                  <a:noFill/>
                </a:ln>
                <a:solidFill>
                  <a:srgbClr val="111111"/>
                </a:solidFill>
                <a:effectLst/>
                <a:latin typeface="-apple-system"/>
              </a:rPr>
              <a:t>Nilai </a:t>
            </a:r>
            <a:r>
              <a:rPr kumimoji="0" lang="en-US" altLang="en-US" b="0" i="0" u="none" strike="noStrike" cap="none" normalizeH="0" baseline="0">
                <a:ln>
                  <a:noFill/>
                </a:ln>
                <a:solidFill>
                  <a:srgbClr val="111111"/>
                </a:solidFill>
                <a:effectLst/>
                <a:latin typeface="Arial Unicode MS"/>
              </a:rPr>
              <a:t>z</a:t>
            </a:r>
            <a:r>
              <a:rPr kumimoji="0" lang="en-US" altLang="en-US" b="0" i="0" u="none" strike="noStrike" cap="none" normalizeH="0" baseline="0">
                <a:ln>
                  <a:noFill/>
                </a:ln>
                <a:solidFill>
                  <a:srgbClr val="111111"/>
                </a:solidFill>
                <a:effectLst/>
                <a:latin typeface="-apple-system"/>
              </a:rPr>
              <a:t> diperbarui dengan nilai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yang saat ini adalah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111111"/>
                </a:solidFill>
                <a:effectLst/>
                <a:latin typeface="-apple-system"/>
              </a:rPr>
              <a:t>   Jadi, nilai </a:t>
            </a:r>
            <a:r>
              <a:rPr kumimoji="0" lang="en-US" altLang="en-US" b="0" i="0" u="none" strike="noStrike" cap="none" normalizeH="0" baseline="0">
                <a:ln>
                  <a:noFill/>
                </a:ln>
                <a:solidFill>
                  <a:srgbClr val="111111"/>
                </a:solidFill>
                <a:effectLst/>
                <a:latin typeface="Arial Unicode MS"/>
              </a:rPr>
              <a:t>z</a:t>
            </a:r>
            <a:r>
              <a:rPr kumimoji="0" lang="en-US" altLang="en-US" b="0" i="0" u="none" strike="noStrike" cap="none" normalizeH="0" baseline="0">
                <a:ln>
                  <a:noFill/>
                </a:ln>
                <a:solidFill>
                  <a:srgbClr val="111111"/>
                </a:solidFill>
                <a:effectLst/>
                <a:latin typeface="-apple-system"/>
              </a:rPr>
              <a:t> adalah </a:t>
            </a:r>
            <a:r>
              <a:rPr kumimoji="0" lang="en-US" altLang="en-US" b="1" i="0" u="none" strike="noStrike" cap="none" normalizeH="0" baseline="0">
                <a:ln>
                  <a:noFill/>
                </a:ln>
                <a:solidFill>
                  <a:srgbClr val="111111"/>
                </a:solidFill>
                <a:effectLst/>
                <a:latin typeface="-apple-system"/>
              </a:rPr>
              <a:t>2</a:t>
            </a:r>
            <a:r>
              <a:rPr kumimoji="0" lang="en-US" altLang="en-US" b="0" i="0" u="none" strike="noStrike" cap="none" normalizeH="0" baseline="0">
                <a:ln>
                  <a:noFill/>
                </a:ln>
                <a:solidFill>
                  <a:srgbClr val="111111"/>
                </a:solidFill>
                <a:effectLst/>
                <a:latin typeface="-apple-system"/>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8796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47CECE24-D882-EE63-788A-89E340369E74}"/>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FA014228-0AB0-8788-DD1B-8E67A7630CB3}"/>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Mencari Nilai X</a:t>
            </a:r>
            <a:endParaRPr/>
          </a:p>
        </p:txBody>
      </p:sp>
      <p:sp>
        <p:nvSpPr>
          <p:cNvPr id="3" name="Google Shape;106;p16">
            <a:extLst>
              <a:ext uri="{FF2B5EF4-FFF2-40B4-BE49-F238E27FC236}">
                <a16:creationId xmlns:a16="http://schemas.microsoft.com/office/drawing/2014/main" id="{AFC6D335-7BC6-B256-1B0B-7051B02A5CEB}"/>
              </a:ext>
            </a:extLst>
          </p:cNvPr>
          <p:cNvSpPr txBox="1">
            <a:spLocks noGrp="1"/>
          </p:cNvSpPr>
          <p:nvPr>
            <p:ph type="body" idx="1"/>
          </p:nvPr>
        </p:nvSpPr>
        <p:spPr>
          <a:xfrm>
            <a:off x="658813" y="2074863"/>
            <a:ext cx="8059737" cy="2262187"/>
          </a:xfrm>
          <a:prstGeom prst="rect">
            <a:avLst/>
          </a:prstGeom>
        </p:spPr>
        <p:txBody>
          <a:bodyPr spcFirstLastPara="1" wrap="square" lIns="91425" tIns="91425" rIns="91425" bIns="91425" anchor="t" anchorCtr="0">
            <a:noAutofit/>
          </a:bodyPr>
          <a:lstStyle/>
          <a:p>
            <a:pPr marL="146050" indent="0">
              <a:buNone/>
            </a:pPr>
            <a:r>
              <a:rPr lang="en-ID" b="0" i="0">
                <a:solidFill>
                  <a:srgbClr val="111111"/>
                </a:solidFill>
                <a:effectLst/>
                <a:latin typeface="-apple-system"/>
              </a:rPr>
              <a:t>Diketahui sebuah program sebagai berikut </a:t>
            </a:r>
          </a:p>
          <a:p>
            <a:r>
              <a:rPr lang="en-ID" b="0" i="0">
                <a:solidFill>
                  <a:srgbClr val="111111"/>
                </a:solidFill>
                <a:effectLst/>
                <a:latin typeface="-apple-system"/>
              </a:rPr>
              <a:t>Nilai int baru adalah x=1; </a:t>
            </a:r>
          </a:p>
          <a:p>
            <a:pPr marL="146050" indent="0">
              <a:buNone/>
            </a:pPr>
            <a:endParaRPr lang="en-ID" b="0" i="0">
              <a:solidFill>
                <a:srgbClr val="111111"/>
              </a:solidFill>
              <a:effectLst/>
              <a:latin typeface="-apple-system"/>
            </a:endParaRPr>
          </a:p>
          <a:p>
            <a:r>
              <a:rPr lang="en-ID" b="0" i="0">
                <a:solidFill>
                  <a:srgbClr val="111111"/>
                </a:solidFill>
                <a:effectLst/>
                <a:latin typeface="-apple-system"/>
              </a:rPr>
              <a:t>Variabel operator 1 = x++; </a:t>
            </a:r>
          </a:p>
          <a:p>
            <a:r>
              <a:rPr lang="en-ID" b="0" i="0">
                <a:solidFill>
                  <a:srgbClr val="111111"/>
                </a:solidFill>
                <a:effectLst/>
                <a:latin typeface="-apple-system"/>
              </a:rPr>
              <a:t>Variabel operator 2= x=x+1; </a:t>
            </a:r>
          </a:p>
          <a:p>
            <a:r>
              <a:rPr lang="en-ID" b="0" i="0">
                <a:solidFill>
                  <a:srgbClr val="111111"/>
                </a:solidFill>
                <a:effectLst/>
                <a:latin typeface="-apple-system"/>
              </a:rPr>
              <a:t>Variabel operator 3 = x+=1;</a:t>
            </a:r>
          </a:p>
          <a:p>
            <a:endParaRPr lang="en-ID">
              <a:solidFill>
                <a:srgbClr val="111111"/>
              </a:solidFill>
              <a:latin typeface="-apple-system"/>
            </a:endParaRPr>
          </a:p>
          <a:p>
            <a:r>
              <a:rPr lang="en-ID">
                <a:solidFill>
                  <a:srgbClr val="111111"/>
                </a:solidFill>
                <a:latin typeface="-apple-system"/>
              </a:rPr>
              <a:t>Tampilkan hasil nilai</a:t>
            </a:r>
            <a:r>
              <a:rPr lang="en-ID">
                <a:solidFill>
                  <a:srgbClr val="FF0000"/>
                </a:solidFill>
                <a:latin typeface="-apple-system"/>
              </a:rPr>
              <a:t> X</a:t>
            </a:r>
            <a:endParaRPr lang="en-US">
              <a:solidFill>
                <a:srgbClr val="FF0000"/>
              </a:solidFill>
            </a:endParaRPr>
          </a:p>
        </p:txBody>
      </p:sp>
    </p:spTree>
    <p:extLst>
      <p:ext uri="{BB962C8B-B14F-4D97-AF65-F5344CB8AC3E}">
        <p14:creationId xmlns:p14="http://schemas.microsoft.com/office/powerpoint/2010/main" val="2930888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BE8156C1-5447-4366-8C09-65A9F1DFA35D}"/>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E2CD8A7F-DF5A-A77D-91F4-BBC6114AB4E2}"/>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tx1">
                    <a:lumMod val="75000"/>
                  </a:schemeClr>
                </a:solidFill>
              </a:rPr>
              <a:t>Jawab Nilai X</a:t>
            </a:r>
            <a:endParaRPr>
              <a:solidFill>
                <a:schemeClr val="tx1">
                  <a:lumMod val="75000"/>
                </a:schemeClr>
              </a:solidFill>
            </a:endParaRPr>
          </a:p>
        </p:txBody>
      </p:sp>
      <p:sp>
        <p:nvSpPr>
          <p:cNvPr id="2" name="Text Placeholder 1">
            <a:extLst>
              <a:ext uri="{FF2B5EF4-FFF2-40B4-BE49-F238E27FC236}">
                <a16:creationId xmlns:a16="http://schemas.microsoft.com/office/drawing/2014/main" id="{F0B44B00-05C6-0415-747B-FE1E90027C0B}"/>
              </a:ext>
            </a:extLst>
          </p:cNvPr>
          <p:cNvSpPr>
            <a:spLocks noGrp="1" noChangeArrowheads="1"/>
          </p:cNvSpPr>
          <p:nvPr>
            <p:ph type="body" idx="1"/>
          </p:nvPr>
        </p:nvSpPr>
        <p:spPr bwMode="auto">
          <a:xfrm>
            <a:off x="807669" y="2071613"/>
            <a:ext cx="5503104" cy="1000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diinisialisasi dengan nilai 1.</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dinaikkan dengan operator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sehingga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sekarang bernilai 2.</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a:ln>
                  <a:noFill/>
                </a:ln>
                <a:solidFill>
                  <a:srgbClr val="111111"/>
                </a:solidFill>
                <a:effectLst/>
                <a:latin typeface="-apple-system"/>
              </a:rPr>
              <a:t>Kemudian,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dinaikkan lagi dengan operator </a:t>
            </a:r>
            <a:r>
              <a:rPr kumimoji="0" lang="en-US" altLang="en-US" b="0" i="0" u="none" strike="noStrike" cap="none" normalizeH="0" baseline="0">
                <a:ln>
                  <a:noFill/>
                </a:ln>
                <a:solidFill>
                  <a:srgbClr val="111111"/>
                </a:solidFill>
                <a:effectLst/>
                <a:latin typeface="Arial Unicode MS"/>
              </a:rPr>
              <a:t>x=x+1</a:t>
            </a:r>
            <a:r>
              <a:rPr kumimoji="0" lang="en-US" altLang="en-US" b="0" i="0" u="none" strike="noStrike" cap="none" normalizeH="0" baseline="0">
                <a:ln>
                  <a:noFill/>
                </a:ln>
                <a:solidFill>
                  <a:srgbClr val="111111"/>
                </a:solidFill>
                <a:effectLst/>
                <a:latin typeface="-apple-system"/>
              </a:rPr>
              <a:t>, yang menghasilkan nilai 3.</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a:ln>
                  <a:noFill/>
                </a:ln>
                <a:solidFill>
                  <a:srgbClr val="111111"/>
                </a:solidFill>
                <a:effectLst/>
                <a:latin typeface="-apple-system"/>
              </a:rPr>
              <a:t>Terakhir,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dinaikkan dengan operator </a:t>
            </a:r>
            <a:r>
              <a:rPr kumimoji="0" lang="en-US" altLang="en-US" b="0" i="0" u="none" strike="noStrike" cap="none" normalizeH="0" baseline="0">
                <a:ln>
                  <a:noFill/>
                </a:ln>
                <a:solidFill>
                  <a:srgbClr val="111111"/>
                </a:solidFill>
                <a:effectLst/>
                <a:latin typeface="Arial Unicode MS"/>
              </a:rPr>
              <a:t>x+=1</a:t>
            </a:r>
            <a:r>
              <a:rPr kumimoji="0" lang="en-US" altLang="en-US" b="0" i="0" u="none" strike="noStrike" cap="none" normalizeH="0" baseline="0">
                <a:ln>
                  <a:noFill/>
                </a:ln>
                <a:solidFill>
                  <a:srgbClr val="111111"/>
                </a:solidFill>
                <a:effectLst/>
                <a:latin typeface="-apple-system"/>
              </a:rPr>
              <a:t>, sehingga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menjadi 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80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E3C82591-4098-5329-F6C2-96F4608615D0}"/>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78B7D56F-5859-7E31-44BD-956E25B00F1F}"/>
              </a:ext>
            </a:extLst>
          </p:cNvPr>
          <p:cNvSpPr txBox="1">
            <a:spLocks noGrp="1"/>
          </p:cNvSpPr>
          <p:nvPr>
            <p:ph type="title"/>
          </p:nvPr>
        </p:nvSpPr>
        <p:spPr>
          <a:xfrm>
            <a:off x="261617" y="1325738"/>
            <a:ext cx="7688700" cy="535200"/>
          </a:xfrm>
          <a:prstGeom prst="rect">
            <a:avLst/>
          </a:prstGeom>
        </p:spPr>
        <p:txBody>
          <a:bodyPr spcFirstLastPara="1" wrap="square" lIns="91425" tIns="91425" rIns="91425" bIns="91425" anchor="t" anchorCtr="0">
            <a:noAutofit/>
          </a:bodyPr>
          <a:lstStyle/>
          <a:p>
            <a:r>
              <a:rPr lang="en-US"/>
              <a:t>Kesimpulan keterikatan</a:t>
            </a:r>
            <a:endParaRPr/>
          </a:p>
        </p:txBody>
      </p:sp>
      <p:sp>
        <p:nvSpPr>
          <p:cNvPr id="7" name="TextBox 6">
            <a:extLst>
              <a:ext uri="{FF2B5EF4-FFF2-40B4-BE49-F238E27FC236}">
                <a16:creationId xmlns:a16="http://schemas.microsoft.com/office/drawing/2014/main" id="{D23CCE05-D0FC-4606-5AC1-FFA6CA9CC2D0}"/>
              </a:ext>
            </a:extLst>
          </p:cNvPr>
          <p:cNvSpPr txBox="1"/>
          <p:nvPr/>
        </p:nvSpPr>
        <p:spPr>
          <a:xfrm>
            <a:off x="261616" y="2039290"/>
            <a:ext cx="8662643" cy="1600438"/>
          </a:xfrm>
          <a:prstGeom prst="rect">
            <a:avLst/>
          </a:prstGeom>
          <a:noFill/>
        </p:spPr>
        <p:txBody>
          <a:bodyPr wrap="square">
            <a:spAutoFit/>
          </a:bodyPr>
          <a:lstStyle/>
          <a:p>
            <a:pPr marL="342900" indent="-342900">
              <a:buAutoNum type="arabicPeriod"/>
            </a:pPr>
            <a:r>
              <a:rPr lang="en-ID" b="1"/>
              <a:t>Inspirasi dari Kreativitas</a:t>
            </a:r>
            <a:r>
              <a:rPr lang="en-ID"/>
              <a:t>: Leonardo da Vinci adalah seorang seniman besar hal ini dapat memberikan inspirasi tentang pentingnya kreativitas dan imajinasi dalam pemrograman. Seperti seni, pemrograman juga membutuhkan keterampilan artistik untuk menciptakan solusi yang elegan dan efektif.</a:t>
            </a:r>
          </a:p>
          <a:p>
            <a:pPr marL="342900" indent="-342900">
              <a:buAutoNum type="arabicPeriod"/>
            </a:pPr>
            <a:r>
              <a:rPr lang="en-ID" b="1"/>
              <a:t>Keterkaitan Antar-disiplin Ilmu</a:t>
            </a:r>
          </a:p>
          <a:p>
            <a:pPr marL="342900" indent="-342900">
              <a:buAutoNum type="arabicPeriod"/>
            </a:pPr>
            <a:r>
              <a:rPr lang="en-ID" b="1"/>
              <a:t>Nilai dan Tak Terhitungnya Karya</a:t>
            </a:r>
          </a:p>
          <a:p>
            <a:r>
              <a:rPr lang="en-ID"/>
              <a:t>       pemrograman yang baik juga memiliki nilai yang tinggi. Kode yang baik dapat memiliki dampak jangka   </a:t>
            </a:r>
          </a:p>
          <a:p>
            <a:r>
              <a:rPr lang="en-ID"/>
              <a:t>       panjang dan dihargai atas nilai dan keunggulannya. </a:t>
            </a:r>
          </a:p>
        </p:txBody>
      </p:sp>
    </p:spTree>
    <p:extLst>
      <p:ext uri="{BB962C8B-B14F-4D97-AF65-F5344CB8AC3E}">
        <p14:creationId xmlns:p14="http://schemas.microsoft.com/office/powerpoint/2010/main" val="3360986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D0B702B9-EC6B-0E97-091D-82AD61A2AAE0}"/>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2E6D650F-E113-4B0C-380B-7B5683FF03D0}"/>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Mencari Nilai XZY</a:t>
            </a:r>
            <a:endParaRPr/>
          </a:p>
        </p:txBody>
      </p:sp>
      <p:sp>
        <p:nvSpPr>
          <p:cNvPr id="3" name="Google Shape;106;p16">
            <a:extLst>
              <a:ext uri="{FF2B5EF4-FFF2-40B4-BE49-F238E27FC236}">
                <a16:creationId xmlns:a16="http://schemas.microsoft.com/office/drawing/2014/main" id="{55E2405C-E428-29F2-97FC-39EB8B6407BF}"/>
              </a:ext>
            </a:extLst>
          </p:cNvPr>
          <p:cNvSpPr txBox="1">
            <a:spLocks noGrp="1"/>
          </p:cNvSpPr>
          <p:nvPr>
            <p:ph type="body" idx="1"/>
          </p:nvPr>
        </p:nvSpPr>
        <p:spPr>
          <a:xfrm>
            <a:off x="658813" y="2074863"/>
            <a:ext cx="8059737" cy="2262187"/>
          </a:xfrm>
          <a:prstGeom prst="rect">
            <a:avLst/>
          </a:prstGeom>
        </p:spPr>
        <p:txBody>
          <a:bodyPr spcFirstLastPara="1" wrap="square" lIns="91425" tIns="91425" rIns="91425" bIns="91425" anchor="t" anchorCtr="0">
            <a:noAutofit/>
          </a:bodyPr>
          <a:lstStyle/>
          <a:p>
            <a:pPr marL="146050" indent="0">
              <a:buNone/>
            </a:pPr>
            <a:r>
              <a:rPr lang="en-ID" b="0" i="0">
                <a:solidFill>
                  <a:srgbClr val="111111"/>
                </a:solidFill>
                <a:effectLst/>
                <a:latin typeface="-apple-system"/>
              </a:rPr>
              <a:t>Diketahui sebuah program sebagai berikut </a:t>
            </a:r>
          </a:p>
          <a:p>
            <a:pPr marL="146050" indent="0">
              <a:buNone/>
            </a:pPr>
            <a:r>
              <a:rPr lang="en-ID" b="0" i="0">
                <a:solidFill>
                  <a:srgbClr val="111111"/>
                </a:solidFill>
                <a:effectLst/>
                <a:latin typeface="-apple-system"/>
              </a:rPr>
              <a:t>x=1; </a:t>
            </a:r>
          </a:p>
          <a:p>
            <a:pPr marL="146050" indent="0">
              <a:buNone/>
            </a:pPr>
            <a:r>
              <a:rPr lang="en-ID" b="0" i="0">
                <a:solidFill>
                  <a:srgbClr val="111111"/>
                </a:solidFill>
                <a:effectLst/>
                <a:latin typeface="-apple-system"/>
              </a:rPr>
              <a:t>y=2; </a:t>
            </a:r>
          </a:p>
          <a:p>
            <a:pPr marL="146050" indent="0">
              <a:buNone/>
            </a:pPr>
            <a:r>
              <a:rPr lang="en-ID" b="0" i="0">
                <a:solidFill>
                  <a:srgbClr val="111111"/>
                </a:solidFill>
                <a:effectLst/>
                <a:latin typeface="-apple-system"/>
              </a:rPr>
              <a:t>z=x+y; </a:t>
            </a:r>
          </a:p>
          <a:p>
            <a:pPr marL="146050" indent="0">
              <a:buNone/>
            </a:pPr>
            <a:r>
              <a:rPr lang="en-ID" b="0" i="0">
                <a:solidFill>
                  <a:srgbClr val="111111"/>
                </a:solidFill>
                <a:effectLst/>
                <a:latin typeface="-apple-system"/>
              </a:rPr>
              <a:t>z=3; </a:t>
            </a:r>
          </a:p>
          <a:p>
            <a:pPr marL="146050" indent="0">
              <a:buNone/>
            </a:pPr>
            <a:r>
              <a:rPr lang="en-ID" b="0" i="0">
                <a:solidFill>
                  <a:srgbClr val="111111"/>
                </a:solidFill>
                <a:effectLst/>
                <a:latin typeface="-apple-system"/>
              </a:rPr>
              <a:t>x=y+z; </a:t>
            </a:r>
          </a:p>
          <a:p>
            <a:pPr marL="146050" indent="0">
              <a:buNone/>
            </a:pPr>
            <a:r>
              <a:rPr lang="en-ID" b="0" i="0">
                <a:solidFill>
                  <a:srgbClr val="111111"/>
                </a:solidFill>
                <a:effectLst/>
                <a:latin typeface="-apple-system"/>
              </a:rPr>
              <a:t>y=x+y+z; </a:t>
            </a:r>
          </a:p>
          <a:p>
            <a:pPr marL="146050" indent="0">
              <a:buNone/>
            </a:pPr>
            <a:endParaRPr lang="en-ID">
              <a:solidFill>
                <a:srgbClr val="111111"/>
              </a:solidFill>
              <a:latin typeface="-apple-system"/>
            </a:endParaRPr>
          </a:p>
          <a:p>
            <a:pPr marL="146050" indent="0">
              <a:buNone/>
            </a:pPr>
            <a:r>
              <a:rPr lang="en-ID" b="0" i="0">
                <a:solidFill>
                  <a:srgbClr val="111111"/>
                </a:solidFill>
                <a:effectLst/>
                <a:latin typeface="-apple-system"/>
              </a:rPr>
              <a:t>Berapa nilai x, y dan z, </a:t>
            </a:r>
            <a:endParaRPr lang="en-US"/>
          </a:p>
        </p:txBody>
      </p:sp>
    </p:spTree>
    <p:extLst>
      <p:ext uri="{BB962C8B-B14F-4D97-AF65-F5344CB8AC3E}">
        <p14:creationId xmlns:p14="http://schemas.microsoft.com/office/powerpoint/2010/main" val="338515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F76AB43D-B170-399F-2D15-6273266B32E8}"/>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9D8094A1-084C-557A-4F4D-8B031A01DBE4}"/>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tx1">
                    <a:lumMod val="75000"/>
                  </a:schemeClr>
                </a:solidFill>
              </a:rPr>
              <a:t>Jawab Nilai Z</a:t>
            </a:r>
            <a:endParaRPr>
              <a:solidFill>
                <a:schemeClr val="tx1">
                  <a:lumMod val="75000"/>
                </a:schemeClr>
              </a:solidFill>
            </a:endParaRPr>
          </a:p>
        </p:txBody>
      </p:sp>
      <p:sp>
        <p:nvSpPr>
          <p:cNvPr id="3" name="Rectangle 1">
            <a:extLst>
              <a:ext uri="{FF2B5EF4-FFF2-40B4-BE49-F238E27FC236}">
                <a16:creationId xmlns:a16="http://schemas.microsoft.com/office/drawing/2014/main" id="{664E5497-770A-5EFF-3BE6-16EA837F36C2}"/>
              </a:ext>
            </a:extLst>
          </p:cNvPr>
          <p:cNvSpPr>
            <a:spLocks noGrp="1" noChangeArrowheads="1"/>
          </p:cNvSpPr>
          <p:nvPr>
            <p:ph type="body" idx="1"/>
          </p:nvPr>
        </p:nvSpPr>
        <p:spPr bwMode="auto">
          <a:xfrm>
            <a:off x="814388" y="2030294"/>
            <a:ext cx="6142701"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diinisialisasi dengan nilai 1.</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a:ln>
                  <a:noFill/>
                </a:ln>
                <a:solidFill>
                  <a:srgbClr val="111111"/>
                </a:solidFill>
                <a:effectLst/>
                <a:latin typeface="Arial Unicode MS"/>
              </a:rPr>
              <a:t>y</a:t>
            </a:r>
            <a:r>
              <a:rPr kumimoji="0" lang="en-US" altLang="en-US" b="0" i="0" u="none" strike="noStrike" cap="none" normalizeH="0" baseline="0">
                <a:ln>
                  <a:noFill/>
                </a:ln>
                <a:solidFill>
                  <a:srgbClr val="111111"/>
                </a:solidFill>
                <a:effectLst/>
                <a:latin typeface="-apple-system"/>
              </a:rPr>
              <a:t> diinisialisasi dengan nilai 2.</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a:ln>
                  <a:noFill/>
                </a:ln>
                <a:solidFill>
                  <a:srgbClr val="111111"/>
                </a:solidFill>
                <a:effectLst/>
                <a:latin typeface="Arial Unicode MS"/>
              </a:rPr>
              <a:t>z</a:t>
            </a:r>
            <a:r>
              <a:rPr kumimoji="0" lang="en-US" altLang="en-US" b="0" i="0" u="none" strike="noStrike" cap="none" normalizeH="0" baseline="0">
                <a:ln>
                  <a:noFill/>
                </a:ln>
                <a:solidFill>
                  <a:srgbClr val="111111"/>
                </a:solidFill>
                <a:effectLst/>
                <a:latin typeface="-apple-system"/>
              </a:rPr>
              <a:t> dihitung sebagai hasil penjumlahan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dan </a:t>
            </a:r>
            <a:r>
              <a:rPr kumimoji="0" lang="en-US" altLang="en-US" b="0" i="0" u="none" strike="noStrike" cap="none" normalizeH="0" baseline="0">
                <a:ln>
                  <a:noFill/>
                </a:ln>
                <a:solidFill>
                  <a:srgbClr val="111111"/>
                </a:solidFill>
                <a:effectLst/>
                <a:latin typeface="Arial Unicode MS"/>
              </a:rPr>
              <a:t>y</a:t>
            </a:r>
            <a:r>
              <a:rPr kumimoji="0" lang="en-US" altLang="en-US" b="0" i="0" u="none" strike="noStrike" cap="none" normalizeH="0" baseline="0">
                <a:ln>
                  <a:noFill/>
                </a:ln>
                <a:solidFill>
                  <a:srgbClr val="111111"/>
                </a:solidFill>
                <a:effectLst/>
                <a:latin typeface="-apple-system"/>
              </a:rPr>
              <a:t>, sehingga </a:t>
            </a:r>
            <a:r>
              <a:rPr kumimoji="0" lang="en-US" altLang="en-US" b="0" i="0" u="none" strike="noStrike" cap="none" normalizeH="0" baseline="0">
                <a:ln>
                  <a:noFill/>
                </a:ln>
                <a:solidFill>
                  <a:srgbClr val="111111"/>
                </a:solidFill>
                <a:effectLst/>
                <a:latin typeface="Arial Unicode MS"/>
              </a:rPr>
              <a:t>z</a:t>
            </a:r>
            <a:r>
              <a:rPr kumimoji="0" lang="en-US" altLang="en-US" b="0" i="0" u="none" strike="noStrike" cap="none" normalizeH="0" baseline="0">
                <a:ln>
                  <a:noFill/>
                </a:ln>
                <a:solidFill>
                  <a:srgbClr val="111111"/>
                </a:solidFill>
                <a:effectLst/>
                <a:latin typeface="-apple-system"/>
              </a:rPr>
              <a:t> bernilai 3.</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a:ln>
                  <a:noFill/>
                </a:ln>
                <a:solidFill>
                  <a:srgbClr val="111111"/>
                </a:solidFill>
                <a:effectLst/>
                <a:latin typeface="-apple-system"/>
              </a:rPr>
              <a:t>Kemudian, </a:t>
            </a:r>
            <a:r>
              <a:rPr kumimoji="0" lang="en-US" altLang="en-US" b="0" i="0" u="none" strike="noStrike" cap="none" normalizeH="0" baseline="0">
                <a:ln>
                  <a:noFill/>
                </a:ln>
                <a:solidFill>
                  <a:srgbClr val="111111"/>
                </a:solidFill>
                <a:effectLst/>
                <a:latin typeface="Arial Unicode MS"/>
              </a:rPr>
              <a:t>z</a:t>
            </a:r>
            <a:r>
              <a:rPr kumimoji="0" lang="en-US" altLang="en-US" b="0" i="0" u="none" strike="noStrike" cap="none" normalizeH="0" baseline="0">
                <a:ln>
                  <a:noFill/>
                </a:ln>
                <a:solidFill>
                  <a:srgbClr val="111111"/>
                </a:solidFill>
                <a:effectLst/>
                <a:latin typeface="-apple-system"/>
              </a:rPr>
              <a:t> diperbarui dengan nilai 3.</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diperbarui dengan hasil penjumlahan </a:t>
            </a:r>
            <a:r>
              <a:rPr kumimoji="0" lang="en-US" altLang="en-US" b="0" i="0" u="none" strike="noStrike" cap="none" normalizeH="0" baseline="0">
                <a:ln>
                  <a:noFill/>
                </a:ln>
                <a:solidFill>
                  <a:srgbClr val="111111"/>
                </a:solidFill>
                <a:effectLst/>
                <a:latin typeface="Arial Unicode MS"/>
              </a:rPr>
              <a:t>y</a:t>
            </a:r>
            <a:r>
              <a:rPr kumimoji="0" lang="en-US" altLang="en-US" b="0" i="0" u="none" strike="noStrike" cap="none" normalizeH="0" baseline="0">
                <a:ln>
                  <a:noFill/>
                </a:ln>
                <a:solidFill>
                  <a:srgbClr val="111111"/>
                </a:solidFill>
                <a:effectLst/>
                <a:latin typeface="-apple-system"/>
              </a:rPr>
              <a:t> dan </a:t>
            </a:r>
            <a:r>
              <a:rPr kumimoji="0" lang="en-US" altLang="en-US" b="0" i="0" u="none" strike="noStrike" cap="none" normalizeH="0" baseline="0">
                <a:ln>
                  <a:noFill/>
                </a:ln>
                <a:solidFill>
                  <a:srgbClr val="111111"/>
                </a:solidFill>
                <a:effectLst/>
                <a:latin typeface="Arial Unicode MS"/>
              </a:rPr>
              <a:t>z</a:t>
            </a:r>
            <a:r>
              <a:rPr kumimoji="0" lang="en-US" altLang="en-US" b="0" i="0" u="none" strike="noStrike" cap="none" normalizeH="0" baseline="0">
                <a:ln>
                  <a:noFill/>
                </a:ln>
                <a:solidFill>
                  <a:srgbClr val="111111"/>
                </a:solidFill>
                <a:effectLst/>
                <a:latin typeface="-apple-system"/>
              </a:rPr>
              <a:t>, yang menghasilkan nilai 5.</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a:ln>
                  <a:noFill/>
                </a:ln>
                <a:solidFill>
                  <a:srgbClr val="111111"/>
                </a:solidFill>
                <a:effectLst/>
                <a:latin typeface="-apple-system"/>
              </a:rPr>
              <a:t>Terakhir, </a:t>
            </a:r>
            <a:r>
              <a:rPr kumimoji="0" lang="en-US" altLang="en-US" b="0" i="0" u="none" strike="noStrike" cap="none" normalizeH="0" baseline="0">
                <a:ln>
                  <a:noFill/>
                </a:ln>
                <a:solidFill>
                  <a:srgbClr val="111111"/>
                </a:solidFill>
                <a:effectLst/>
                <a:latin typeface="Arial Unicode MS"/>
              </a:rPr>
              <a:t>y</a:t>
            </a:r>
            <a:r>
              <a:rPr kumimoji="0" lang="en-US" altLang="en-US" b="0" i="0" u="none" strike="noStrike" cap="none" normalizeH="0" baseline="0">
                <a:ln>
                  <a:noFill/>
                </a:ln>
                <a:solidFill>
                  <a:srgbClr val="111111"/>
                </a:solidFill>
                <a:effectLst/>
                <a:latin typeface="-apple-system"/>
              </a:rPr>
              <a:t> diperbarui dengan hasil penjumlahan </a:t>
            </a:r>
            <a:r>
              <a:rPr kumimoji="0" lang="en-US" altLang="en-US" b="0" i="0" u="none" strike="noStrike" cap="none" normalizeH="0" baseline="0">
                <a:ln>
                  <a:noFill/>
                </a:ln>
                <a:solidFill>
                  <a:srgbClr val="111111"/>
                </a:solidFill>
                <a:effectLst/>
                <a:latin typeface="Arial Unicode MS"/>
              </a:rPr>
              <a:t>x</a:t>
            </a:r>
            <a:r>
              <a:rPr kumimoji="0" lang="en-US" altLang="en-US" b="0" i="0" u="none" strike="noStrike" cap="none" normalizeH="0" baseline="0">
                <a:ln>
                  <a:noFill/>
                </a:ln>
                <a:solidFill>
                  <a:srgbClr val="111111"/>
                </a:solidFill>
                <a:effectLst/>
                <a:latin typeface="-apple-system"/>
              </a:rPr>
              <a:t>, </a:t>
            </a:r>
            <a:r>
              <a:rPr kumimoji="0" lang="en-US" altLang="en-US" b="0" i="0" u="none" strike="noStrike" cap="none" normalizeH="0" baseline="0">
                <a:ln>
                  <a:noFill/>
                </a:ln>
                <a:solidFill>
                  <a:srgbClr val="111111"/>
                </a:solidFill>
                <a:effectLst/>
                <a:latin typeface="Arial Unicode MS"/>
              </a:rPr>
              <a:t>y</a:t>
            </a:r>
            <a:r>
              <a:rPr kumimoji="0" lang="en-US" altLang="en-US" b="0" i="0" u="none" strike="noStrike" cap="none" normalizeH="0" baseline="0">
                <a:ln>
                  <a:noFill/>
                </a:ln>
                <a:solidFill>
                  <a:srgbClr val="111111"/>
                </a:solidFill>
                <a:effectLst/>
                <a:latin typeface="-apple-system"/>
              </a:rPr>
              <a:t>, dan </a:t>
            </a:r>
            <a:r>
              <a:rPr kumimoji="0" lang="en-US" altLang="en-US" b="0" i="0" u="none" strike="noStrike" cap="none" normalizeH="0" baseline="0">
                <a:ln>
                  <a:noFill/>
                </a:ln>
                <a:solidFill>
                  <a:srgbClr val="111111"/>
                </a:solidFill>
                <a:effectLst/>
                <a:latin typeface="Arial Unicode MS"/>
              </a:rPr>
              <a:t>z</a:t>
            </a:r>
            <a:r>
              <a:rPr kumimoji="0" lang="en-US" altLang="en-US" b="0" i="0" u="none" strike="noStrike" cap="none" normalizeH="0" baseline="0">
                <a:ln>
                  <a:noFill/>
                </a:ln>
                <a:solidFill>
                  <a:srgbClr val="111111"/>
                </a:solidFill>
                <a:effectLst/>
                <a:latin typeface="-apple-system"/>
              </a:rPr>
              <a:t>, yang menghasilkan nilai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580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F5540E97-BE07-2E64-82EE-25635E688B9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1384910-1823-F38E-2AC2-817703A69132}"/>
              </a:ext>
            </a:extLst>
          </p:cNvPr>
          <p:cNvPicPr>
            <a:picLocks noChangeAspect="1"/>
          </p:cNvPicPr>
          <p:nvPr/>
        </p:nvPicPr>
        <p:blipFill>
          <a:blip r:embed="rId3"/>
          <a:stretch>
            <a:fillRect/>
          </a:stretch>
        </p:blipFill>
        <p:spPr>
          <a:xfrm>
            <a:off x="155944" y="1157943"/>
            <a:ext cx="4793595" cy="2827614"/>
          </a:xfrm>
          <a:prstGeom prst="rect">
            <a:avLst/>
          </a:prstGeom>
        </p:spPr>
      </p:pic>
      <p:pic>
        <p:nvPicPr>
          <p:cNvPr id="10" name="Picture 9">
            <a:extLst>
              <a:ext uri="{FF2B5EF4-FFF2-40B4-BE49-F238E27FC236}">
                <a16:creationId xmlns:a16="http://schemas.microsoft.com/office/drawing/2014/main" id="{4C8619EA-22F4-3D13-CA13-148FA307B71D}"/>
              </a:ext>
            </a:extLst>
          </p:cNvPr>
          <p:cNvPicPr>
            <a:picLocks noChangeAspect="1"/>
          </p:cNvPicPr>
          <p:nvPr/>
        </p:nvPicPr>
        <p:blipFill>
          <a:blip r:embed="rId4"/>
          <a:stretch>
            <a:fillRect/>
          </a:stretch>
        </p:blipFill>
        <p:spPr>
          <a:xfrm>
            <a:off x="5026145" y="2130808"/>
            <a:ext cx="4117855" cy="2317685"/>
          </a:xfrm>
          <a:prstGeom prst="rect">
            <a:avLst/>
          </a:prstGeom>
        </p:spPr>
      </p:pic>
    </p:spTree>
    <p:extLst>
      <p:ext uri="{BB962C8B-B14F-4D97-AF65-F5344CB8AC3E}">
        <p14:creationId xmlns:p14="http://schemas.microsoft.com/office/powerpoint/2010/main" val="410000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r>
              <a:rPr lang="en-US"/>
              <a:t>Apakah menjadi programmer bisa kaya raya?</a:t>
            </a:r>
            <a:endParaRPr/>
          </a:p>
        </p:txBody>
      </p:sp>
      <p:sp>
        <p:nvSpPr>
          <p:cNvPr id="106" name="Google Shape;106;p16"/>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Kekayaan elon musk sekitar </a:t>
            </a:r>
            <a:r>
              <a:rPr lang="en-US" sz="3200">
                <a:solidFill>
                  <a:schemeClr val="accent6">
                    <a:lumMod val="50000"/>
                  </a:schemeClr>
                </a:solidFill>
              </a:rPr>
              <a:t>$219Miliar USD </a:t>
            </a:r>
            <a:r>
              <a:rPr lang="en-US" sz="1400">
                <a:solidFill>
                  <a:schemeClr val="bg2">
                    <a:lumMod val="50000"/>
                    <a:lumOff val="50000"/>
                  </a:schemeClr>
                </a:solidFill>
              </a:rPr>
              <a:t>(</a:t>
            </a:r>
            <a:r>
              <a:rPr lang="en-ID" sz="1800"/>
              <a:t>3.066 triliun rupiah)</a:t>
            </a:r>
            <a:endParaRPr lang="en-US" sz="1400">
              <a:solidFill>
                <a:schemeClr val="accent6">
                  <a:lumMod val="50000"/>
                </a:schemeClr>
              </a:solidFill>
            </a:endParaRPr>
          </a:p>
          <a:p>
            <a:pPr marL="457200" lvl="0" indent="-311150" algn="l" rtl="0">
              <a:spcBef>
                <a:spcPts val="0"/>
              </a:spcBef>
              <a:spcAft>
                <a:spcPts val="0"/>
              </a:spcAft>
              <a:buSzPts val="1300"/>
              <a:buChar char="●"/>
            </a:pPr>
            <a:r>
              <a:rPr lang="en-US"/>
              <a:t>Populasi dunia sekitar 7,9 miliar orang, jika kekayaan elon musk dibagi ke semua penduduk dunia maka nilai nya = $27,27 USD</a:t>
            </a:r>
          </a:p>
          <a:p>
            <a:pPr marL="457200" lvl="0" indent="-311150" algn="l" rtl="0">
              <a:spcBef>
                <a:spcPts val="0"/>
              </a:spcBef>
              <a:spcAft>
                <a:spcPts val="0"/>
              </a:spcAft>
              <a:buSzPts val="1300"/>
              <a:buChar char="●"/>
            </a:pPr>
            <a:endParaRPr lang="en-US"/>
          </a:p>
          <a:p>
            <a:pPr marL="457200" lvl="0" indent="-311150" algn="l" rtl="0">
              <a:spcBef>
                <a:spcPts val="0"/>
              </a:spcBef>
              <a:spcAft>
                <a:spcPts val="0"/>
              </a:spcAft>
              <a:buSzPts val="1300"/>
              <a:buChar char="●"/>
            </a:pPr>
            <a:r>
              <a:rPr lang="en-US"/>
              <a:t>Jika seseorang </a:t>
            </a:r>
            <a:r>
              <a:rPr lang="en-US" sz="2400">
                <a:solidFill>
                  <a:schemeClr val="accent4">
                    <a:lumMod val="25000"/>
                  </a:schemeClr>
                </a:solidFill>
              </a:rPr>
              <a:t>menabung 1 jt tiap bulan</a:t>
            </a:r>
            <a:r>
              <a:rPr lang="en-US"/>
              <a:t>, berapa lama dia akan mencapai kekayaan elon musk</a:t>
            </a:r>
          </a:p>
          <a:p>
            <a:pPr marL="146050" lvl="0" indent="0" algn="l" rtl="0">
              <a:spcBef>
                <a:spcPts val="0"/>
              </a:spcBef>
              <a:spcAft>
                <a:spcPts val="0"/>
              </a:spcAft>
              <a:buSzPts val="1300"/>
              <a:buNone/>
            </a:pPr>
            <a:endParaRPr lang="en-US"/>
          </a:p>
        </p:txBody>
      </p:sp>
    </p:spTree>
    <p:extLst>
      <p:ext uri="{BB962C8B-B14F-4D97-AF65-F5344CB8AC3E}">
        <p14:creationId xmlns:p14="http://schemas.microsoft.com/office/powerpoint/2010/main" val="334353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F6BA15B7-157F-F182-E217-BA43E4BDB605}"/>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3D2C0AEA-01DD-E804-31B7-059098B36EF2}"/>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r>
              <a:rPr lang="en-US"/>
              <a:t>Jika kita hitung</a:t>
            </a:r>
            <a:endParaRPr/>
          </a:p>
        </p:txBody>
      </p:sp>
      <p:sp>
        <p:nvSpPr>
          <p:cNvPr id="106" name="Google Shape;106;p16">
            <a:extLst>
              <a:ext uri="{FF2B5EF4-FFF2-40B4-BE49-F238E27FC236}">
                <a16:creationId xmlns:a16="http://schemas.microsoft.com/office/drawing/2014/main" id="{94275079-8BF3-F3D0-F650-E02F0F92A979}"/>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US"/>
              <a:t>Kita membutuhkan sekitar</a:t>
            </a:r>
          </a:p>
          <a:p>
            <a:pPr marL="146050" lvl="0" indent="0" algn="l" rtl="0">
              <a:spcBef>
                <a:spcPts val="0"/>
              </a:spcBef>
              <a:spcAft>
                <a:spcPts val="0"/>
              </a:spcAft>
              <a:buSzPts val="1300"/>
              <a:buNone/>
            </a:pPr>
            <a:r>
              <a:rPr lang="en-US" sz="4000">
                <a:solidFill>
                  <a:schemeClr val="accent6">
                    <a:lumMod val="50000"/>
                  </a:schemeClr>
                </a:solidFill>
              </a:rPr>
              <a:t>8.4jt tahun, untuk sekaya elon musk</a:t>
            </a:r>
          </a:p>
        </p:txBody>
      </p:sp>
    </p:spTree>
    <p:extLst>
      <p:ext uri="{BB962C8B-B14F-4D97-AF65-F5344CB8AC3E}">
        <p14:creationId xmlns:p14="http://schemas.microsoft.com/office/powerpoint/2010/main" val="302935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506D5F5B-CCA6-A840-6F46-CDFD2F0EB21B}"/>
            </a:ext>
          </a:extLst>
        </p:cNvPr>
        <p:cNvGrpSpPr/>
        <p:nvPr/>
      </p:nvGrpSpPr>
      <p:grpSpPr>
        <a:xfrm>
          <a:off x="0" y="0"/>
          <a:ext cx="0" cy="0"/>
          <a:chOff x="0" y="0"/>
          <a:chExt cx="0" cy="0"/>
        </a:xfrm>
      </p:grpSpPr>
      <p:sp>
        <p:nvSpPr>
          <p:cNvPr id="105" name="Google Shape;105;p16">
            <a:extLst>
              <a:ext uri="{FF2B5EF4-FFF2-40B4-BE49-F238E27FC236}">
                <a16:creationId xmlns:a16="http://schemas.microsoft.com/office/drawing/2014/main" id="{8E3EB91E-40CC-386B-17E6-BF43778F6838}"/>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r>
              <a:rPr lang="en-US"/>
              <a:t>Konsep Dasar Pemrograman</a:t>
            </a:r>
            <a:endParaRPr/>
          </a:p>
        </p:txBody>
      </p:sp>
      <p:sp>
        <p:nvSpPr>
          <p:cNvPr id="106" name="Google Shape;106;p16">
            <a:extLst>
              <a:ext uri="{FF2B5EF4-FFF2-40B4-BE49-F238E27FC236}">
                <a16:creationId xmlns:a16="http://schemas.microsoft.com/office/drawing/2014/main" id="{4AAA4501-9EA7-B86D-2E15-4ED7688658E0}"/>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en-US" sz="1400">
                <a:latin typeface="Times New Roman" panose="02020603050405020304" pitchFamily="18" charset="0"/>
                <a:cs typeface="Times New Roman" panose="02020603050405020304" pitchFamily="18" charset="0"/>
              </a:rPr>
              <a:t>Setiap bahasa pemrograman mempunyai karakteristik yang berbeda baik struktur, sintak, maupun kode program</a:t>
            </a:r>
          </a:p>
          <a:p>
            <a:r>
              <a:rPr lang="en-US" sz="1400">
                <a:latin typeface="Times New Roman" panose="02020603050405020304" pitchFamily="18" charset="0"/>
                <a:cs typeface="Times New Roman" panose="02020603050405020304" pitchFamily="18" charset="0"/>
              </a:rPr>
              <a:t>Variabel merupakan lokasi penyimpanan yang diberi nama untuk menyimpan nilai &amp; tipe data merupakan jenis nilai yang disimpan variable</a:t>
            </a:r>
          </a:p>
          <a:p>
            <a:r>
              <a:rPr lang="en-US" sz="1400">
                <a:latin typeface="Times New Roman" panose="02020603050405020304" pitchFamily="18" charset="0"/>
                <a:cs typeface="Times New Roman" panose="02020603050405020304" pitchFamily="18" charset="0"/>
              </a:rPr>
              <a:t>OOP (Kelas &amp; objek, enkapsulasi, pewarisan, polimorfisme)</a:t>
            </a:r>
          </a:p>
          <a:p>
            <a:r>
              <a:rPr lang="en-US" sz="1400">
                <a:latin typeface="Times New Roman" panose="02020603050405020304" pitchFamily="18" charset="0"/>
                <a:cs typeface="Times New Roman" panose="02020603050405020304" pitchFamily="18" charset="0"/>
              </a:rPr>
              <a:t>Manajemen memori</a:t>
            </a:r>
          </a:p>
          <a:p>
            <a:r>
              <a:rPr lang="en-US" sz="1400">
                <a:latin typeface="Times New Roman" panose="02020603050405020304" pitchFamily="18" charset="0"/>
                <a:cs typeface="Times New Roman" panose="02020603050405020304" pitchFamily="18" charset="0"/>
              </a:rPr>
              <a:t>Input &amp; output</a:t>
            </a:r>
          </a:p>
          <a:p>
            <a:pPr marL="457200" lvl="0" indent="-311150" algn="l" rtl="0">
              <a:spcBef>
                <a:spcPts val="0"/>
              </a:spcBef>
              <a:spcAft>
                <a:spcPts val="0"/>
              </a:spcAft>
              <a:buSzPts val="1300"/>
              <a:buChar char="●"/>
            </a:pPr>
            <a:endParaRPr lang="en-US"/>
          </a:p>
        </p:txBody>
      </p:sp>
    </p:spTree>
    <p:extLst>
      <p:ext uri="{BB962C8B-B14F-4D97-AF65-F5344CB8AC3E}">
        <p14:creationId xmlns:p14="http://schemas.microsoft.com/office/powerpoint/2010/main" val="358040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Tipe-tipe bahasa pemrograman</a:t>
            </a:r>
            <a:endParaRPr/>
          </a:p>
        </p:txBody>
      </p:sp>
      <p:sp>
        <p:nvSpPr>
          <p:cNvPr id="2" name="Google Shape;106;p16">
            <a:extLst>
              <a:ext uri="{FF2B5EF4-FFF2-40B4-BE49-F238E27FC236}">
                <a16:creationId xmlns:a16="http://schemas.microsoft.com/office/drawing/2014/main" id="{F083EDF5-1848-2A1E-62CC-69B034ACBBA8}"/>
              </a:ext>
            </a:extLst>
          </p:cNvPr>
          <p:cNvSpPr txBox="1">
            <a:spLocks noGrp="1"/>
          </p:cNvSpPr>
          <p:nvPr>
            <p:ph type="body" idx="1"/>
          </p:nvPr>
        </p:nvSpPr>
        <p:spPr>
          <a:xfrm>
            <a:off x="658566" y="2075513"/>
            <a:ext cx="8060131" cy="2261100"/>
          </a:xfrm>
          <a:prstGeom prst="rect">
            <a:avLst/>
          </a:prstGeom>
        </p:spPr>
        <p:txBody>
          <a:bodyPr spcFirstLastPara="1" wrap="square" lIns="91425" tIns="91425" rIns="91425" bIns="91425" anchor="t" anchorCtr="0">
            <a:noAutofit/>
          </a:bodyPr>
          <a:lstStyle/>
          <a:p>
            <a:r>
              <a:rPr lang="en-US" sz="1400">
                <a:latin typeface="Times New Roman" panose="02020603050405020304" pitchFamily="18" charset="0"/>
                <a:cs typeface="Times New Roman" panose="02020603050405020304" pitchFamily="18" charset="0"/>
              </a:rPr>
              <a:t>Berdasarkan abstraksi, bahasa mesin : kontrol langsung terhadap perangkat keras contoh assembly</a:t>
            </a:r>
          </a:p>
          <a:p>
            <a:r>
              <a:rPr lang="en-US" sz="1400">
                <a:latin typeface="Times New Roman" panose="02020603050405020304" pitchFamily="18" charset="0"/>
                <a:cs typeface="Times New Roman" panose="02020603050405020304" pitchFamily="18" charset="0"/>
              </a:rPr>
              <a:t>Berdasarkan abstraksi Tingkat tinggi : pengembang untuk fokus pada logika bisnis daripada detail perangkat keras, cth : C, C#, C++, Java dll</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Berdasarkan jenis aplikasi : Pengembangan web (Html, css, javascript, php), Pengembangan mobile (Java, Flutter, Swift, Kotlin), Pengembangan pemrograman ilmiah (Matlab, R, Julia)</a:t>
            </a:r>
          </a:p>
          <a:p>
            <a:endParaRPr lang="en-US" sz="1400">
              <a:latin typeface="Times New Roman" panose="02020603050405020304" pitchFamily="18" charset="0"/>
              <a:cs typeface="Times New Roman" panose="02020603050405020304" pitchFamily="18" charset="0"/>
            </a:endParaRPr>
          </a:p>
          <a:p>
            <a:pPr marL="146050" indent="0">
              <a:buNone/>
            </a:pPr>
            <a:endParaRPr lang="en-US"/>
          </a:p>
        </p:txBody>
      </p:sp>
    </p:spTree>
    <p:extLst>
      <p:ext uri="{BB962C8B-B14F-4D97-AF65-F5344CB8AC3E}">
        <p14:creationId xmlns:p14="http://schemas.microsoft.com/office/powerpoint/2010/main" val="367727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800" y="1542189"/>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Mengenal GCC</a:t>
            </a:r>
            <a:endParaRPr/>
          </a:p>
        </p:txBody>
      </p:sp>
    </p:spTree>
    <p:extLst>
      <p:ext uri="{BB962C8B-B14F-4D97-AF65-F5344CB8AC3E}">
        <p14:creationId xmlns:p14="http://schemas.microsoft.com/office/powerpoint/2010/main" val="237724781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1054</Words>
  <Application>Microsoft Office PowerPoint</Application>
  <PresentationFormat>On-screen Show (16:9)</PresentationFormat>
  <Paragraphs>132</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Calibri</vt:lpstr>
      <vt:lpstr>Lato</vt:lpstr>
      <vt:lpstr>-apple-system</vt:lpstr>
      <vt:lpstr>Courier New</vt:lpstr>
      <vt:lpstr>Raleway</vt:lpstr>
      <vt:lpstr>Arial Unicode MS</vt:lpstr>
      <vt:lpstr>Arial</vt:lpstr>
      <vt:lpstr>Times New Roman</vt:lpstr>
      <vt:lpstr>Streamline</vt:lpstr>
      <vt:lpstr>Pemrograman C++</vt:lpstr>
      <vt:lpstr>Intro Cek Fakta</vt:lpstr>
      <vt:lpstr>Kesimpulan keterikatan</vt:lpstr>
      <vt:lpstr>PowerPoint Presentation</vt:lpstr>
      <vt:lpstr>Apakah menjadi programmer bisa kaya raya?</vt:lpstr>
      <vt:lpstr>Jika kita hitung</vt:lpstr>
      <vt:lpstr>Konsep Dasar Pemrograman</vt:lpstr>
      <vt:lpstr>Tipe-tipe bahasa pemrograman</vt:lpstr>
      <vt:lpstr>Mengenal GCC</vt:lpstr>
      <vt:lpstr>Mengenal GCC</vt:lpstr>
      <vt:lpstr>Kegunaan Bahasa C++</vt:lpstr>
      <vt:lpstr>Kegunaan bahasa C++</vt:lpstr>
      <vt:lpstr>Struktur Bahasa C++</vt:lpstr>
      <vt:lpstr>Struktur Bahasa C++</vt:lpstr>
      <vt:lpstr>Struktur Bahasa C++</vt:lpstr>
      <vt:lpstr>Struktur Bahasa C++</vt:lpstr>
      <vt:lpstr>Kesalahan Sintax pada C++</vt:lpstr>
      <vt:lpstr>Kesalahan Sintax pada C++</vt:lpstr>
      <vt:lpstr>Kesalahan Sintax pada C++</vt:lpstr>
      <vt:lpstr>Kesalahan Sintax pada C++</vt:lpstr>
      <vt:lpstr>Kesalahan Sintax pada C++</vt:lpstr>
      <vt:lpstr>Kesalahan Sintax pada C++</vt:lpstr>
      <vt:lpstr>Cara Kerja Compile di C++</vt:lpstr>
      <vt:lpstr>Cara Kerja Compile Di C++</vt:lpstr>
      <vt:lpstr>Latihan Algoritma</vt:lpstr>
      <vt:lpstr>Mencari Nilai Z</vt:lpstr>
      <vt:lpstr>Jawab Nilai Z</vt:lpstr>
      <vt:lpstr>Mencari Nilai X</vt:lpstr>
      <vt:lpstr>Jawab Nilai X</vt:lpstr>
      <vt:lpstr>Mencari Nilai XZY</vt:lpstr>
      <vt:lpstr>Jawab Nilai 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Object Oriented Programming</dc:title>
  <cp:lastModifiedBy>Ade Agung Kurniawan</cp:lastModifiedBy>
  <cp:revision>23</cp:revision>
  <dcterms:modified xsi:type="dcterms:W3CDTF">2024-02-27T08:16:35Z</dcterms:modified>
</cp:coreProperties>
</file>