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95" r:id="rId3"/>
    <p:sldId id="296" r:id="rId4"/>
    <p:sldId id="263" r:id="rId5"/>
    <p:sldId id="265" r:id="rId6"/>
    <p:sldId id="268" r:id="rId7"/>
    <p:sldId id="275" r:id="rId8"/>
    <p:sldId id="271" r:id="rId9"/>
    <p:sldId id="288" r:id="rId10"/>
    <p:sldId id="289" r:id="rId11"/>
    <p:sldId id="272" r:id="rId12"/>
    <p:sldId id="277" r:id="rId13"/>
    <p:sldId id="280" r:id="rId14"/>
    <p:sldId id="278" r:id="rId15"/>
    <p:sldId id="281" r:id="rId16"/>
    <p:sldId id="279" r:id="rId17"/>
    <p:sldId id="282" r:id="rId18"/>
    <p:sldId id="283" r:id="rId19"/>
    <p:sldId id="297" r:id="rId20"/>
    <p:sldId id="276" r:id="rId21"/>
    <p:sldId id="269" r:id="rId22"/>
    <p:sldId id="284" r:id="rId23"/>
    <p:sldId id="285" r:id="rId24"/>
    <p:sldId id="270" r:id="rId25"/>
    <p:sldId id="290" r:id="rId26"/>
    <p:sldId id="291" r:id="rId27"/>
    <p:sldId id="273" r:id="rId28"/>
    <p:sldId id="287" r:id="rId29"/>
    <p:sldId id="292" r:id="rId30"/>
    <p:sldId id="274" r:id="rId31"/>
  </p:sldIdLst>
  <p:sldSz cx="9144000" cy="5143500" type="screen16x9"/>
  <p:notesSz cx="6858000" cy="9144000"/>
  <p:embeddedFontLs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865979-C3F6-47D9-8CE4-5872E3270ABC}">
  <a:tblStyle styleId="{92865979-C3F6-47D9-8CE4-5872E3270A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2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9AB21F27-07C4-0FDA-A9FA-1A983D249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34891E22-B546-F2C4-A883-C76DA0ADC9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551D7357-74B8-0F6D-0D2A-F59C79925A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849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408D904F-DC83-BC12-E3F8-F6D6A77DF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>
            <a:extLst>
              <a:ext uri="{FF2B5EF4-FFF2-40B4-BE49-F238E27FC236}">
                <a16:creationId xmlns:a16="http://schemas.microsoft.com/office/drawing/2014/main" id="{C15B1C6A-720F-419C-A683-A7AFE12C48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>
            <a:extLst>
              <a:ext uri="{FF2B5EF4-FFF2-40B4-BE49-F238E27FC236}">
                <a16:creationId xmlns:a16="http://schemas.microsoft.com/office/drawing/2014/main" id="{766AA86B-3476-9980-3082-B54CD5F20C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124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FB276C0-40D4-B0CA-3349-CA8E31B0A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8B1EC3BD-03CE-045E-CDEF-745BA63E6B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AC904787-776F-DBAE-B316-D706B13CB9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679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478F5EF5-5FCE-733C-BCC3-6D5A20BA7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>
            <a:extLst>
              <a:ext uri="{FF2B5EF4-FFF2-40B4-BE49-F238E27FC236}">
                <a16:creationId xmlns:a16="http://schemas.microsoft.com/office/drawing/2014/main" id="{BE640159-BCEB-7F8A-0A5E-84DD296882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>
            <a:extLst>
              <a:ext uri="{FF2B5EF4-FFF2-40B4-BE49-F238E27FC236}">
                <a16:creationId xmlns:a16="http://schemas.microsoft.com/office/drawing/2014/main" id="{A8AFC83A-5DA9-BADD-6911-24440F6E6B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003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48EFCAED-19A0-5BAE-1E33-5149AA6AA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BB6893BF-996F-1BA0-0F3D-B2D1BC8D6B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6ACDB983-37FB-7283-DBCE-B811DFC72D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088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145A72DB-E00E-006B-9E60-DAFFE1988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>
            <a:extLst>
              <a:ext uri="{FF2B5EF4-FFF2-40B4-BE49-F238E27FC236}">
                <a16:creationId xmlns:a16="http://schemas.microsoft.com/office/drawing/2014/main" id="{0E6BC351-A280-D589-3C12-10FB5C9F80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>
            <a:extLst>
              <a:ext uri="{FF2B5EF4-FFF2-40B4-BE49-F238E27FC236}">
                <a16:creationId xmlns:a16="http://schemas.microsoft.com/office/drawing/2014/main" id="{0A42CA17-A8D8-9408-36D3-CA42F38174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5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45E4EA3-F07B-D04B-2018-482AF8878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F00DD6BB-274F-F5C0-FFE0-63E1B0C34D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48E619FD-89AA-1B83-4B88-C961DB2EEE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630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8111AC6C-C435-ED22-EA11-DF9490887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>
            <a:extLst>
              <a:ext uri="{FF2B5EF4-FFF2-40B4-BE49-F238E27FC236}">
                <a16:creationId xmlns:a16="http://schemas.microsoft.com/office/drawing/2014/main" id="{2820FBC4-5E2F-00A3-6869-06750526CC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>
            <a:extLst>
              <a:ext uri="{FF2B5EF4-FFF2-40B4-BE49-F238E27FC236}">
                <a16:creationId xmlns:a16="http://schemas.microsoft.com/office/drawing/2014/main" id="{7EB8EE7B-18EC-8E48-8B07-7D531B45B2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236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F013114E-7D16-2FB0-6993-BDA1D1BBB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E808A5CA-0236-51D1-5F9C-F3026DACFD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231A5046-B567-3FE8-BA88-B7310E9047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991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C9CF5515-8075-94F2-B6C1-138E99003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>
            <a:extLst>
              <a:ext uri="{FF2B5EF4-FFF2-40B4-BE49-F238E27FC236}">
                <a16:creationId xmlns:a16="http://schemas.microsoft.com/office/drawing/2014/main" id="{5336B642-3F86-5328-08F4-2C0E3B66A1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>
            <a:extLst>
              <a:ext uri="{FF2B5EF4-FFF2-40B4-BE49-F238E27FC236}">
                <a16:creationId xmlns:a16="http://schemas.microsoft.com/office/drawing/2014/main" id="{3A794E04-AC1E-C87D-5E61-4C926944A2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91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114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B8B471C2-3E2F-E23B-A10C-1019C9240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5FABE6CE-3E4D-00CF-9C4F-7D42567268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DE396C70-2DF4-EE8F-084D-066334DCBE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529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22B5B723-27A7-145B-BA2B-99748B8FF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>
            <a:extLst>
              <a:ext uri="{FF2B5EF4-FFF2-40B4-BE49-F238E27FC236}">
                <a16:creationId xmlns:a16="http://schemas.microsoft.com/office/drawing/2014/main" id="{8BD5AC3E-5F2C-B0DE-2DE2-0E4DB3D744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>
            <a:extLst>
              <a:ext uri="{FF2B5EF4-FFF2-40B4-BE49-F238E27FC236}">
                <a16:creationId xmlns:a16="http://schemas.microsoft.com/office/drawing/2014/main" id="{1B70D291-6D12-B6CC-DFA6-B21252E076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334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EF00D18-1F63-78C2-6E7A-901693778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B65D47F0-50A7-C81E-04EB-884B2CB480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16E7CEA3-C976-ECB5-D5A4-5128FF172D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539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423123AB-4355-5F43-22FD-AD15A0DE0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CAF1F2EE-1E2E-8BF0-E317-0F1272D7E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BCAC7E0B-5964-FECE-C604-9155355397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08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004EC19-8B9B-3246-1A8A-8E7BF102E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3A86D619-3D0C-9D9E-4E76-4192FFC883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5B8B70DA-1315-22AD-DEF4-CE961D8056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395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EFC5F72-6F99-6E8A-EDC7-EE42545F8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905492FB-C14D-9CF1-CA77-0A599CF33A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874864F6-F1EC-400D-DF9A-A77F8AE7B4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294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9F4E68F8-B29D-575F-8F94-BD1BA823E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BF6B9C15-6244-639B-42F8-8DEF912D86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4CCFEE83-9537-7876-D61B-D344ECD0D2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071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80632620-5886-333D-9DD6-37828E9F7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AD8E3A43-1A9C-A7C3-3F4D-3B1136AF15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95217B3B-F8FA-4A32-044C-0CDC98D29D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470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9115E853-9F32-9F05-8A50-211580DB4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917AB673-0DCC-532E-A194-BF9942CDFE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D17EE26E-5E65-1B44-2C4B-2747A4014C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218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22E6530-B634-C374-57FA-792D374A6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B28C2CB2-4C0B-B369-6C91-03CD8E70B0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3E544493-F69B-77F3-9A1D-67246F2086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00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BA12D45-FEB6-39BA-789E-FFED21436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48C82367-70FB-0B28-B183-74169C4811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035334A3-D017-FC18-6EA1-6FB6E15165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183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892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18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160DD019-7076-0EC3-BF05-0A8ACC3F5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34353EFF-F0A0-AA30-5F53-6C364C4D24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962F2EEA-3B5D-9339-6822-5FBCB413FE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221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8CD46106-D424-94FC-6A3D-01810A90F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14376DB2-FA69-D0CE-0A36-48F1ED2F83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BFA00235-936B-8169-F4FA-6798D26330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BC57E170-4409-5970-A1E3-C3DF410A4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EDE61A82-CEF4-1FBE-2B4F-553109E86E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E3B4E0B5-7D43-3602-89AE-C46C7D2F99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684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7781D2D2-F933-5C00-B675-DCF49DBE5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85B3D0CD-7A42-1AEA-0F20-14E0BF58C4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AEC97103-6D83-3163-4FB4-0795560097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17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Pemrograman C++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Ade Agung Kurniawan, S.Kom, M.Kom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BDC24A-5593-A994-C993-FBAF96EFAB16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281065" y="95124"/>
            <a:ext cx="307270" cy="301828"/>
          </a:xfrm>
          <a:prstGeom prst="rect">
            <a:avLst/>
          </a:prstGeom>
        </p:spPr>
      </p:pic>
      <p:sp>
        <p:nvSpPr>
          <p:cNvPr id="3" name="Google Shape;87;p13">
            <a:extLst>
              <a:ext uri="{FF2B5EF4-FFF2-40B4-BE49-F238E27FC236}">
                <a16:creationId xmlns:a16="http://schemas.microsoft.com/office/drawing/2014/main" id="{E0274025-B957-C5E4-7678-2C828E7D68D6}"/>
              </a:ext>
            </a:extLst>
          </p:cNvPr>
          <p:cNvSpPr txBox="1">
            <a:spLocks/>
          </p:cNvSpPr>
          <p:nvPr/>
        </p:nvSpPr>
        <p:spPr>
          <a:xfrm>
            <a:off x="588335" y="29209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Universitas Muhammadiyah Muara Bungo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12403-11DE-4CE6-CA3F-4FADF3079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321" y="852694"/>
            <a:ext cx="1813033" cy="2037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D8EB79-E937-FF95-722B-5CC33D64A6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t="-1" b="179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046F629E-1CED-95A2-2378-EB687BEA28FA}"/>
              </a:ext>
            </a:extLst>
          </p:cNvPr>
          <p:cNvSpPr txBox="1">
            <a:spLocks/>
          </p:cNvSpPr>
          <p:nvPr/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Pemrograman C++</a:t>
            </a:r>
          </a:p>
        </p:txBody>
      </p:sp>
      <p:sp>
        <p:nvSpPr>
          <p:cNvPr id="7" name="Google Shape;87;p13">
            <a:extLst>
              <a:ext uri="{FF2B5EF4-FFF2-40B4-BE49-F238E27FC236}">
                <a16:creationId xmlns:a16="http://schemas.microsoft.com/office/drawing/2014/main" id="{9968CC2A-31D3-B6A2-F34D-6A23BD450000}"/>
              </a:ext>
            </a:extLst>
          </p:cNvPr>
          <p:cNvSpPr txBox="1">
            <a:spLocks/>
          </p:cNvSpPr>
          <p:nvPr/>
        </p:nvSpPr>
        <p:spPr>
          <a:xfrm>
            <a:off x="727950" y="24459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>
                <a:solidFill>
                  <a:schemeClr val="bg1"/>
                </a:solidFill>
              </a:rPr>
              <a:t>Ade Agung Kurniawan, S.Kom, M.Kom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6F5FD-D112-7CFC-7525-D9232F29008E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135453" y="4721986"/>
            <a:ext cx="307270" cy="301828"/>
          </a:xfrm>
          <a:prstGeom prst="rect">
            <a:avLst/>
          </a:prstGeom>
        </p:spPr>
      </p:pic>
      <p:sp>
        <p:nvSpPr>
          <p:cNvPr id="9" name="Google Shape;87;p13">
            <a:extLst>
              <a:ext uri="{FF2B5EF4-FFF2-40B4-BE49-F238E27FC236}">
                <a16:creationId xmlns:a16="http://schemas.microsoft.com/office/drawing/2014/main" id="{FBD17A8D-CA3D-FC18-8284-F338460B43A8}"/>
              </a:ext>
            </a:extLst>
          </p:cNvPr>
          <p:cNvSpPr txBox="1">
            <a:spLocks/>
          </p:cNvSpPr>
          <p:nvPr/>
        </p:nvSpPr>
        <p:spPr>
          <a:xfrm>
            <a:off x="442723" y="4687309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200">
                <a:solidFill>
                  <a:schemeClr val="bg1"/>
                </a:solidFill>
              </a:rPr>
              <a:t>Universitas Muhammadiyah Muara Bungo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9561F-ADEE-C785-DB8F-C2E4DB495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762" y="756159"/>
            <a:ext cx="1813033" cy="20379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ED21B41F-2241-ED52-48A5-BFB58FB61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0A524768-5D84-403D-B804-4F20259028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 Penerapan nya</a:t>
            </a:r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D1E340-9CC8-DE5D-4DEC-08EB34639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88" y="2025430"/>
            <a:ext cx="4702289" cy="26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7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B57BD2BB-5BBE-7AD8-920E-9EF68536F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>
            <a:extLst>
              <a:ext uri="{FF2B5EF4-FFF2-40B4-BE49-F238E27FC236}">
                <a16:creationId xmlns:a16="http://schemas.microsoft.com/office/drawing/2014/main" id="{6B3391CC-A9C7-8813-FD52-37EADBD78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Definisikan Banyak Variabel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082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28A25677-76DE-07BE-EA84-0413BB035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BF144B81-D090-1AB6-7166-2E6B1DF0B5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Mendefinisikan Banyak Variabel</a:t>
            </a:r>
            <a:endParaRPr/>
          </a:p>
        </p:txBody>
      </p:sp>
      <p:sp>
        <p:nvSpPr>
          <p:cNvPr id="7" name="Google Shape;106;p16">
            <a:extLst>
              <a:ext uri="{FF2B5EF4-FFF2-40B4-BE49-F238E27FC236}">
                <a16:creationId xmlns:a16="http://schemas.microsoft.com/office/drawing/2014/main" id="{81846251-F713-8458-D541-516FE918DD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Untuk mendefinisikan banyak variabel dengan jenis tipe data yang sama, pergunakan tanda koma untuk memisahkan antar variabel. Contoh Sbb: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0DB02-EDB5-2BE7-BCF7-674A73110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03" y="2852881"/>
            <a:ext cx="2441625" cy="209480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B29A6F-4313-C241-FB03-065BE745320C}"/>
              </a:ext>
            </a:extLst>
          </p:cNvPr>
          <p:cNvCxnSpPr/>
          <p:nvPr/>
        </p:nvCxnSpPr>
        <p:spPr>
          <a:xfrm flipH="1" flipV="1">
            <a:off x="2437535" y="4625104"/>
            <a:ext cx="1377428" cy="64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953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43CA4644-4236-4C6E-1DF1-E043357DE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>
            <a:extLst>
              <a:ext uri="{FF2B5EF4-FFF2-40B4-BE49-F238E27FC236}">
                <a16:creationId xmlns:a16="http://schemas.microsoft.com/office/drawing/2014/main" id="{49C4CDF1-4311-EA9E-2F5B-7813B7670C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Variabel Pengenal C++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7186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BC474976-629F-1352-3A22-D8ACF104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AFE2AF99-B585-4394-F0A5-6BC4D3F218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Variabel Pengenal C++</a:t>
            </a:r>
            <a:endParaRPr/>
          </a:p>
        </p:txBody>
      </p:sp>
      <p:sp>
        <p:nvSpPr>
          <p:cNvPr id="7" name="Google Shape;106;p16">
            <a:extLst>
              <a:ext uri="{FF2B5EF4-FFF2-40B4-BE49-F238E27FC236}">
                <a16:creationId xmlns:a16="http://schemas.microsoft.com/office/drawing/2014/main" id="{3AB07684-8C64-AAED-A1E1-1DD457142E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Semua variabel C++ harus didefinisikan dengan nama yang unik. Nama yang unik ini dinamakan dengan Pengenal.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Tanda pengenal dapat berupa nama pendek seperti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x </a:t>
            </a:r>
            <a:r>
              <a:rPr lang="en-US"/>
              <a:t>dan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y</a:t>
            </a:r>
            <a:r>
              <a:rPr lang="en-US"/>
              <a:t> atau lebih spesifik seperti umur, jumlah dan volume.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Direkomendasikan menggunakan nama yang mendeskripsikan jenis variabel agar dapat mudah dipahami dan lebih mudah dilakukan perbaikan kode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74A52-DA6C-4C3E-CC63-F0B749994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06" y="3720844"/>
            <a:ext cx="4947385" cy="12315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4497D8-12A5-C5F0-0EE9-FCC842A29A88}"/>
              </a:ext>
            </a:extLst>
          </p:cNvPr>
          <p:cNvCxnSpPr>
            <a:cxnSpLocks/>
          </p:cNvCxnSpPr>
          <p:nvPr/>
        </p:nvCxnSpPr>
        <p:spPr>
          <a:xfrm flipH="1" flipV="1">
            <a:off x="1899783" y="4184462"/>
            <a:ext cx="1280160" cy="46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778AC0-E616-80BD-ACF4-4392901414D5}"/>
              </a:ext>
            </a:extLst>
          </p:cNvPr>
          <p:cNvCxnSpPr>
            <a:cxnSpLocks/>
          </p:cNvCxnSpPr>
          <p:nvPr/>
        </p:nvCxnSpPr>
        <p:spPr>
          <a:xfrm flipH="1" flipV="1">
            <a:off x="1339051" y="4892836"/>
            <a:ext cx="255833" cy="15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410485A-6216-3412-D586-55CE101FC608}"/>
              </a:ext>
            </a:extLst>
          </p:cNvPr>
          <p:cNvSpPr/>
          <p:nvPr/>
        </p:nvSpPr>
        <p:spPr>
          <a:xfrm>
            <a:off x="5157216" y="920496"/>
            <a:ext cx="1304544" cy="933354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ADF9C5-FD50-25FE-E688-565C49050D0D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5809488" y="920496"/>
            <a:ext cx="0" cy="93335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708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C47763DC-E37F-B320-7AF9-5860533E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>
            <a:extLst>
              <a:ext uri="{FF2B5EF4-FFF2-40B4-BE49-F238E27FC236}">
                <a16:creationId xmlns:a16="http://schemas.microsoft.com/office/drawing/2014/main" id="{468C3B63-BC90-3BFF-BC73-F3B137477C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Konstanta C++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290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5B8B078-F980-0656-BF21-06A191B97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FB9FBC11-C38F-4EAD-3039-46CDF303CA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Konstanta C++</a:t>
            </a:r>
            <a:endParaRPr/>
          </a:p>
        </p:txBody>
      </p:sp>
      <p:sp>
        <p:nvSpPr>
          <p:cNvPr id="7" name="Google Shape;106;p16">
            <a:extLst>
              <a:ext uri="{FF2B5EF4-FFF2-40B4-BE49-F238E27FC236}">
                <a16:creationId xmlns:a16="http://schemas.microsoft.com/office/drawing/2014/main" id="{514375A5-566C-1D9A-2CAE-783A8BAAB0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Ketika programmer </a:t>
            </a:r>
            <a:r>
              <a:rPr lang="en-US">
                <a:solidFill>
                  <a:schemeClr val="tx1">
                    <a:lumMod val="75000"/>
                  </a:schemeClr>
                </a:solidFill>
              </a:rPr>
              <a:t>tidak ingin mengubah nilai suatu variabel</a:t>
            </a:r>
            <a:r>
              <a:rPr lang="en-US"/>
              <a:t>, dapat digunakan perintah </a:t>
            </a:r>
            <a:r>
              <a:rPr lang="en-US">
                <a:solidFill>
                  <a:schemeClr val="tx1">
                    <a:lumMod val="75000"/>
                  </a:schemeClr>
                </a:solidFill>
              </a:rPr>
              <a:t>const.</a:t>
            </a:r>
            <a:r>
              <a:rPr lang="en-US"/>
              <a:t> Perintah tersebut akan mendeskripsikan variabel sebagai konstanta yang berarti tidak variabel yang tidak dapat diubah dan hanya bisa dibaca.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C8B0AA-674A-2724-649E-8C64F0F14D33}"/>
              </a:ext>
            </a:extLst>
          </p:cNvPr>
          <p:cNvCxnSpPr>
            <a:cxnSpLocks/>
          </p:cNvCxnSpPr>
          <p:nvPr/>
        </p:nvCxnSpPr>
        <p:spPr>
          <a:xfrm flipV="1">
            <a:off x="999461" y="4223601"/>
            <a:ext cx="808074" cy="24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11E0A2A-4C06-0ABD-AC3B-7067206BB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090" y="2945762"/>
            <a:ext cx="3175185" cy="212166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115F77-C70A-779C-160D-253A4D3AC8F4}"/>
              </a:ext>
            </a:extLst>
          </p:cNvPr>
          <p:cNvCxnSpPr>
            <a:cxnSpLocks/>
          </p:cNvCxnSpPr>
          <p:nvPr/>
        </p:nvCxnSpPr>
        <p:spPr>
          <a:xfrm flipV="1">
            <a:off x="1092016" y="3668353"/>
            <a:ext cx="808074" cy="24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116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29B25710-D9CB-D7CE-3D66-6BBD42A33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>
            <a:extLst>
              <a:ext uri="{FF2B5EF4-FFF2-40B4-BE49-F238E27FC236}">
                <a16:creationId xmlns:a16="http://schemas.microsoft.com/office/drawing/2014/main" id="{50D65197-5DFF-1A6F-5498-DD9D81ED4E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Tidak Mengubah Konstanta C++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9353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97A9C1C2-410F-484A-4AE6-353253C46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890FDFD0-5598-0387-D2E1-7013070E69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Konstanta C++</a:t>
            </a:r>
            <a:endParaRPr/>
          </a:p>
        </p:txBody>
      </p:sp>
      <p:sp>
        <p:nvSpPr>
          <p:cNvPr id="7" name="Google Shape;106;p16">
            <a:extLst>
              <a:ext uri="{FF2B5EF4-FFF2-40B4-BE49-F238E27FC236}">
                <a16:creationId xmlns:a16="http://schemas.microsoft.com/office/drawing/2014/main" id="{2B2FC17D-E67F-255B-6D87-B4666C93FB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Programmer harus selalu mendeklarasikan variabel sebagai konstan Ketika tidak ingin nilainya untuk berganti contohnya sebagai berikut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A33F54-5D36-CF35-DA49-9452991FBF34}"/>
              </a:ext>
            </a:extLst>
          </p:cNvPr>
          <p:cNvCxnSpPr>
            <a:cxnSpLocks/>
          </p:cNvCxnSpPr>
          <p:nvPr/>
        </p:nvCxnSpPr>
        <p:spPr>
          <a:xfrm flipV="1">
            <a:off x="1327136" y="3367280"/>
            <a:ext cx="808074" cy="24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B1E7C9E-49EF-C615-CBAC-DDB35FDD2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05" y="2731206"/>
            <a:ext cx="3348162" cy="216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67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199C2B-9702-C80E-B557-0E5C33A7D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8" y="645242"/>
            <a:ext cx="6828112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3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Variabel Input &amp; Tipe Data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9470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0B1A18D1-4772-1E42-2F80-A11F1AD91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>
            <a:extLst>
              <a:ext uri="{FF2B5EF4-FFF2-40B4-BE49-F238E27FC236}">
                <a16:creationId xmlns:a16="http://schemas.microsoft.com/office/drawing/2014/main" id="{CE95D31B-6194-6576-A564-7473732857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Cout  &amp; Cin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4323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CA12064-CDB8-B2DD-14A9-ED0CCB449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31AD20ED-3CBA-D216-CBF4-6210DE0EC3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Cout &amp; Cin</a:t>
            </a:r>
            <a:endParaRPr/>
          </a:p>
        </p:txBody>
      </p:sp>
      <p:sp>
        <p:nvSpPr>
          <p:cNvPr id="7" name="Google Shape;106;p16">
            <a:extLst>
              <a:ext uri="{FF2B5EF4-FFF2-40B4-BE49-F238E27FC236}">
                <a16:creationId xmlns:a16="http://schemas.microsoft.com/office/drawing/2014/main" id="{18F595A2-7CAA-17B1-D6D2-423ACAF9A0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Perlu diketahui cout dibaca dengan ejaan “see-out”. Berfungsi sebagai keluaran/ output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       dan menggunakan operator </a:t>
            </a:r>
            <a:r>
              <a:rPr lang="en-US">
                <a:solidFill>
                  <a:srgbClr val="FF0000"/>
                </a:solidFill>
              </a:rPr>
              <a:t>(&lt;&lt;).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cin dibaca dengan ejaan “see-in”. Berfungsi sebagai input/ masukan dan menggunakan operator </a:t>
            </a:r>
            <a:r>
              <a:rPr lang="en-US">
                <a:solidFill>
                  <a:srgbClr val="FF0000"/>
                </a:solidFill>
              </a:rPr>
              <a:t>(&gt;&gt;)</a:t>
            </a:r>
            <a:r>
              <a:rPr lang="en-US"/>
              <a:t>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Inputan :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Masukkan username anda : ………..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Masukkan no hp anda: ……………….</a:t>
            </a:r>
          </a:p>
        </p:txBody>
      </p:sp>
    </p:spTree>
    <p:extLst>
      <p:ext uri="{BB962C8B-B14F-4D97-AF65-F5344CB8AC3E}">
        <p14:creationId xmlns:p14="http://schemas.microsoft.com/office/powerpoint/2010/main" val="1404807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61EF8A8C-5BF0-AB15-9448-05B6CB70F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>
            <a:extLst>
              <a:ext uri="{FF2B5EF4-FFF2-40B4-BE49-F238E27FC236}">
                <a16:creationId xmlns:a16="http://schemas.microsoft.com/office/drawing/2014/main" id="{4FF25D8A-0CA1-CB8D-F51E-96DC25E055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Latihan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424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9527DDD-F977-A93E-CFCF-02D00CD71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39B338CB-93EB-8F36-710E-C70865B9ED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Latihan Menggunakan Tipe Data</a:t>
            </a:r>
            <a:endParaRPr/>
          </a:p>
        </p:txBody>
      </p:sp>
      <p:sp>
        <p:nvSpPr>
          <p:cNvPr id="7" name="Google Shape;106;p16">
            <a:extLst>
              <a:ext uri="{FF2B5EF4-FFF2-40B4-BE49-F238E27FC236}">
                <a16:creationId xmlns:a16="http://schemas.microsoft.com/office/drawing/2014/main" id="{F1A91131-4EC2-9BB2-6B1D-674A0691FA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Pada contoh ini silahkan gunakan tipe data, Int, String, Float, Char, dan Boolean, Double</a:t>
            </a:r>
          </a:p>
        </p:txBody>
      </p:sp>
    </p:spTree>
    <p:extLst>
      <p:ext uri="{BB962C8B-B14F-4D97-AF65-F5344CB8AC3E}">
        <p14:creationId xmlns:p14="http://schemas.microsoft.com/office/powerpoint/2010/main" val="1038143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886B40BC-FF6D-6F90-F725-6E499A93B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43B81793-079B-837D-F7F3-B49F6D0005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6036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Masukkan coding berikut</a:t>
            </a: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8D9D79-B4CE-96EA-82D8-59A8F4E6C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18" y="661793"/>
            <a:ext cx="7816132" cy="416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05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3DC20C74-37B1-3BAD-8DA3-04A202F97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0A67D435-19A7-7B01-10E3-FF3D590EF3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Membuat Kalkulator Sederhana</a:t>
            </a:r>
            <a:endParaRPr/>
          </a:p>
        </p:txBody>
      </p:sp>
      <p:sp>
        <p:nvSpPr>
          <p:cNvPr id="7" name="Google Shape;106;p16">
            <a:extLst>
              <a:ext uri="{FF2B5EF4-FFF2-40B4-BE49-F238E27FC236}">
                <a16:creationId xmlns:a16="http://schemas.microsoft.com/office/drawing/2014/main" id="{A1DAA874-7DDE-2108-63DE-EB2D3296B7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Pada contoh ini, programmer harus </a:t>
            </a:r>
            <a:r>
              <a:rPr lang="en-US">
                <a:solidFill>
                  <a:srgbClr val="FF0000"/>
                </a:solidFill>
              </a:rPr>
              <a:t>memasukkan dua buah angka</a:t>
            </a:r>
            <a:r>
              <a:rPr lang="en-US"/>
              <a:t>. Lalu, menampilkan hasil dengan menjumlahkan dua buah angka tersebut</a:t>
            </a:r>
          </a:p>
        </p:txBody>
      </p:sp>
    </p:spTree>
    <p:extLst>
      <p:ext uri="{BB962C8B-B14F-4D97-AF65-F5344CB8AC3E}">
        <p14:creationId xmlns:p14="http://schemas.microsoft.com/office/powerpoint/2010/main" val="2300560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9F046A38-0736-82CC-0A69-A58674202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AAF08D66-E3D4-CF32-B883-0C5695DD63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6036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Masukkan coding berikut</a:t>
            </a: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ABE6C0-4AD8-6155-BDA5-31C27297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82" y="661430"/>
            <a:ext cx="7704488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25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849BE1DC-4E61-3EFF-E48A-E30EBC9C8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B8AD5706-83A7-6032-6078-18431FF1A6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Latihan 1 penggunaan Variabel &amp; Tipe Data</a:t>
            </a:r>
            <a:endParaRPr/>
          </a:p>
        </p:txBody>
      </p:sp>
      <p:sp>
        <p:nvSpPr>
          <p:cNvPr id="7" name="Google Shape;106;p16">
            <a:extLst>
              <a:ext uri="{FF2B5EF4-FFF2-40B4-BE49-F238E27FC236}">
                <a16:creationId xmlns:a16="http://schemas.microsoft.com/office/drawing/2014/main" id="{8D099FAD-6B87-03A5-601F-C536891701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>
                <a:solidFill>
                  <a:schemeClr val="accent4">
                    <a:lumMod val="25000"/>
                  </a:schemeClr>
                </a:solidFill>
              </a:rPr>
              <a:t>Silahkan buat file baru dengan nama biodata.cpp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75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252DF44C-F961-311A-72AA-05E956D24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09CB34D6-0465-4830-7108-267C5A45E5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6036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Masukkan coding berikut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33D7C-96A4-A95C-C091-ED0480265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92" y="688132"/>
            <a:ext cx="6404733" cy="408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89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2D3F3CF3-5FC1-1A9D-96D0-0A6AB2556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329C5E40-6E5F-6C81-24BC-4EB19DF914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Latihan 2 penggunaan Variabel &amp; Tipe Data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824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18FC43B9-FCB5-8FC5-9685-704FF723F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E37E52EA-42F0-E35F-8961-19139DAA2F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b="1"/>
              <a:t>Variabel dan Tipe Data?</a:t>
            </a:r>
            <a:br>
              <a:rPr lang="en-ID" b="1"/>
            </a:b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D3F34266-B625-667E-C251-FF0519592B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Semua program komputer yang sedang berjalan akan menyimpan data sementara di dalam RAM (Random Access Memori). 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Data-data yang tersimpan di dalam RAM memiliki alamat yang direpresentasikan dalam bilangan heksa desmial. 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Bagaiaman cara program menyimpan nilai ke RAM?  Jawabannya dengan </a:t>
            </a:r>
            <a:r>
              <a:rPr lang="en-US">
                <a:solidFill>
                  <a:srgbClr val="FF0000"/>
                </a:solidFill>
              </a:rPr>
              <a:t>menggunakan variabel</a:t>
            </a:r>
            <a:r>
              <a:rPr lang="en-US"/>
              <a:t>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D"/>
              <a:t>Semakin banyak variabel yang kamu buat semakin besar pula memori yang akan digunakan di dalam RAM.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32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B1CE567-DF8C-31DA-A9B3-05720E0C8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D4576FEB-AA50-A20F-4F01-171E18B227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7384" y="-13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Masukkan coding berikut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6E55D-D65A-7712-D314-1E97D201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84" y="593990"/>
            <a:ext cx="6166448" cy="429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7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Contoh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007864-5E42-1A28-733A-60C819A4E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86" y="658289"/>
            <a:ext cx="6951482" cy="3864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BE08E3-A3D8-A038-1C60-04864949F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227" y="1750971"/>
            <a:ext cx="1867062" cy="2057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3B6C65-4F06-47BB-836B-3A521A628C82}"/>
              </a:ext>
            </a:extLst>
          </p:cNvPr>
          <p:cNvSpPr txBox="1"/>
          <p:nvPr/>
        </p:nvSpPr>
        <p:spPr>
          <a:xfrm>
            <a:off x="5624343" y="1802840"/>
            <a:ext cx="2815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String </a:t>
            </a:r>
            <a:r>
              <a:rPr lang="en-US" sz="1200">
                <a:solidFill>
                  <a:schemeClr val="accent4">
                    <a:lumMod val="25000"/>
                  </a:schemeClr>
                </a:solidFill>
              </a:rPr>
              <a:t>nama</a:t>
            </a:r>
            <a:r>
              <a:rPr lang="en-US" sz="1200"/>
              <a:t> =“Ade Agung Kurniawan”;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334353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Disimpulkan</a:t>
            </a:r>
            <a:endParaRPr/>
          </a:p>
        </p:txBody>
      </p:sp>
      <p:sp>
        <p:nvSpPr>
          <p:cNvPr id="7" name="Google Shape;106;p16">
            <a:extLst>
              <a:ext uri="{FF2B5EF4-FFF2-40B4-BE49-F238E27FC236}">
                <a16:creationId xmlns:a16="http://schemas.microsoft.com/office/drawing/2014/main" id="{782A6B3D-C65A-BE34-6E73-63992D0584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>
                <a:solidFill>
                  <a:schemeClr val="accent4">
                    <a:lumMod val="25000"/>
                  </a:schemeClr>
                </a:solidFill>
              </a:rPr>
              <a:t>Variabel</a:t>
            </a:r>
            <a:r>
              <a:rPr lang="en-US"/>
              <a:t> adalah sebuah nama lokasi penyimpanan di dalam memori. 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Sementara </a:t>
            </a:r>
            <a:r>
              <a:rPr lang="en-US">
                <a:solidFill>
                  <a:schemeClr val="accent4">
                    <a:lumMod val="25000"/>
                  </a:schemeClr>
                </a:solidFill>
              </a:rPr>
              <a:t>tipe data </a:t>
            </a:r>
            <a:r>
              <a:rPr lang="en-US"/>
              <a:t>adalah </a:t>
            </a:r>
            <a:r>
              <a:rPr lang="en-US">
                <a:solidFill>
                  <a:srgbClr val="FF0000"/>
                </a:solidFill>
              </a:rPr>
              <a:t>jenis data </a:t>
            </a:r>
            <a:r>
              <a:rPr lang="en-US"/>
              <a:t>yang akan disimpan di dalam variabel.</a:t>
            </a:r>
          </a:p>
        </p:txBody>
      </p:sp>
    </p:spTree>
    <p:extLst>
      <p:ext uri="{BB962C8B-B14F-4D97-AF65-F5344CB8AC3E}">
        <p14:creationId xmlns:p14="http://schemas.microsoft.com/office/powerpoint/2010/main" val="367727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3A89F32E-B718-C06E-C748-BE01FE01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F288F316-B047-FBC4-B934-5A5F9CCC9E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Macam Macam Tipe Data di C++</a:t>
            </a:r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6F144-81B4-846B-E306-2543DFDE7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5" y="2243740"/>
            <a:ext cx="7598735" cy="256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6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159E6A37-E2E9-E7F1-4369-BF354FF0D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B09F0554-19CC-9739-15C1-33DDE6FB4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Macam Macam Tipe Data di C++</a:t>
            </a:r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F78462-AB0D-29CC-C28F-295F6FE99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21" y="1927635"/>
            <a:ext cx="2128688" cy="3074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F739B1-6F52-9DC3-A612-C430E193C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284" y="2217019"/>
            <a:ext cx="1939432" cy="27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8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33FF7FDC-5357-83C1-CFF6-EF67D8DC0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DE98076C-9ADD-5850-3DF9-993653CEEB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 tipe data</a:t>
            </a:r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239491-2D55-DE67-7030-DDA3F378F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21" y="2094696"/>
            <a:ext cx="2998381" cy="553998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string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 nama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1FA8C"/>
                </a:solidFill>
                <a:effectLst/>
                <a:latin typeface="Arial Unicode MS"/>
              </a:rPr>
              <a:t>“</a:t>
            </a:r>
            <a:r>
              <a:rPr lang="en-US" altLang="en-US" sz="1000">
                <a:solidFill>
                  <a:srgbClr val="F1FA8C"/>
                </a:solidFill>
                <a:latin typeface="Arial Unicode MS"/>
              </a:rPr>
              <a:t>Ade Agung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1FA8C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string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 asal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1FA8C"/>
                </a:solidFill>
                <a:effectLst/>
                <a:latin typeface="Arial Unicode MS"/>
              </a:rPr>
              <a:t>“Muara Bungo"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E9FD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 tinggi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</a:rPr>
              <a:t>172.43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A8802-38C1-87D2-4102-D32B90D08EF4}"/>
              </a:ext>
            </a:extLst>
          </p:cNvPr>
          <p:cNvSpPr txBox="1"/>
          <p:nvPr/>
        </p:nvSpPr>
        <p:spPr>
          <a:xfrm>
            <a:off x="729451" y="2981874"/>
            <a:ext cx="7688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/>
              <a:t>Tipe datanya ditulis terlebih dahulu, lalu diikuti dengan nama variabelnya.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705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53CD584F-45D8-5F1E-AA66-48ACBCDE1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7927010B-22D0-20FC-2ED0-96C01CCBA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Tipe Data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C26FB-64F4-B335-0756-5AE92698A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1908773"/>
            <a:ext cx="5051320" cy="298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1667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490</Words>
  <Application>Microsoft Office PowerPoint</Application>
  <PresentationFormat>On-screen Show (16:9)</PresentationFormat>
  <Paragraphs>61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 Unicode MS</vt:lpstr>
      <vt:lpstr>Arial</vt:lpstr>
      <vt:lpstr>Lato</vt:lpstr>
      <vt:lpstr>Raleway</vt:lpstr>
      <vt:lpstr>Streamline</vt:lpstr>
      <vt:lpstr>Pemrograman C++</vt:lpstr>
      <vt:lpstr>Variabel Input &amp; Tipe Data</vt:lpstr>
      <vt:lpstr>Variabel dan Tipe Data? </vt:lpstr>
      <vt:lpstr>Contoh</vt:lpstr>
      <vt:lpstr>Disimpulkan</vt:lpstr>
      <vt:lpstr>Macam Macam Tipe Data di C++</vt:lpstr>
      <vt:lpstr>Macam Macam Tipe Data di C++</vt:lpstr>
      <vt:lpstr>Contoh tipe data</vt:lpstr>
      <vt:lpstr>Tipe Data</vt:lpstr>
      <vt:lpstr>Contoh Penerapan nya</vt:lpstr>
      <vt:lpstr>Definisikan Banyak Variabel</vt:lpstr>
      <vt:lpstr>Mendefinisikan Banyak Variabel</vt:lpstr>
      <vt:lpstr>Variabel Pengenal C++</vt:lpstr>
      <vt:lpstr>Variabel Pengenal C++</vt:lpstr>
      <vt:lpstr>Konstanta C++</vt:lpstr>
      <vt:lpstr>Konstanta C++</vt:lpstr>
      <vt:lpstr>Tidak Mengubah Konstanta C++</vt:lpstr>
      <vt:lpstr>Konstanta C++</vt:lpstr>
      <vt:lpstr>PowerPoint Presentation</vt:lpstr>
      <vt:lpstr>Cout  &amp; Cin</vt:lpstr>
      <vt:lpstr>Cout &amp; Cin</vt:lpstr>
      <vt:lpstr>Latihan</vt:lpstr>
      <vt:lpstr>Latihan Menggunakan Tipe Data</vt:lpstr>
      <vt:lpstr>Masukkan coding berikut</vt:lpstr>
      <vt:lpstr>Membuat Kalkulator Sederhana</vt:lpstr>
      <vt:lpstr>Masukkan coding berikut</vt:lpstr>
      <vt:lpstr>Latihan 1 penggunaan Variabel &amp; Tipe Data</vt:lpstr>
      <vt:lpstr>Masukkan coding berikut</vt:lpstr>
      <vt:lpstr>Latihan 2 penggunaan Variabel &amp; Tipe Data</vt:lpstr>
      <vt:lpstr>Masukkan coding berikut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Object Oriented Programming</dc:title>
  <cp:lastModifiedBy>Ade Agung Kurniawan</cp:lastModifiedBy>
  <cp:revision>30</cp:revision>
  <dcterms:modified xsi:type="dcterms:W3CDTF">2024-03-04T04:23:59Z</dcterms:modified>
</cp:coreProperties>
</file>