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6" r:id="rId3"/>
    <p:sldId id="261" r:id="rId4"/>
    <p:sldId id="264" r:id="rId5"/>
    <p:sldId id="265" r:id="rId6"/>
    <p:sldId id="266" r:id="rId7"/>
    <p:sldId id="263" r:id="rId8"/>
    <p:sldId id="259" r:id="rId9"/>
    <p:sldId id="260" r:id="rId10"/>
    <p:sldId id="257" r:id="rId11"/>
    <p:sldId id="262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23B45-13B1-45B0-9F8E-94CB6922880E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2A76C-4514-4663-AFD0-27F2B6706A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5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937549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88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25803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dirty="0" smtClean="0"/>
              <a:t>2016-11-17 05:02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25803"/>
            <a:ext cx="411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err="1" smtClean="0"/>
              <a:t>DescriptionsPerPBS_To</a:t>
            </a:r>
            <a:r>
              <a:rPr lang="en-GB" dirty="0" smtClean="0"/>
              <a:t> Tool.pptx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25803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DDA67-26E5-4646-9EB5-DDD5748A5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01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these slides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6288832"/>
                  </p:ext>
                </p:extLst>
              </p:nvPr>
            </p:nvGraphicFramePr>
            <p:xfrm>
              <a:off x="3251202" y="1797962"/>
              <a:ext cx="4314371" cy="478109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503514"/>
                    <a:gridCol w="810857"/>
                  </a:tblGrid>
                  <a:tr h="1554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Startability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𝑆𝐴</m:t>
                                </m:r>
                              </m:oMath>
                            </m:oMathPara>
                          </a14:m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554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Gradeability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𝐺𝐴</m:t>
                                </m:r>
                              </m:oMath>
                            </m:oMathPara>
                          </a14:m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554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Acceleration Capability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AC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884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Braking Stability in a Turn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BST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730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Rearward Amplification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RWA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730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Yaw Damping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YD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High Speed Transient Off Tracking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HSTO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High Speed Steady State Off Tracking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HSSO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554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Load Transfer Ratio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LTR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Steady state Rollover Threshold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SRT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730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Low Speed Swept Path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LSSP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2926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Tracking Ability on a Straight Path/Straight line off tracking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TASP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Frontal Swing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Tail Swing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Friction demand on Steering Tyres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FDST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Friction demand on Drive Tyres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FDDT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6288832"/>
                  </p:ext>
                </p:extLst>
              </p:nvPr>
            </p:nvGraphicFramePr>
            <p:xfrm>
              <a:off x="3251198" y="1797958"/>
              <a:ext cx="4314371" cy="478109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503514"/>
                    <a:gridCol w="810857"/>
                  </a:tblGrid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Startability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33835" t="-25581" r="-1504" b="-1760465"/>
                          </a:stretch>
                        </a:blipFill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Gradeability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33835" t="-125581" r="-1504" b="-1660465"/>
                          </a:stretch>
                        </a:blipFill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Acceleration Capability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AC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884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Braking Stability in a Turn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BST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Rearward Amplification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RWA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Yaw Damping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YD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High Speed Transient Off Tracking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HSTO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High Speed Steady State Off Tracking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HSSO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Load Transfer Ratio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LTR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Steady state Rollover Threshold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SRT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Low Speed Swept Path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LSSP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2184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Tracking Ability on a Straight Path/Straight line off tracking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TASP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Frontal Swing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Tail Swing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Friction demand on Steering Tyres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FDST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Friction demand on Drive Tyres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FDDT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302079" y="726621"/>
            <a:ext cx="11527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These slides are the original for descriptive picture for each PBS in the Open PBS tool.</a:t>
            </a:r>
          </a:p>
          <a:p>
            <a:r>
              <a:rPr lang="en-GB" dirty="0"/>
              <a:t>Generate a bitmap file for each of slide 3 to last slide. Link each such bitmap to Info layer in Modelica model for each PBS.</a:t>
            </a:r>
          </a:p>
          <a:p>
            <a:r>
              <a:rPr lang="en-GB" dirty="0"/>
              <a:t>Description of definition of each PBS (independent of the vehicle model).</a:t>
            </a:r>
          </a:p>
          <a:p>
            <a:endParaRPr lang="en-GB" dirty="0"/>
          </a:p>
          <a:p>
            <a:r>
              <a:rPr lang="en-GB" dirty="0"/>
              <a:t>Here is a list of all </a:t>
            </a:r>
            <a:r>
              <a:rPr lang="en-GB" dirty="0" err="1"/>
              <a:t>PBSes</a:t>
            </a:r>
            <a:r>
              <a:rPr lang="en-GB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 rot="20324581">
            <a:off x="8158616" y="3848493"/>
            <a:ext cx="40529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Wouldn’t it be better to develop and store as much as possible as </a:t>
            </a:r>
            <a:r>
              <a:rPr lang="en-GB" b="1" i="1" dirty="0">
                <a:solidFill>
                  <a:srgbClr val="FF0000"/>
                </a:solidFill>
              </a:rPr>
              <a:t>text in </a:t>
            </a:r>
            <a:r>
              <a:rPr lang="en-GB" b="1" i="1" dirty="0" err="1">
                <a:solidFill>
                  <a:srgbClr val="FF0000"/>
                </a:solidFill>
              </a:rPr>
              <a:t>Modelica</a:t>
            </a:r>
            <a:r>
              <a:rPr lang="en-GB" b="1" i="1" dirty="0">
                <a:solidFill>
                  <a:srgbClr val="FF0000"/>
                </a:solidFill>
              </a:rPr>
              <a:t> information layer (as opposed to bitmap figure)? </a:t>
            </a:r>
          </a:p>
          <a:p>
            <a:r>
              <a:rPr lang="en-GB" i="1" dirty="0">
                <a:solidFill>
                  <a:srgbClr val="FF0000"/>
                </a:solidFill>
              </a:rPr>
              <a:t>When update processes in GitHub is more understood by more in the team, a migration towards that should be done.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961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HSTO, High Speed Transient Off Tracking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967247" y="1448788"/>
            <a:ext cx="1929912" cy="811822"/>
            <a:chOff x="5251938" y="2417885"/>
            <a:chExt cx="1929912" cy="811822"/>
          </a:xfrm>
        </p:grpSpPr>
        <p:sp>
          <p:nvSpPr>
            <p:cNvPr id="4" name="Rectangle 3"/>
            <p:cNvSpPr/>
            <p:nvPr/>
          </p:nvSpPr>
          <p:spPr>
            <a:xfrm>
              <a:off x="5251938" y="2420815"/>
              <a:ext cx="1929912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Isosceles Triangle 4"/>
            <p:cNvSpPr/>
            <p:nvPr/>
          </p:nvSpPr>
          <p:spPr>
            <a:xfrm rot="5400000">
              <a:off x="6018334" y="2598127"/>
              <a:ext cx="800100" cy="4396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542118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542118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15799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15799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5276850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35272" y="1451230"/>
            <a:ext cx="2039816" cy="808892"/>
            <a:chOff x="2813538" y="2426677"/>
            <a:chExt cx="2039816" cy="808892"/>
          </a:xfrm>
        </p:grpSpPr>
        <p:sp>
          <p:nvSpPr>
            <p:cNvPr id="3" name="Rectangle 2"/>
            <p:cNvSpPr/>
            <p:nvPr/>
          </p:nvSpPr>
          <p:spPr>
            <a:xfrm>
              <a:off x="2813538" y="2426677"/>
              <a:ext cx="2039816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94068" y="243144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94068" y="310460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4676775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Oval 15"/>
          <p:cNvSpPr/>
          <p:nvPr/>
        </p:nvSpPr>
        <p:spPr>
          <a:xfrm>
            <a:off x="5382809" y="22059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5827309" y="22059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5382809" y="1786803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5827309" y="17868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5395509" y="14185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5840009" y="14185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2068109" y="22059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2512609" y="22059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2068109" y="1786803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2512609" y="17868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2080809" y="14185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2525309" y="14185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eform 27"/>
          <p:cNvSpPr/>
          <p:nvPr/>
        </p:nvSpPr>
        <p:spPr>
          <a:xfrm>
            <a:off x="7594600" y="1247876"/>
            <a:ext cx="4089400" cy="1471745"/>
          </a:xfrm>
          <a:custGeom>
            <a:avLst/>
            <a:gdLst>
              <a:gd name="connsiteX0" fmla="*/ 0 w 4089400"/>
              <a:gd name="connsiteY0" fmla="*/ 1447310 h 1471745"/>
              <a:gd name="connsiteX1" fmla="*/ 1676400 w 4089400"/>
              <a:gd name="connsiteY1" fmla="*/ 1345710 h 1471745"/>
              <a:gd name="connsiteX2" fmla="*/ 2400300 w 4089400"/>
              <a:gd name="connsiteY2" fmla="*/ 469410 h 1471745"/>
              <a:gd name="connsiteX3" fmla="*/ 2908300 w 4089400"/>
              <a:gd name="connsiteY3" fmla="*/ 37610 h 1471745"/>
              <a:gd name="connsiteX4" fmla="*/ 4089400 w 4089400"/>
              <a:gd name="connsiteY4" fmla="*/ 50310 h 147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9400" h="1471745">
                <a:moveTo>
                  <a:pt x="0" y="1447310"/>
                </a:moveTo>
                <a:cubicBezTo>
                  <a:pt x="638175" y="1478001"/>
                  <a:pt x="1276350" y="1508693"/>
                  <a:pt x="1676400" y="1345710"/>
                </a:cubicBezTo>
                <a:cubicBezTo>
                  <a:pt x="2076450" y="1182727"/>
                  <a:pt x="2194983" y="687427"/>
                  <a:pt x="2400300" y="469410"/>
                </a:cubicBezTo>
                <a:cubicBezTo>
                  <a:pt x="2605617" y="251393"/>
                  <a:pt x="2626783" y="107460"/>
                  <a:pt x="2908300" y="37610"/>
                </a:cubicBezTo>
                <a:cubicBezTo>
                  <a:pt x="3189817" y="-32240"/>
                  <a:pt x="3639608" y="9035"/>
                  <a:pt x="4089400" y="503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 28"/>
          <p:cNvSpPr/>
          <p:nvPr/>
        </p:nvSpPr>
        <p:spPr>
          <a:xfrm>
            <a:off x="7353300" y="921822"/>
            <a:ext cx="4140200" cy="1767799"/>
          </a:xfrm>
          <a:custGeom>
            <a:avLst/>
            <a:gdLst>
              <a:gd name="connsiteX0" fmla="*/ 0 w 4089400"/>
              <a:gd name="connsiteY0" fmla="*/ 1447310 h 1471745"/>
              <a:gd name="connsiteX1" fmla="*/ 1676400 w 4089400"/>
              <a:gd name="connsiteY1" fmla="*/ 1345710 h 1471745"/>
              <a:gd name="connsiteX2" fmla="*/ 2400300 w 4089400"/>
              <a:gd name="connsiteY2" fmla="*/ 469410 h 1471745"/>
              <a:gd name="connsiteX3" fmla="*/ 2908300 w 4089400"/>
              <a:gd name="connsiteY3" fmla="*/ 37610 h 1471745"/>
              <a:gd name="connsiteX4" fmla="*/ 4089400 w 4089400"/>
              <a:gd name="connsiteY4" fmla="*/ 50310 h 1471745"/>
              <a:gd name="connsiteX0" fmla="*/ 0 w 4140200"/>
              <a:gd name="connsiteY0" fmla="*/ 1410901 h 1435336"/>
              <a:gd name="connsiteX1" fmla="*/ 1676400 w 4140200"/>
              <a:gd name="connsiteY1" fmla="*/ 1309301 h 1435336"/>
              <a:gd name="connsiteX2" fmla="*/ 2400300 w 4140200"/>
              <a:gd name="connsiteY2" fmla="*/ 433001 h 1435336"/>
              <a:gd name="connsiteX3" fmla="*/ 2908300 w 4140200"/>
              <a:gd name="connsiteY3" fmla="*/ 1201 h 1435336"/>
              <a:gd name="connsiteX4" fmla="*/ 4140200 w 4140200"/>
              <a:gd name="connsiteY4" fmla="*/ 302228 h 1435336"/>
              <a:gd name="connsiteX0" fmla="*/ 0 w 4140200"/>
              <a:gd name="connsiteY0" fmla="*/ 1412659 h 1433364"/>
              <a:gd name="connsiteX1" fmla="*/ 1676400 w 4140200"/>
              <a:gd name="connsiteY1" fmla="*/ 1311059 h 1433364"/>
              <a:gd name="connsiteX2" fmla="*/ 2387600 w 4140200"/>
              <a:gd name="connsiteY2" fmla="*/ 517139 h 1433364"/>
              <a:gd name="connsiteX3" fmla="*/ 2908300 w 4140200"/>
              <a:gd name="connsiteY3" fmla="*/ 2959 h 1433364"/>
              <a:gd name="connsiteX4" fmla="*/ 4140200 w 4140200"/>
              <a:gd name="connsiteY4" fmla="*/ 303986 h 1433364"/>
              <a:gd name="connsiteX0" fmla="*/ 0 w 4140200"/>
              <a:gd name="connsiteY0" fmla="*/ 1412659 h 1433364"/>
              <a:gd name="connsiteX1" fmla="*/ 1676400 w 4140200"/>
              <a:gd name="connsiteY1" fmla="*/ 1311059 h 1433364"/>
              <a:gd name="connsiteX2" fmla="*/ 2387600 w 4140200"/>
              <a:gd name="connsiteY2" fmla="*/ 517139 h 1433364"/>
              <a:gd name="connsiteX3" fmla="*/ 2908300 w 4140200"/>
              <a:gd name="connsiteY3" fmla="*/ 2959 h 1433364"/>
              <a:gd name="connsiteX4" fmla="*/ 4140200 w 4140200"/>
              <a:gd name="connsiteY4" fmla="*/ 303986 h 143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0200" h="1433364">
                <a:moveTo>
                  <a:pt x="0" y="1412659"/>
                </a:moveTo>
                <a:cubicBezTo>
                  <a:pt x="638175" y="1443350"/>
                  <a:pt x="1278467" y="1460312"/>
                  <a:pt x="1676400" y="1311059"/>
                </a:cubicBezTo>
                <a:cubicBezTo>
                  <a:pt x="2074333" y="1161806"/>
                  <a:pt x="2207683" y="745453"/>
                  <a:pt x="2387600" y="517139"/>
                </a:cubicBezTo>
                <a:cubicBezTo>
                  <a:pt x="2567517" y="288825"/>
                  <a:pt x="2616200" y="38485"/>
                  <a:pt x="2908300" y="2959"/>
                </a:cubicBezTo>
                <a:cubicBezTo>
                  <a:pt x="3200400" y="-32567"/>
                  <a:pt x="3690408" y="262711"/>
                  <a:pt x="4140200" y="3039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5713009" y="1062903"/>
            <a:ext cx="233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FBI=</a:t>
            </a:r>
            <a:r>
              <a:rPr lang="en-GB" dirty="0" err="1"/>
              <a:t>FrontBumperInner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5717706" y="2287937"/>
            <a:ext cx="56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FBO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920910" y="1665637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FBMiddle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5146206" y="1056037"/>
            <a:ext cx="468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FAI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364906" y="1017937"/>
            <a:ext cx="1233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RAI=</a:t>
            </a:r>
            <a:r>
              <a:rPr lang="en-GB" dirty="0" err="1"/>
              <a:t>RearAI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20488" y="2962063"/>
                <a:ext cx="11132919" cy="3545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PBS manoeuvre: Lane change on straight road. Speed=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Friction=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Unit loading</a:t>
                </a:r>
                <a:r>
                  <a:rPr lang="en-GB" b="1" dirty="0">
                    <a:solidFill>
                      <a:srgbClr val="FF0000"/>
                    </a:solidFill>
                  </a:rPr>
                  <a:t>=#?</a:t>
                </a:r>
                <a:r>
                  <a:rPr lang="en-GB" b="1" dirty="0"/>
                  <a:t>. Alternatives to define path:</a:t>
                </a:r>
                <a:endParaRPr lang="en-GB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FAM follow single sine: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𝑟𝑜𝑎𝑑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𝑐𝑜𝑜𝑟𝑑</m:t>
                        </m:r>
                      </m:sub>
                    </m:sSub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sv-SE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2⋅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#?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=#?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FAM follow single sine: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𝑟𝑜𝑎𝑑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𝑐𝑜𝑜𝑟𝑑</m:t>
                        </m:r>
                      </m:sub>
                    </m:sSub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sv-SE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2⋅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#?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selected so that worst HSTO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FAM follow single sine: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𝑟𝑜𝑎𝑑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𝑐𝑜𝑜𝑟𝑑</m:t>
                        </m:r>
                      </m:sub>
                    </m:sSub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sv-SE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2⋅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type m:val="lin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#?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=#?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&lt;probably 5-10 other reasonable alternatives&gt;</a:t>
                </a:r>
                <a:endParaRPr lang="en-GB" b="1" dirty="0"/>
              </a:p>
              <a:p>
                <a:endParaRPr lang="en-GB" b="1" dirty="0"/>
              </a:p>
              <a:p>
                <a:r>
                  <a:rPr lang="en-GB" b="1" dirty="0"/>
                  <a:t>PBS measure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𝐻𝑆𝑇𝑂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v-SE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sv-SE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sv-SE" dirty="0"/>
                  <a:t>  </a:t>
                </a:r>
                <a:r>
                  <a:rPr lang="en-GB" b="1" dirty="0"/>
                  <a:t>Alternatives, different point pairs: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FAM, RAM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FAM, RBM [Present (2016-11-17) proposal from “HCT in </a:t>
                </a:r>
                <a:r>
                  <a:rPr lang="en-GB" dirty="0" err="1"/>
                  <a:t>Swe</a:t>
                </a:r>
                <a:r>
                  <a:rPr lang="en-GB" dirty="0"/>
                  <a:t>-project”]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FAM, WAM [ISO 14791:2000(E)]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FBO, RBI [approx., with intention to capture body corners]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&lt;probably around 5-10 other reasonable alternatives&gt;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84" y="2962063"/>
                <a:ext cx="11132919" cy="3545586"/>
              </a:xfrm>
              <a:prstGeom prst="rect">
                <a:avLst/>
              </a:prstGeom>
              <a:blipFill rotWithShape="0">
                <a:blip r:embed="rId2"/>
                <a:stretch>
                  <a:fillRect l="-438" t="-1031" b="-17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0" y="6519446"/>
            <a:ext cx="3852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rgbClr val="FF0000"/>
                </a:solidFill>
              </a:rPr>
              <a:t>Present known open issues with this slide: …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472757" y="1652937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RBM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0140696" y="959840"/>
            <a:ext cx="9144" cy="63093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841405" y="1643866"/>
            <a:ext cx="607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FAM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21315" y="1097059"/>
            <a:ext cx="1299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WAI=</a:t>
            </a:r>
            <a:r>
              <a:rPr lang="en-GB" sz="1600" dirty="0" err="1"/>
              <a:t>WorstAI</a:t>
            </a:r>
            <a:endParaRPr lang="en-GB" sz="1600" dirty="0"/>
          </a:p>
        </p:txBody>
      </p:sp>
      <p:sp>
        <p:nvSpPr>
          <p:cNvPr id="45" name="Rectangle 44"/>
          <p:cNvSpPr/>
          <p:nvPr/>
        </p:nvSpPr>
        <p:spPr>
          <a:xfrm>
            <a:off x="613317" y="1447513"/>
            <a:ext cx="579863" cy="8088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739401" y="1452276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739401" y="2125440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836208" y="2202186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836208" y="1783086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848908" y="1414786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204439" y="1622723"/>
            <a:ext cx="7434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WAM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45422" y="2229573"/>
            <a:ext cx="6106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WAO</a:t>
            </a:r>
          </a:p>
        </p:txBody>
      </p:sp>
      <p:sp>
        <p:nvSpPr>
          <p:cNvPr id="55" name="Rectangle 54"/>
          <p:cNvSpPr/>
          <p:nvPr/>
        </p:nvSpPr>
        <p:spPr>
          <a:xfrm rot="20704879">
            <a:off x="9165775" y="4776596"/>
            <a:ext cx="23186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#Mark which is: </a:t>
            </a:r>
            <a:r>
              <a:rPr lang="en-GB" sz="1400" dirty="0"/>
              <a:t>“Implemented in Open PBS tool, version </a:t>
            </a:r>
            <a:r>
              <a:rPr lang="en-GB" sz="1400" dirty="0">
                <a:solidFill>
                  <a:srgbClr val="FF0000"/>
                </a:solidFill>
              </a:rPr>
              <a:t>###”</a:t>
            </a:r>
          </a:p>
        </p:txBody>
      </p:sp>
    </p:spTree>
    <p:extLst>
      <p:ext uri="{BB962C8B-B14F-4D97-AF65-F5344CB8AC3E}">
        <p14:creationId xmlns:p14="http://schemas.microsoft.com/office/powerpoint/2010/main" val="137567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sz="5400" dirty="0"/>
              <a:t>LSSP, Low Speed Swept Path</a:t>
            </a:r>
            <a:endParaRPr lang="sv-SE" sz="5400" dirty="0"/>
          </a:p>
        </p:txBody>
      </p:sp>
      <p:sp>
        <p:nvSpPr>
          <p:cNvPr id="19" name="Right Arrow 18"/>
          <p:cNvSpPr/>
          <p:nvPr/>
        </p:nvSpPr>
        <p:spPr>
          <a:xfrm rot="20441268">
            <a:off x="13326583" y="4133207"/>
            <a:ext cx="2808709" cy="630912"/>
          </a:xfrm>
          <a:prstGeom prst="rightArrow">
            <a:avLst>
              <a:gd name="adj1" fmla="val 68030"/>
              <a:gd name="adj2" fmla="val 1155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Present (20</a:t>
            </a:r>
            <a:r>
              <a:rPr lang="en-GB" sz="1400" dirty="0">
                <a:solidFill>
                  <a:srgbClr val="FF0000"/>
                </a:solidFill>
              </a:rPr>
              <a:t>##-##-##</a:t>
            </a:r>
            <a:r>
              <a:rPr lang="en-GB" sz="1400" dirty="0">
                <a:solidFill>
                  <a:schemeClr val="tx1"/>
                </a:solidFill>
              </a:rPr>
              <a:t>) proposal from “HCT in </a:t>
            </a:r>
            <a:r>
              <a:rPr lang="en-GB" sz="1400" dirty="0" err="1">
                <a:solidFill>
                  <a:schemeClr val="tx1"/>
                </a:solidFill>
              </a:rPr>
              <a:t>Swe</a:t>
            </a:r>
            <a:r>
              <a:rPr lang="en-GB" sz="1400" dirty="0">
                <a:solidFill>
                  <a:schemeClr val="tx1"/>
                </a:solidFill>
              </a:rPr>
              <a:t>-project”</a:t>
            </a:r>
          </a:p>
        </p:txBody>
      </p:sp>
      <p:sp>
        <p:nvSpPr>
          <p:cNvPr id="28" name="Right Arrow 27"/>
          <p:cNvSpPr/>
          <p:nvPr/>
        </p:nvSpPr>
        <p:spPr>
          <a:xfrm rot="20441268">
            <a:off x="12221752" y="3921463"/>
            <a:ext cx="2650604" cy="630912"/>
          </a:xfrm>
          <a:prstGeom prst="rightArrow">
            <a:avLst>
              <a:gd name="adj1" fmla="val 68030"/>
              <a:gd name="adj2" fmla="val 10642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Implemented in Open PBS tool, version </a:t>
            </a:r>
            <a:r>
              <a:rPr lang="en-GB" sz="1400" dirty="0">
                <a:solidFill>
                  <a:srgbClr val="FF0000"/>
                </a:solidFill>
              </a:rPr>
              <a:t>###</a:t>
            </a:r>
          </a:p>
        </p:txBody>
      </p:sp>
      <p:sp>
        <p:nvSpPr>
          <p:cNvPr id="23" name="Arc 22"/>
          <p:cNvSpPr/>
          <p:nvPr/>
        </p:nvSpPr>
        <p:spPr>
          <a:xfrm>
            <a:off x="9801290" y="768104"/>
            <a:ext cx="1585731" cy="1574157"/>
          </a:xfrm>
          <a:prstGeom prst="arc">
            <a:avLst>
              <a:gd name="adj1" fmla="val 53710"/>
              <a:gd name="adj2" fmla="val 54758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7794885" y="2338465"/>
            <a:ext cx="2811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3" idx="0"/>
          </p:cNvCxnSpPr>
          <p:nvPr/>
        </p:nvCxnSpPr>
        <p:spPr>
          <a:xfrm flipV="1">
            <a:off x="11386923" y="0"/>
            <a:ext cx="0" cy="1567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4102160" y="1511654"/>
            <a:ext cx="1929912" cy="811822"/>
            <a:chOff x="5251938" y="2417885"/>
            <a:chExt cx="1929912" cy="811822"/>
          </a:xfrm>
        </p:grpSpPr>
        <p:sp>
          <p:nvSpPr>
            <p:cNvPr id="45" name="Rectangle 44"/>
            <p:cNvSpPr/>
            <p:nvPr/>
          </p:nvSpPr>
          <p:spPr>
            <a:xfrm>
              <a:off x="5251938" y="2420815"/>
              <a:ext cx="1929912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/>
            <p:cNvSpPr/>
            <p:nvPr/>
          </p:nvSpPr>
          <p:spPr>
            <a:xfrm rot="5400000">
              <a:off x="6018334" y="2598127"/>
              <a:ext cx="800100" cy="4396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542118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542118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15799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15799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/>
            <p:cNvSpPr/>
            <p:nvPr/>
          </p:nvSpPr>
          <p:spPr>
            <a:xfrm>
              <a:off x="5276850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270185" y="1514096"/>
            <a:ext cx="2039816" cy="808892"/>
            <a:chOff x="2813538" y="2426677"/>
            <a:chExt cx="2039816" cy="808892"/>
          </a:xfrm>
        </p:grpSpPr>
        <p:sp>
          <p:nvSpPr>
            <p:cNvPr id="53" name="Rectangle 52"/>
            <p:cNvSpPr/>
            <p:nvPr/>
          </p:nvSpPr>
          <p:spPr>
            <a:xfrm>
              <a:off x="2813538" y="2426677"/>
              <a:ext cx="2039816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094068" y="243144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94068" y="310460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/>
            <p:cNvSpPr/>
            <p:nvPr/>
          </p:nvSpPr>
          <p:spPr>
            <a:xfrm>
              <a:off x="4676775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Oval 56"/>
          <p:cNvSpPr/>
          <p:nvPr/>
        </p:nvSpPr>
        <p:spPr>
          <a:xfrm>
            <a:off x="5517722" y="2268769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5962222" y="2268769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5517722" y="18496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5962222" y="18496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5530422" y="14813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5974922" y="14813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2203022" y="22687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2647522" y="22687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2203022" y="18496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2647522" y="18496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2215722" y="1481369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2660222" y="1481369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/>
          <p:cNvSpPr txBox="1"/>
          <p:nvPr/>
        </p:nvSpPr>
        <p:spPr>
          <a:xfrm>
            <a:off x="5847922" y="1125769"/>
            <a:ext cx="233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FBI=</a:t>
            </a:r>
            <a:r>
              <a:rPr lang="en-GB" dirty="0" err="1"/>
              <a:t>FrontBumperInner</a:t>
            </a:r>
            <a:endParaRPr lang="en-GB" dirty="0"/>
          </a:p>
        </p:txBody>
      </p:sp>
      <p:sp>
        <p:nvSpPr>
          <p:cNvPr id="70" name="Rectangle 69"/>
          <p:cNvSpPr/>
          <p:nvPr/>
        </p:nvSpPr>
        <p:spPr>
          <a:xfrm>
            <a:off x="5852619" y="2350803"/>
            <a:ext cx="56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FBO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055821" y="1728503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FBMiddle</a:t>
            </a:r>
            <a:endParaRPr lang="en-GB" dirty="0"/>
          </a:p>
        </p:txBody>
      </p:sp>
      <p:sp>
        <p:nvSpPr>
          <p:cNvPr id="72" name="Rectangle 71"/>
          <p:cNvSpPr/>
          <p:nvPr/>
        </p:nvSpPr>
        <p:spPr>
          <a:xfrm>
            <a:off x="5281119" y="1118903"/>
            <a:ext cx="468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FAI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499819" y="1080803"/>
            <a:ext cx="1233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RAI=</a:t>
            </a:r>
            <a:r>
              <a:rPr lang="en-GB" dirty="0" err="1"/>
              <a:t>RearAI</a:t>
            </a:r>
            <a:endParaRPr lang="en-GB" dirty="0"/>
          </a:p>
        </p:txBody>
      </p:sp>
      <p:sp>
        <p:nvSpPr>
          <p:cNvPr id="74" name="Rectangle 73"/>
          <p:cNvSpPr/>
          <p:nvPr/>
        </p:nvSpPr>
        <p:spPr>
          <a:xfrm>
            <a:off x="1607670" y="1715803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RBM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976318" y="1706732"/>
            <a:ext cx="607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FAM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56228" y="1159925"/>
            <a:ext cx="1299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WAI=</a:t>
            </a:r>
            <a:r>
              <a:rPr lang="en-GB" sz="1600" dirty="0" err="1"/>
              <a:t>WorstAI</a:t>
            </a:r>
            <a:endParaRPr lang="en-GB" sz="1600" dirty="0"/>
          </a:p>
        </p:txBody>
      </p:sp>
      <p:sp>
        <p:nvSpPr>
          <p:cNvPr id="77" name="Rectangle 76"/>
          <p:cNvSpPr/>
          <p:nvPr/>
        </p:nvSpPr>
        <p:spPr>
          <a:xfrm>
            <a:off x="748230" y="1510379"/>
            <a:ext cx="579863" cy="8088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/>
          <p:cNvSpPr/>
          <p:nvPr/>
        </p:nvSpPr>
        <p:spPr>
          <a:xfrm>
            <a:off x="874314" y="1515142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874314" y="2188304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971121" y="2265052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971121" y="1845952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983821" y="1477652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339354" y="1685589"/>
            <a:ext cx="7434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WAM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80335" y="2292439"/>
            <a:ext cx="6106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WAO</a:t>
            </a:r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8174418" y="2344570"/>
            <a:ext cx="140053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87"/>
          <p:cNvSpPr/>
          <p:nvPr/>
        </p:nvSpPr>
        <p:spPr>
          <a:xfrm>
            <a:off x="9503764" y="359764"/>
            <a:ext cx="2083633" cy="1978702"/>
          </a:xfrm>
          <a:custGeom>
            <a:avLst/>
            <a:gdLst>
              <a:gd name="connsiteX0" fmla="*/ 0 w 2083633"/>
              <a:gd name="connsiteY0" fmla="*/ 1978702 h 1978702"/>
              <a:gd name="connsiteX1" fmla="*/ 374754 w 2083633"/>
              <a:gd name="connsiteY1" fmla="*/ 1858780 h 1978702"/>
              <a:gd name="connsiteX2" fmla="*/ 1004341 w 2083633"/>
              <a:gd name="connsiteY2" fmla="*/ 1603947 h 1978702"/>
              <a:gd name="connsiteX3" fmla="*/ 1558977 w 2083633"/>
              <a:gd name="connsiteY3" fmla="*/ 1319134 h 1978702"/>
              <a:gd name="connsiteX4" fmla="*/ 1858780 w 2083633"/>
              <a:gd name="connsiteY4" fmla="*/ 989351 h 1978702"/>
              <a:gd name="connsiteX5" fmla="*/ 2053652 w 2083633"/>
              <a:gd name="connsiteY5" fmla="*/ 764498 h 1978702"/>
              <a:gd name="connsiteX6" fmla="*/ 2083633 w 2083633"/>
              <a:gd name="connsiteY6" fmla="*/ 539646 h 1978702"/>
              <a:gd name="connsiteX7" fmla="*/ 2008682 w 2083633"/>
              <a:gd name="connsiteY7" fmla="*/ 299803 h 1978702"/>
              <a:gd name="connsiteX8" fmla="*/ 1903751 w 2083633"/>
              <a:gd name="connsiteY8" fmla="*/ 164892 h 1978702"/>
              <a:gd name="connsiteX9" fmla="*/ 1903751 w 2083633"/>
              <a:gd name="connsiteY9" fmla="*/ 0 h 19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83633" h="1978702">
                <a:moveTo>
                  <a:pt x="0" y="1978702"/>
                </a:moveTo>
                <a:lnTo>
                  <a:pt x="374754" y="1858780"/>
                </a:lnTo>
                <a:lnTo>
                  <a:pt x="1004341" y="1603947"/>
                </a:lnTo>
                <a:lnTo>
                  <a:pt x="1558977" y="1319134"/>
                </a:lnTo>
                <a:lnTo>
                  <a:pt x="1858780" y="989351"/>
                </a:lnTo>
                <a:lnTo>
                  <a:pt x="2053652" y="764498"/>
                </a:lnTo>
                <a:lnTo>
                  <a:pt x="2083633" y="539646"/>
                </a:lnTo>
                <a:lnTo>
                  <a:pt x="2008682" y="299803"/>
                </a:lnTo>
                <a:lnTo>
                  <a:pt x="1903751" y="164892"/>
                </a:lnTo>
                <a:lnTo>
                  <a:pt x="1903751" y="0"/>
                </a:ln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/>
          <p:cNvSpPr/>
          <p:nvPr/>
        </p:nvSpPr>
        <p:spPr>
          <a:xfrm>
            <a:off x="10270208" y="2314944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guide</a:t>
            </a:r>
          </a:p>
        </p:txBody>
      </p:sp>
      <p:sp>
        <p:nvSpPr>
          <p:cNvPr id="94" name="Rectangle 93"/>
          <p:cNvSpPr/>
          <p:nvPr/>
        </p:nvSpPr>
        <p:spPr>
          <a:xfrm rot="20272420">
            <a:off x="9697070" y="1732826"/>
            <a:ext cx="957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follower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255511" y="2368292"/>
            <a:ext cx="560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FAO</a:t>
            </a:r>
          </a:p>
        </p:txBody>
      </p:sp>
      <p:sp>
        <p:nvSpPr>
          <p:cNvPr id="96" name="Oval 95"/>
          <p:cNvSpPr/>
          <p:nvPr/>
        </p:nvSpPr>
        <p:spPr>
          <a:xfrm>
            <a:off x="4480694" y="227126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/>
          <p:cNvSpPr/>
          <p:nvPr/>
        </p:nvSpPr>
        <p:spPr>
          <a:xfrm>
            <a:off x="4480694" y="185216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/>
          <p:cNvSpPr/>
          <p:nvPr/>
        </p:nvSpPr>
        <p:spPr>
          <a:xfrm>
            <a:off x="4493394" y="148386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19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-2700000">
            <a:off x="-1252059" y="401671"/>
            <a:ext cx="3697982" cy="369332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TEMPLATE</a:t>
            </a:r>
          </a:p>
        </p:txBody>
      </p:sp>
      <p:sp>
        <p:nvSpPr>
          <p:cNvPr id="30" name="Cloud 29"/>
          <p:cNvSpPr/>
          <p:nvPr/>
        </p:nvSpPr>
        <p:spPr>
          <a:xfrm>
            <a:off x="7359805" y="3423428"/>
            <a:ext cx="4572000" cy="245326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#Abbrev, #Name</a:t>
            </a:r>
          </a:p>
        </p:txBody>
      </p:sp>
      <p:sp>
        <p:nvSpPr>
          <p:cNvPr id="3" name="Rectangle 2"/>
          <p:cNvSpPr/>
          <p:nvPr/>
        </p:nvSpPr>
        <p:spPr>
          <a:xfrm>
            <a:off x="1967658" y="6047195"/>
            <a:ext cx="9035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Present known open issues with this slide: ###, ###,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6315" y="3527640"/>
                <a:ext cx="682534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PBS manoeuvre</a:t>
                </a:r>
                <a:r>
                  <a:rPr lang="en-GB" dirty="0"/>
                  <a:t>: </a:t>
                </a:r>
                <a:r>
                  <a:rPr lang="en-GB" b="1" dirty="0"/>
                  <a:t>Speed=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Friction=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Unit loading</a:t>
                </a:r>
                <a:r>
                  <a:rPr lang="en-GB" b="1" dirty="0">
                    <a:solidFill>
                      <a:srgbClr val="FF0000"/>
                    </a:solidFill>
                  </a:rPr>
                  <a:t>=#?</a:t>
                </a:r>
                <a:r>
                  <a:rPr lang="en-GB" b="1" dirty="0"/>
                  <a:t>.</a:t>
                </a:r>
                <a:r>
                  <a:rPr lang="sv-SE" dirty="0"/>
                  <a:t> </a:t>
                </a:r>
                <a:r>
                  <a:rPr lang="en-GB" b="1" dirty="0"/>
                  <a:t>Alternatives</a:t>
                </a:r>
                <a:r>
                  <a:rPr lang="en-GB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v-SE" i="1" dirty="0">
                        <a:latin typeface="Cambria Math" panose="02040503050406030204" pitchFamily="18" charset="0"/>
                      </a:rPr>
                      <m:t>###</m:t>
                    </m:r>
                  </m:oMath>
                </a14:m>
                <a:endParaRPr lang="sv-S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/>
                  <a:t>###</a:t>
                </a:r>
              </a:p>
              <a:p>
                <a:r>
                  <a:rPr lang="en-GB" b="1" dirty="0"/>
                  <a:t>PBS measure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 panose="02040503050406030204" pitchFamily="18" charset="0"/>
                      </a:rPr>
                      <m:t>#;</m:t>
                    </m:r>
                  </m:oMath>
                </a14:m>
                <a:r>
                  <a:rPr lang="sv-SE" dirty="0"/>
                  <a:t>. </a:t>
                </a:r>
                <a:r>
                  <a:rPr lang="en-GB" b="1" dirty="0"/>
                  <a:t>Alternatives: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###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###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###</a:t>
                </a:r>
              </a:p>
              <a:p>
                <a:r>
                  <a:rPr lang="en-GB" b="1" dirty="0"/>
                  <a:t>PBS requirement:</a:t>
                </a:r>
                <a:r>
                  <a:rPr lang="en-GB" dirty="0"/>
                  <a:t> Typical </a:t>
                </a:r>
                <a:r>
                  <a:rPr lang="en-GB" dirty="0" smtClean="0"/>
                  <a:t>#</a:t>
                </a:r>
                <a:endParaRPr lang="sv-SE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15" y="3527640"/>
                <a:ext cx="6825342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714" t="-1587" r="-536" b="-3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 rot="20441268">
            <a:off x="8837412" y="4927686"/>
            <a:ext cx="2808709" cy="630912"/>
          </a:xfrm>
          <a:prstGeom prst="rightArrow">
            <a:avLst>
              <a:gd name="adj1" fmla="val 68030"/>
              <a:gd name="adj2" fmla="val 1155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Present (20</a:t>
            </a:r>
            <a:r>
              <a:rPr lang="en-GB" sz="1400" dirty="0">
                <a:solidFill>
                  <a:srgbClr val="FF0000"/>
                </a:solidFill>
              </a:rPr>
              <a:t>##-##-##</a:t>
            </a:r>
            <a:r>
              <a:rPr lang="en-GB" sz="1400" dirty="0">
                <a:solidFill>
                  <a:schemeClr val="tx1"/>
                </a:solidFill>
              </a:rPr>
              <a:t>) proposal from “HCT in </a:t>
            </a:r>
            <a:r>
              <a:rPr lang="en-GB" sz="1400" dirty="0" err="1">
                <a:solidFill>
                  <a:schemeClr val="tx1"/>
                </a:solidFill>
              </a:rPr>
              <a:t>Swe</a:t>
            </a:r>
            <a:r>
              <a:rPr lang="en-GB" sz="1400" dirty="0">
                <a:solidFill>
                  <a:schemeClr val="tx1"/>
                </a:solidFill>
              </a:rPr>
              <a:t>-project”</a:t>
            </a:r>
          </a:p>
        </p:txBody>
      </p:sp>
      <p:sp>
        <p:nvSpPr>
          <p:cNvPr id="28" name="Right Arrow 27"/>
          <p:cNvSpPr/>
          <p:nvPr/>
        </p:nvSpPr>
        <p:spPr>
          <a:xfrm rot="20441268">
            <a:off x="7732577" y="4715942"/>
            <a:ext cx="2650604" cy="630912"/>
          </a:xfrm>
          <a:prstGeom prst="rightArrow">
            <a:avLst>
              <a:gd name="adj1" fmla="val 68030"/>
              <a:gd name="adj2" fmla="val 10642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Implemented in Open PBS tool, version </a:t>
            </a:r>
            <a:r>
              <a:rPr lang="en-GB" sz="1400" dirty="0">
                <a:solidFill>
                  <a:srgbClr val="FF0000"/>
                </a:solidFill>
              </a:rPr>
              <a:t>###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85314" y="3418117"/>
            <a:ext cx="45066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Some relevant alternatives to be presented, in order to document and agree also which alternatives are deselected, and possibly why.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Mark which manoeuvre and measure in Open PBS Tool and in project:</a:t>
            </a:r>
          </a:p>
        </p:txBody>
      </p:sp>
      <p:grpSp>
        <p:nvGrpSpPr>
          <p:cNvPr id="31" name="Group 30"/>
          <p:cNvGrpSpPr/>
          <p:nvPr/>
        </p:nvGrpSpPr>
        <p:grpSpPr>
          <a:xfrm rot="-600000">
            <a:off x="7070287" y="1006893"/>
            <a:ext cx="3965128" cy="984929"/>
            <a:chOff x="1890135" y="1316032"/>
            <a:chExt cx="3965128" cy="984929"/>
          </a:xfrm>
        </p:grpSpPr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2123541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925351" y="1316032"/>
              <a:ext cx="1929912" cy="792000"/>
              <a:chOff x="8219558" y="1268770"/>
              <a:chExt cx="1929912" cy="7920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219558" y="1268770"/>
                <a:ext cx="1929912" cy="79200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5400000">
                <a:off x="8990004" y="1444962"/>
                <a:ext cx="792000" cy="439616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1890135" y="1316032"/>
              <a:ext cx="1929912" cy="79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5366381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4095095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6835331" y="2364612"/>
            <a:ext cx="3287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-600000">
            <a:off x="6780944" y="1997209"/>
            <a:ext cx="46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513665" y="1982649"/>
                <a:ext cx="1129027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𝑢𝑝𝑔𝑟𝑎𝑑𝑒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661" y="1982649"/>
                <a:ext cx="1129027" cy="391902"/>
              </a:xfrm>
              <a:prstGeom prst="rect">
                <a:avLst/>
              </a:prstGeom>
              <a:blipFill rotWithShape="0"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rc 41"/>
          <p:cNvSpPr>
            <a:spLocks noChangeAspect="1"/>
          </p:cNvSpPr>
          <p:nvPr/>
        </p:nvSpPr>
        <p:spPr>
          <a:xfrm>
            <a:off x="5668862" y="977594"/>
            <a:ext cx="2746755" cy="2746755"/>
          </a:xfrm>
          <a:prstGeom prst="arc">
            <a:avLst>
              <a:gd name="adj1" fmla="val 21012041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oup 45"/>
          <p:cNvGrpSpPr/>
          <p:nvPr/>
        </p:nvGrpSpPr>
        <p:grpSpPr>
          <a:xfrm>
            <a:off x="3762808" y="1757073"/>
            <a:ext cx="1929912" cy="811822"/>
            <a:chOff x="5251938" y="2417885"/>
            <a:chExt cx="1929912" cy="811822"/>
          </a:xfrm>
        </p:grpSpPr>
        <p:sp>
          <p:nvSpPr>
            <p:cNvPr id="47" name="Rectangle 46"/>
            <p:cNvSpPr/>
            <p:nvPr/>
          </p:nvSpPr>
          <p:spPr>
            <a:xfrm>
              <a:off x="5251938" y="2420815"/>
              <a:ext cx="1929912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Isosceles Triangle 47"/>
            <p:cNvSpPr/>
            <p:nvPr/>
          </p:nvSpPr>
          <p:spPr>
            <a:xfrm rot="5400000">
              <a:off x="6018334" y="2598127"/>
              <a:ext cx="800100" cy="4396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542118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542118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15799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15799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/>
            <p:nvPr/>
          </p:nvSpPr>
          <p:spPr>
            <a:xfrm>
              <a:off x="5276850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930833" y="1759515"/>
            <a:ext cx="2039816" cy="808892"/>
            <a:chOff x="2813538" y="2426677"/>
            <a:chExt cx="2039816" cy="808892"/>
          </a:xfrm>
        </p:grpSpPr>
        <p:sp>
          <p:nvSpPr>
            <p:cNvPr id="55" name="Rectangle 54"/>
            <p:cNvSpPr/>
            <p:nvPr/>
          </p:nvSpPr>
          <p:spPr>
            <a:xfrm>
              <a:off x="2813538" y="2426677"/>
              <a:ext cx="2039816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94068" y="243144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094068" y="310460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/>
            <p:cNvSpPr/>
            <p:nvPr/>
          </p:nvSpPr>
          <p:spPr>
            <a:xfrm>
              <a:off x="4676775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9" name="Oval 58"/>
          <p:cNvSpPr/>
          <p:nvPr/>
        </p:nvSpPr>
        <p:spPr>
          <a:xfrm>
            <a:off x="5178370" y="25141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5622870" y="25141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51783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56228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5191070" y="17267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5635570" y="17267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1863670" y="25141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2308170" y="25141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18636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23081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1876370" y="17267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2320870" y="17267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/>
          <p:cNvSpPr txBox="1"/>
          <p:nvPr/>
        </p:nvSpPr>
        <p:spPr>
          <a:xfrm>
            <a:off x="5508570" y="1371188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FBI=</a:t>
            </a:r>
            <a:r>
              <a:rPr lang="en-GB" dirty="0" err="1"/>
              <a:t>FBInner</a:t>
            </a:r>
            <a:endParaRPr lang="en-GB" dirty="0"/>
          </a:p>
        </p:txBody>
      </p:sp>
      <p:sp>
        <p:nvSpPr>
          <p:cNvPr id="72" name="Rectangle 71"/>
          <p:cNvSpPr/>
          <p:nvPr/>
        </p:nvSpPr>
        <p:spPr>
          <a:xfrm>
            <a:off x="5513267" y="2596222"/>
            <a:ext cx="2476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FBO=</a:t>
            </a:r>
            <a:r>
              <a:rPr lang="en-GB" dirty="0" err="1"/>
              <a:t>FrontBumperOuter</a:t>
            </a:r>
            <a:endParaRPr lang="en-GB" dirty="0"/>
          </a:p>
        </p:txBody>
      </p:sp>
      <p:sp>
        <p:nvSpPr>
          <p:cNvPr id="73" name="Rectangle 72"/>
          <p:cNvSpPr/>
          <p:nvPr/>
        </p:nvSpPr>
        <p:spPr>
          <a:xfrm>
            <a:off x="5716471" y="1973922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FBMiddle</a:t>
            </a:r>
            <a:endParaRPr lang="en-GB" dirty="0"/>
          </a:p>
        </p:txBody>
      </p:sp>
      <p:sp>
        <p:nvSpPr>
          <p:cNvPr id="74" name="Rectangle 73"/>
          <p:cNvSpPr/>
          <p:nvPr/>
        </p:nvSpPr>
        <p:spPr>
          <a:xfrm>
            <a:off x="4941767" y="1364322"/>
            <a:ext cx="468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FAI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160467" y="1326222"/>
            <a:ext cx="1940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RAI=</a:t>
            </a:r>
            <a:r>
              <a:rPr lang="en-GB" dirty="0" err="1"/>
              <a:t>RearAxleInner</a:t>
            </a:r>
            <a:endParaRPr lang="en-GB" dirty="0"/>
          </a:p>
        </p:txBody>
      </p:sp>
      <p:sp>
        <p:nvSpPr>
          <p:cNvPr id="76" name="Rectangle 75"/>
          <p:cNvSpPr/>
          <p:nvPr/>
        </p:nvSpPr>
        <p:spPr>
          <a:xfrm>
            <a:off x="1268318" y="1961222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RBM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636966" y="1952151"/>
            <a:ext cx="607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FAM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16876" y="1405344"/>
            <a:ext cx="1299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WAI=</a:t>
            </a:r>
            <a:r>
              <a:rPr lang="en-GB" sz="1600" dirty="0" err="1"/>
              <a:t>WorstAI</a:t>
            </a:r>
            <a:endParaRPr lang="en-GB" sz="1600" dirty="0"/>
          </a:p>
        </p:txBody>
      </p:sp>
      <p:sp>
        <p:nvSpPr>
          <p:cNvPr id="79" name="Rectangle 78"/>
          <p:cNvSpPr/>
          <p:nvPr/>
        </p:nvSpPr>
        <p:spPr>
          <a:xfrm>
            <a:off x="408882" y="1755798"/>
            <a:ext cx="579863" cy="8088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534962" y="1760565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/>
        </p:nvSpPr>
        <p:spPr>
          <a:xfrm>
            <a:off x="534962" y="2433725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631769" y="2510471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/>
          <p:nvPr/>
        </p:nvSpPr>
        <p:spPr>
          <a:xfrm>
            <a:off x="631769" y="2091371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/>
          <p:cNvSpPr/>
          <p:nvPr/>
        </p:nvSpPr>
        <p:spPr>
          <a:xfrm>
            <a:off x="644469" y="1723071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4" y="1931008"/>
            <a:ext cx="7434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WAM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40983" y="2537858"/>
            <a:ext cx="6106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WAO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916159" y="2613711"/>
            <a:ext cx="560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FAO</a:t>
            </a:r>
          </a:p>
        </p:txBody>
      </p:sp>
      <p:sp>
        <p:nvSpPr>
          <p:cNvPr id="88" name="Oval 87"/>
          <p:cNvSpPr/>
          <p:nvPr/>
        </p:nvSpPr>
        <p:spPr>
          <a:xfrm>
            <a:off x="4141342" y="2516687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4141342" y="2097587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4154042" y="1729287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49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loud 29"/>
          <p:cNvSpPr/>
          <p:nvPr/>
        </p:nvSpPr>
        <p:spPr>
          <a:xfrm>
            <a:off x="7359805" y="3423428"/>
            <a:ext cx="4572000" cy="245326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SA, </a:t>
            </a:r>
            <a:r>
              <a:rPr lang="en-GB" sz="5400" dirty="0" err="1"/>
              <a:t>Startability</a:t>
            </a:r>
            <a:endParaRPr lang="en-GB" sz="5400" dirty="0"/>
          </a:p>
        </p:txBody>
      </p:sp>
      <p:sp>
        <p:nvSpPr>
          <p:cNvPr id="3" name="Rectangle 2"/>
          <p:cNvSpPr/>
          <p:nvPr/>
        </p:nvSpPr>
        <p:spPr>
          <a:xfrm>
            <a:off x="1967658" y="6047195"/>
            <a:ext cx="9035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Present known open issues with this slide: ###, ###,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35432" y="3037779"/>
                <a:ext cx="8022771" cy="1776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PBS manoeuvre</a:t>
                </a:r>
                <a:r>
                  <a:rPr lang="en-GB" dirty="0"/>
                  <a:t>: Start from stand-still</a:t>
                </a:r>
                <a:r>
                  <a:rPr lang="sv-SE" dirty="0"/>
                  <a:t>. </a:t>
                </a:r>
                <a:r>
                  <a:rPr lang="en-GB" b="1" dirty="0"/>
                  <a:t>Friction=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Unit loading</a:t>
                </a:r>
                <a:r>
                  <a:rPr lang="en-GB" b="1" dirty="0">
                    <a:solidFill>
                      <a:srgbClr val="FF0000"/>
                    </a:solidFill>
                  </a:rPr>
                  <a:t>=#?</a:t>
                </a:r>
                <a:r>
                  <a:rPr lang="en-GB" b="1" dirty="0"/>
                  <a:t>.</a:t>
                </a:r>
                <a:r>
                  <a:rPr lang="sv-SE" dirty="0"/>
                  <a:t> </a:t>
                </a:r>
                <a:r>
                  <a:rPr lang="en-GB" b="1" dirty="0"/>
                  <a:t>Alternatives</a:t>
                </a:r>
                <a:r>
                  <a:rPr lang="en-GB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 err="1"/>
                  <a:t>Friction</a:t>
                </a:r>
                <a:r>
                  <a:rPr lang="sv-SE" dirty="0"/>
                  <a:t> </a:t>
                </a:r>
                <a:r>
                  <a:rPr lang="sv-SE" dirty="0" err="1"/>
                  <a:t>high</a:t>
                </a:r>
                <a:r>
                  <a:rPr lang="sv-SE" dirty="0"/>
                  <a:t>, Max </a:t>
                </a:r>
                <a:r>
                  <a:rPr lang="sv-SE" dirty="0" err="1"/>
                  <a:t>payload</a:t>
                </a:r>
                <a:r>
                  <a:rPr lang="sv-SE" dirty="0"/>
                  <a:t>, </a:t>
                </a:r>
                <a:r>
                  <a:rPr lang="sv-SE" dirty="0" err="1"/>
                  <a:t>Payload</a:t>
                </a:r>
                <a:r>
                  <a:rPr lang="sv-SE" dirty="0"/>
                  <a:t> </a:t>
                </a:r>
                <a:r>
                  <a:rPr lang="sv-SE" dirty="0" err="1"/>
                  <a:t>longitudinally</a:t>
                </a:r>
                <a:r>
                  <a:rPr lang="sv-SE" dirty="0"/>
                  <a:t> </a:t>
                </a:r>
                <a:r>
                  <a:rPr lang="sv-SE" dirty="0" err="1"/>
                  <a:t>uniformly</a:t>
                </a:r>
                <a:r>
                  <a:rPr lang="sv-SE" dirty="0"/>
                  <a:t> </a:t>
                </a:r>
                <a:r>
                  <a:rPr lang="sv-SE" dirty="0" err="1"/>
                  <a:t>distributed</a:t>
                </a:r>
                <a:endParaRPr lang="sv-S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 err="1"/>
                  <a:t>Friction</a:t>
                </a:r>
                <a:r>
                  <a:rPr lang="sv-SE" dirty="0"/>
                  <a:t> </a:t>
                </a:r>
                <a:r>
                  <a:rPr lang="sv-SE" dirty="0" err="1"/>
                  <a:t>low</a:t>
                </a:r>
                <a:r>
                  <a:rPr lang="sv-SE" dirty="0"/>
                  <a:t>, Max </a:t>
                </a:r>
                <a:r>
                  <a:rPr lang="sv-SE" dirty="0" err="1"/>
                  <a:t>payload</a:t>
                </a:r>
                <a:r>
                  <a:rPr lang="sv-SE" dirty="0"/>
                  <a:t>, </a:t>
                </a:r>
                <a:r>
                  <a:rPr lang="sv-SE" dirty="0" err="1"/>
                  <a:t>Payload</a:t>
                </a:r>
                <a:r>
                  <a:rPr lang="sv-SE" dirty="0"/>
                  <a:t> </a:t>
                </a:r>
                <a:r>
                  <a:rPr lang="sv-SE" dirty="0" err="1"/>
                  <a:t>longitudinally</a:t>
                </a:r>
                <a:r>
                  <a:rPr lang="sv-SE" dirty="0"/>
                  <a:t> </a:t>
                </a:r>
                <a:r>
                  <a:rPr lang="sv-SE" dirty="0" err="1"/>
                  <a:t>uniformly</a:t>
                </a:r>
                <a:r>
                  <a:rPr lang="sv-SE" dirty="0"/>
                  <a:t> </a:t>
                </a:r>
                <a:r>
                  <a:rPr lang="sv-SE" dirty="0" err="1"/>
                  <a:t>distributed</a:t>
                </a:r>
                <a:endParaRPr lang="sv-S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Friction=</a:t>
                </a:r>
                <a:r>
                  <a:rPr lang="en-GB" b="1" dirty="0">
                    <a:solidFill>
                      <a:srgbClr val="FF0000"/>
                    </a:solidFill>
                  </a:rPr>
                  <a:t>0.35 or 0.8 (</a:t>
                </a:r>
                <a:r>
                  <a:rPr lang="en-US" dirty="0"/>
                  <a:t>the road maintenance guidelines for Sweden says that the friction should be at least 0.35 for main roads and 0.25 for minor roads</a:t>
                </a:r>
                <a:r>
                  <a:rPr lang="en-GB" b="1" dirty="0" smtClean="0">
                    <a:solidFill>
                      <a:srgbClr val="FF0000"/>
                    </a:solidFill>
                  </a:rPr>
                  <a:t>)</a:t>
                </a:r>
                <a:endParaRPr lang="sv-SE" dirty="0"/>
              </a:p>
              <a:p>
                <a:r>
                  <a:rPr lang="en-GB" b="1" dirty="0"/>
                  <a:t>PBS measure</a:t>
                </a:r>
                <a:r>
                  <a:rPr lang="en-GB" dirty="0"/>
                  <a:t>: Maximum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𝑢𝑝𝑔𝑟𝑎𝑑𝑒</m:t>
                        </m:r>
                      </m:sub>
                    </m:sSub>
                  </m:oMath>
                </a14:m>
                <a:r>
                  <a:rPr lang="sv-SE" i="1" dirty="0">
                    <a:latin typeface="Cambria Math" panose="02040503050406030204" pitchFamily="18" charset="0"/>
                  </a:rPr>
                  <a:t> </a:t>
                </a:r>
                <a:r>
                  <a:rPr lang="sv-SE" dirty="0" err="1"/>
                  <a:t>that</a:t>
                </a:r>
                <a:r>
                  <a:rPr lang="sv-SE" dirty="0"/>
                  <a:t> </a:t>
                </a:r>
                <a:r>
                  <a:rPr lang="sv-SE" dirty="0" err="1"/>
                  <a:t>vehicle</a:t>
                </a:r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start in.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32" y="3037779"/>
                <a:ext cx="8022771" cy="1776897"/>
              </a:xfrm>
              <a:prstGeom prst="rect">
                <a:avLst/>
              </a:prstGeom>
              <a:blipFill rotWithShape="0">
                <a:blip r:embed="rId2"/>
                <a:stretch>
                  <a:fillRect l="-607" t="-1712" b="-34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 rot="20441268">
            <a:off x="8837412" y="4797054"/>
            <a:ext cx="2808709" cy="630912"/>
          </a:xfrm>
          <a:prstGeom prst="rightArrow">
            <a:avLst>
              <a:gd name="adj1" fmla="val 68030"/>
              <a:gd name="adj2" fmla="val 1155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Present (20</a:t>
            </a:r>
            <a:r>
              <a:rPr lang="en-GB" sz="1400" dirty="0">
                <a:solidFill>
                  <a:srgbClr val="FF0000"/>
                </a:solidFill>
              </a:rPr>
              <a:t>##-##-##</a:t>
            </a:r>
            <a:r>
              <a:rPr lang="en-GB" sz="1400" dirty="0">
                <a:solidFill>
                  <a:schemeClr val="tx1"/>
                </a:solidFill>
              </a:rPr>
              <a:t>) proposal from “HCT in </a:t>
            </a:r>
            <a:r>
              <a:rPr lang="en-GB" sz="1400" dirty="0" err="1">
                <a:solidFill>
                  <a:schemeClr val="tx1"/>
                </a:solidFill>
              </a:rPr>
              <a:t>Swe</a:t>
            </a:r>
            <a:r>
              <a:rPr lang="en-GB" sz="1400" dirty="0">
                <a:solidFill>
                  <a:schemeClr val="tx1"/>
                </a:solidFill>
              </a:rPr>
              <a:t>-project”</a:t>
            </a:r>
          </a:p>
        </p:txBody>
      </p:sp>
      <p:sp>
        <p:nvSpPr>
          <p:cNvPr id="28" name="Right Arrow 27"/>
          <p:cNvSpPr/>
          <p:nvPr/>
        </p:nvSpPr>
        <p:spPr>
          <a:xfrm rot="20441268">
            <a:off x="7732577" y="4585310"/>
            <a:ext cx="2650604" cy="630912"/>
          </a:xfrm>
          <a:prstGeom prst="rightArrow">
            <a:avLst>
              <a:gd name="adj1" fmla="val 68030"/>
              <a:gd name="adj2" fmla="val 10642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Implemented in Open PBS tool, version </a:t>
            </a:r>
            <a:r>
              <a:rPr lang="en-GB" sz="1400" dirty="0">
                <a:solidFill>
                  <a:srgbClr val="FF0000"/>
                </a:solidFill>
              </a:rPr>
              <a:t>###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35687" y="3755575"/>
            <a:ext cx="3761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Mark which manoeuvre and measure in Open PBS Tool and in project:</a:t>
            </a:r>
          </a:p>
        </p:txBody>
      </p:sp>
      <p:grpSp>
        <p:nvGrpSpPr>
          <p:cNvPr id="25" name="Group 24"/>
          <p:cNvGrpSpPr/>
          <p:nvPr/>
        </p:nvGrpSpPr>
        <p:grpSpPr>
          <a:xfrm rot="-600000">
            <a:off x="1890135" y="1316032"/>
            <a:ext cx="3965128" cy="984929"/>
            <a:chOff x="1890135" y="1316032"/>
            <a:chExt cx="3965128" cy="984929"/>
          </a:xfrm>
        </p:grpSpPr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2123541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925351" y="1316032"/>
              <a:ext cx="1929912" cy="792000"/>
              <a:chOff x="8219558" y="1268770"/>
              <a:chExt cx="1929912" cy="792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8219558" y="1268770"/>
                <a:ext cx="1929912" cy="79200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 rot="5400000">
                <a:off x="8990004" y="1444962"/>
                <a:ext cx="792000" cy="439616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1890135" y="1316032"/>
              <a:ext cx="1929912" cy="79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5366381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4095095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1655179" y="2673751"/>
            <a:ext cx="3287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-600000">
            <a:off x="1600792" y="2306348"/>
            <a:ext cx="46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/>
          <p:cNvSpPr>
            <a:spLocks noChangeAspect="1"/>
          </p:cNvSpPr>
          <p:nvPr/>
        </p:nvSpPr>
        <p:spPr>
          <a:xfrm>
            <a:off x="474562" y="1296364"/>
            <a:ext cx="2746755" cy="2746755"/>
          </a:xfrm>
          <a:prstGeom prst="arc">
            <a:avLst>
              <a:gd name="adj1" fmla="val 21012041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333513" y="2291788"/>
                <a:ext cx="1129027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𝑢𝑝𝑔𝑟𝑎𝑑𝑒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509" y="2291788"/>
                <a:ext cx="1129027" cy="391902"/>
              </a:xfrm>
              <a:prstGeom prst="rect">
                <a:avLst/>
              </a:prstGeom>
              <a:blipFill rotWithShape="0"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80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loud 29"/>
          <p:cNvSpPr/>
          <p:nvPr/>
        </p:nvSpPr>
        <p:spPr>
          <a:xfrm>
            <a:off x="7359805" y="3423428"/>
            <a:ext cx="4572000" cy="245326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GA, Gradeability</a:t>
            </a:r>
            <a:endParaRPr lang="en-GB" sz="5400" dirty="0"/>
          </a:p>
        </p:txBody>
      </p:sp>
      <p:sp>
        <p:nvSpPr>
          <p:cNvPr id="3" name="Rectangle 2"/>
          <p:cNvSpPr/>
          <p:nvPr/>
        </p:nvSpPr>
        <p:spPr>
          <a:xfrm>
            <a:off x="1967658" y="6047195"/>
            <a:ext cx="9035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Present known open issues with this slide: ###, ###,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6315" y="3527640"/>
                <a:ext cx="682534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PBS manoeuvre</a:t>
                </a:r>
                <a:r>
                  <a:rPr lang="en-GB" dirty="0"/>
                  <a:t>: </a:t>
                </a:r>
                <a:r>
                  <a:rPr lang="en-GB" b="1" dirty="0"/>
                  <a:t>Speed=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Friction=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Unit loading</a:t>
                </a:r>
                <a:r>
                  <a:rPr lang="en-GB" b="1" dirty="0">
                    <a:solidFill>
                      <a:srgbClr val="FF0000"/>
                    </a:solidFill>
                  </a:rPr>
                  <a:t>=#?</a:t>
                </a:r>
                <a:r>
                  <a:rPr lang="en-GB" b="1" dirty="0"/>
                  <a:t>.</a:t>
                </a:r>
                <a:r>
                  <a:rPr lang="sv-SE" dirty="0"/>
                  <a:t> </a:t>
                </a:r>
                <a:r>
                  <a:rPr lang="en-GB" b="1" dirty="0"/>
                  <a:t>Alternatives</a:t>
                </a:r>
                <a:r>
                  <a:rPr lang="en-GB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v-SE" i="1" dirty="0">
                        <a:latin typeface="Cambria Math" panose="02040503050406030204" pitchFamily="18" charset="0"/>
                      </a:rPr>
                      <m:t>###</m:t>
                    </m:r>
                  </m:oMath>
                </a14:m>
                <a:endParaRPr lang="sv-S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/>
                  <a:t>###</a:t>
                </a:r>
              </a:p>
              <a:p>
                <a:r>
                  <a:rPr lang="en-GB" b="1" dirty="0"/>
                  <a:t>PBS measure</a:t>
                </a:r>
                <a:r>
                  <a:rPr lang="en-GB" dirty="0" smtClean="0"/>
                  <a:t>: Upgrade in % </a:t>
                </a:r>
                <a:r>
                  <a:rPr lang="en-GB" dirty="0"/>
                  <a:t>at 70 </a:t>
                </a:r>
                <a:r>
                  <a:rPr lang="en-GB" dirty="0" smtClean="0"/>
                  <a:t>km/h</a:t>
                </a:r>
                <a:endParaRPr lang="sv-SE" dirty="0"/>
              </a:p>
              <a:p>
                <a:r>
                  <a:rPr lang="en-GB" b="1" dirty="0"/>
                  <a:t>PBS </a:t>
                </a:r>
                <a:r>
                  <a:rPr lang="en-GB" b="1" dirty="0" smtClean="0"/>
                  <a:t>requirement:</a:t>
                </a:r>
                <a:r>
                  <a:rPr lang="en-GB" dirty="0" smtClean="0"/>
                  <a:t> Typical 1%</a:t>
                </a:r>
                <a:endParaRPr lang="sv-SE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15" y="3527640"/>
                <a:ext cx="6825342" cy="1477328"/>
              </a:xfrm>
              <a:prstGeom prst="rect">
                <a:avLst/>
              </a:prstGeom>
              <a:blipFill rotWithShape="0">
                <a:blip r:embed="rId2"/>
                <a:stretch>
                  <a:fillRect l="-714" t="-2479" r="-536"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 rot="20441268">
            <a:off x="8837412" y="4927686"/>
            <a:ext cx="2808709" cy="630912"/>
          </a:xfrm>
          <a:prstGeom prst="rightArrow">
            <a:avLst>
              <a:gd name="adj1" fmla="val 68030"/>
              <a:gd name="adj2" fmla="val 1155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Present (20</a:t>
            </a:r>
            <a:r>
              <a:rPr lang="en-GB" sz="1400" dirty="0">
                <a:solidFill>
                  <a:srgbClr val="FF0000"/>
                </a:solidFill>
              </a:rPr>
              <a:t>##-##-##</a:t>
            </a:r>
            <a:r>
              <a:rPr lang="en-GB" sz="1400" dirty="0">
                <a:solidFill>
                  <a:schemeClr val="tx1"/>
                </a:solidFill>
              </a:rPr>
              <a:t>) proposal from “HCT in </a:t>
            </a:r>
            <a:r>
              <a:rPr lang="en-GB" sz="1400" dirty="0" err="1">
                <a:solidFill>
                  <a:schemeClr val="tx1"/>
                </a:solidFill>
              </a:rPr>
              <a:t>Swe</a:t>
            </a:r>
            <a:r>
              <a:rPr lang="en-GB" sz="1400" dirty="0">
                <a:solidFill>
                  <a:schemeClr val="tx1"/>
                </a:solidFill>
              </a:rPr>
              <a:t>-project”</a:t>
            </a:r>
          </a:p>
        </p:txBody>
      </p:sp>
      <p:sp>
        <p:nvSpPr>
          <p:cNvPr id="28" name="Right Arrow 27"/>
          <p:cNvSpPr/>
          <p:nvPr/>
        </p:nvSpPr>
        <p:spPr>
          <a:xfrm rot="20441268">
            <a:off x="7732577" y="4715942"/>
            <a:ext cx="2650604" cy="630912"/>
          </a:xfrm>
          <a:prstGeom prst="rightArrow">
            <a:avLst>
              <a:gd name="adj1" fmla="val 68030"/>
              <a:gd name="adj2" fmla="val 10642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Implemented in Open PBS tool, version </a:t>
            </a:r>
            <a:r>
              <a:rPr lang="en-GB" sz="1400" dirty="0">
                <a:solidFill>
                  <a:srgbClr val="FF0000"/>
                </a:solidFill>
              </a:rPr>
              <a:t>###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85314" y="3418117"/>
            <a:ext cx="45066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Some relevant alternatives to be presented, in order to document and agree also which alternatives are deselected, and possibly why.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Mark which manoeuvre and measure in Open PBS Tool and in project:</a:t>
            </a:r>
          </a:p>
        </p:txBody>
      </p:sp>
      <p:grpSp>
        <p:nvGrpSpPr>
          <p:cNvPr id="31" name="Group 30"/>
          <p:cNvGrpSpPr/>
          <p:nvPr/>
        </p:nvGrpSpPr>
        <p:grpSpPr>
          <a:xfrm rot="-600000">
            <a:off x="7070287" y="1006893"/>
            <a:ext cx="3965128" cy="984929"/>
            <a:chOff x="1890135" y="1316032"/>
            <a:chExt cx="3965128" cy="984929"/>
          </a:xfrm>
        </p:grpSpPr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2123541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925351" y="1316032"/>
              <a:ext cx="1929912" cy="792000"/>
              <a:chOff x="8219558" y="1268770"/>
              <a:chExt cx="1929912" cy="7920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219558" y="1268770"/>
                <a:ext cx="1929912" cy="79200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5400000">
                <a:off x="8990004" y="1444962"/>
                <a:ext cx="792000" cy="439616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1890135" y="1316032"/>
              <a:ext cx="1929912" cy="79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5366381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4095095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6835331" y="2364612"/>
            <a:ext cx="3287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-600000">
            <a:off x="6780944" y="1997209"/>
            <a:ext cx="46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513665" y="1982649"/>
                <a:ext cx="1129027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𝑢𝑝𝑔𝑟𝑎𝑑𝑒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661" y="1982649"/>
                <a:ext cx="1129027" cy="391902"/>
              </a:xfrm>
              <a:prstGeom prst="rect">
                <a:avLst/>
              </a:prstGeom>
              <a:blipFill rotWithShape="0"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rc 41"/>
          <p:cNvSpPr>
            <a:spLocks noChangeAspect="1"/>
          </p:cNvSpPr>
          <p:nvPr/>
        </p:nvSpPr>
        <p:spPr>
          <a:xfrm>
            <a:off x="5668862" y="977594"/>
            <a:ext cx="2746755" cy="2746755"/>
          </a:xfrm>
          <a:prstGeom prst="arc">
            <a:avLst>
              <a:gd name="adj1" fmla="val 21012041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72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loud 29"/>
          <p:cNvSpPr/>
          <p:nvPr/>
        </p:nvSpPr>
        <p:spPr>
          <a:xfrm>
            <a:off x="7359805" y="3423428"/>
            <a:ext cx="4572000" cy="245326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AC, Acceleration capability</a:t>
            </a:r>
            <a:endParaRPr lang="en-GB" sz="5400" dirty="0"/>
          </a:p>
        </p:txBody>
      </p:sp>
      <p:sp>
        <p:nvSpPr>
          <p:cNvPr id="3" name="Rectangle 2"/>
          <p:cNvSpPr/>
          <p:nvPr/>
        </p:nvSpPr>
        <p:spPr>
          <a:xfrm>
            <a:off x="1967658" y="6047195"/>
            <a:ext cx="9035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Present known open issues with this slide: ###, ###, 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6315" y="3527640"/>
            <a:ext cx="6825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PBS manoeuvre</a:t>
            </a:r>
            <a:r>
              <a:rPr lang="en-GB" dirty="0"/>
              <a:t>: </a:t>
            </a:r>
            <a:r>
              <a:rPr lang="en-GB" dirty="0" smtClean="0"/>
              <a:t>Acceleration from stand-still to 70 km/h.</a:t>
            </a:r>
            <a:r>
              <a:rPr lang="en-GB" b="1" dirty="0" smtClean="0"/>
              <a:t> </a:t>
            </a:r>
            <a:r>
              <a:rPr lang="en-GB" b="1" dirty="0"/>
              <a:t>Friction=</a:t>
            </a:r>
            <a:r>
              <a:rPr lang="en-GB" b="1" dirty="0">
                <a:solidFill>
                  <a:srgbClr val="FF0000"/>
                </a:solidFill>
              </a:rPr>
              <a:t>#?</a:t>
            </a:r>
            <a:r>
              <a:rPr lang="en-GB" b="1" dirty="0"/>
              <a:t>. Unit loading</a:t>
            </a:r>
            <a:r>
              <a:rPr lang="en-GB" b="1" dirty="0" smtClean="0">
                <a:solidFill>
                  <a:srgbClr val="FF0000"/>
                </a:solidFill>
              </a:rPr>
              <a:t>=#?</a:t>
            </a:r>
            <a:r>
              <a:rPr lang="en-GB" b="1" dirty="0" smtClean="0"/>
              <a:t>.</a:t>
            </a:r>
            <a:endParaRPr lang="sv-SE" dirty="0"/>
          </a:p>
          <a:p>
            <a:r>
              <a:rPr lang="en-GB" b="1" dirty="0"/>
              <a:t>PBS measure</a:t>
            </a:r>
            <a:r>
              <a:rPr lang="en-GB" dirty="0" smtClean="0"/>
              <a:t>: Time in s</a:t>
            </a:r>
            <a:endParaRPr lang="sv-SE" dirty="0"/>
          </a:p>
          <a:p>
            <a:r>
              <a:rPr lang="en-GB" b="1" dirty="0"/>
              <a:t>PBS </a:t>
            </a:r>
            <a:r>
              <a:rPr lang="en-GB" b="1" dirty="0" smtClean="0"/>
              <a:t>requirement:</a:t>
            </a:r>
            <a:r>
              <a:rPr lang="en-GB" dirty="0" smtClean="0"/>
              <a:t> Typical #s</a:t>
            </a:r>
            <a:endParaRPr lang="sv-SE" dirty="0"/>
          </a:p>
        </p:txBody>
      </p:sp>
      <p:sp>
        <p:nvSpPr>
          <p:cNvPr id="19" name="Right Arrow 18"/>
          <p:cNvSpPr/>
          <p:nvPr/>
        </p:nvSpPr>
        <p:spPr>
          <a:xfrm rot="20441268">
            <a:off x="8837412" y="4927686"/>
            <a:ext cx="2808709" cy="630912"/>
          </a:xfrm>
          <a:prstGeom prst="rightArrow">
            <a:avLst>
              <a:gd name="adj1" fmla="val 68030"/>
              <a:gd name="adj2" fmla="val 1155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Present (20</a:t>
            </a:r>
            <a:r>
              <a:rPr lang="en-GB" sz="1400" dirty="0">
                <a:solidFill>
                  <a:srgbClr val="FF0000"/>
                </a:solidFill>
              </a:rPr>
              <a:t>##-##-##</a:t>
            </a:r>
            <a:r>
              <a:rPr lang="en-GB" sz="1400" dirty="0">
                <a:solidFill>
                  <a:schemeClr val="tx1"/>
                </a:solidFill>
              </a:rPr>
              <a:t>) proposal from “HCT in </a:t>
            </a:r>
            <a:r>
              <a:rPr lang="en-GB" sz="1400" dirty="0" err="1">
                <a:solidFill>
                  <a:schemeClr val="tx1"/>
                </a:solidFill>
              </a:rPr>
              <a:t>Swe</a:t>
            </a:r>
            <a:r>
              <a:rPr lang="en-GB" sz="1400" dirty="0">
                <a:solidFill>
                  <a:schemeClr val="tx1"/>
                </a:solidFill>
              </a:rPr>
              <a:t>-project”</a:t>
            </a:r>
          </a:p>
        </p:txBody>
      </p:sp>
      <p:sp>
        <p:nvSpPr>
          <p:cNvPr id="28" name="Right Arrow 27"/>
          <p:cNvSpPr/>
          <p:nvPr/>
        </p:nvSpPr>
        <p:spPr>
          <a:xfrm rot="20441268">
            <a:off x="7732577" y="4715942"/>
            <a:ext cx="2650604" cy="630912"/>
          </a:xfrm>
          <a:prstGeom prst="rightArrow">
            <a:avLst>
              <a:gd name="adj1" fmla="val 68030"/>
              <a:gd name="adj2" fmla="val 10642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Implemented in Open PBS tool, version </a:t>
            </a:r>
            <a:r>
              <a:rPr lang="en-GB" sz="1400" dirty="0">
                <a:solidFill>
                  <a:srgbClr val="FF0000"/>
                </a:solidFill>
              </a:rPr>
              <a:t>###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85314" y="3418117"/>
            <a:ext cx="45066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Some relevant alternatives to be presented, in order to document and agree also which alternatives are deselected, and possibly why.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Mark which manoeuvre and measure in Open PBS Tool and in project:</a:t>
            </a:r>
          </a:p>
        </p:txBody>
      </p:sp>
      <p:sp>
        <p:nvSpPr>
          <p:cNvPr id="42" name="Arc 41"/>
          <p:cNvSpPr>
            <a:spLocks noChangeAspect="1"/>
          </p:cNvSpPr>
          <p:nvPr/>
        </p:nvSpPr>
        <p:spPr>
          <a:xfrm>
            <a:off x="5668862" y="977594"/>
            <a:ext cx="2746755" cy="2746755"/>
          </a:xfrm>
          <a:prstGeom prst="arc">
            <a:avLst>
              <a:gd name="adj1" fmla="val 21012041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21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loud 29"/>
          <p:cNvSpPr/>
          <p:nvPr/>
        </p:nvSpPr>
        <p:spPr>
          <a:xfrm>
            <a:off x="7359805" y="3423428"/>
            <a:ext cx="4572000" cy="245326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BST, Braking Stability in Turn</a:t>
            </a:r>
            <a:endParaRPr lang="en-GB" sz="5400" dirty="0"/>
          </a:p>
        </p:txBody>
      </p:sp>
      <p:sp>
        <p:nvSpPr>
          <p:cNvPr id="3" name="Rectangle 2"/>
          <p:cNvSpPr/>
          <p:nvPr/>
        </p:nvSpPr>
        <p:spPr>
          <a:xfrm>
            <a:off x="1967658" y="6047195"/>
            <a:ext cx="9035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Present known open issues with this slide: ###, ###, 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6315" y="3527640"/>
            <a:ext cx="68253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PBS manoeuvre</a:t>
            </a:r>
            <a:r>
              <a:rPr lang="en-GB" dirty="0"/>
              <a:t>: </a:t>
            </a:r>
            <a:r>
              <a:rPr lang="en-GB" dirty="0" smtClean="0"/>
              <a:t>Acceleration from stand-still to 70 km/h</a:t>
            </a:r>
            <a:r>
              <a:rPr lang="en-GB" b="1" dirty="0" smtClean="0"/>
              <a:t>. </a:t>
            </a:r>
            <a:r>
              <a:rPr lang="en-GB" b="1" dirty="0"/>
              <a:t>Unit loading</a:t>
            </a:r>
            <a:r>
              <a:rPr lang="en-GB" b="1" dirty="0" smtClean="0">
                <a:solidFill>
                  <a:srgbClr val="FF0000"/>
                </a:solidFill>
              </a:rPr>
              <a:t>=#?</a:t>
            </a:r>
            <a:r>
              <a:rPr lang="en-GB" b="1" dirty="0" smtClean="0"/>
              <a:t>. Alternatives: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friction 0.35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friction 0.8</a:t>
            </a:r>
            <a:endParaRPr lang="sv-SE" dirty="0"/>
          </a:p>
          <a:p>
            <a:r>
              <a:rPr lang="en-GB" b="1" dirty="0"/>
              <a:t>PBS measure</a:t>
            </a:r>
            <a:r>
              <a:rPr lang="en-GB" dirty="0" smtClean="0"/>
              <a:t>: Time in s</a:t>
            </a:r>
            <a:endParaRPr lang="sv-SE" dirty="0"/>
          </a:p>
          <a:p>
            <a:r>
              <a:rPr lang="en-GB" b="1" dirty="0"/>
              <a:t>PBS </a:t>
            </a:r>
            <a:r>
              <a:rPr lang="en-GB" b="1" dirty="0" smtClean="0"/>
              <a:t>requirement:</a:t>
            </a:r>
            <a:r>
              <a:rPr lang="en-GB" dirty="0" smtClean="0"/>
              <a:t> Typical #s</a:t>
            </a:r>
            <a:endParaRPr lang="sv-SE" dirty="0"/>
          </a:p>
        </p:txBody>
      </p:sp>
      <p:sp>
        <p:nvSpPr>
          <p:cNvPr id="19" name="Right Arrow 18"/>
          <p:cNvSpPr/>
          <p:nvPr/>
        </p:nvSpPr>
        <p:spPr>
          <a:xfrm rot="20441268">
            <a:off x="8837412" y="4927686"/>
            <a:ext cx="2808709" cy="630912"/>
          </a:xfrm>
          <a:prstGeom prst="rightArrow">
            <a:avLst>
              <a:gd name="adj1" fmla="val 68030"/>
              <a:gd name="adj2" fmla="val 1155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Present (20</a:t>
            </a:r>
            <a:r>
              <a:rPr lang="en-GB" sz="1400" dirty="0">
                <a:solidFill>
                  <a:srgbClr val="FF0000"/>
                </a:solidFill>
              </a:rPr>
              <a:t>##-##-##</a:t>
            </a:r>
            <a:r>
              <a:rPr lang="en-GB" sz="1400" dirty="0">
                <a:solidFill>
                  <a:schemeClr val="tx1"/>
                </a:solidFill>
              </a:rPr>
              <a:t>) proposal from “HCT in </a:t>
            </a:r>
            <a:r>
              <a:rPr lang="en-GB" sz="1400" dirty="0" err="1">
                <a:solidFill>
                  <a:schemeClr val="tx1"/>
                </a:solidFill>
              </a:rPr>
              <a:t>Swe</a:t>
            </a:r>
            <a:r>
              <a:rPr lang="en-GB" sz="1400" dirty="0">
                <a:solidFill>
                  <a:schemeClr val="tx1"/>
                </a:solidFill>
              </a:rPr>
              <a:t>-project”</a:t>
            </a:r>
          </a:p>
        </p:txBody>
      </p:sp>
      <p:sp>
        <p:nvSpPr>
          <p:cNvPr id="28" name="Right Arrow 27"/>
          <p:cNvSpPr/>
          <p:nvPr/>
        </p:nvSpPr>
        <p:spPr>
          <a:xfrm rot="20441268">
            <a:off x="7732577" y="4715942"/>
            <a:ext cx="2650604" cy="630912"/>
          </a:xfrm>
          <a:prstGeom prst="rightArrow">
            <a:avLst>
              <a:gd name="adj1" fmla="val 68030"/>
              <a:gd name="adj2" fmla="val 10642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Implemented in Open PBS tool, version </a:t>
            </a:r>
            <a:r>
              <a:rPr lang="en-GB" sz="1400" dirty="0">
                <a:solidFill>
                  <a:srgbClr val="FF0000"/>
                </a:solidFill>
              </a:rPr>
              <a:t>###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85314" y="3418117"/>
            <a:ext cx="45066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Some relevant alternatives to be presented, in order to document and agree also which alternatives are deselected, and possibly why.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Mark which manoeuvre and measure in Open PBS Tool and in project:</a:t>
            </a:r>
          </a:p>
        </p:txBody>
      </p:sp>
      <p:sp>
        <p:nvSpPr>
          <p:cNvPr id="42" name="Arc 41"/>
          <p:cNvSpPr>
            <a:spLocks noChangeAspect="1"/>
          </p:cNvSpPr>
          <p:nvPr/>
        </p:nvSpPr>
        <p:spPr>
          <a:xfrm>
            <a:off x="5668862" y="977594"/>
            <a:ext cx="2746755" cy="2746755"/>
          </a:xfrm>
          <a:prstGeom prst="arc">
            <a:avLst>
              <a:gd name="adj1" fmla="val 21012041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840657" y="1321405"/>
            <a:ext cx="10701969" cy="156966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GB" sz="2400" b="1" dirty="0" smtClean="0"/>
              <a:t>Top level Alternatives: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 smtClean="0"/>
              <a:t>A performance measure (deceleration, lateral deviation, </a:t>
            </a:r>
            <a:r>
              <a:rPr lang="en-GB" sz="2400" b="1" dirty="0" err="1" smtClean="0"/>
              <a:t>etc</a:t>
            </a:r>
            <a:r>
              <a:rPr lang="en-GB" sz="2400" b="1" dirty="0" smtClean="0"/>
              <a:t>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 smtClean="0"/>
              <a:t>or each unit “EBS certified” (we need to assume this is in </a:t>
            </a:r>
            <a:r>
              <a:rPr lang="en-GB" sz="2400" b="1" dirty="0" err="1" smtClean="0"/>
              <a:t>UnitSpec</a:t>
            </a:r>
            <a:r>
              <a:rPr lang="en-GB" sz="2400" b="1" dirty="0" smtClean="0"/>
              <a:t>)</a:t>
            </a:r>
          </a:p>
          <a:p>
            <a:r>
              <a:rPr lang="en-GB" sz="2400" b="1" dirty="0" err="1" smtClean="0"/>
              <a:t>SteGrp</a:t>
            </a:r>
            <a:r>
              <a:rPr lang="en-GB" sz="2400" b="1" dirty="0" smtClean="0"/>
              <a:t> meeting 2016-12-14: 2</a:t>
            </a:r>
            <a:r>
              <a:rPr lang="en-GB" sz="2400" b="1" baseline="30000" dirty="0" smtClean="0"/>
              <a:t>nd</a:t>
            </a:r>
            <a:r>
              <a:rPr lang="en-GB" sz="2400" b="1" dirty="0" smtClean="0"/>
              <a:t> option seems accepted and proven by winter tests.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5188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loud 29"/>
          <p:cNvSpPr/>
          <p:nvPr/>
        </p:nvSpPr>
        <p:spPr>
          <a:xfrm>
            <a:off x="7359805" y="3423428"/>
            <a:ext cx="4572000" cy="245326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sz="5400" b="0" dirty="0" smtClean="0"/>
              <a:t>HSSO, High </a:t>
            </a:r>
            <a:r>
              <a:rPr lang="en-US" sz="5400" b="0" dirty="0"/>
              <a:t>Speed Steady State Off </a:t>
            </a:r>
            <a:r>
              <a:rPr lang="en-US" sz="5400" b="0" dirty="0" smtClean="0"/>
              <a:t>Tracking</a:t>
            </a:r>
            <a:endParaRPr lang="sv-SE" sz="5400" b="0" dirty="0"/>
          </a:p>
        </p:txBody>
      </p:sp>
      <p:sp>
        <p:nvSpPr>
          <p:cNvPr id="3" name="Rectangle 2"/>
          <p:cNvSpPr/>
          <p:nvPr/>
        </p:nvSpPr>
        <p:spPr>
          <a:xfrm>
            <a:off x="1967658" y="6047195"/>
            <a:ext cx="9035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Present known open issues with this slide: ###, ###,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6315" y="3527640"/>
                <a:ext cx="6825342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PBS manoeuvre</a:t>
                </a:r>
                <a:r>
                  <a:rPr lang="en-GB" dirty="0"/>
                  <a:t>: </a:t>
                </a:r>
                <a:r>
                  <a:rPr lang="en-GB" dirty="0" smtClean="0"/>
                  <a:t>SS constant radius, constant </a:t>
                </a:r>
                <a:r>
                  <a:rPr lang="en-GB" b="1" dirty="0" smtClean="0"/>
                  <a:t>Speed=80 km/h, ay=0.2, Unit loading=max.</a:t>
                </a:r>
                <a:r>
                  <a:rPr lang="sv-SE" dirty="0" smtClean="0"/>
                  <a:t> </a:t>
                </a:r>
              </a:p>
              <a:p>
                <a:r>
                  <a:rPr lang="en-GB" b="1" dirty="0" smtClean="0"/>
                  <a:t>Alternatives</a:t>
                </a:r>
                <a:r>
                  <a:rPr lang="en-GB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1" dirty="0"/>
                      <m:t>Friction</m:t>
                    </m:r>
                    <m:r>
                      <m:rPr>
                        <m:nor/>
                      </m:rPr>
                      <a:rPr lang="en-GB" b="1" dirty="0"/>
                      <m:t>=</m:t>
                    </m:r>
                    <m:r>
                      <m:rPr>
                        <m:nor/>
                      </m:rPr>
                      <a:rPr lang="sv-SE" b="1" i="0" dirty="0" smtClean="0"/>
                      <m:t>high</m:t>
                    </m:r>
                  </m:oMath>
                </a14:m>
                <a:endParaRPr lang="sv-S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 smtClean="0"/>
                  <a:t>Friction=</a:t>
                </a:r>
                <a:r>
                  <a:rPr lang="en-GB" b="1" dirty="0" smtClean="0">
                    <a:solidFill>
                      <a:srgbClr val="FF0000"/>
                    </a:solidFill>
                  </a:rPr>
                  <a:t>0.35 or 0.8 </a:t>
                </a:r>
                <a:r>
                  <a:rPr lang="en-GB" sz="1200" b="1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sz="1200" dirty="0" smtClean="0"/>
                  <a:t>the </a:t>
                </a:r>
                <a:r>
                  <a:rPr lang="en-US" sz="1200" dirty="0"/>
                  <a:t>road maintenance guidelines for Sweden says that the friction should be at least 0.35 for main roads and 0.25 for minor </a:t>
                </a:r>
                <a:r>
                  <a:rPr lang="en-US" sz="1200" dirty="0" smtClean="0"/>
                  <a:t>roads</a:t>
                </a:r>
                <a:r>
                  <a:rPr lang="en-GB" sz="1200" b="1" dirty="0" smtClean="0">
                    <a:solidFill>
                      <a:srgbClr val="FF0000"/>
                    </a:solidFill>
                  </a:rPr>
                  <a:t>)</a:t>
                </a:r>
                <a:endParaRPr lang="sv-SE" sz="1200" dirty="0"/>
              </a:p>
              <a:p>
                <a:r>
                  <a:rPr lang="en-GB" b="1" dirty="0"/>
                  <a:t>PBS measure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 panose="02040503050406030204" pitchFamily="18" charset="0"/>
                      </a:rPr>
                      <m:t>#;</m:t>
                    </m:r>
                  </m:oMath>
                </a14:m>
                <a:r>
                  <a:rPr lang="sv-SE" dirty="0"/>
                  <a:t>. </a:t>
                </a:r>
                <a:r>
                  <a:rPr lang="en-GB" b="1" dirty="0"/>
                  <a:t>Alternatives: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###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###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###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15" y="3527640"/>
                <a:ext cx="6825342" cy="2800767"/>
              </a:xfrm>
              <a:prstGeom prst="rect">
                <a:avLst/>
              </a:prstGeom>
              <a:blipFill rotWithShape="0">
                <a:blip r:embed="rId2"/>
                <a:stretch>
                  <a:fillRect l="-714" t="-1307" b="-15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 rot="20441268">
            <a:off x="8837412" y="4927686"/>
            <a:ext cx="2808709" cy="630912"/>
          </a:xfrm>
          <a:prstGeom prst="rightArrow">
            <a:avLst>
              <a:gd name="adj1" fmla="val 68030"/>
              <a:gd name="adj2" fmla="val 1155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Present (20</a:t>
            </a:r>
            <a:r>
              <a:rPr lang="en-GB" sz="1400" dirty="0">
                <a:solidFill>
                  <a:srgbClr val="FF0000"/>
                </a:solidFill>
              </a:rPr>
              <a:t>##-##-##</a:t>
            </a:r>
            <a:r>
              <a:rPr lang="en-GB" sz="1400" dirty="0">
                <a:solidFill>
                  <a:schemeClr val="tx1"/>
                </a:solidFill>
              </a:rPr>
              <a:t>) proposal from “HCT in </a:t>
            </a:r>
            <a:r>
              <a:rPr lang="en-GB" sz="1400" dirty="0" err="1">
                <a:solidFill>
                  <a:schemeClr val="tx1"/>
                </a:solidFill>
              </a:rPr>
              <a:t>Swe</a:t>
            </a:r>
            <a:r>
              <a:rPr lang="en-GB" sz="1400" dirty="0">
                <a:solidFill>
                  <a:schemeClr val="tx1"/>
                </a:solidFill>
              </a:rPr>
              <a:t>-project”</a:t>
            </a:r>
          </a:p>
        </p:txBody>
      </p:sp>
      <p:sp>
        <p:nvSpPr>
          <p:cNvPr id="28" name="Right Arrow 27"/>
          <p:cNvSpPr/>
          <p:nvPr/>
        </p:nvSpPr>
        <p:spPr>
          <a:xfrm rot="20441268">
            <a:off x="7732577" y="4715942"/>
            <a:ext cx="2650604" cy="630912"/>
          </a:xfrm>
          <a:prstGeom prst="rightArrow">
            <a:avLst>
              <a:gd name="adj1" fmla="val 68030"/>
              <a:gd name="adj2" fmla="val 10642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Implemented in Open PBS tool, version </a:t>
            </a:r>
            <a:r>
              <a:rPr lang="en-GB" sz="1400" dirty="0">
                <a:solidFill>
                  <a:srgbClr val="FF0000"/>
                </a:solidFill>
              </a:rPr>
              <a:t>###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85314" y="3418117"/>
            <a:ext cx="45066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Some relevant alternatives to be presented, in order to document and agree also which alternatives are deselected, and possibly why.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Mark which manoeuvre and measure in Open PBS Tool and in project:</a:t>
            </a:r>
          </a:p>
        </p:txBody>
      </p:sp>
      <p:sp>
        <p:nvSpPr>
          <p:cNvPr id="42" name="Arc 41"/>
          <p:cNvSpPr>
            <a:spLocks noChangeAspect="1"/>
          </p:cNvSpPr>
          <p:nvPr/>
        </p:nvSpPr>
        <p:spPr>
          <a:xfrm>
            <a:off x="5668862" y="977594"/>
            <a:ext cx="2746755" cy="2746755"/>
          </a:xfrm>
          <a:prstGeom prst="arc">
            <a:avLst>
              <a:gd name="adj1" fmla="val 21012041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oup 45"/>
          <p:cNvGrpSpPr/>
          <p:nvPr/>
        </p:nvGrpSpPr>
        <p:grpSpPr>
          <a:xfrm>
            <a:off x="3762808" y="1757073"/>
            <a:ext cx="1929912" cy="811822"/>
            <a:chOff x="5251938" y="2417885"/>
            <a:chExt cx="1929912" cy="811822"/>
          </a:xfrm>
        </p:grpSpPr>
        <p:sp>
          <p:nvSpPr>
            <p:cNvPr id="47" name="Rectangle 46"/>
            <p:cNvSpPr/>
            <p:nvPr/>
          </p:nvSpPr>
          <p:spPr>
            <a:xfrm>
              <a:off x="5251938" y="2420815"/>
              <a:ext cx="1929912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Isosceles Triangle 47"/>
            <p:cNvSpPr/>
            <p:nvPr/>
          </p:nvSpPr>
          <p:spPr>
            <a:xfrm rot="5400000">
              <a:off x="6018334" y="2598127"/>
              <a:ext cx="800100" cy="4396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542118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542118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15799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15799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/>
            <p:nvPr/>
          </p:nvSpPr>
          <p:spPr>
            <a:xfrm>
              <a:off x="5276850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930833" y="1759515"/>
            <a:ext cx="2039816" cy="808892"/>
            <a:chOff x="2813538" y="2426677"/>
            <a:chExt cx="2039816" cy="808892"/>
          </a:xfrm>
        </p:grpSpPr>
        <p:sp>
          <p:nvSpPr>
            <p:cNvPr id="55" name="Rectangle 54"/>
            <p:cNvSpPr/>
            <p:nvPr/>
          </p:nvSpPr>
          <p:spPr>
            <a:xfrm>
              <a:off x="2813538" y="2426677"/>
              <a:ext cx="2039816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94068" y="243144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094068" y="310460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/>
            <p:cNvSpPr/>
            <p:nvPr/>
          </p:nvSpPr>
          <p:spPr>
            <a:xfrm>
              <a:off x="4676775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9" name="Oval 58"/>
          <p:cNvSpPr/>
          <p:nvPr/>
        </p:nvSpPr>
        <p:spPr>
          <a:xfrm>
            <a:off x="5178370" y="25141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5622870" y="25141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51783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56228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5191070" y="17267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5635570" y="17267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1863670" y="25141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2308170" y="25141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18636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23081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1876370" y="17267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2320870" y="17267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/>
          <p:cNvSpPr txBox="1"/>
          <p:nvPr/>
        </p:nvSpPr>
        <p:spPr>
          <a:xfrm>
            <a:off x="5508570" y="1371188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FBI=</a:t>
            </a:r>
            <a:r>
              <a:rPr lang="en-GB" dirty="0" err="1"/>
              <a:t>FBInner</a:t>
            </a:r>
            <a:endParaRPr lang="en-GB" dirty="0"/>
          </a:p>
        </p:txBody>
      </p:sp>
      <p:sp>
        <p:nvSpPr>
          <p:cNvPr id="72" name="Rectangle 71"/>
          <p:cNvSpPr/>
          <p:nvPr/>
        </p:nvSpPr>
        <p:spPr>
          <a:xfrm>
            <a:off x="5513267" y="2596222"/>
            <a:ext cx="2476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FBO=</a:t>
            </a:r>
            <a:r>
              <a:rPr lang="en-GB" dirty="0" err="1"/>
              <a:t>FrontBumperOuter</a:t>
            </a:r>
            <a:endParaRPr lang="en-GB" dirty="0"/>
          </a:p>
        </p:txBody>
      </p:sp>
      <p:sp>
        <p:nvSpPr>
          <p:cNvPr id="73" name="Rectangle 72"/>
          <p:cNvSpPr/>
          <p:nvPr/>
        </p:nvSpPr>
        <p:spPr>
          <a:xfrm>
            <a:off x="5716471" y="1973922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FBMiddle</a:t>
            </a:r>
            <a:endParaRPr lang="en-GB" dirty="0"/>
          </a:p>
        </p:txBody>
      </p:sp>
      <p:sp>
        <p:nvSpPr>
          <p:cNvPr id="74" name="Rectangle 73"/>
          <p:cNvSpPr/>
          <p:nvPr/>
        </p:nvSpPr>
        <p:spPr>
          <a:xfrm>
            <a:off x="4941767" y="1364322"/>
            <a:ext cx="468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FAI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160467" y="1326222"/>
            <a:ext cx="1940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RAI=</a:t>
            </a:r>
            <a:r>
              <a:rPr lang="en-GB" dirty="0" err="1"/>
              <a:t>RearAxleInner</a:t>
            </a:r>
            <a:endParaRPr lang="en-GB" dirty="0"/>
          </a:p>
        </p:txBody>
      </p:sp>
      <p:sp>
        <p:nvSpPr>
          <p:cNvPr id="76" name="Rectangle 75"/>
          <p:cNvSpPr/>
          <p:nvPr/>
        </p:nvSpPr>
        <p:spPr>
          <a:xfrm>
            <a:off x="1268318" y="1961222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RBM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636966" y="1952151"/>
            <a:ext cx="607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FAM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16876" y="1405344"/>
            <a:ext cx="1299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WAI=</a:t>
            </a:r>
            <a:r>
              <a:rPr lang="en-GB" sz="1600" dirty="0" err="1"/>
              <a:t>WorstAI</a:t>
            </a:r>
            <a:endParaRPr lang="en-GB" sz="1600" dirty="0"/>
          </a:p>
        </p:txBody>
      </p:sp>
      <p:sp>
        <p:nvSpPr>
          <p:cNvPr id="79" name="Rectangle 78"/>
          <p:cNvSpPr/>
          <p:nvPr/>
        </p:nvSpPr>
        <p:spPr>
          <a:xfrm>
            <a:off x="408882" y="1755798"/>
            <a:ext cx="579863" cy="8088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534962" y="1760565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/>
        </p:nvSpPr>
        <p:spPr>
          <a:xfrm>
            <a:off x="534962" y="2433725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631769" y="2510471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/>
          <p:nvPr/>
        </p:nvSpPr>
        <p:spPr>
          <a:xfrm>
            <a:off x="631769" y="2091371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/>
          <p:cNvSpPr/>
          <p:nvPr/>
        </p:nvSpPr>
        <p:spPr>
          <a:xfrm>
            <a:off x="644469" y="1723071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4" y="1931008"/>
            <a:ext cx="7434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WAM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40983" y="2537858"/>
            <a:ext cx="6106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WAO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916159" y="2613711"/>
            <a:ext cx="560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FAO</a:t>
            </a:r>
          </a:p>
        </p:txBody>
      </p:sp>
      <p:sp>
        <p:nvSpPr>
          <p:cNvPr id="88" name="Oval 87"/>
          <p:cNvSpPr/>
          <p:nvPr/>
        </p:nvSpPr>
        <p:spPr>
          <a:xfrm>
            <a:off x="4141342" y="2516687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4141342" y="2097587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4154042" y="1729287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11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RWA, Rearward Amplification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61039" y="1713231"/>
            <a:ext cx="1929912" cy="811822"/>
            <a:chOff x="5251938" y="2417885"/>
            <a:chExt cx="1929912" cy="811822"/>
          </a:xfrm>
        </p:grpSpPr>
        <p:sp>
          <p:nvSpPr>
            <p:cNvPr id="6" name="Rectangle 5"/>
            <p:cNvSpPr/>
            <p:nvPr/>
          </p:nvSpPr>
          <p:spPr>
            <a:xfrm>
              <a:off x="5251938" y="2420815"/>
              <a:ext cx="1929912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6018334" y="2598127"/>
              <a:ext cx="800100" cy="4396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42118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542118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15799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15799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5276850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29064" y="1715673"/>
            <a:ext cx="2039816" cy="808892"/>
            <a:chOff x="2813538" y="2426677"/>
            <a:chExt cx="2039816" cy="808892"/>
          </a:xfrm>
        </p:grpSpPr>
        <p:sp>
          <p:nvSpPr>
            <p:cNvPr id="14" name="Rectangle 13"/>
            <p:cNvSpPr/>
            <p:nvPr/>
          </p:nvSpPr>
          <p:spPr>
            <a:xfrm>
              <a:off x="2813538" y="2426677"/>
              <a:ext cx="2039816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94068" y="243144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94068" y="310460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4676775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737604" y="2191494"/>
            <a:ext cx="3557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RWA_ay</a:t>
            </a:r>
            <a:endParaRPr lang="en-US" dirty="0"/>
          </a:p>
          <a:p>
            <a:r>
              <a:rPr lang="en-US" dirty="0" err="1"/>
              <a:t>RWA_w</a:t>
            </a:r>
            <a:endParaRPr lang="en-US" dirty="0"/>
          </a:p>
          <a:p>
            <a:r>
              <a:rPr lang="en-US" dirty="0" err="1"/>
              <a:t>RWA_randinput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987617"/>
              </p:ext>
            </p:extLst>
          </p:nvPr>
        </p:nvGraphicFramePr>
        <p:xfrm>
          <a:off x="2854960" y="399665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amplitude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RWA_ay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RWA_w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RWA_randinput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516112" y="1438890"/>
            <a:ext cx="367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RWA_ay</a:t>
            </a:r>
            <a:r>
              <a:rPr lang="en-US" dirty="0"/>
              <a:t> = </a:t>
            </a:r>
            <a:r>
              <a:rPr lang="en-US" dirty="0" err="1"/>
              <a:t>ay_last_cg</a:t>
            </a:r>
            <a:r>
              <a:rPr lang="en-US" dirty="0"/>
              <a:t>/ay_1_cg</a:t>
            </a:r>
          </a:p>
          <a:p>
            <a:r>
              <a:rPr lang="en-US" dirty="0" err="1"/>
              <a:t>RWA_ay</a:t>
            </a:r>
            <a:r>
              <a:rPr lang="en-US" dirty="0"/>
              <a:t> = </a:t>
            </a:r>
            <a:r>
              <a:rPr lang="en-US" dirty="0" err="1"/>
              <a:t>ay_last_cg</a:t>
            </a:r>
            <a:r>
              <a:rPr lang="en-US" dirty="0"/>
              <a:t>/ay11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661148" y="1681784"/>
            <a:ext cx="923544" cy="66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661148" y="1971044"/>
            <a:ext cx="923544" cy="37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516112" y="2462758"/>
            <a:ext cx="1222248" cy="43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687270" y="2241174"/>
            <a:ext cx="3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ay</a:t>
            </a:r>
          </a:p>
          <a:p>
            <a:r>
              <a:rPr lang="en-US" dirty="0"/>
              <a:t>w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516112" y="2715240"/>
            <a:ext cx="1222248" cy="17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148972" y="2008751"/>
            <a:ext cx="192024" cy="222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692911" y="2008751"/>
            <a:ext cx="192024" cy="222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788923" y="1289304"/>
            <a:ext cx="0" cy="68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236099" y="1289304"/>
            <a:ext cx="0" cy="68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427676" y="1289304"/>
            <a:ext cx="0" cy="68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85327" y="1188720"/>
            <a:ext cx="62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ay11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92911" y="985051"/>
            <a:ext cx="5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ay1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40996" y="1105273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ay_last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576648" y="2887505"/>
            <a:ext cx="308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RWA is the “last” vs. “first”?</a:t>
            </a:r>
          </a:p>
          <a:p>
            <a:r>
              <a:rPr lang="en-US" dirty="0"/>
              <a:t>or, “worst” vs. “first”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1743702" y="3533832"/>
            <a:ext cx="501282" cy="65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40177" y="3896284"/>
            <a:ext cx="1408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</a:t>
            </a:r>
          </a:p>
          <a:p>
            <a:r>
              <a:rPr lang="en-US" dirty="0"/>
              <a:t>“dolly” is worst for active case?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3941323" y="1441704"/>
            <a:ext cx="0" cy="68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660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YD, Yaw Damping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61039" y="1713231"/>
            <a:ext cx="1929912" cy="811822"/>
            <a:chOff x="5251938" y="2417885"/>
            <a:chExt cx="1929912" cy="811822"/>
          </a:xfrm>
        </p:grpSpPr>
        <p:sp>
          <p:nvSpPr>
            <p:cNvPr id="6" name="Rectangle 5"/>
            <p:cNvSpPr/>
            <p:nvPr/>
          </p:nvSpPr>
          <p:spPr>
            <a:xfrm>
              <a:off x="5251938" y="2420815"/>
              <a:ext cx="1929912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6018334" y="2598127"/>
              <a:ext cx="800100" cy="4396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42118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542118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15799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15799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5276850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29064" y="1715673"/>
            <a:ext cx="2039816" cy="808892"/>
            <a:chOff x="2813538" y="2426677"/>
            <a:chExt cx="2039816" cy="808892"/>
          </a:xfrm>
        </p:grpSpPr>
        <p:sp>
          <p:nvSpPr>
            <p:cNvPr id="14" name="Rectangle 13"/>
            <p:cNvSpPr/>
            <p:nvPr/>
          </p:nvSpPr>
          <p:spPr>
            <a:xfrm>
              <a:off x="2813538" y="2426677"/>
              <a:ext cx="2039816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94068" y="243144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94068" y="310460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4676775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22575"/>
              </p:ext>
            </p:extLst>
          </p:nvPr>
        </p:nvGraphicFramePr>
        <p:xfrm>
          <a:off x="4890951" y="3496580"/>
          <a:ext cx="63621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548"/>
                <a:gridCol w="1590548"/>
                <a:gridCol w="1590548"/>
                <a:gridCol w="159054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Freq</a:t>
                      </a:r>
                      <a:r>
                        <a:rPr lang="en-US" dirty="0" smtClean="0"/>
                        <a:t> =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Vx</a:t>
                      </a:r>
                      <a:r>
                        <a:rPr lang="en-US" dirty="0" smtClean="0"/>
                        <a:t> =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Amplitude = 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YD_articangle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YD_yawrate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Oval 31"/>
          <p:cNvSpPr/>
          <p:nvPr/>
        </p:nvSpPr>
        <p:spPr>
          <a:xfrm>
            <a:off x="2148972" y="2008751"/>
            <a:ext cx="192024" cy="222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692911" y="2008751"/>
            <a:ext cx="192024" cy="222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64808" y="1508760"/>
            <a:ext cx="45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YD for a vehicle: scalar or vector?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00216" y="2393600"/>
            <a:ext cx="3419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Steering angle sine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ay11 sine input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29068" y="3127248"/>
            <a:ext cx="280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YD means “</a:t>
            </a:r>
            <a:r>
              <a:rPr lang="en-US" b="1" dirty="0"/>
              <a:t>damping ratio”</a:t>
            </a:r>
            <a:r>
              <a:rPr lang="en-US" dirty="0"/>
              <a:t>?</a:t>
            </a:r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3935473" y="3311914"/>
            <a:ext cx="955478" cy="72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3" idx="3"/>
            <a:endCxn id="18" idx="1"/>
          </p:cNvCxnSpPr>
          <p:nvPr/>
        </p:nvCxnSpPr>
        <p:spPr>
          <a:xfrm>
            <a:off x="3935473" y="3311914"/>
            <a:ext cx="955478" cy="11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01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</TotalTime>
  <Words>1097</Words>
  <Application>Microsoft Office PowerPoint</Application>
  <PresentationFormat>Widescreen</PresentationFormat>
  <Paragraphs>211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Cambria Math</vt:lpstr>
      <vt:lpstr>Times New Roman</vt:lpstr>
      <vt:lpstr>Office Theme</vt:lpstr>
      <vt:lpstr>About these slides</vt:lpstr>
      <vt:lpstr>#Abbrev, #Name</vt:lpstr>
      <vt:lpstr>SA, Startability</vt:lpstr>
      <vt:lpstr>GA, Gradeability</vt:lpstr>
      <vt:lpstr>AC, Acceleration capability</vt:lpstr>
      <vt:lpstr>BST, Braking Stability in Turn</vt:lpstr>
      <vt:lpstr>HSSO, High Speed Steady State Off Tracking</vt:lpstr>
      <vt:lpstr>RWA, Rearward Amplification</vt:lpstr>
      <vt:lpstr>YD, Yaw Damping</vt:lpstr>
      <vt:lpstr>HSTO, High Speed Transient Off Tracking</vt:lpstr>
      <vt:lpstr>LSSP, Low Speed Swept Path</vt:lpstr>
    </vt:vector>
  </TitlesOfParts>
  <Company>Chalmers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of all PBSes</dc:title>
  <dc:creator>Bengt J H Jacobson</dc:creator>
  <cp:lastModifiedBy>Bengt J H Jacobson</cp:lastModifiedBy>
  <cp:revision>36</cp:revision>
  <dcterms:created xsi:type="dcterms:W3CDTF">2016-11-16T08:38:54Z</dcterms:created>
  <dcterms:modified xsi:type="dcterms:W3CDTF">2016-12-14T12:59:48Z</dcterms:modified>
</cp:coreProperties>
</file>