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4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3B45-13B1-45B0-9F8E-94CB6922880E}" type="datetimeFigureOut">
              <a:rPr lang="en-GB" smtClean="0"/>
              <a:t>20/11/2016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A76C-4514-4663-AFD0-27F2B6706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754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5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2016-11-17 05:02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5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DescriptionsPerPBS_To</a:t>
            </a:r>
            <a:r>
              <a:rPr lang="en-GB" dirty="0" smtClean="0"/>
              <a:t> Tool.pptx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5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A67-26E5-4646-9EB5-DDD5748A5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𝐺𝐴</m:t>
                                </m:r>
                              </m:oMath>
                            </m:oMathPara>
                          </a14:m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54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73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926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288832"/>
                  </p:ext>
                </p:extLst>
              </p:nvPr>
            </p:nvGraphicFramePr>
            <p:xfrm>
              <a:off x="3251198" y="1797958"/>
              <a:ext cx="4314371" cy="47810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503514"/>
                    <a:gridCol w="810857"/>
                  </a:tblGrid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Startability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25581" r="-1504" b="-17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Gradeability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3835" t="-125581" r="-1504" b="-1660465"/>
                          </a:stretch>
                        </a:blipFill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Acceleration Capability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AC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884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Braking Stability in a Turn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Rearward Amplification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RWA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Yaw Damping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YD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Transient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HSTO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High Speed Steady State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HSSO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Load Transfer Ratio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LTR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Steady state Rollover Threshold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SRT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09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Low Speed Swept Path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2184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Tracking Ability on a Straight Path/Straight line off tracking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TASP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Frontal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30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Tail Swing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Steering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FDST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617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Friction demand on Drive Tyres</a:t>
                          </a:r>
                          <a:endParaRPr lang="sv-SE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FDDT</a:t>
                          </a:r>
                          <a:endParaRPr lang="sv-SE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983" marR="10983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02079" y="726621"/>
            <a:ext cx="11527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slides are the original for descriptive picture for each PBS in the Open PBS tool.</a:t>
            </a:r>
          </a:p>
          <a:p>
            <a:r>
              <a:rPr lang="en-GB" dirty="0" smtClean="0"/>
              <a:t>Generate a bitmap file for each of slide 3 to last slide. </a:t>
            </a:r>
            <a:r>
              <a:rPr lang="en-GB" dirty="0" smtClean="0"/>
              <a:t>Link </a:t>
            </a:r>
            <a:r>
              <a:rPr lang="en-GB" dirty="0" smtClean="0"/>
              <a:t>each such bitmap to Info layer in </a:t>
            </a:r>
            <a:r>
              <a:rPr lang="en-GB" dirty="0"/>
              <a:t>Modelica model </a:t>
            </a:r>
            <a:r>
              <a:rPr lang="en-GB" dirty="0" smtClean="0"/>
              <a:t>for each PBS.</a:t>
            </a:r>
          </a:p>
          <a:p>
            <a:r>
              <a:rPr lang="en-GB" dirty="0" smtClean="0"/>
              <a:t>Description of definition of each PBS (independent of the vehicle model).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Here is a list of all </a:t>
            </a:r>
            <a:r>
              <a:rPr lang="en-GB" dirty="0" err="1" smtClean="0"/>
              <a:t>PBSes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 rot="20324581">
            <a:off x="8158612" y="3848489"/>
            <a:ext cx="4052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Wouldn’t it be better to </a:t>
            </a:r>
            <a:r>
              <a:rPr lang="en-GB" i="1" dirty="0" smtClean="0">
                <a:solidFill>
                  <a:srgbClr val="FF0000"/>
                </a:solidFill>
              </a:rPr>
              <a:t>develop and store as much as possible as </a:t>
            </a:r>
            <a:r>
              <a:rPr lang="en-GB" b="1" i="1" dirty="0" smtClean="0">
                <a:solidFill>
                  <a:srgbClr val="FF0000"/>
                </a:solidFill>
              </a:rPr>
              <a:t>text in </a:t>
            </a:r>
            <a:r>
              <a:rPr lang="en-GB" b="1" i="1" dirty="0" err="1">
                <a:solidFill>
                  <a:srgbClr val="FF0000"/>
                </a:solidFill>
              </a:rPr>
              <a:t>Modelica</a:t>
            </a:r>
            <a:r>
              <a:rPr lang="en-GB" b="1" i="1" dirty="0">
                <a:solidFill>
                  <a:srgbClr val="FF0000"/>
                </a:solidFill>
              </a:rPr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information layer </a:t>
            </a:r>
            <a:r>
              <a:rPr lang="en-GB" b="1" i="1" dirty="0">
                <a:solidFill>
                  <a:srgbClr val="FF0000"/>
                </a:solidFill>
              </a:rPr>
              <a:t>(as opposed to bitmap figure</a:t>
            </a:r>
            <a:r>
              <a:rPr lang="en-GB" b="1" i="1" dirty="0" smtClean="0">
                <a:solidFill>
                  <a:srgbClr val="FF0000"/>
                </a:solidFill>
              </a:rPr>
              <a:t>)? </a:t>
            </a:r>
          </a:p>
          <a:p>
            <a:r>
              <a:rPr lang="en-GB" i="1" dirty="0" smtClean="0">
                <a:solidFill>
                  <a:srgbClr val="FF0000"/>
                </a:solidFill>
              </a:rPr>
              <a:t>When update processes in GitHub is more understood by more in the team, a migration towards that should be done.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9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-2700000">
            <a:off x="-1252059" y="401671"/>
            <a:ext cx="3697982" cy="369332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TEMPLATE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0" name="Cloud 29"/>
          <p:cNvSpPr/>
          <p:nvPr/>
        </p:nvSpPr>
        <p:spPr>
          <a:xfrm>
            <a:off x="7359805" y="3423424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#Abbrev, #Name</a:t>
            </a:r>
            <a:endParaRPr lang="en-GB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</a:t>
            </a:r>
            <a:r>
              <a:rPr lang="en-GB" i="1" dirty="0" smtClean="0">
                <a:solidFill>
                  <a:srgbClr val="FF0000"/>
                </a:solidFill>
              </a:rPr>
              <a:t>###, ###, …</a:t>
            </a:r>
            <a:endParaRPr lang="en-GB" i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25710" y="1599113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93735" y="1601555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6315" y="3527636"/>
                <a:ext cx="682534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PBS manoeuvre</a:t>
                </a:r>
                <a:r>
                  <a:rPr lang="en-GB" dirty="0" smtClean="0"/>
                  <a:t>: </a:t>
                </a:r>
                <a:r>
                  <a:rPr lang="en-GB" b="1" dirty="0"/>
                  <a:t>Speed=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 smtClean="0"/>
                  <a:t>.</a:t>
                </a:r>
                <a:r>
                  <a:rPr lang="sv-SE" dirty="0" smtClean="0"/>
                  <a:t> </a:t>
                </a:r>
                <a:r>
                  <a:rPr lang="en-GB" b="1" dirty="0" smtClean="0"/>
                  <a:t>Alternatives</a:t>
                </a:r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##</m:t>
                    </m:r>
                  </m:oMath>
                </a14:m>
                <a:endParaRPr lang="sv-SE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smtClean="0"/>
                  <a:t>###</a:t>
                </a:r>
                <a:endParaRPr lang="sv-SE" dirty="0" smtClean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#;</m:t>
                    </m:r>
                  </m:oMath>
                </a14:m>
                <a:r>
                  <a:rPr lang="sv-SE" dirty="0" smtClean="0"/>
                  <a:t>. </a:t>
                </a:r>
                <a:r>
                  <a:rPr lang="en-GB" b="1" dirty="0" smtClean="0"/>
                  <a:t>Alternatives</a:t>
                </a:r>
                <a:r>
                  <a:rPr lang="en-GB" b="1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###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5" y="3527636"/>
                <a:ext cx="682534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714" t="-1802" r="-536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08" y="4927686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 smtClean="0">
                <a:solidFill>
                  <a:schemeClr val="tx1"/>
                </a:solidFill>
              </a:rPr>
              <a:t>20</a:t>
            </a:r>
            <a:r>
              <a:rPr lang="en-GB" sz="1400" dirty="0" smtClean="0">
                <a:solidFill>
                  <a:srgbClr val="FF0000"/>
                </a:solidFill>
              </a:rPr>
              <a:t>##-##-##</a:t>
            </a:r>
            <a:r>
              <a:rPr lang="en-GB" sz="1400" dirty="0" smtClean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 smtClean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878" y="1578141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34962" y="158290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34962" y="2256064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715942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 smtClean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5314" y="3418113"/>
            <a:ext cx="4506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Some relevant alternatives to be presented, in order to document and agree also which alternatives are deselected, and possibly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Mark which manoeuvre and measure in Open PBS Tool and in project:</a:t>
            </a:r>
            <a:endParaRPr lang="en-GB" sz="1400" dirty="0"/>
          </a:p>
        </p:txBody>
      </p:sp>
      <p:grpSp>
        <p:nvGrpSpPr>
          <p:cNvPr id="31" name="Group 30"/>
          <p:cNvGrpSpPr/>
          <p:nvPr/>
        </p:nvGrpSpPr>
        <p:grpSpPr>
          <a:xfrm rot="-600000">
            <a:off x="7070287" y="1006893"/>
            <a:ext cx="3965128" cy="984929"/>
            <a:chOff x="1890135" y="1316032"/>
            <a:chExt cx="3965128" cy="984929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835331" y="2364612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-600000">
            <a:off x="6780944" y="1997209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661" y="1982649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>
            <a:spLocks noChangeAspect="1"/>
          </p:cNvSpPr>
          <p:nvPr/>
        </p:nvSpPr>
        <p:spPr>
          <a:xfrm>
            <a:off x="5668862" y="97759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loud 29"/>
          <p:cNvSpPr/>
          <p:nvPr/>
        </p:nvSpPr>
        <p:spPr>
          <a:xfrm>
            <a:off x="7359805" y="3423424"/>
            <a:ext cx="4572000" cy="245326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SA, </a:t>
            </a:r>
            <a:r>
              <a:rPr lang="en-GB" sz="5400" b="1" dirty="0" err="1" smtClean="0"/>
              <a:t>Startability</a:t>
            </a:r>
            <a:endParaRPr lang="en-GB" sz="5400" b="1" dirty="0"/>
          </a:p>
        </p:txBody>
      </p:sp>
      <p:sp>
        <p:nvSpPr>
          <p:cNvPr id="3" name="Rectangle 2"/>
          <p:cNvSpPr/>
          <p:nvPr/>
        </p:nvSpPr>
        <p:spPr>
          <a:xfrm>
            <a:off x="1967658" y="6047195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Present known open issues with this slide: </a:t>
            </a:r>
            <a:r>
              <a:rPr lang="en-GB" i="1" dirty="0" smtClean="0">
                <a:solidFill>
                  <a:srgbClr val="FF0000"/>
                </a:solidFill>
              </a:rPr>
              <a:t>###, ###, …</a:t>
            </a:r>
            <a:endParaRPr lang="en-GB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5428" y="3037779"/>
                <a:ext cx="8022771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PBS manoeuvre</a:t>
                </a:r>
                <a:r>
                  <a:rPr lang="en-GB" dirty="0" smtClean="0"/>
                  <a:t>: Start from stand-still</a:t>
                </a:r>
                <a:r>
                  <a:rPr lang="sv-SE" dirty="0" smtClean="0"/>
                  <a:t>. </a:t>
                </a:r>
                <a:r>
                  <a:rPr lang="en-GB" b="1" dirty="0"/>
                  <a:t>Friction=</a:t>
                </a:r>
                <a:r>
                  <a:rPr lang="en-GB" b="1" dirty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/>
                  <a:t>. Unit loading</a:t>
                </a:r>
                <a:r>
                  <a:rPr lang="en-GB" b="1" dirty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/>
                  <a:t>.</a:t>
                </a:r>
                <a:r>
                  <a:rPr lang="sv-SE" dirty="0"/>
                  <a:t> </a:t>
                </a:r>
                <a:r>
                  <a:rPr lang="en-GB" b="1" dirty="0" smtClean="0"/>
                  <a:t>Alternatives</a:t>
                </a:r>
                <a:r>
                  <a:rPr lang="en-GB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b="0" dirty="0" err="1" smtClean="0"/>
                  <a:t>Friction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high</a:t>
                </a:r>
                <a:r>
                  <a:rPr lang="sv-SE" b="0" dirty="0" smtClean="0"/>
                  <a:t>, </a:t>
                </a:r>
                <a:r>
                  <a:rPr lang="sv-SE" dirty="0" smtClean="0"/>
                  <a:t>M</a:t>
                </a:r>
                <a:r>
                  <a:rPr lang="sv-SE" b="0" dirty="0" smtClean="0"/>
                  <a:t>ax </a:t>
                </a:r>
                <a:r>
                  <a:rPr lang="sv-SE" b="0" dirty="0" err="1" smtClean="0"/>
                  <a:t>payload</a:t>
                </a:r>
                <a:r>
                  <a:rPr lang="sv-SE" b="0" dirty="0" smtClean="0"/>
                  <a:t>, </a:t>
                </a:r>
                <a:r>
                  <a:rPr lang="sv-SE" b="0" dirty="0" err="1" smtClean="0"/>
                  <a:t>Payload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longitudinally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uniformly</a:t>
                </a:r>
                <a:r>
                  <a:rPr lang="sv-SE" b="0" dirty="0" smtClean="0"/>
                  <a:t> </a:t>
                </a:r>
                <a:r>
                  <a:rPr lang="sv-SE" b="0" dirty="0" err="1" smtClean="0"/>
                  <a:t>distributed</a:t>
                </a:r>
                <a:endParaRPr lang="sv-SE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err="1"/>
                  <a:t>Friction</a:t>
                </a:r>
                <a:r>
                  <a:rPr lang="sv-SE" dirty="0"/>
                  <a:t> </a:t>
                </a:r>
                <a:r>
                  <a:rPr lang="sv-SE" dirty="0" err="1" smtClean="0"/>
                  <a:t>low</a:t>
                </a:r>
                <a:r>
                  <a:rPr lang="sv-SE" dirty="0" smtClean="0"/>
                  <a:t>, </a:t>
                </a:r>
                <a:r>
                  <a:rPr lang="sv-SE" dirty="0"/>
                  <a:t>Max </a:t>
                </a:r>
                <a:r>
                  <a:rPr lang="sv-SE" dirty="0" err="1"/>
                  <a:t>payload</a:t>
                </a:r>
                <a:r>
                  <a:rPr lang="sv-SE" dirty="0"/>
                  <a:t>, </a:t>
                </a:r>
                <a:r>
                  <a:rPr lang="sv-SE" dirty="0" err="1"/>
                  <a:t>Payload</a:t>
                </a:r>
                <a:r>
                  <a:rPr lang="sv-SE" dirty="0"/>
                  <a:t> </a:t>
                </a:r>
                <a:r>
                  <a:rPr lang="sv-SE" dirty="0" err="1"/>
                  <a:t>longitudinally</a:t>
                </a:r>
                <a:r>
                  <a:rPr lang="sv-SE" dirty="0"/>
                  <a:t> </a:t>
                </a:r>
                <a:r>
                  <a:rPr lang="sv-SE" dirty="0" err="1"/>
                  <a:t>uniformly</a:t>
                </a:r>
                <a:r>
                  <a:rPr lang="sv-SE" dirty="0"/>
                  <a:t> </a:t>
                </a:r>
                <a:r>
                  <a:rPr lang="sv-SE" dirty="0" err="1" smtClean="0"/>
                  <a:t>distributed</a:t>
                </a:r>
                <a:endParaRPr lang="sv-S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dirty="0" smtClean="0"/>
                  <a:t>###</a:t>
                </a:r>
                <a:endParaRPr lang="sv-SE" dirty="0" smtClean="0"/>
              </a:p>
              <a:p>
                <a:r>
                  <a:rPr lang="en-GB" b="1" dirty="0"/>
                  <a:t>PBS measure</a:t>
                </a:r>
                <a:r>
                  <a:rPr lang="en-GB" dirty="0"/>
                  <a:t>: </a:t>
                </a:r>
                <a:r>
                  <a:rPr lang="en-GB" dirty="0" smtClean="0"/>
                  <a:t>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𝑢𝑝𝑔𝑟𝑎𝑑𝑒</m:t>
                        </m:r>
                      </m:sub>
                    </m:sSub>
                  </m:oMath>
                </a14:m>
                <a:r>
                  <a:rPr lang="sv-SE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:r>
                  <a:rPr lang="sv-SE" dirty="0" err="1"/>
                  <a:t>vehicle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start in</a:t>
                </a:r>
                <a:r>
                  <a:rPr lang="sv-SE" dirty="0" smtClean="0"/>
                  <a:t>.</a:t>
                </a:r>
                <a:endParaRPr lang="sv-SE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" y="3037779"/>
                <a:ext cx="8022771" cy="1499898"/>
              </a:xfrm>
              <a:prstGeom prst="rect">
                <a:avLst/>
              </a:prstGeom>
              <a:blipFill rotWithShape="0">
                <a:blip r:embed="rId2"/>
                <a:stretch>
                  <a:fillRect l="-608" t="-2033" b="-4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20441268">
            <a:off x="8837408" y="4797054"/>
            <a:ext cx="2808709" cy="630912"/>
          </a:xfrm>
          <a:prstGeom prst="rightArrow">
            <a:avLst>
              <a:gd name="adj1" fmla="val 68030"/>
              <a:gd name="adj2" fmla="val 115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 smtClean="0">
                <a:solidFill>
                  <a:schemeClr val="tx1"/>
                </a:solidFill>
              </a:rPr>
              <a:t>20</a:t>
            </a:r>
            <a:r>
              <a:rPr lang="en-GB" sz="1400" dirty="0" smtClean="0">
                <a:solidFill>
                  <a:srgbClr val="FF0000"/>
                </a:solidFill>
              </a:rPr>
              <a:t>##-##-##</a:t>
            </a:r>
            <a:r>
              <a:rPr lang="en-GB" sz="1400" dirty="0" smtClean="0">
                <a:solidFill>
                  <a:schemeClr val="tx1"/>
                </a:solidFill>
              </a:rPr>
              <a:t>) </a:t>
            </a:r>
            <a:r>
              <a:rPr lang="en-GB" sz="1400" dirty="0">
                <a:solidFill>
                  <a:schemeClr val="tx1"/>
                </a:solidFill>
              </a:rPr>
              <a:t>proposal from “HCT in </a:t>
            </a:r>
            <a:r>
              <a:rPr lang="en-GB" sz="1400" dirty="0" err="1">
                <a:solidFill>
                  <a:schemeClr val="tx1"/>
                </a:solidFill>
              </a:rPr>
              <a:t>Swe</a:t>
            </a:r>
            <a:r>
              <a:rPr lang="en-GB" sz="1400" dirty="0">
                <a:solidFill>
                  <a:schemeClr val="tx1"/>
                </a:solidFill>
              </a:rPr>
              <a:t>-project</a:t>
            </a:r>
            <a:r>
              <a:rPr lang="en-GB" sz="1400" dirty="0" smtClean="0">
                <a:solidFill>
                  <a:schemeClr val="tx1"/>
                </a:solidFill>
              </a:rPr>
              <a:t>”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20441268">
            <a:off x="7732577" y="4585310"/>
            <a:ext cx="2650604" cy="630912"/>
          </a:xfrm>
          <a:prstGeom prst="rightArrow">
            <a:avLst>
              <a:gd name="adj1" fmla="val 68030"/>
              <a:gd name="adj2" fmla="val 106426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Implemented in Open PBS tool, version </a:t>
            </a:r>
            <a:r>
              <a:rPr lang="en-GB" sz="1400" dirty="0" smtClean="0">
                <a:solidFill>
                  <a:srgbClr val="FF0000"/>
                </a:solidFill>
              </a:rPr>
              <a:t>###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687" y="3755571"/>
            <a:ext cx="376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 which manoeuvre and measure in Open PBS Tool and in project: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 rot="-600000">
            <a:off x="1890135" y="1316032"/>
            <a:ext cx="3965128" cy="984929"/>
            <a:chOff x="1890135" y="1316032"/>
            <a:chExt cx="3965128" cy="984929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12354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25351" y="1316032"/>
              <a:ext cx="1929912" cy="792000"/>
              <a:chOff x="8219558" y="1268770"/>
              <a:chExt cx="1929912" cy="79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219558" y="1268770"/>
                <a:ext cx="1929912" cy="79200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5400000">
                <a:off x="8990004" y="1444962"/>
                <a:ext cx="792000" cy="43961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890135" y="1316032"/>
              <a:ext cx="1929912" cy="792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366381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095095" y="19409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655179" y="2673751"/>
            <a:ext cx="3287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600000">
            <a:off x="1600792" y="2306348"/>
            <a:ext cx="46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>
            <a:spLocks noChangeAspect="1"/>
          </p:cNvSpPr>
          <p:nvPr/>
        </p:nvSpPr>
        <p:spPr>
          <a:xfrm>
            <a:off x="474562" y="1296364"/>
            <a:ext cx="2746755" cy="2746755"/>
          </a:xfrm>
          <a:prstGeom prst="arc">
            <a:avLst>
              <a:gd name="adj1" fmla="val 21012041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𝑢𝑝𝑔𝑟𝑎𝑑𝑒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09" y="2291788"/>
                <a:ext cx="1129027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RWA, Rearward </a:t>
            </a:r>
            <a:r>
              <a:rPr lang="en-GB" sz="5400" b="1" dirty="0" smtClean="0"/>
              <a:t>Amplification</a:t>
            </a:r>
            <a:endParaRPr lang="en-GB" sz="5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7604" y="2191494"/>
            <a:ext cx="3557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RWA_ay</a:t>
            </a:r>
            <a:endParaRPr lang="en-US" dirty="0" smtClean="0"/>
          </a:p>
          <a:p>
            <a:r>
              <a:rPr lang="en-US" dirty="0" err="1" smtClean="0"/>
              <a:t>RWA_w</a:t>
            </a:r>
            <a:endParaRPr lang="en-US" dirty="0" smtClean="0"/>
          </a:p>
          <a:p>
            <a:r>
              <a:rPr lang="en-US" dirty="0" err="1" smtClean="0"/>
              <a:t>RWA_randinput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7617"/>
              </p:ext>
            </p:extLst>
          </p:nvPr>
        </p:nvGraphicFramePr>
        <p:xfrm>
          <a:off x="2854960" y="3996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RWA_randinput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16112" y="1438890"/>
            <a:ext cx="367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RWA_ay</a:t>
            </a:r>
            <a:r>
              <a:rPr lang="en-US" dirty="0" smtClean="0"/>
              <a:t> = </a:t>
            </a:r>
            <a:r>
              <a:rPr lang="en-US" dirty="0" err="1" smtClean="0"/>
              <a:t>ay_last_cg</a:t>
            </a:r>
            <a:r>
              <a:rPr lang="en-US" dirty="0" smtClean="0"/>
              <a:t>/ay_1_cg</a:t>
            </a:r>
          </a:p>
          <a:p>
            <a:r>
              <a:rPr lang="en-US" dirty="0" err="1"/>
              <a:t>RWA_ay</a:t>
            </a:r>
            <a:r>
              <a:rPr lang="en-US" dirty="0"/>
              <a:t> = </a:t>
            </a:r>
            <a:r>
              <a:rPr lang="en-US" dirty="0" err="1" smtClean="0"/>
              <a:t>ay_last_cg</a:t>
            </a:r>
            <a:r>
              <a:rPr lang="en-US" dirty="0" smtClean="0"/>
              <a:t>/ay11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661148" y="1681784"/>
            <a:ext cx="923544" cy="6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61148" y="1971040"/>
            <a:ext cx="923544" cy="3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516112" y="2462758"/>
            <a:ext cx="1222248" cy="43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7266" y="2241170"/>
            <a:ext cx="3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y</a:t>
            </a:r>
          </a:p>
          <a:p>
            <a:r>
              <a:rPr lang="en-US" dirty="0"/>
              <a:t>w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6112" y="2715236"/>
            <a:ext cx="1222248" cy="17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8923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236099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7676" y="12893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5327" y="1188720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ay11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92911" y="985051"/>
            <a:ext cx="5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ay1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40996" y="1105273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y_last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6648" y="2887501"/>
            <a:ext cx="308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RWA is the “last” vs. “first”?</a:t>
            </a:r>
          </a:p>
          <a:p>
            <a:r>
              <a:rPr lang="en-US" dirty="0"/>
              <a:t>o</a:t>
            </a:r>
            <a:r>
              <a:rPr lang="en-US" dirty="0" smtClean="0"/>
              <a:t>r, “worst” vs. “first”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743702" y="3533832"/>
            <a:ext cx="501282" cy="65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0173" y="3896280"/>
            <a:ext cx="140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</a:t>
            </a:r>
          </a:p>
          <a:p>
            <a:r>
              <a:rPr lang="en-US" dirty="0" smtClean="0"/>
              <a:t>“dolly” is worst for active case?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41323" y="1441704"/>
            <a:ext cx="0" cy="6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YD, Yaw </a:t>
            </a:r>
            <a:r>
              <a:rPr lang="en-GB" sz="5400" b="1" dirty="0" smtClean="0"/>
              <a:t>Damping</a:t>
            </a:r>
            <a:endParaRPr lang="en-GB" sz="5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961039" y="1713231"/>
            <a:ext cx="1929912" cy="811822"/>
            <a:chOff x="5251938" y="2417885"/>
            <a:chExt cx="1929912" cy="811822"/>
          </a:xfrm>
        </p:grpSpPr>
        <p:sp>
          <p:nvSpPr>
            <p:cNvPr id="6" name="Rectangle 5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29064" y="1715673"/>
            <a:ext cx="2039816" cy="808892"/>
            <a:chOff x="2813538" y="2426677"/>
            <a:chExt cx="2039816" cy="808892"/>
          </a:xfrm>
        </p:grpSpPr>
        <p:sp>
          <p:nvSpPr>
            <p:cNvPr id="14" name="Rectangle 13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22575"/>
              </p:ext>
            </p:extLst>
          </p:nvPr>
        </p:nvGraphicFramePr>
        <p:xfrm>
          <a:off x="4890951" y="3496580"/>
          <a:ext cx="63621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48"/>
                <a:gridCol w="1590548"/>
                <a:gridCol w="1590548"/>
                <a:gridCol w="159054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Freq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Vx</a:t>
                      </a:r>
                      <a:r>
                        <a:rPr lang="en-US" dirty="0" smtClean="0"/>
                        <a:t> =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Amplitude =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YD_articangle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YD_yawrate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2148972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2911" y="2008751"/>
            <a:ext cx="192024" cy="222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808" y="1508760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YD for a vehicle: scalar or vector?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00216" y="2393596"/>
            <a:ext cx="341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Steering angle sine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y11 sine 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29064" y="3127248"/>
            <a:ext cx="28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YD means “</a:t>
            </a:r>
            <a:r>
              <a:rPr lang="en-US" b="1" dirty="0" smtClean="0"/>
              <a:t>damping ratio”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935473" y="3311914"/>
            <a:ext cx="955478" cy="72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3"/>
            <a:endCxn id="18" idx="1"/>
          </p:cNvCxnSpPr>
          <p:nvPr/>
        </p:nvCxnSpPr>
        <p:spPr>
          <a:xfrm>
            <a:off x="3935473" y="3311914"/>
            <a:ext cx="955478" cy="111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HSTO, High </a:t>
            </a:r>
            <a:r>
              <a:rPr lang="en-GB" sz="5400" b="1" dirty="0"/>
              <a:t>Speed Transient Off Tracking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67247" y="1448788"/>
            <a:ext cx="1929912" cy="811822"/>
            <a:chOff x="5251938" y="2417885"/>
            <a:chExt cx="1929912" cy="811822"/>
          </a:xfrm>
        </p:grpSpPr>
        <p:sp>
          <p:nvSpPr>
            <p:cNvPr id="4" name="Rectangle 3"/>
            <p:cNvSpPr/>
            <p:nvPr/>
          </p:nvSpPr>
          <p:spPr>
            <a:xfrm>
              <a:off x="5251938" y="2420815"/>
              <a:ext cx="1929912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6018334" y="2598127"/>
              <a:ext cx="800100" cy="43961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2118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42118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799" y="242667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5799" y="3099837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276850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5272" y="1451230"/>
            <a:ext cx="2039816" cy="808892"/>
            <a:chOff x="2813538" y="2426677"/>
            <a:chExt cx="2039816" cy="808892"/>
          </a:xfrm>
        </p:grpSpPr>
        <p:sp>
          <p:nvSpPr>
            <p:cNvPr id="3" name="Rectangle 2"/>
            <p:cNvSpPr/>
            <p:nvPr/>
          </p:nvSpPr>
          <p:spPr>
            <a:xfrm>
              <a:off x="2813538" y="2426677"/>
              <a:ext cx="2039816" cy="80889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94068" y="243144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94068" y="3104600"/>
              <a:ext cx="334108" cy="12309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4676775" y="2776538"/>
              <a:ext cx="109538" cy="1095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828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8273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53828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8273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3955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8400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681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512609" y="22059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068109" y="1786803"/>
            <a:ext cx="101600" cy="101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12609" y="17868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808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525309" y="1418503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7594600" y="1247876"/>
            <a:ext cx="4089400" cy="1471745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9400" h="1471745">
                <a:moveTo>
                  <a:pt x="0" y="1447310"/>
                </a:moveTo>
                <a:cubicBezTo>
                  <a:pt x="638175" y="1478001"/>
                  <a:pt x="1276350" y="1508693"/>
                  <a:pt x="1676400" y="1345710"/>
                </a:cubicBezTo>
                <a:cubicBezTo>
                  <a:pt x="2076450" y="1182727"/>
                  <a:pt x="2194983" y="687427"/>
                  <a:pt x="2400300" y="469410"/>
                </a:cubicBezTo>
                <a:cubicBezTo>
                  <a:pt x="2605617" y="251393"/>
                  <a:pt x="2626783" y="107460"/>
                  <a:pt x="2908300" y="37610"/>
                </a:cubicBezTo>
                <a:cubicBezTo>
                  <a:pt x="3189817" y="-32240"/>
                  <a:pt x="3639608" y="9035"/>
                  <a:pt x="4089400" y="50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353300" y="921822"/>
            <a:ext cx="4140200" cy="1767799"/>
          </a:xfrm>
          <a:custGeom>
            <a:avLst/>
            <a:gdLst>
              <a:gd name="connsiteX0" fmla="*/ 0 w 4089400"/>
              <a:gd name="connsiteY0" fmla="*/ 1447310 h 1471745"/>
              <a:gd name="connsiteX1" fmla="*/ 1676400 w 4089400"/>
              <a:gd name="connsiteY1" fmla="*/ 1345710 h 1471745"/>
              <a:gd name="connsiteX2" fmla="*/ 2400300 w 4089400"/>
              <a:gd name="connsiteY2" fmla="*/ 469410 h 1471745"/>
              <a:gd name="connsiteX3" fmla="*/ 2908300 w 4089400"/>
              <a:gd name="connsiteY3" fmla="*/ 37610 h 1471745"/>
              <a:gd name="connsiteX4" fmla="*/ 4089400 w 4089400"/>
              <a:gd name="connsiteY4" fmla="*/ 50310 h 1471745"/>
              <a:gd name="connsiteX0" fmla="*/ 0 w 4140200"/>
              <a:gd name="connsiteY0" fmla="*/ 1410901 h 1435336"/>
              <a:gd name="connsiteX1" fmla="*/ 1676400 w 4140200"/>
              <a:gd name="connsiteY1" fmla="*/ 1309301 h 1435336"/>
              <a:gd name="connsiteX2" fmla="*/ 2400300 w 4140200"/>
              <a:gd name="connsiteY2" fmla="*/ 433001 h 1435336"/>
              <a:gd name="connsiteX3" fmla="*/ 2908300 w 4140200"/>
              <a:gd name="connsiteY3" fmla="*/ 1201 h 1435336"/>
              <a:gd name="connsiteX4" fmla="*/ 4140200 w 4140200"/>
              <a:gd name="connsiteY4" fmla="*/ 302228 h 1435336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  <a:gd name="connsiteX0" fmla="*/ 0 w 4140200"/>
              <a:gd name="connsiteY0" fmla="*/ 1412659 h 1433364"/>
              <a:gd name="connsiteX1" fmla="*/ 1676400 w 4140200"/>
              <a:gd name="connsiteY1" fmla="*/ 1311059 h 1433364"/>
              <a:gd name="connsiteX2" fmla="*/ 2387600 w 4140200"/>
              <a:gd name="connsiteY2" fmla="*/ 517139 h 1433364"/>
              <a:gd name="connsiteX3" fmla="*/ 2908300 w 4140200"/>
              <a:gd name="connsiteY3" fmla="*/ 2959 h 1433364"/>
              <a:gd name="connsiteX4" fmla="*/ 4140200 w 4140200"/>
              <a:gd name="connsiteY4" fmla="*/ 303986 h 143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200" h="1433364">
                <a:moveTo>
                  <a:pt x="0" y="1412659"/>
                </a:moveTo>
                <a:cubicBezTo>
                  <a:pt x="638175" y="1443350"/>
                  <a:pt x="1278467" y="1460312"/>
                  <a:pt x="1676400" y="1311059"/>
                </a:cubicBezTo>
                <a:cubicBezTo>
                  <a:pt x="2074333" y="1161806"/>
                  <a:pt x="2207683" y="745453"/>
                  <a:pt x="2387600" y="517139"/>
                </a:cubicBezTo>
                <a:cubicBezTo>
                  <a:pt x="2567517" y="288825"/>
                  <a:pt x="2616200" y="38485"/>
                  <a:pt x="2908300" y="2959"/>
                </a:cubicBezTo>
                <a:cubicBezTo>
                  <a:pt x="3200400" y="-32567"/>
                  <a:pt x="3690408" y="262711"/>
                  <a:pt x="4140200" y="3039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13009" y="106290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FBI=</a:t>
            </a:r>
            <a:r>
              <a:rPr lang="en-GB" dirty="0" err="1" smtClean="0"/>
              <a:t>FrontBumperInner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5717706" y="2287937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FBO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5920906" y="1665637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FBMiddle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5146206" y="1056037"/>
            <a:ext cx="468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FAI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364906" y="1017937"/>
            <a:ext cx="1233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AI=</a:t>
            </a:r>
            <a:r>
              <a:rPr lang="en-GB" dirty="0" err="1" smtClean="0"/>
              <a:t>RearAI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/>
                  <a:t>PBS manoeuvre: Lane change on straight road. </a:t>
                </a:r>
                <a:r>
                  <a:rPr lang="en-GB" b="1" dirty="0" smtClean="0"/>
                  <a:t>Speed=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 smtClean="0"/>
                  <a:t>. Friction=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#?</a:t>
                </a:r>
                <a:r>
                  <a:rPr lang="en-GB" b="1" dirty="0" smtClean="0"/>
                  <a:t>. </a:t>
                </a:r>
                <a:r>
                  <a:rPr lang="en-GB" b="1" dirty="0" smtClean="0"/>
                  <a:t>Unit loading</a:t>
                </a:r>
                <a:r>
                  <a:rPr lang="en-GB" b="1" dirty="0" smtClean="0">
                    <a:solidFill>
                      <a:srgbClr val="FF0000"/>
                    </a:solidFill>
                  </a:rPr>
                  <a:t>=#?</a:t>
                </a:r>
                <a:r>
                  <a:rPr lang="en-GB" b="1" dirty="0" smtClean="0"/>
                  <a:t>. </a:t>
                </a:r>
                <a:r>
                  <a:rPr lang="en-GB" b="1" dirty="0" smtClean="0"/>
                  <a:t>Alternatives to define path:</a:t>
                </a:r>
                <a:endParaRPr lang="en-GB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FAM 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</a:t>
                </a:r>
                <a:r>
                  <a:rPr lang="en-GB" dirty="0" smtClean="0"/>
                  <a:t> </a:t>
                </a:r>
                <a:r>
                  <a:rPr lang="en-GB" dirty="0"/>
                  <a:t>follow 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selected so that worst </a:t>
                </a:r>
                <a:r>
                  <a:rPr lang="en-GB" dirty="0" smtClean="0"/>
                  <a:t>HSTO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 </a:t>
                </a:r>
                <a:r>
                  <a:rPr lang="en-GB" dirty="0" smtClean="0"/>
                  <a:t>follow </a:t>
                </a:r>
                <a:r>
                  <a:rPr lang="en-GB" dirty="0"/>
                  <a:t>single sine: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𝑟𝑜𝑎𝑑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𝑐𝑜𝑜𝑟𝑑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sv-SE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type m:val="lin"/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#?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=#?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&lt;probably 5-10 other reasonable alternatives&gt;</a:t>
                </a:r>
                <a:endParaRPr lang="en-GB" b="1" dirty="0" smtClean="0"/>
              </a:p>
              <a:p>
                <a:endParaRPr lang="en-GB" b="1" dirty="0" smtClean="0"/>
              </a:p>
              <a:p>
                <a:r>
                  <a:rPr lang="en-GB" b="1" dirty="0" smtClean="0"/>
                  <a:t>PBS </a:t>
                </a:r>
                <a:r>
                  <a:rPr lang="en-GB" b="1" dirty="0" smtClean="0"/>
                  <a:t>measure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𝐻𝑆𝑇𝑂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v-SE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v-SE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smtClean="0"/>
                  <a:t> </a:t>
                </a:r>
                <a:r>
                  <a:rPr lang="en-GB" b="1" dirty="0" smtClean="0"/>
                  <a:t>Alternatives</a:t>
                </a:r>
                <a:r>
                  <a:rPr lang="en-GB" b="1" dirty="0"/>
                  <a:t>, </a:t>
                </a:r>
                <a:r>
                  <a:rPr lang="en-GB" b="1" dirty="0" smtClean="0"/>
                  <a:t>different point pairs: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FAM, </a:t>
                </a:r>
                <a:r>
                  <a:rPr lang="en-GB" dirty="0" smtClean="0"/>
                  <a:t>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</a:t>
                </a:r>
                <a:r>
                  <a:rPr lang="en-GB" dirty="0" smtClean="0"/>
                  <a:t>RBM [</a:t>
                </a:r>
                <a:r>
                  <a:rPr lang="en-GB" dirty="0"/>
                  <a:t>Present (2016-11-17) proposal from “HCT in </a:t>
                </a:r>
                <a:r>
                  <a:rPr lang="en-GB" dirty="0" err="1"/>
                  <a:t>Swe</a:t>
                </a:r>
                <a:r>
                  <a:rPr lang="en-GB" dirty="0"/>
                  <a:t>-project</a:t>
                </a:r>
                <a:r>
                  <a:rPr lang="en-GB" dirty="0" smtClean="0"/>
                  <a:t>”]</a:t>
                </a: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FAM, </a:t>
                </a:r>
                <a:r>
                  <a:rPr lang="en-GB" dirty="0" smtClean="0"/>
                  <a:t>WAM [</a:t>
                </a:r>
                <a:r>
                  <a:rPr lang="en-GB" dirty="0"/>
                  <a:t>ISO 14791:2000(E)</a:t>
                </a:r>
                <a:r>
                  <a:rPr lang="en-GB" dirty="0" smtClean="0"/>
                  <a:t>]</a:t>
                </a: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FBO</a:t>
                </a:r>
                <a:r>
                  <a:rPr lang="en-GB" dirty="0" smtClean="0"/>
                  <a:t>, RBI [approx., with intention to capture body corners]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&lt;probably around </a:t>
                </a:r>
                <a:r>
                  <a:rPr lang="en-GB" dirty="0" smtClean="0"/>
                  <a:t>5-10 </a:t>
                </a:r>
                <a:r>
                  <a:rPr lang="en-GB" dirty="0" smtClean="0"/>
                  <a:t>other </a:t>
                </a:r>
                <a:r>
                  <a:rPr lang="en-GB" dirty="0"/>
                  <a:t>reasonable alternatives</a:t>
                </a:r>
                <a:r>
                  <a:rPr lang="en-GB" dirty="0" smtClean="0"/>
                  <a:t>&gt;</a:t>
                </a:r>
                <a:endParaRPr lang="en-GB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4" y="2962063"/>
                <a:ext cx="11132919" cy="3545586"/>
              </a:xfrm>
              <a:prstGeom prst="rect">
                <a:avLst/>
              </a:prstGeom>
              <a:blipFill rotWithShape="0">
                <a:blip r:embed="rId2"/>
                <a:stretch>
                  <a:fillRect l="-438" t="-1031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0" y="6519446"/>
            <a:ext cx="385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smtClean="0">
                <a:solidFill>
                  <a:srgbClr val="FF0000"/>
                </a:solidFill>
              </a:rPr>
              <a:t>Present known open issues with this slide</a:t>
            </a:r>
            <a:r>
              <a:rPr lang="en-GB" sz="1600" i="1" dirty="0" smtClean="0">
                <a:solidFill>
                  <a:srgbClr val="FF0000"/>
                </a:solidFill>
              </a:rPr>
              <a:t>: …</a:t>
            </a:r>
            <a:endParaRPr lang="en-GB" sz="1600" i="1" dirty="0" smtClean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72757" y="1652937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RBM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140696" y="959840"/>
            <a:ext cx="9144" cy="6309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41405" y="1643866"/>
            <a:ext cx="60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FAM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321315" y="1097059"/>
            <a:ext cx="12990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W</a:t>
            </a:r>
            <a:r>
              <a:rPr lang="en-GB" sz="1600" dirty="0" smtClean="0"/>
              <a:t>AI=</a:t>
            </a:r>
            <a:r>
              <a:rPr lang="en-GB" sz="1600" dirty="0" err="1" smtClean="0"/>
              <a:t>Worst</a:t>
            </a:r>
            <a:r>
              <a:rPr lang="en-GB" sz="1600" dirty="0" err="1" smtClean="0"/>
              <a:t>AI</a:t>
            </a:r>
            <a:endParaRPr lang="en-GB" sz="16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613317" y="1447513"/>
            <a:ext cx="579863" cy="8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739401" y="145227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39401" y="2125436"/>
            <a:ext cx="334108" cy="1230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36208" y="22021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836208" y="17830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8908" y="1414786"/>
            <a:ext cx="101600" cy="10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04439" y="1622723"/>
            <a:ext cx="743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WAM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345422" y="2229573"/>
            <a:ext cx="610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WAO</a:t>
            </a:r>
            <a:endParaRPr lang="en-GB" sz="1600" dirty="0"/>
          </a:p>
        </p:txBody>
      </p:sp>
      <p:sp>
        <p:nvSpPr>
          <p:cNvPr id="55" name="Rectangle 54"/>
          <p:cNvSpPr/>
          <p:nvPr/>
        </p:nvSpPr>
        <p:spPr>
          <a:xfrm rot="20704879">
            <a:off x="9165771" y="4776596"/>
            <a:ext cx="2318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#Mark which is: </a:t>
            </a:r>
            <a:r>
              <a:rPr lang="en-GB" sz="1400" dirty="0" smtClean="0"/>
              <a:t>“Implemented </a:t>
            </a:r>
            <a:r>
              <a:rPr lang="en-GB" sz="1400" dirty="0"/>
              <a:t>in Open PBS tool, version </a:t>
            </a:r>
            <a:r>
              <a:rPr lang="en-GB" sz="1400" dirty="0" smtClean="0">
                <a:solidFill>
                  <a:srgbClr val="FF0000"/>
                </a:solidFill>
              </a:rPr>
              <a:t>###”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7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530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About these slides</vt:lpstr>
      <vt:lpstr>#Abbrev, #Name</vt:lpstr>
      <vt:lpstr>SA, Startability</vt:lpstr>
      <vt:lpstr>RWA, Rearward Amplification</vt:lpstr>
      <vt:lpstr>YD, Yaw Damping</vt:lpstr>
      <vt:lpstr>HSTO, High Speed Transient Off Tracking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all PBSes</dc:title>
  <dc:creator>Bengt J H Jacobson</dc:creator>
  <cp:lastModifiedBy>Bengt J H Jacobson</cp:lastModifiedBy>
  <cp:revision>23</cp:revision>
  <dcterms:created xsi:type="dcterms:W3CDTF">2016-11-16T08:38:54Z</dcterms:created>
  <dcterms:modified xsi:type="dcterms:W3CDTF">2016-11-20T08:29:40Z</dcterms:modified>
</cp:coreProperties>
</file>