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1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202" y="1797962"/>
              <a:ext cx="4314371" cy="466717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slides are the original for descriptive picture for each PBS in the Open PBS tool.</a:t>
            </a:r>
          </a:p>
          <a:p>
            <a:r>
              <a:rPr lang="en-GB" dirty="0"/>
              <a:t>Generate a bitmap file for each of slide 3 to last slide. Link each such bitmap to Info layer in </a:t>
            </a:r>
            <a:r>
              <a:rPr lang="en-GB" dirty="0"/>
              <a:t>Modelica model </a:t>
            </a:r>
            <a:r>
              <a:rPr lang="en-GB" dirty="0"/>
              <a:t>for each PBS.</a:t>
            </a:r>
          </a:p>
          <a:p>
            <a:r>
              <a:rPr lang="en-GB" dirty="0"/>
              <a:t>Description of definition of each PBS (independent of the vehicle model).</a:t>
            </a:r>
          </a:p>
          <a:p>
            <a:endParaRPr lang="en-GB" dirty="0"/>
          </a:p>
          <a:p>
            <a:r>
              <a:rPr lang="en-GB" dirty="0"/>
              <a:t>Here is a list of all </a:t>
            </a:r>
            <a:r>
              <a:rPr lang="en-GB" dirty="0" err="1"/>
              <a:t>PBSes</a:t>
            </a:r>
            <a:r>
              <a:rPr lang="en-GB" dirty="0"/>
              <a:t>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 rot="20324581">
            <a:off x="8158616" y="3848493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</a:t>
            </a:r>
            <a:r>
              <a:rPr lang="en-GB" i="1" dirty="0">
                <a:solidFill>
                  <a:srgbClr val="FF0000"/>
                </a:solidFill>
              </a:rPr>
              <a:t>develop and store as much as possible as </a:t>
            </a:r>
            <a:r>
              <a:rPr lang="en-GB" b="1" i="1" dirty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information layer </a:t>
            </a:r>
            <a:r>
              <a:rPr lang="en-GB" b="1" i="1" dirty="0">
                <a:solidFill>
                  <a:srgbClr val="FF0000"/>
                </a:solidFill>
              </a:rPr>
              <a:t>(as opposed to bitmap figure</a:t>
            </a:r>
            <a:r>
              <a:rPr lang="en-GB" b="1" i="1" dirty="0">
                <a:solidFill>
                  <a:srgbClr val="FF0000"/>
                </a:solidFill>
              </a:rPr>
              <a:t>)? </a:t>
            </a:r>
          </a:p>
          <a:p>
            <a:r>
              <a:rPr lang="en-GB" i="1" dirty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TEMPLATE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#Abbrev, #Name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</a:t>
            </a:r>
            <a:r>
              <a:rPr lang="en-GB" i="1" dirty="0">
                <a:solidFill>
                  <a:srgbClr val="FF0000"/>
                </a:solidFill>
              </a:rPr>
              <a:t>###, ###, …</a:t>
            </a:r>
            <a:endParaRPr lang="en-GB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36"/>
                <a:ext cx="6825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714" t="-1802" r="-536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>
                <a:solidFill>
                  <a:schemeClr val="tx1"/>
                </a:solidFill>
              </a:rPr>
              <a:t>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  <a:endParaRPr lang="en-GB" sz="1400" dirty="0"/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  <a:endParaRPr lang="en-GB" dirty="0"/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  <a:endParaRPr lang="en-GB" dirty="0"/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SA, </a:t>
            </a:r>
            <a:r>
              <a:rPr lang="en-GB" sz="5400" dirty="0" err="1"/>
              <a:t>Startability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</a:t>
            </a:r>
            <a:r>
              <a:rPr lang="en-GB" i="1" dirty="0">
                <a:solidFill>
                  <a:srgbClr val="FF0000"/>
                </a:solidFill>
              </a:rPr>
              <a:t>###, ###, …</a:t>
            </a:r>
            <a:endParaRPr lang="en-GB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32" y="3037779"/>
                <a:ext cx="8022771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Start from stand-still</a:t>
                </a:r>
                <a:r>
                  <a:rPr lang="sv-SE" dirty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high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low</a:t>
                </a:r>
                <a:r>
                  <a:rPr lang="sv-SE" dirty="0"/>
                  <a:t>, </a:t>
                </a:r>
                <a:r>
                  <a:rPr lang="sv-SE" dirty="0"/>
                  <a:t>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:r>
                  <a:rPr lang="en-GB" dirty="0"/>
                  <a:t>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</a:t>
                </a:r>
                <a:r>
                  <a:rPr lang="sv-SE" dirty="0"/>
                  <a:t>.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" y="3037779"/>
                <a:ext cx="8022771" cy="1499898"/>
              </a:xfrm>
              <a:prstGeom prst="rect">
                <a:avLst/>
              </a:prstGeom>
              <a:blipFill rotWithShape="0">
                <a:blip r:embed="rId2"/>
                <a:stretch>
                  <a:fillRect l="-608" t="-2033" b="-4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>
                <a:solidFill>
                  <a:schemeClr val="tx1"/>
                </a:solidFill>
              </a:rPr>
              <a:t>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5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 which manoeuvre and measure in Open PBS Tool and in project: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3513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RWA, Rearward </a:t>
            </a:r>
            <a:r>
              <a:rPr lang="en-GB" sz="5400" dirty="0"/>
              <a:t>Amplification</a:t>
            </a:r>
            <a:endParaRPr lang="en-GB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endParaRPr lang="en-US" dirty="0"/>
          </a:p>
          <a:p>
            <a:r>
              <a:rPr lang="en-US" dirty="0" err="1"/>
              <a:t>RWA_w</a:t>
            </a:r>
            <a:endParaRPr lang="en-US" dirty="0"/>
          </a:p>
          <a:p>
            <a:r>
              <a:rPr lang="en-US" dirty="0" err="1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/ay11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4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70" y="2241174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/>
              <a:t>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40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/>
              <a:t>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5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RWA is the “last” vs. “first”?</a:t>
            </a:r>
          </a:p>
          <a:p>
            <a:r>
              <a:rPr lang="en-US" dirty="0"/>
              <a:t>o</a:t>
            </a:r>
            <a:r>
              <a:rPr lang="en-US" dirty="0"/>
              <a:t>r, “worst” vs. “first”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7" y="3896284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</a:p>
          <a:p>
            <a:r>
              <a:rPr lang="en-US" dirty="0"/>
              <a:t>“dolly” is worst for active case?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YD, Yaw </a:t>
            </a:r>
            <a:r>
              <a:rPr lang="en-GB" sz="5400" dirty="0"/>
              <a:t>Damping</a:t>
            </a:r>
            <a:endParaRPr lang="en-GB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YD for a vehicle: scalar or vector?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00216" y="2393600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/>
              <a:t>y11 sine 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068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YD means “</a:t>
            </a:r>
            <a:r>
              <a:rPr lang="en-US" b="1" dirty="0"/>
              <a:t>damping ratio”</a:t>
            </a:r>
            <a:r>
              <a:rPr lang="en-US" dirty="0"/>
              <a:t>?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HSTO, High </a:t>
            </a:r>
            <a:r>
              <a:rPr lang="en-GB" sz="5400" dirty="0"/>
              <a:t>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920910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</a:t>
            </a:r>
            <a:r>
              <a:rPr lang="en-GB" dirty="0"/>
              <a:t>AI=</a:t>
            </a:r>
            <a:r>
              <a:rPr lang="en-GB" dirty="0" err="1"/>
              <a:t>RearAI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488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PBS manoeuvre: Lane change on straight road. 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 Alternatives to define path: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</a:t>
                </a:r>
                <a:r>
                  <a:rPr lang="en-GB" dirty="0"/>
                  <a:t> </a:t>
                </a:r>
                <a:r>
                  <a:rPr lang="en-GB" dirty="0"/>
                  <a:t>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</a:t>
                </a:r>
                <a:r>
                  <a:rPr lang="en-GB" dirty="0"/>
                  <a:t>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</a:t>
                </a:r>
                <a:r>
                  <a:rPr lang="en-GB" dirty="0"/>
                  <a:t>follow </a:t>
                </a:r>
                <a:r>
                  <a:rPr lang="en-GB" dirty="0"/>
                  <a:t>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5-10 other reasonable alternatives&gt;</a:t>
                </a:r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/>
                  <a:t>  </a:t>
                </a:r>
                <a:r>
                  <a:rPr lang="en-GB" b="1" dirty="0"/>
                  <a:t>Alternatives</a:t>
                </a:r>
                <a:r>
                  <a:rPr lang="en-GB" b="1" dirty="0"/>
                  <a:t>, </a:t>
                </a:r>
                <a:r>
                  <a:rPr lang="en-GB" b="1" dirty="0"/>
                  <a:t>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</a:t>
                </a:r>
                <a:r>
                  <a:rPr lang="en-GB" dirty="0"/>
                  <a:t>RBM [</a:t>
                </a:r>
                <a:r>
                  <a:rPr lang="en-GB" dirty="0"/>
                  <a:t>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</a:t>
                </a:r>
                <a:r>
                  <a:rPr lang="en-GB" dirty="0"/>
                  <a:t>”]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</a:t>
                </a:r>
                <a:r>
                  <a:rPr lang="en-GB" dirty="0"/>
                  <a:t>WAM [</a:t>
                </a:r>
                <a:r>
                  <a:rPr lang="en-GB" dirty="0"/>
                  <a:t>ISO 14791:2000(E)</a:t>
                </a:r>
                <a:r>
                  <a:rPr lang="en-GB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FBO,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around 5-10 other </a:t>
                </a:r>
                <a:r>
                  <a:rPr lang="en-GB" dirty="0"/>
                  <a:t>reasonable alternatives</a:t>
                </a:r>
                <a:r>
                  <a:rPr lang="en-GB" dirty="0"/>
                  <a:t>&gt;</a:t>
                </a:r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Present known open issues with this slide: 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40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55" name="Rectangle 54"/>
          <p:cNvSpPr/>
          <p:nvPr/>
        </p:nvSpPr>
        <p:spPr>
          <a:xfrm rot="20704879">
            <a:off x="9165775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#Mark which is: </a:t>
            </a:r>
            <a:r>
              <a:rPr lang="en-GB" sz="1400" dirty="0"/>
              <a:t>“Implemented </a:t>
            </a:r>
            <a:r>
              <a:rPr lang="en-GB" sz="1400" dirty="0"/>
              <a:t>in Open PBS tool, version </a:t>
            </a:r>
            <a:r>
              <a:rPr lang="en-GB" sz="1400" dirty="0">
                <a:solidFill>
                  <a:srgbClr val="FF0000"/>
                </a:solidFill>
              </a:rPr>
              <a:t>###”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dirty="0"/>
              <a:t>LSSP, Low </a:t>
            </a:r>
            <a:r>
              <a:rPr lang="en-US" sz="5400" dirty="0"/>
              <a:t>Speed Swept </a:t>
            </a:r>
            <a:r>
              <a:rPr lang="en-US" sz="5400" dirty="0"/>
              <a:t>Path</a:t>
            </a:r>
            <a:endParaRPr lang="sv-SE" sz="5400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13326583" y="4133207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>
                <a:solidFill>
                  <a:schemeClr val="tx1"/>
                </a:solidFill>
              </a:rPr>
              <a:t>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0441268">
            <a:off x="12221752" y="3921463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>
            <a:off x="9801290" y="768104"/>
            <a:ext cx="1585731" cy="1574157"/>
          </a:xfrm>
          <a:prstGeom prst="arc">
            <a:avLst>
              <a:gd name="adj1" fmla="val 53710"/>
              <a:gd name="adj2" fmla="val 547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94885" y="2338465"/>
            <a:ext cx="28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</p:cNvCxnSpPr>
          <p:nvPr/>
        </p:nvCxnSpPr>
        <p:spPr>
          <a:xfrm flipV="1">
            <a:off x="11386923" y="0"/>
            <a:ext cx="0" cy="156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02160" y="1511654"/>
            <a:ext cx="1929912" cy="811822"/>
            <a:chOff x="5251938" y="2417885"/>
            <a:chExt cx="1929912" cy="811822"/>
          </a:xfrm>
        </p:grpSpPr>
        <p:sp>
          <p:nvSpPr>
            <p:cNvPr id="45" name="Rectangle 44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70185" y="1514096"/>
            <a:ext cx="2039816" cy="808892"/>
            <a:chOff x="2813538" y="2426677"/>
            <a:chExt cx="2039816" cy="808892"/>
          </a:xfrm>
        </p:grpSpPr>
        <p:sp>
          <p:nvSpPr>
            <p:cNvPr id="53" name="Rectangle 5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Oval 56"/>
          <p:cNvSpPr/>
          <p:nvPr/>
        </p:nvSpPr>
        <p:spPr>
          <a:xfrm>
            <a:off x="55177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9622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5177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9622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5304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9749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2030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6475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2030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6475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22157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6602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847922" y="1125769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5852619" y="235080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6055821" y="172850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281119" y="1118903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2499819" y="1080803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</a:t>
            </a:r>
            <a:r>
              <a:rPr lang="en-GB" dirty="0"/>
              <a:t>AI=</a:t>
            </a:r>
            <a:r>
              <a:rPr lang="en-GB" dirty="0" err="1"/>
              <a:t>RearAI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1607670" y="171580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4976318" y="1706732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456228" y="1159925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7" name="Rectangle 76"/>
          <p:cNvSpPr/>
          <p:nvPr/>
        </p:nvSpPr>
        <p:spPr>
          <a:xfrm>
            <a:off x="748230" y="1510379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74314" y="151514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4314" y="218830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71121" y="22650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71121" y="18459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983821" y="1477652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39354" y="1685589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480335" y="2292439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174418" y="2344570"/>
            <a:ext cx="14005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503764" y="359764"/>
            <a:ext cx="2083633" cy="1978702"/>
          </a:xfrm>
          <a:custGeom>
            <a:avLst/>
            <a:gdLst>
              <a:gd name="connsiteX0" fmla="*/ 0 w 2083633"/>
              <a:gd name="connsiteY0" fmla="*/ 1978702 h 1978702"/>
              <a:gd name="connsiteX1" fmla="*/ 374754 w 2083633"/>
              <a:gd name="connsiteY1" fmla="*/ 1858780 h 1978702"/>
              <a:gd name="connsiteX2" fmla="*/ 1004341 w 2083633"/>
              <a:gd name="connsiteY2" fmla="*/ 1603947 h 1978702"/>
              <a:gd name="connsiteX3" fmla="*/ 1558977 w 2083633"/>
              <a:gd name="connsiteY3" fmla="*/ 1319134 h 1978702"/>
              <a:gd name="connsiteX4" fmla="*/ 1858780 w 2083633"/>
              <a:gd name="connsiteY4" fmla="*/ 989351 h 1978702"/>
              <a:gd name="connsiteX5" fmla="*/ 2053652 w 2083633"/>
              <a:gd name="connsiteY5" fmla="*/ 764498 h 1978702"/>
              <a:gd name="connsiteX6" fmla="*/ 2083633 w 2083633"/>
              <a:gd name="connsiteY6" fmla="*/ 539646 h 1978702"/>
              <a:gd name="connsiteX7" fmla="*/ 2008682 w 2083633"/>
              <a:gd name="connsiteY7" fmla="*/ 299803 h 1978702"/>
              <a:gd name="connsiteX8" fmla="*/ 1903751 w 2083633"/>
              <a:gd name="connsiteY8" fmla="*/ 164892 h 1978702"/>
              <a:gd name="connsiteX9" fmla="*/ 1903751 w 2083633"/>
              <a:gd name="connsiteY9" fmla="*/ 0 h 19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3633" h="1978702">
                <a:moveTo>
                  <a:pt x="0" y="1978702"/>
                </a:moveTo>
                <a:lnTo>
                  <a:pt x="374754" y="1858780"/>
                </a:lnTo>
                <a:lnTo>
                  <a:pt x="1004341" y="1603947"/>
                </a:lnTo>
                <a:lnTo>
                  <a:pt x="1558977" y="1319134"/>
                </a:lnTo>
                <a:lnTo>
                  <a:pt x="1858780" y="989351"/>
                </a:lnTo>
                <a:lnTo>
                  <a:pt x="2053652" y="764498"/>
                </a:lnTo>
                <a:lnTo>
                  <a:pt x="2083633" y="539646"/>
                </a:lnTo>
                <a:lnTo>
                  <a:pt x="2008682" y="299803"/>
                </a:lnTo>
                <a:lnTo>
                  <a:pt x="1903751" y="164892"/>
                </a:lnTo>
                <a:lnTo>
                  <a:pt x="1903751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0270208" y="23149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guide</a:t>
            </a:r>
          </a:p>
        </p:txBody>
      </p:sp>
      <p:sp>
        <p:nvSpPr>
          <p:cNvPr id="94" name="Rectangle 93"/>
          <p:cNvSpPr/>
          <p:nvPr/>
        </p:nvSpPr>
        <p:spPr>
          <a:xfrm rot="20272420">
            <a:off x="9697070" y="1732826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follower</a:t>
            </a:r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5255511" y="2368292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  <a:endParaRPr lang="en-GB" dirty="0"/>
          </a:p>
        </p:txBody>
      </p:sp>
      <p:sp>
        <p:nvSpPr>
          <p:cNvPr id="96" name="Oval 95"/>
          <p:cNvSpPr/>
          <p:nvPr/>
        </p:nvSpPr>
        <p:spPr>
          <a:xfrm>
            <a:off x="4480694" y="22712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480694" y="18521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493394" y="14838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579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About these slides</vt:lpstr>
      <vt:lpstr>#Abbrev, #Name</vt:lpstr>
      <vt:lpstr>SA, Startability</vt:lpstr>
      <vt:lpstr>RWA, Rearward Amplification</vt:lpstr>
      <vt:lpstr>YD, Yaw Damping</vt:lpstr>
      <vt:lpstr>HSTO, High Speed Transient Off Tracking</vt:lpstr>
      <vt:lpstr>LSSP, Low Speed Swept Path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28</cp:revision>
  <dcterms:created xsi:type="dcterms:W3CDTF">2016-11-16T08:38:54Z</dcterms:created>
  <dcterms:modified xsi:type="dcterms:W3CDTF">2016-11-24T05:37:56Z</dcterms:modified>
</cp:coreProperties>
</file>