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1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3B45-13B1-45B0-9F8E-94CB6922880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A76C-4514-4663-AFD0-27F2B6706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754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5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2016-11-17 05:02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5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DescriptionsPerPBS_To</a:t>
            </a:r>
            <a:r>
              <a:rPr lang="en-GB" dirty="0" smtClean="0"/>
              <a:t> Tool.pptx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5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DA67-26E5-4646-9EB5-DDD5748A5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these slides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25581" r="-1504" b="-17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125581" r="-1504" b="-16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184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02079" y="726621"/>
            <a:ext cx="1152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slides are the original for descriptive picture for each PBS in the Open PBS tool.</a:t>
            </a:r>
          </a:p>
          <a:p>
            <a:r>
              <a:rPr lang="en-GB" dirty="0" smtClean="0"/>
              <a:t>Generate a bitmap file for each of slide 3 to last slide. Link each such bitmap to Info layer in </a:t>
            </a:r>
            <a:r>
              <a:rPr lang="en-GB" dirty="0"/>
              <a:t>Modelica model </a:t>
            </a:r>
            <a:r>
              <a:rPr lang="en-GB" dirty="0" smtClean="0"/>
              <a:t>for each PBS.</a:t>
            </a:r>
          </a:p>
          <a:p>
            <a:r>
              <a:rPr lang="en-GB" dirty="0" smtClean="0"/>
              <a:t>Description of definition of each PBS (independent of the vehicle model).</a:t>
            </a:r>
          </a:p>
          <a:p>
            <a:endParaRPr lang="en-GB" dirty="0"/>
          </a:p>
          <a:p>
            <a:r>
              <a:rPr lang="en-GB" dirty="0" smtClean="0"/>
              <a:t>Here is a list of all </a:t>
            </a:r>
            <a:r>
              <a:rPr lang="en-GB" dirty="0" err="1" smtClean="0"/>
              <a:t>PBSes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 rot="20324581">
            <a:off x="8158612" y="3848489"/>
            <a:ext cx="4052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Wouldn’t it be better to </a:t>
            </a:r>
            <a:r>
              <a:rPr lang="en-GB" i="1" dirty="0" smtClean="0">
                <a:solidFill>
                  <a:srgbClr val="FF0000"/>
                </a:solidFill>
              </a:rPr>
              <a:t>develop and store as much as possible as </a:t>
            </a:r>
            <a:r>
              <a:rPr lang="en-GB" b="1" i="1" dirty="0" smtClean="0">
                <a:solidFill>
                  <a:srgbClr val="FF0000"/>
                </a:solidFill>
              </a:rPr>
              <a:t>text in </a:t>
            </a:r>
            <a:r>
              <a:rPr lang="en-GB" b="1" i="1" dirty="0" err="1">
                <a:solidFill>
                  <a:srgbClr val="FF0000"/>
                </a:solidFill>
              </a:rPr>
              <a:t>Modelica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information layer </a:t>
            </a:r>
            <a:r>
              <a:rPr lang="en-GB" b="1" i="1" dirty="0">
                <a:solidFill>
                  <a:srgbClr val="FF0000"/>
                </a:solidFill>
              </a:rPr>
              <a:t>(as opposed to bitmap figure</a:t>
            </a:r>
            <a:r>
              <a:rPr lang="en-GB" b="1" i="1" dirty="0" smtClean="0">
                <a:solidFill>
                  <a:srgbClr val="FF0000"/>
                </a:solidFill>
              </a:rPr>
              <a:t>)? </a:t>
            </a:r>
          </a:p>
          <a:p>
            <a:r>
              <a:rPr lang="en-GB" i="1" dirty="0" smtClean="0">
                <a:solidFill>
                  <a:srgbClr val="FF0000"/>
                </a:solidFill>
              </a:rPr>
              <a:t>When update processes in GitHub is more understood by more in the team, a migration towards that should be done.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9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-2700000">
            <a:off x="-1252059" y="401671"/>
            <a:ext cx="3697982" cy="3693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TEMPLATE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7359805" y="3423424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#Abbrev, #Name</a:t>
            </a:r>
            <a:endParaRPr lang="en-GB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</a:t>
            </a:r>
            <a:r>
              <a:rPr lang="en-GB" i="1" dirty="0" smtClean="0">
                <a:solidFill>
                  <a:srgbClr val="FF0000"/>
                </a:solidFill>
              </a:rPr>
              <a:t>###, ###, …</a:t>
            </a:r>
            <a:endParaRPr lang="en-GB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36"/>
                <a:ext cx="68253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PBS manoeuvre</a:t>
                </a:r>
                <a:r>
                  <a:rPr lang="en-GB" dirty="0" smtClean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 smtClean="0"/>
                  <a:t>.</a:t>
                </a:r>
                <a:r>
                  <a:rPr lang="sv-SE" dirty="0" smtClean="0"/>
                  <a:t> </a:t>
                </a:r>
                <a:r>
                  <a:rPr lang="en-GB" b="1" dirty="0" smtClean="0"/>
                  <a:t>Alternatives</a:t>
                </a:r>
                <a:r>
                  <a:rPr lang="en-GB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smtClean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 smtClean="0"/>
                  <a:t>. </a:t>
                </a:r>
                <a:r>
                  <a:rPr lang="en-GB" b="1" dirty="0" smtClean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36"/>
                <a:ext cx="682534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714" t="-1802" r="-536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08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Present 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 smtClean="0">
                <a:solidFill>
                  <a:schemeClr val="tx1"/>
                </a:solidFill>
              </a:rPr>
              <a:t>20</a:t>
            </a:r>
            <a:r>
              <a:rPr lang="en-GB" sz="1400" dirty="0" smtClean="0">
                <a:solidFill>
                  <a:srgbClr val="FF0000"/>
                </a:solidFill>
              </a:rPr>
              <a:t>##-##-##</a:t>
            </a:r>
            <a:r>
              <a:rPr lang="en-GB" sz="1400" dirty="0" smtClean="0">
                <a:solidFill>
                  <a:schemeClr val="tx1"/>
                </a:solidFill>
              </a:rPr>
              <a:t>) </a:t>
            </a:r>
            <a:r>
              <a:rPr lang="en-GB" sz="1400" dirty="0">
                <a:solidFill>
                  <a:schemeClr val="tx1"/>
                </a:solidFill>
              </a:rPr>
              <a:t>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</a:t>
            </a:r>
            <a:r>
              <a:rPr lang="en-GB" sz="1400" dirty="0" smtClean="0">
                <a:solidFill>
                  <a:schemeClr val="tx1"/>
                </a:solidFill>
              </a:rPr>
              <a:t>”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 smtClean="0">
                <a:solidFill>
                  <a:srgbClr val="FF0000"/>
                </a:solidFill>
              </a:rPr>
              <a:t>###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3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Mark which manoeuvre and measure in Open PBS Tool and in project:</a:t>
            </a:r>
            <a:endParaRPr lang="en-GB" sz="1400" dirty="0"/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FBI=</a:t>
            </a:r>
            <a:r>
              <a:rPr lang="en-GB" dirty="0" err="1" smtClean="0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FBO=</a:t>
            </a:r>
            <a:r>
              <a:rPr lang="en-GB" dirty="0" err="1" smtClean="0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67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FAI</a:t>
            </a:r>
            <a:endParaRPr lang="en-GB" dirty="0"/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RAI=</a:t>
            </a:r>
            <a:r>
              <a:rPr lang="en-GB" dirty="0" err="1" smtClean="0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RBM</a:t>
            </a:r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FAM</a:t>
            </a:r>
            <a:endParaRPr lang="en-GB" dirty="0"/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WAI=</a:t>
            </a:r>
            <a:r>
              <a:rPr lang="en-GB" sz="1600" dirty="0" err="1" smtClean="0"/>
              <a:t>WorstAI</a:t>
            </a:r>
            <a:endParaRPr lang="en-GB" sz="16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408878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1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1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0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WAM</a:t>
            </a:r>
            <a:endParaRPr lang="en-GB" sz="1600" dirty="0"/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FAO</a:t>
            </a:r>
            <a:endParaRPr lang="en-GB" dirty="0"/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4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SA, </a:t>
            </a:r>
            <a:r>
              <a:rPr lang="en-GB" sz="5400" b="1" dirty="0" err="1" smtClean="0"/>
              <a:t>Startability</a:t>
            </a:r>
            <a:endParaRPr lang="en-GB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</a:t>
            </a:r>
            <a:r>
              <a:rPr lang="en-GB" i="1" dirty="0" smtClean="0">
                <a:solidFill>
                  <a:srgbClr val="FF0000"/>
                </a:solidFill>
              </a:rPr>
              <a:t>###, ###, …</a:t>
            </a:r>
            <a:endParaRPr lang="en-GB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28" y="3037779"/>
                <a:ext cx="8022771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PBS manoeuvre</a:t>
                </a:r>
                <a:r>
                  <a:rPr lang="en-GB" dirty="0" smtClean="0"/>
                  <a:t>: Start from stand-still</a:t>
                </a:r>
                <a:r>
                  <a:rPr lang="sv-SE" dirty="0" smtClean="0"/>
                  <a:t>. </a:t>
                </a: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 smtClean="0"/>
                  <a:t>Alternatives</a:t>
                </a:r>
                <a:r>
                  <a:rPr lang="en-GB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b="0" dirty="0" err="1" smtClean="0"/>
                  <a:t>Friction</a:t>
                </a:r>
                <a:r>
                  <a:rPr lang="sv-SE" b="0" dirty="0" smtClean="0"/>
                  <a:t> </a:t>
                </a:r>
                <a:r>
                  <a:rPr lang="sv-SE" b="0" dirty="0" err="1" smtClean="0"/>
                  <a:t>high</a:t>
                </a:r>
                <a:r>
                  <a:rPr lang="sv-SE" b="0" dirty="0" smtClean="0"/>
                  <a:t>, </a:t>
                </a:r>
                <a:r>
                  <a:rPr lang="sv-SE" dirty="0" smtClean="0"/>
                  <a:t>M</a:t>
                </a:r>
                <a:r>
                  <a:rPr lang="sv-SE" b="0" dirty="0" smtClean="0"/>
                  <a:t>ax </a:t>
                </a:r>
                <a:r>
                  <a:rPr lang="sv-SE" b="0" dirty="0" err="1" smtClean="0"/>
                  <a:t>payload</a:t>
                </a:r>
                <a:r>
                  <a:rPr lang="sv-SE" b="0" dirty="0" smtClean="0"/>
                  <a:t>, </a:t>
                </a:r>
                <a:r>
                  <a:rPr lang="sv-SE" b="0" dirty="0" err="1" smtClean="0"/>
                  <a:t>Payload</a:t>
                </a:r>
                <a:r>
                  <a:rPr lang="sv-SE" b="0" dirty="0" smtClean="0"/>
                  <a:t> </a:t>
                </a:r>
                <a:r>
                  <a:rPr lang="sv-SE" b="0" dirty="0" err="1" smtClean="0"/>
                  <a:t>longitudinally</a:t>
                </a:r>
                <a:r>
                  <a:rPr lang="sv-SE" b="0" dirty="0" smtClean="0"/>
                  <a:t> </a:t>
                </a:r>
                <a:r>
                  <a:rPr lang="sv-SE" b="0" dirty="0" err="1" smtClean="0"/>
                  <a:t>uniformly</a:t>
                </a:r>
                <a:r>
                  <a:rPr lang="sv-SE" b="0" dirty="0" smtClean="0"/>
                  <a:t> </a:t>
                </a:r>
                <a:r>
                  <a:rPr lang="sv-SE" b="0" dirty="0" err="1" smtClean="0"/>
                  <a:t>distributed</a:t>
                </a:r>
                <a:endParaRPr lang="sv-SE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 smtClean="0"/>
                  <a:t>low</a:t>
                </a:r>
                <a:r>
                  <a:rPr lang="sv-SE" dirty="0" smtClean="0"/>
                  <a:t>, </a:t>
                </a:r>
                <a:r>
                  <a:rPr lang="sv-SE" dirty="0"/>
                  <a:t>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 smtClean="0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smtClean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:r>
                  <a:rPr lang="en-GB" dirty="0" smtClean="0"/>
                  <a:t>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𝑢𝑝𝑔𝑟𝑎𝑑𝑒</m:t>
                        </m:r>
                      </m:sub>
                    </m:sSub>
                  </m:oMath>
                </a14:m>
                <a:r>
                  <a:rPr lang="sv-SE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vehicle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start in</a:t>
                </a:r>
                <a:r>
                  <a:rPr lang="sv-SE" dirty="0" smtClean="0"/>
                  <a:t>.</a:t>
                </a:r>
                <a:endParaRPr lang="sv-S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" y="3037779"/>
                <a:ext cx="8022771" cy="1499898"/>
              </a:xfrm>
              <a:prstGeom prst="rect">
                <a:avLst/>
              </a:prstGeom>
              <a:blipFill rotWithShape="0">
                <a:blip r:embed="rId2"/>
                <a:stretch>
                  <a:fillRect l="-608" t="-2033" b="-4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08" y="4797054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Present 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 smtClean="0">
                <a:solidFill>
                  <a:schemeClr val="tx1"/>
                </a:solidFill>
              </a:rPr>
              <a:t>20</a:t>
            </a:r>
            <a:r>
              <a:rPr lang="en-GB" sz="1400" dirty="0" smtClean="0">
                <a:solidFill>
                  <a:srgbClr val="FF0000"/>
                </a:solidFill>
              </a:rPr>
              <a:t>##-##-##</a:t>
            </a:r>
            <a:r>
              <a:rPr lang="en-GB" sz="1400" dirty="0" smtClean="0">
                <a:solidFill>
                  <a:schemeClr val="tx1"/>
                </a:solidFill>
              </a:rPr>
              <a:t>) </a:t>
            </a:r>
            <a:r>
              <a:rPr lang="en-GB" sz="1400" dirty="0">
                <a:solidFill>
                  <a:schemeClr val="tx1"/>
                </a:solidFill>
              </a:rPr>
              <a:t>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</a:t>
            </a:r>
            <a:r>
              <a:rPr lang="en-GB" sz="1400" dirty="0" smtClean="0">
                <a:solidFill>
                  <a:schemeClr val="tx1"/>
                </a:solidFill>
              </a:rPr>
              <a:t>”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585310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 smtClean="0">
                <a:solidFill>
                  <a:srgbClr val="FF0000"/>
                </a:solidFill>
              </a:rPr>
              <a:t>###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687" y="3755571"/>
            <a:ext cx="376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 which manoeuvre and measure in Open PBS Tool and in project: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 rot="-600000">
            <a:off x="1890135" y="1316032"/>
            <a:ext cx="3965128" cy="984929"/>
            <a:chOff x="1890135" y="1316032"/>
            <a:chExt cx="3965128" cy="984929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655179" y="2673751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600000">
            <a:off x="1600792" y="2306348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>
            <a:spLocks noChangeAspect="1"/>
          </p:cNvSpPr>
          <p:nvPr/>
        </p:nvSpPr>
        <p:spPr>
          <a:xfrm>
            <a:off x="474562" y="129636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RWA, Rearward </a:t>
            </a:r>
            <a:r>
              <a:rPr lang="en-GB" sz="5400" b="1" dirty="0" smtClean="0"/>
              <a:t>Amplification</a:t>
            </a:r>
            <a:endParaRPr lang="en-GB" sz="5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37604" y="2191494"/>
            <a:ext cx="355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RWA_ay</a:t>
            </a:r>
            <a:endParaRPr lang="en-US" dirty="0" smtClean="0"/>
          </a:p>
          <a:p>
            <a:r>
              <a:rPr lang="en-US" dirty="0" err="1" smtClean="0"/>
              <a:t>RWA_w</a:t>
            </a:r>
            <a:endParaRPr lang="en-US" dirty="0" smtClean="0"/>
          </a:p>
          <a:p>
            <a:r>
              <a:rPr lang="en-US" dirty="0" err="1" smtClean="0"/>
              <a:t>RWA_randinput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7617"/>
              </p:ext>
            </p:extLst>
          </p:nvPr>
        </p:nvGraphicFramePr>
        <p:xfrm>
          <a:off x="2854960" y="39966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RWA_randinput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16112" y="1438890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RWA_ay</a:t>
            </a:r>
            <a:r>
              <a:rPr lang="en-US" dirty="0" smtClean="0"/>
              <a:t> = </a:t>
            </a:r>
            <a:r>
              <a:rPr lang="en-US" dirty="0" err="1" smtClean="0"/>
              <a:t>ay_last_cg</a:t>
            </a:r>
            <a:r>
              <a:rPr lang="en-US" dirty="0" smtClean="0"/>
              <a:t>/ay_1_cg</a:t>
            </a:r>
          </a:p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 smtClean="0"/>
              <a:t>ay_last_cg</a:t>
            </a:r>
            <a:r>
              <a:rPr lang="en-US" dirty="0" smtClean="0"/>
              <a:t>/ay11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661148" y="1681784"/>
            <a:ext cx="923544" cy="66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61148" y="1971040"/>
            <a:ext cx="923544" cy="3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516112" y="2462758"/>
            <a:ext cx="1222248" cy="43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87266" y="2241170"/>
            <a:ext cx="3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y</a:t>
            </a:r>
          </a:p>
          <a:p>
            <a:r>
              <a:rPr lang="en-US" dirty="0"/>
              <a:t>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6112" y="2715236"/>
            <a:ext cx="1222248" cy="17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788923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36099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27676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5327" y="118872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ay11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92911" y="985051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ay1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40996" y="1105273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y_last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6648" y="2887501"/>
            <a:ext cx="308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RWA is the “last” vs. “first”?</a:t>
            </a:r>
          </a:p>
          <a:p>
            <a:r>
              <a:rPr lang="en-US" dirty="0"/>
              <a:t>o</a:t>
            </a:r>
            <a:r>
              <a:rPr lang="en-US" dirty="0" smtClean="0"/>
              <a:t>r, “worst” vs. “first”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743702" y="3533832"/>
            <a:ext cx="501282" cy="6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0173" y="3896280"/>
            <a:ext cx="140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</a:t>
            </a:r>
          </a:p>
          <a:p>
            <a:r>
              <a:rPr lang="en-US" dirty="0" smtClean="0"/>
              <a:t>“dolly” is worst for active case?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41323" y="14417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YD, Yaw </a:t>
            </a:r>
            <a:r>
              <a:rPr lang="en-GB" sz="5400" b="1" dirty="0" smtClean="0"/>
              <a:t>Damping</a:t>
            </a:r>
            <a:endParaRPr lang="en-GB" sz="5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2575"/>
              </p:ext>
            </p:extLst>
          </p:nvPr>
        </p:nvGraphicFramePr>
        <p:xfrm>
          <a:off x="4890951" y="3496580"/>
          <a:ext cx="63621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48"/>
                <a:gridCol w="1590548"/>
                <a:gridCol w="1590548"/>
                <a:gridCol w="15905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=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YD_articangle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YD_yawrate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4808" y="1508760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YD for a vehicle: scalar or vector?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00216" y="2393596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Steering angle sine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y11 sine input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9064" y="3127248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YD means “</a:t>
            </a:r>
            <a:r>
              <a:rPr lang="en-US" b="1" dirty="0" smtClean="0"/>
              <a:t>damping ratio”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935473" y="3311914"/>
            <a:ext cx="955478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18" idx="1"/>
          </p:cNvCxnSpPr>
          <p:nvPr/>
        </p:nvCxnSpPr>
        <p:spPr>
          <a:xfrm>
            <a:off x="3935473" y="3311914"/>
            <a:ext cx="955478" cy="11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HSTO, High </a:t>
            </a:r>
            <a:r>
              <a:rPr lang="en-GB" sz="5400" b="1" dirty="0"/>
              <a:t>Speed Transient Off Tracking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67247" y="1448788"/>
            <a:ext cx="1929912" cy="811822"/>
            <a:chOff x="5251938" y="2417885"/>
            <a:chExt cx="1929912" cy="811822"/>
          </a:xfrm>
        </p:grpSpPr>
        <p:sp>
          <p:nvSpPr>
            <p:cNvPr id="4" name="Rectangle 3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5272" y="1451230"/>
            <a:ext cx="2039816" cy="808892"/>
            <a:chOff x="2813538" y="2426677"/>
            <a:chExt cx="2039816" cy="808892"/>
          </a:xfrm>
        </p:grpSpPr>
        <p:sp>
          <p:nvSpPr>
            <p:cNvPr id="3" name="Rectangle 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53828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8273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3828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8273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3955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8400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681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5126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681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5126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808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5253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7594600" y="1247876"/>
            <a:ext cx="4089400" cy="1471745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9400" h="1471745">
                <a:moveTo>
                  <a:pt x="0" y="1447310"/>
                </a:moveTo>
                <a:cubicBezTo>
                  <a:pt x="638175" y="1478001"/>
                  <a:pt x="1276350" y="1508693"/>
                  <a:pt x="1676400" y="1345710"/>
                </a:cubicBezTo>
                <a:cubicBezTo>
                  <a:pt x="2076450" y="1182727"/>
                  <a:pt x="2194983" y="687427"/>
                  <a:pt x="2400300" y="469410"/>
                </a:cubicBezTo>
                <a:cubicBezTo>
                  <a:pt x="2605617" y="251393"/>
                  <a:pt x="2626783" y="107460"/>
                  <a:pt x="2908300" y="37610"/>
                </a:cubicBezTo>
                <a:cubicBezTo>
                  <a:pt x="3189817" y="-32240"/>
                  <a:pt x="3639608" y="9035"/>
                  <a:pt x="4089400" y="50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7353300" y="921822"/>
            <a:ext cx="4140200" cy="1767799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  <a:gd name="connsiteX0" fmla="*/ 0 w 4140200"/>
              <a:gd name="connsiteY0" fmla="*/ 1410901 h 1435336"/>
              <a:gd name="connsiteX1" fmla="*/ 1676400 w 4140200"/>
              <a:gd name="connsiteY1" fmla="*/ 1309301 h 1435336"/>
              <a:gd name="connsiteX2" fmla="*/ 2400300 w 4140200"/>
              <a:gd name="connsiteY2" fmla="*/ 433001 h 1435336"/>
              <a:gd name="connsiteX3" fmla="*/ 2908300 w 4140200"/>
              <a:gd name="connsiteY3" fmla="*/ 1201 h 1435336"/>
              <a:gd name="connsiteX4" fmla="*/ 4140200 w 4140200"/>
              <a:gd name="connsiteY4" fmla="*/ 302228 h 1435336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200" h="1433364">
                <a:moveTo>
                  <a:pt x="0" y="1412659"/>
                </a:moveTo>
                <a:cubicBezTo>
                  <a:pt x="638175" y="1443350"/>
                  <a:pt x="1278467" y="1460312"/>
                  <a:pt x="1676400" y="1311059"/>
                </a:cubicBezTo>
                <a:cubicBezTo>
                  <a:pt x="2074333" y="1161806"/>
                  <a:pt x="2207683" y="745453"/>
                  <a:pt x="2387600" y="517139"/>
                </a:cubicBezTo>
                <a:cubicBezTo>
                  <a:pt x="2567517" y="288825"/>
                  <a:pt x="2616200" y="38485"/>
                  <a:pt x="2908300" y="2959"/>
                </a:cubicBezTo>
                <a:cubicBezTo>
                  <a:pt x="3200400" y="-32567"/>
                  <a:pt x="3690408" y="262711"/>
                  <a:pt x="4140200" y="3039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13009" y="1062903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FBI=</a:t>
            </a:r>
            <a:r>
              <a:rPr lang="en-GB" dirty="0" err="1" smtClean="0"/>
              <a:t>FrontBumperInner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17706" y="228793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FBO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920906" y="166563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FBMiddle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46206" y="1056037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FAI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364906" y="1017937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AI=</a:t>
            </a:r>
            <a:r>
              <a:rPr lang="en-GB" dirty="0" err="1" smtClean="0"/>
              <a:t>RearAI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PBS manoeuvre: Lane change on straight road. Speed=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 smtClean="0"/>
                  <a:t>. Friction=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 smtClean="0"/>
                  <a:t>. Unit loading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 smtClean="0"/>
                  <a:t>. Alternatives to define path:</a:t>
                </a:r>
                <a:endParaRPr lang="en-GB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</a:t>
                </a:r>
                <a:r>
                  <a:rPr lang="en-GB" dirty="0" smtClean="0"/>
                  <a:t> </a:t>
                </a:r>
                <a:r>
                  <a:rPr lang="en-GB" dirty="0"/>
                  <a:t>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selected so that worst </a:t>
                </a:r>
                <a:r>
                  <a:rPr lang="en-GB" dirty="0" smtClean="0"/>
                  <a:t>HSTO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</a:t>
                </a:r>
                <a:r>
                  <a:rPr lang="en-GB" dirty="0" smtClean="0"/>
                  <a:t>follow </a:t>
                </a:r>
                <a:r>
                  <a:rPr lang="en-GB" dirty="0"/>
                  <a:t>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type m:val="lin"/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&lt;probably 5-10 other reasonable alternatives&gt;</a:t>
                </a:r>
                <a:endParaRPr lang="en-GB" b="1" dirty="0" smtClean="0"/>
              </a:p>
              <a:p>
                <a:endParaRPr lang="en-GB" b="1" dirty="0" smtClean="0"/>
              </a:p>
              <a:p>
                <a:r>
                  <a:rPr lang="en-GB" b="1" dirty="0" smtClean="0"/>
                  <a:t>PBS measure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𝐻𝑆𝑇𝑂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sv-SE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sv-SE" dirty="0" smtClean="0"/>
                  <a:t>  </a:t>
                </a:r>
                <a:r>
                  <a:rPr lang="en-GB" b="1" dirty="0" smtClean="0"/>
                  <a:t>Alternatives</a:t>
                </a:r>
                <a:r>
                  <a:rPr lang="en-GB" b="1" dirty="0"/>
                  <a:t>, </a:t>
                </a:r>
                <a:r>
                  <a:rPr lang="en-GB" b="1" dirty="0" smtClean="0"/>
                  <a:t>different point pairs: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FAM, 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</a:t>
                </a:r>
                <a:r>
                  <a:rPr lang="en-GB" dirty="0" smtClean="0"/>
                  <a:t>RBM [</a:t>
                </a:r>
                <a:r>
                  <a:rPr lang="en-GB" dirty="0"/>
                  <a:t>Present (2016-11-17) proposal from “HCT in </a:t>
                </a:r>
                <a:r>
                  <a:rPr lang="en-GB" dirty="0" err="1"/>
                  <a:t>Swe</a:t>
                </a:r>
                <a:r>
                  <a:rPr lang="en-GB" dirty="0"/>
                  <a:t>-project</a:t>
                </a:r>
                <a:r>
                  <a:rPr lang="en-GB" dirty="0" smtClean="0"/>
                  <a:t>”]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</a:t>
                </a:r>
                <a:r>
                  <a:rPr lang="en-GB" dirty="0" smtClean="0"/>
                  <a:t>WAM [</a:t>
                </a:r>
                <a:r>
                  <a:rPr lang="en-GB" dirty="0"/>
                  <a:t>ISO 14791:2000(E)</a:t>
                </a:r>
                <a:r>
                  <a:rPr lang="en-GB" dirty="0" smtClean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FBO, RBI [approx., with intention to capture body corners]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&lt;probably around 5-10 other </a:t>
                </a:r>
                <a:r>
                  <a:rPr lang="en-GB" dirty="0"/>
                  <a:t>reasonable alternatives</a:t>
                </a:r>
                <a:r>
                  <a:rPr lang="en-GB" dirty="0" smtClean="0"/>
                  <a:t>&gt;</a:t>
                </a:r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blipFill rotWithShape="0">
                <a:blip r:embed="rId2"/>
                <a:stretch>
                  <a:fillRect l="-438" t="-1031" b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0" y="6519446"/>
            <a:ext cx="3852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solidFill>
                  <a:srgbClr val="FF0000"/>
                </a:solidFill>
              </a:rPr>
              <a:t>Present known open issues with this slide: 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72757" y="165293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RBM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140696" y="959840"/>
            <a:ext cx="9144" cy="6309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41405" y="1643866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FAM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321315" y="1097059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WAI=</a:t>
            </a:r>
            <a:r>
              <a:rPr lang="en-GB" sz="1600" dirty="0" err="1" smtClean="0"/>
              <a:t>WorstAI</a:t>
            </a:r>
            <a:endParaRPr lang="en-GB" sz="16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613317" y="1447513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9401" y="145227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39401" y="212543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36208" y="22021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36208" y="17830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48908" y="14147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4439" y="1622723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WAM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345422" y="2229573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55" name="Rectangle 54"/>
          <p:cNvSpPr/>
          <p:nvPr/>
        </p:nvSpPr>
        <p:spPr>
          <a:xfrm rot="20704879">
            <a:off x="9165771" y="4776596"/>
            <a:ext cx="2318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#Mark which is: </a:t>
            </a:r>
            <a:r>
              <a:rPr lang="en-GB" sz="1400" dirty="0" smtClean="0"/>
              <a:t>“Implemented </a:t>
            </a:r>
            <a:r>
              <a:rPr lang="en-GB" sz="1400" dirty="0"/>
              <a:t>in Open PBS tool, version </a:t>
            </a:r>
            <a:r>
              <a:rPr lang="en-GB" sz="1400" dirty="0" smtClean="0">
                <a:solidFill>
                  <a:srgbClr val="FF0000"/>
                </a:solidFill>
              </a:rPr>
              <a:t>###”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7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dirty="0" smtClean="0"/>
              <a:t>LSSP, Low </a:t>
            </a:r>
            <a:r>
              <a:rPr lang="en-US" sz="5400" dirty="0"/>
              <a:t>Speed Swept </a:t>
            </a:r>
            <a:r>
              <a:rPr lang="en-US" sz="5400" dirty="0" smtClean="0"/>
              <a:t>Path</a:t>
            </a:r>
            <a:endParaRPr lang="sv-SE" sz="5400" dirty="0"/>
          </a:p>
        </p:txBody>
      </p:sp>
      <p:sp>
        <p:nvSpPr>
          <p:cNvPr id="3" name="Rectangle 2"/>
          <p:cNvSpPr/>
          <p:nvPr/>
        </p:nvSpPr>
        <p:spPr>
          <a:xfrm>
            <a:off x="749508" y="6047195"/>
            <a:ext cx="10837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</a:t>
            </a:r>
            <a:r>
              <a:rPr lang="en-GB" i="1" dirty="0" err="1">
                <a:solidFill>
                  <a:srgbClr val="FF0000"/>
                </a:solidFill>
              </a:rPr>
              <a:t>HCTinSWE</a:t>
            </a:r>
            <a:r>
              <a:rPr lang="en-GB" i="1" dirty="0">
                <a:solidFill>
                  <a:srgbClr val="FF0000"/>
                </a:solidFill>
              </a:rPr>
              <a:t> and </a:t>
            </a:r>
            <a:r>
              <a:rPr lang="en-GB" i="1" dirty="0" err="1" smtClean="0">
                <a:solidFill>
                  <a:srgbClr val="FF0000"/>
                </a:solidFill>
              </a:rPr>
              <a:t>OpenPBS</a:t>
            </a:r>
            <a:r>
              <a:rPr lang="en-GB" i="1" dirty="0" smtClean="0">
                <a:solidFill>
                  <a:srgbClr val="FF0000"/>
                </a:solidFill>
              </a:rPr>
              <a:t> does not punish long overhang, e.g. city buses or “nose-built” cabins</a:t>
            </a:r>
            <a:endParaRPr lang="en-GB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1345" y="3227832"/>
                <a:ext cx="682534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PBS manoeuvre</a:t>
                </a:r>
                <a:r>
                  <a:rPr lang="en-GB" dirty="0" smtClean="0"/>
                  <a:t>: </a:t>
                </a:r>
                <a:r>
                  <a:rPr lang="en-GB" b="1" dirty="0" smtClean="0"/>
                  <a:t>Speed=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b="1" dirty="0" smtClean="0"/>
                  <a:t>. Friction=Hi. </a:t>
                </a:r>
                <a:r>
                  <a:rPr lang="en-GB" b="1" dirty="0"/>
                  <a:t>Unit loading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 smtClean="0"/>
                  <a:t>.</a:t>
                </a: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b="0" dirty="0" smtClean="0"/>
                  <a:t>guide: R=12.5 m, 90 deg</a:t>
                </a:r>
                <a:endParaRPr lang="sv-SE" b="0" dirty="0" smtClean="0"/>
              </a:p>
              <a:p>
                <a:r>
                  <a:rPr lang="en-GB" b="1" dirty="0" smtClean="0"/>
                  <a:t>PBS </a:t>
                </a:r>
                <a:r>
                  <a:rPr lang="en-GB" b="1" dirty="0"/>
                  <a:t>measure</a:t>
                </a:r>
                <a:r>
                  <a:rPr lang="en-GB" dirty="0"/>
                  <a:t>: </a:t>
                </a:r>
                <a:r>
                  <a:rPr lang="en-GB" dirty="0" smtClean="0"/>
                  <a:t>max perpendicular distance from guide to follower</a:t>
                </a:r>
                <a:r>
                  <a:rPr lang="sv-SE" dirty="0" smtClean="0"/>
                  <a:t>. </a:t>
                </a:r>
                <a:r>
                  <a:rPr lang="en-GB" b="1" dirty="0" smtClean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guide=FAO, follower=worst of all other [</a:t>
                </a:r>
                <a:r>
                  <a:rPr lang="en-GB" dirty="0" err="1" smtClean="0"/>
                  <a:t>HCTinSWE</a:t>
                </a:r>
                <a:r>
                  <a:rPr lang="en-GB" dirty="0" smtClean="0"/>
                  <a:t> and </a:t>
                </a:r>
                <a:r>
                  <a:rPr lang="en-GB" dirty="0" err="1" smtClean="0"/>
                  <a:t>OpenPBS</a:t>
                </a:r>
                <a:r>
                  <a:rPr lang="en-GB" dirty="0" smtClean="0"/>
                  <a:t>]</a:t>
                </a: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guide=FBO, </a:t>
                </a:r>
                <a:r>
                  <a:rPr lang="en-GB" dirty="0"/>
                  <a:t>follower=worst of all other </a:t>
                </a:r>
                <a:r>
                  <a:rPr lang="en-GB" dirty="0" smtClean="0"/>
                  <a:t>[</a:t>
                </a:r>
                <a:r>
                  <a:rPr lang="en-GB" dirty="0" smtClean="0">
                    <a:sym typeface="Symbol" panose="05050102010706020507" pitchFamily="18" charset="2"/>
                  </a:rPr>
                  <a:t></a:t>
                </a:r>
                <a:r>
                  <a:rPr lang="en-GB" dirty="0" smtClean="0"/>
                  <a:t>Australia]</a:t>
                </a:r>
                <a:endParaRPr lang="en-GB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5" y="3227832"/>
                <a:ext cx="6825342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804" t="-2091" b="-4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13326583" y="4133207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Present 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 smtClean="0">
                <a:solidFill>
                  <a:schemeClr val="tx1"/>
                </a:solidFill>
              </a:rPr>
              <a:t>20</a:t>
            </a:r>
            <a:r>
              <a:rPr lang="en-GB" sz="1400" dirty="0" smtClean="0">
                <a:solidFill>
                  <a:srgbClr val="FF0000"/>
                </a:solidFill>
              </a:rPr>
              <a:t>##-##-##</a:t>
            </a:r>
            <a:r>
              <a:rPr lang="en-GB" sz="1400" dirty="0" smtClean="0">
                <a:solidFill>
                  <a:schemeClr val="tx1"/>
                </a:solidFill>
              </a:rPr>
              <a:t>) </a:t>
            </a:r>
            <a:r>
              <a:rPr lang="en-GB" sz="1400" dirty="0">
                <a:solidFill>
                  <a:schemeClr val="tx1"/>
                </a:solidFill>
              </a:rPr>
              <a:t>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</a:t>
            </a:r>
            <a:r>
              <a:rPr lang="en-GB" sz="1400" dirty="0" smtClean="0">
                <a:solidFill>
                  <a:schemeClr val="tx1"/>
                </a:solidFill>
              </a:rPr>
              <a:t>”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0441268">
            <a:off x="12221752" y="3921463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 smtClean="0">
                <a:solidFill>
                  <a:srgbClr val="FF0000"/>
                </a:solidFill>
              </a:rPr>
              <a:t>###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>
            <a:off x="9801290" y="768104"/>
            <a:ext cx="1585731" cy="1574157"/>
          </a:xfrm>
          <a:prstGeom prst="arc">
            <a:avLst>
              <a:gd name="adj1" fmla="val 53710"/>
              <a:gd name="adj2" fmla="val 5475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7794885" y="2338465"/>
            <a:ext cx="2811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</p:cNvCxnSpPr>
          <p:nvPr/>
        </p:nvCxnSpPr>
        <p:spPr>
          <a:xfrm flipV="1">
            <a:off x="11386923" y="0"/>
            <a:ext cx="0" cy="156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02160" y="1511654"/>
            <a:ext cx="1929912" cy="811822"/>
            <a:chOff x="5251938" y="2417885"/>
            <a:chExt cx="1929912" cy="811822"/>
          </a:xfrm>
        </p:grpSpPr>
        <p:sp>
          <p:nvSpPr>
            <p:cNvPr id="45" name="Rectangle 44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70185" y="1514096"/>
            <a:ext cx="2039816" cy="808892"/>
            <a:chOff x="2813538" y="2426677"/>
            <a:chExt cx="2039816" cy="808892"/>
          </a:xfrm>
        </p:grpSpPr>
        <p:sp>
          <p:nvSpPr>
            <p:cNvPr id="53" name="Rectangle 5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Oval 56"/>
          <p:cNvSpPr/>
          <p:nvPr/>
        </p:nvSpPr>
        <p:spPr>
          <a:xfrm>
            <a:off x="55177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9622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55177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9622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5304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9749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22030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26475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2030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6475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22157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6602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5847922" y="1125769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FBI=</a:t>
            </a:r>
            <a:r>
              <a:rPr lang="en-GB" dirty="0" err="1" smtClean="0"/>
              <a:t>FrontBumperInner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5852619" y="235080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FBO</a:t>
            </a:r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6055819" y="172850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FBMiddle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281119" y="1118903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FAI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2499819" y="1080803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AI=</a:t>
            </a:r>
            <a:r>
              <a:rPr lang="en-GB" dirty="0" err="1" smtClean="0"/>
              <a:t>RearAI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1607670" y="1715803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RBM</a:t>
            </a:r>
            <a:endParaRPr lang="en-GB" dirty="0"/>
          </a:p>
        </p:txBody>
      </p:sp>
      <p:sp>
        <p:nvSpPr>
          <p:cNvPr id="75" name="Rectangle 74"/>
          <p:cNvSpPr/>
          <p:nvPr/>
        </p:nvSpPr>
        <p:spPr>
          <a:xfrm>
            <a:off x="4976318" y="1706732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FAM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456228" y="1159925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WAI=</a:t>
            </a:r>
            <a:r>
              <a:rPr lang="en-GB" sz="1600" dirty="0" err="1" smtClean="0"/>
              <a:t>WorstAI</a:t>
            </a:r>
            <a:endParaRPr lang="en-GB" sz="16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748230" y="1510379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874314" y="1515142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74314" y="2188302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71121" y="22650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71121" y="18459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983821" y="1477652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39352" y="1685589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WAM</a:t>
            </a:r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480335" y="2292439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8174416" y="2344570"/>
            <a:ext cx="140053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9503764" y="359764"/>
            <a:ext cx="2083633" cy="1978702"/>
          </a:xfrm>
          <a:custGeom>
            <a:avLst/>
            <a:gdLst>
              <a:gd name="connsiteX0" fmla="*/ 0 w 2083633"/>
              <a:gd name="connsiteY0" fmla="*/ 1978702 h 1978702"/>
              <a:gd name="connsiteX1" fmla="*/ 374754 w 2083633"/>
              <a:gd name="connsiteY1" fmla="*/ 1858780 h 1978702"/>
              <a:gd name="connsiteX2" fmla="*/ 1004341 w 2083633"/>
              <a:gd name="connsiteY2" fmla="*/ 1603947 h 1978702"/>
              <a:gd name="connsiteX3" fmla="*/ 1558977 w 2083633"/>
              <a:gd name="connsiteY3" fmla="*/ 1319134 h 1978702"/>
              <a:gd name="connsiteX4" fmla="*/ 1858780 w 2083633"/>
              <a:gd name="connsiteY4" fmla="*/ 989351 h 1978702"/>
              <a:gd name="connsiteX5" fmla="*/ 2053652 w 2083633"/>
              <a:gd name="connsiteY5" fmla="*/ 764498 h 1978702"/>
              <a:gd name="connsiteX6" fmla="*/ 2083633 w 2083633"/>
              <a:gd name="connsiteY6" fmla="*/ 539646 h 1978702"/>
              <a:gd name="connsiteX7" fmla="*/ 2008682 w 2083633"/>
              <a:gd name="connsiteY7" fmla="*/ 299803 h 1978702"/>
              <a:gd name="connsiteX8" fmla="*/ 1903751 w 2083633"/>
              <a:gd name="connsiteY8" fmla="*/ 164892 h 1978702"/>
              <a:gd name="connsiteX9" fmla="*/ 1903751 w 2083633"/>
              <a:gd name="connsiteY9" fmla="*/ 0 h 19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3633" h="1978702">
                <a:moveTo>
                  <a:pt x="0" y="1978702"/>
                </a:moveTo>
                <a:lnTo>
                  <a:pt x="374754" y="1858780"/>
                </a:lnTo>
                <a:lnTo>
                  <a:pt x="1004341" y="1603947"/>
                </a:lnTo>
                <a:lnTo>
                  <a:pt x="1558977" y="1319134"/>
                </a:lnTo>
                <a:lnTo>
                  <a:pt x="1858780" y="989351"/>
                </a:lnTo>
                <a:lnTo>
                  <a:pt x="2053652" y="764498"/>
                </a:lnTo>
                <a:lnTo>
                  <a:pt x="2083633" y="539646"/>
                </a:lnTo>
                <a:lnTo>
                  <a:pt x="2008682" y="299803"/>
                </a:lnTo>
                <a:lnTo>
                  <a:pt x="1903751" y="164892"/>
                </a:lnTo>
                <a:lnTo>
                  <a:pt x="1903751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10270208" y="231494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guide</a:t>
            </a:r>
          </a:p>
        </p:txBody>
      </p:sp>
      <p:sp>
        <p:nvSpPr>
          <p:cNvPr id="94" name="Rectangle 93"/>
          <p:cNvSpPr/>
          <p:nvPr/>
        </p:nvSpPr>
        <p:spPr>
          <a:xfrm rot="20272420">
            <a:off x="9697070" y="1732826"/>
            <a:ext cx="95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follower</a:t>
            </a:r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5255511" y="2368292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FAO</a:t>
            </a:r>
            <a:endParaRPr lang="en-GB" dirty="0"/>
          </a:p>
        </p:txBody>
      </p:sp>
      <p:sp>
        <p:nvSpPr>
          <p:cNvPr id="96" name="Oval 95"/>
          <p:cNvSpPr/>
          <p:nvPr/>
        </p:nvSpPr>
        <p:spPr>
          <a:xfrm>
            <a:off x="4480694" y="22712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480694" y="18521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4493394" y="14838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9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610</Words>
  <Application>Microsoft Office PowerPoint</Application>
  <PresentationFormat>Widescreen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Office Theme</vt:lpstr>
      <vt:lpstr>About these slides</vt:lpstr>
      <vt:lpstr>#Abbrev, #Name</vt:lpstr>
      <vt:lpstr>SA, Startability</vt:lpstr>
      <vt:lpstr>RWA, Rearward Amplification</vt:lpstr>
      <vt:lpstr>YD, Yaw Damping</vt:lpstr>
      <vt:lpstr>HSTO, High Speed Transient Off Tracking</vt:lpstr>
      <vt:lpstr>LSSP, Low Speed Swept Path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all PBSes</dc:title>
  <dc:creator>Bengt J H Jacobson</dc:creator>
  <cp:lastModifiedBy>Bengt J H Jacobson</cp:lastModifiedBy>
  <cp:revision>26</cp:revision>
  <dcterms:created xsi:type="dcterms:W3CDTF">2016-11-16T08:38:54Z</dcterms:created>
  <dcterms:modified xsi:type="dcterms:W3CDTF">2016-11-24T05:18:12Z</dcterms:modified>
</cp:coreProperties>
</file>