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 built a simple way to cut duplicate truck rolls. Dispatchers see what else is nearby and due soon, then approve in Teams. Runs in PG&amp;E stack. We'll walk the flow, demo, and ROI.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Pain: redundant trips. Hypothesis: surface bundleable WOs to reduce truck rolls.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Anchors are scheduled WOs; candidates are nearby due-soon WOs.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Distance is straight-line for hackathon; roadmap includes route-aware.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demo tight: sliders, select top row, approval, show SharePoint entry.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Replace with pilot data later; calculator on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Auditability and control are built-in.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evolution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Example with S=12, p=0.6, t=0.6 hrs, r=$150/hr. Weekly hours ~4.32, weekly $648, monthly $2,806, annual $33,696. With CapEx $8,000 and OpEx $250/mo, net $22,696 (~206% ROI).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PG&amp;E Grid Maintenance: Smart WO Bundling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Bundle nearby work orders to cut truck rolls, save time &amp; cost.</a:t>
            </a:r>
          </a:p>
          <a:p>
            <a:r>
              <a:t>Power BI + Power Automate + Teams + SharePoint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Crews revisit the same streets → wasted travel &amp; overtime.</a:t>
            </a:r>
          </a:p>
          <a:p>
            <a:pPr/>
            <a:r>
              <a:t>Dispatchers lack a filtered view of “what’s close and due soon.”</a:t>
            </a:r>
          </a:p>
          <a:p>
            <a:pPr/>
            <a:r>
              <a:t>Bundling a few jobs weekly compounds savings across districts.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(what we built)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Power BI pairs Anchor → Candidate jobs within radius &amp; due window.</a:t>
            </a:r>
          </a:p>
          <a:p>
            <a:pPr/>
            <a:r>
              <a:t>Shows Distance, Time Saved, Cost Saved, and a Bundle Score.</a:t>
            </a:r>
          </a:p>
          <a:p>
            <a:pPr/>
            <a:r>
              <a:t>What-If sliders tune policy; Teams Approvals capture decisions; SharePoint logs.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 (data &amp; logic)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Inputs: WO ID, Priority, DueDate, Lat/Lon, Region/Cell (+ gas integrity fields).</a:t>
            </a:r>
          </a:p>
          <a:p>
            <a:pPr/>
            <a:r>
              <a:t>Distance: Haversine; Filters: RadiusMiles &amp; HighWindowDays.</a:t>
            </a:r>
          </a:p>
          <a:p>
            <a:pPr/>
            <a:r>
              <a:t>Score = TimeSaved – Penalty; CostSaved = TimeSaved × CrewHourlyRate.</a:t>
            </a:r>
          </a:p>
          <a:p>
            <a:pPr/>
            <a:r>
              <a:t>Defaults: 0.6 hr avoided per extra stop; $150/hr crew rate (editable).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(60–90 sec)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Move sliders; table re-ranks by Bundle Score.</a:t>
            </a:r>
          </a:p>
          <a:p>
            <a:pPr/>
            <a:r>
              <a:t>Click a row → map filters to anchor &amp; candidate.</a:t>
            </a:r>
          </a:p>
          <a:p>
            <a:pPr/>
            <a:r>
              <a:t>Run Teams Approval; approver approves; SharePoint logs decision.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Assume 0.6 hr avoided per candidate; $150/hr crew rate.</a:t>
            </a:r>
          </a:p>
          <a:p>
            <a:pPr/>
            <a:r>
              <a:t>12 suggestions/week × 60% approved → ~7 approvals/week.</a:t>
            </a:r>
          </a:p>
          <a:p>
            <a:pPr/>
            <a:r>
              <a:t>≈ 4.3 hrs/week; ≈ $650/week; ≈ $2.8k/month; ≈ $34k/year per cell.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Governance &amp;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Approvals captured in SharePoint with comments &amp; timestamps.</a:t>
            </a:r>
          </a:p>
          <a:p>
            <a:pPr/>
            <a:r>
              <a:t>Parameters are transparent; RLS by Region/Cell ready.</a:t>
            </a:r>
          </a:p>
          <a:p>
            <a:pPr/>
            <a:r>
              <a:t>Suggestions only—dispatch retains control.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Route-aware travel time &amp; multi-stop optimization.</a:t>
            </a:r>
          </a:p>
          <a:p>
            <a:pPr/>
            <a:r>
              <a:t>Add CP/ILI integrity signals for gas assets.</a:t>
            </a:r>
          </a:p>
          <a:p>
            <a:pPr/>
            <a:r>
              <a:t>Copilot explainer: “why this bundle?” with alternates.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Bundling ROI — quick calculator (example filled)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463040"/>
          <a:ext cx="420624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</a:tblGrid>
              <a:tr h="470262">
                <a:tc>
                  <a:txBody>
                    <a:bodyPr/>
                    <a:lstStyle/>
                    <a:p>
                      <a:r>
                        <a:rPr sz="1200"/>
                        <a:t>Input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/>
                        <a:t>Value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</a:tr>
              <a:tr h="470262">
                <a:tc>
                  <a:txBody>
                    <a:bodyPr/>
                    <a:lstStyle/>
                    <a:p>
                      <a:r>
                        <a:rPr sz="1200"/>
                        <a:t>A. Candidates/week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</a:t>
                      </a:r>
                    </a:p>
                  </a:txBody>
                  <a:tcPr/>
                </a:tc>
              </a:tr>
              <a:tr h="470262">
                <a:tc>
                  <a:txBody>
                    <a:bodyPr/>
                    <a:lstStyle/>
                    <a:p>
                      <a:r>
                        <a:rPr sz="1200"/>
                        <a:t>B. Approval rate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0.60</a:t>
                      </a:r>
                    </a:p>
                  </a:txBody>
                  <a:tcPr/>
                </a:tc>
              </a:tr>
              <a:tr h="470262">
                <a:tc>
                  <a:txBody>
                    <a:bodyPr/>
                    <a:lstStyle/>
                    <a:p>
                      <a:r>
                        <a:rPr sz="1200"/>
                        <a:t>C. Time saved/candidate (t, hrs)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0.60</a:t>
                      </a:r>
                    </a:p>
                  </a:txBody>
                  <a:tcPr/>
                </a:tc>
              </a:tr>
              <a:tr h="470262">
                <a:tc>
                  <a:txBody>
                    <a:bodyPr/>
                    <a:lstStyle/>
                    <a:p>
                      <a:r>
                        <a:rPr sz="1200"/>
                        <a:t>D. Crew hourly rate (r, $/hr)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$150</a:t>
                      </a:r>
                    </a:p>
                  </a:txBody>
                  <a:tcPr/>
                </a:tc>
              </a:tr>
              <a:tr h="470262">
                <a:tc>
                  <a:txBody>
                    <a:bodyPr/>
                    <a:lstStyle/>
                    <a:p>
                      <a:r>
                        <a:rPr sz="1200"/>
                        <a:t>E. One-time rollout (CapEx)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$8,000</a:t>
                      </a:r>
                    </a:p>
                  </a:txBody>
                  <a:tcPr/>
                </a:tc>
              </a:tr>
              <a:tr h="470268">
                <a:tc>
                  <a:txBody>
                    <a:bodyPr/>
                    <a:lstStyle/>
                    <a:p>
                      <a:r>
                        <a:rPr sz="1200"/>
                        <a:t>F. Ongoing monthly (OpEx)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$250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54880" y="1463040"/>
          <a:ext cx="420624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</a:tblGrid>
              <a:tr h="411480">
                <a:tc>
                  <a:txBody>
                    <a:bodyPr/>
                    <a:lstStyle/>
                    <a:p>
                      <a:r>
                        <a:rPr sz="1200"/>
                        <a:t>Result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/>
                        <a:t>Value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sz="1200"/>
                        <a:t>Effective candidates/week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7.20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sz="1200"/>
                        <a:t>Weekly time saved (hrs)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4.32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sz="1200"/>
                        <a:t>Weekly cost saved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$648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sz="1200"/>
                        <a:t>Monthly cost saved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$2,806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sz="1200"/>
                        <a:t>Annual cost saved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$33,696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sz="1200"/>
                        <a:t>Annual net savings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$22,696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sz="1200"/>
                        <a:t>ROI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206%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84632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Assumptions: time saved reflects avoided extra trip overhead; approval rate is dispatcher acceptance; use conservative values for pilots; replace with measured metrics post-rollout.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