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9a14c234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9a14c234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9a14c234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9a14c234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9a14c234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9a14c234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9a14c234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9a14c234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9a14c234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9a14c234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e9a14c23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e9a14c23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e9a14c234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e9a14c234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9a14c234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e9a14c234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9a14c234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9a14c234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9a14c234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9a14c234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9a14c234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9a14c234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9a14c234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9a14c234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SPLENDOUR INSURANCE</a:t>
            </a:r>
            <a:endParaRPr/>
          </a:p>
          <a:p>
            <a:pPr indent="0" lvl="0" marL="0" rtl="0" algn="ctr">
              <a:spcBef>
                <a:spcPts val="0"/>
              </a:spcBef>
              <a:spcAft>
                <a:spcPts val="0"/>
              </a:spcAft>
              <a:buNone/>
            </a:pPr>
            <a:r>
              <a:rPr lang="en"/>
              <a:t>ANALYTICS DASHBOARD</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 Interpretation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860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CLAIM FREQUENCY WITH FILTERS </a:t>
            </a:r>
            <a:r>
              <a:rPr lang="en"/>
              <a:t>- PRIVATE VEHICLE USERS</a:t>
            </a:r>
            <a:endParaRPr/>
          </a:p>
          <a:p>
            <a:pPr indent="0" lvl="0" marL="0" rtl="0" algn="ctr">
              <a:spcBef>
                <a:spcPts val="0"/>
              </a:spcBef>
              <a:spcAft>
                <a:spcPts val="0"/>
              </a:spcAft>
              <a:buNone/>
            </a:pPr>
            <a:r>
              <a:t/>
            </a:r>
            <a:endParaRPr/>
          </a:p>
        </p:txBody>
      </p:sp>
      <p:sp>
        <p:nvSpPr>
          <p:cNvPr id="112" name="Google Shape;112;p22"/>
          <p:cNvSpPr txBox="1"/>
          <p:nvPr>
            <p:ph idx="1" type="body"/>
          </p:nvPr>
        </p:nvSpPr>
        <p:spPr>
          <a:xfrm>
            <a:off x="311700" y="1370125"/>
            <a:ext cx="8520600" cy="30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Coverage Zone - Cars from suburban areas have the most Claim Frequency; Highly Urban, Urban, Rural, Highly Rural came 2nd, 3rd, 4th and 5th respectively</a:t>
            </a:r>
            <a:endParaRPr sz="1500"/>
          </a:p>
          <a:p>
            <a:pPr indent="-323850" lvl="0" marL="457200" rtl="0" algn="l">
              <a:spcBef>
                <a:spcPts val="0"/>
              </a:spcBef>
              <a:spcAft>
                <a:spcPts val="0"/>
              </a:spcAft>
              <a:buSzPts val="1500"/>
              <a:buChar char="●"/>
            </a:pPr>
            <a:r>
              <a:rPr lang="en" sz="1500"/>
              <a:t>Marital Status - Single Policy Holders have the most Claim Frequency, then Married, Divorced and Separated respectively</a:t>
            </a:r>
            <a:endParaRPr sz="1500"/>
          </a:p>
          <a:p>
            <a:pPr indent="-323850" lvl="0" marL="457200" rtl="0" algn="l">
              <a:spcBef>
                <a:spcPts val="0"/>
              </a:spcBef>
              <a:spcAft>
                <a:spcPts val="0"/>
              </a:spcAft>
              <a:buSzPts val="1500"/>
              <a:buChar char="●"/>
            </a:pPr>
            <a:r>
              <a:rPr lang="en" sz="1500"/>
              <a:t>Age - Policy Holders with age 30 claimed the most</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RISK ASSESSMENT</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Gender - Without filters, females made the most claim. Commercial, male cars made the most claim. Private, female cars made the most claim as well. But it should be noted that the difference are close to being insignificant. Therefore, it cannot be said to be a </a:t>
            </a:r>
            <a:r>
              <a:rPr lang="en"/>
              <a:t>major</a:t>
            </a:r>
            <a:r>
              <a:rPr lang="en"/>
              <a:t> </a:t>
            </a:r>
            <a:r>
              <a:rPr lang="en"/>
              <a:t>determinant</a:t>
            </a:r>
            <a:r>
              <a:rPr lang="en"/>
              <a:t> of high </a:t>
            </a:r>
            <a:r>
              <a:rPr lang="en"/>
              <a:t>risk policy holders</a:t>
            </a:r>
            <a:endParaRPr/>
          </a:p>
          <a:p>
            <a:pPr indent="-342900" lvl="0" marL="457200" rtl="0" algn="l">
              <a:spcBef>
                <a:spcPts val="0"/>
              </a:spcBef>
              <a:spcAft>
                <a:spcPts val="0"/>
              </a:spcAft>
              <a:buSzPts val="1800"/>
              <a:buChar char="●"/>
            </a:pPr>
            <a:r>
              <a:rPr lang="en"/>
              <a:t>Education - Car users with Bachelors degree have the most claim in all (with &amp; without filters). PhD holders have the least claim in all (with &amp; without filters)</a:t>
            </a:r>
            <a:endParaRPr/>
          </a:p>
          <a:p>
            <a:pPr indent="-342900" lvl="0" marL="457200" rtl="0" algn="l">
              <a:spcBef>
                <a:spcPts val="0"/>
              </a:spcBef>
              <a:spcAft>
                <a:spcPts val="0"/>
              </a:spcAft>
              <a:buSzPts val="1800"/>
              <a:buChar char="●"/>
            </a:pPr>
            <a:r>
              <a:rPr lang="en"/>
              <a:t>Marital Status - Single Car users have the highest claim while separated has the lowest claim in all three categories</a:t>
            </a:r>
            <a:endParaRPr/>
          </a:p>
          <a:p>
            <a:pPr indent="-342900" lvl="0" marL="457200" rtl="0" algn="l">
              <a:spcBef>
                <a:spcPts val="0"/>
              </a:spcBef>
              <a:spcAft>
                <a:spcPts val="0"/>
              </a:spcAft>
              <a:buSzPts val="1800"/>
              <a:buChar char="●"/>
            </a:pPr>
            <a:r>
              <a:rPr lang="en"/>
              <a:t>Common characteristics among high risk policy holders - They are Single and also Bachelors degree holders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DEMOGRAPHIC ANALYSIS</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Age - Policy holders at age 22 are high risk Commercial users, age 30 are also high risk Private users</a:t>
            </a:r>
            <a:endParaRPr/>
          </a:p>
          <a:p>
            <a:pPr indent="-342900" lvl="0" marL="457200" rtl="0" algn="l">
              <a:spcBef>
                <a:spcPts val="0"/>
              </a:spcBef>
              <a:spcAft>
                <a:spcPts val="0"/>
              </a:spcAft>
              <a:buSzPts val="1800"/>
              <a:buChar char="●"/>
            </a:pPr>
            <a:r>
              <a:rPr lang="en"/>
              <a:t>Gender - This is evenly distributed with insignificant </a:t>
            </a:r>
            <a:r>
              <a:rPr lang="en"/>
              <a:t>differences</a:t>
            </a:r>
            <a:r>
              <a:rPr lang="en"/>
              <a:t> on all filters</a:t>
            </a:r>
            <a:endParaRPr/>
          </a:p>
          <a:p>
            <a:pPr indent="-342900" lvl="0" marL="457200" rtl="0" algn="l">
              <a:spcBef>
                <a:spcPts val="0"/>
              </a:spcBef>
              <a:spcAft>
                <a:spcPts val="0"/>
              </a:spcAft>
              <a:buSzPts val="1800"/>
              <a:buChar char="●"/>
            </a:pPr>
            <a:r>
              <a:rPr lang="en"/>
              <a:t>Marital Status - Single people are high risk </a:t>
            </a:r>
            <a:r>
              <a:rPr lang="en"/>
              <a:t>policy holders </a:t>
            </a:r>
            <a:r>
              <a:rPr lang="en"/>
              <a:t>and </a:t>
            </a:r>
            <a:r>
              <a:rPr lang="en"/>
              <a:t>Separated</a:t>
            </a:r>
            <a:r>
              <a:rPr lang="en"/>
              <a:t> people</a:t>
            </a:r>
            <a:r>
              <a:rPr lang="en"/>
              <a:t> </a:t>
            </a:r>
            <a:r>
              <a:rPr lang="en"/>
              <a:t>are very low risk policy holders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GEOGRAPHICAL</a:t>
            </a:r>
            <a:r>
              <a:rPr lang="en"/>
              <a:t> ANALYSIS</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Without filters; policy holders staying in </a:t>
            </a:r>
            <a:r>
              <a:rPr lang="en"/>
              <a:t>Suburban</a:t>
            </a:r>
            <a:r>
              <a:rPr lang="en"/>
              <a:t> zones are the highest risks as they make the most claim. Highly rural makes the least.</a:t>
            </a:r>
            <a:endParaRPr/>
          </a:p>
          <a:p>
            <a:pPr indent="-342900" lvl="0" marL="457200" rtl="0" algn="l">
              <a:spcBef>
                <a:spcPts val="0"/>
              </a:spcBef>
              <a:spcAft>
                <a:spcPts val="0"/>
              </a:spcAft>
              <a:buSzPts val="1800"/>
              <a:buChar char="●"/>
            </a:pPr>
            <a:r>
              <a:rPr lang="en"/>
              <a:t>With the </a:t>
            </a:r>
            <a:r>
              <a:rPr lang="en"/>
              <a:t>Commercial</a:t>
            </a:r>
            <a:r>
              <a:rPr lang="en"/>
              <a:t> filter; policy holders in Highly Urban zones are the highest risks and make the most claim while Suburban zones make the least </a:t>
            </a:r>
            <a:r>
              <a:rPr lang="en"/>
              <a:t>claim</a:t>
            </a:r>
            <a:endParaRPr/>
          </a:p>
          <a:p>
            <a:pPr indent="-342900" lvl="0" marL="457200" rtl="0" algn="l">
              <a:spcBef>
                <a:spcPts val="0"/>
              </a:spcBef>
              <a:spcAft>
                <a:spcPts val="0"/>
              </a:spcAft>
              <a:buSzPts val="1800"/>
              <a:buChar char="●"/>
            </a:pPr>
            <a:r>
              <a:rPr lang="en"/>
              <a:t>With the Private filter; policy holders in Suburban zones are the highest risks and make the most claim while Highly Rural zones make the least claim</a:t>
            </a:r>
            <a:endParaRPr/>
          </a:p>
          <a:p>
            <a:pPr indent="-342900" lvl="0" marL="457200" rtl="0" algn="l">
              <a:spcBef>
                <a:spcPts val="0"/>
              </a:spcBef>
              <a:spcAft>
                <a:spcPts val="0"/>
              </a:spcAft>
              <a:buSzPts val="1800"/>
              <a:buChar char="●"/>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CLAIM FREQUENCY WITHOUT FILTERS</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428025" y="1152475"/>
            <a:ext cx="8313750" cy="33526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CLAIM FREQUENCY WITHOUT FILTERS</a:t>
            </a:r>
            <a:endParaRPr/>
          </a:p>
        </p:txBody>
      </p:sp>
      <p:sp>
        <p:nvSpPr>
          <p:cNvPr id="68" name="Google Shape;68;p15"/>
          <p:cNvSpPr txBox="1"/>
          <p:nvPr>
            <p:ph idx="1" type="body"/>
          </p:nvPr>
        </p:nvSpPr>
        <p:spPr>
          <a:xfrm>
            <a:off x="311700" y="1370125"/>
            <a:ext cx="8520600" cy="30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Without filters, we noticed the following:</a:t>
            </a:r>
            <a:endParaRPr sz="1500"/>
          </a:p>
          <a:p>
            <a:pPr indent="-323850" lvl="0" marL="457200" rtl="0" algn="l">
              <a:spcBef>
                <a:spcPts val="0"/>
              </a:spcBef>
              <a:spcAft>
                <a:spcPts val="0"/>
              </a:spcAft>
              <a:buSzPts val="1500"/>
              <a:buChar char="●"/>
            </a:pPr>
            <a:r>
              <a:rPr lang="en" sz="1500"/>
              <a:t>Gender - Female scored a percentage total of 50.49% and Female scored a percentage total of 49.51% on the Claim Frequency Pie Chart</a:t>
            </a:r>
            <a:endParaRPr sz="1500"/>
          </a:p>
          <a:p>
            <a:pPr indent="-323850" lvl="0" marL="457200" rtl="0" algn="l">
              <a:spcBef>
                <a:spcPts val="0"/>
              </a:spcBef>
              <a:spcAft>
                <a:spcPts val="0"/>
              </a:spcAft>
              <a:buSzPts val="1500"/>
              <a:buChar char="●"/>
            </a:pPr>
            <a:r>
              <a:rPr lang="en" sz="1500"/>
              <a:t>Education - Bachelors have the highest claim frequency, followed by High School, then Masters. PhD has the lowest Claim Frequency</a:t>
            </a:r>
            <a:endParaRPr sz="1500"/>
          </a:p>
          <a:p>
            <a:pPr indent="-323850" lvl="0" marL="457200" rtl="0" algn="l">
              <a:spcBef>
                <a:spcPts val="0"/>
              </a:spcBef>
              <a:spcAft>
                <a:spcPts val="0"/>
              </a:spcAft>
              <a:buSzPts val="1500"/>
              <a:buChar char="●"/>
            </a:pPr>
            <a:r>
              <a:rPr lang="en" sz="1500"/>
              <a:t>Car Makes - We looked into a chart of the top 5 Car Make in respect to Claim Frequency. Chevrolet leads, followed by Ford, Dodge and Toyota. GMC holds the 5th position</a:t>
            </a:r>
            <a:endParaRPr sz="1500"/>
          </a:p>
          <a:p>
            <a:pPr indent="-323850" lvl="0" marL="457200" rtl="0" algn="l">
              <a:spcBef>
                <a:spcPts val="0"/>
              </a:spcBef>
              <a:spcAft>
                <a:spcPts val="0"/>
              </a:spcAft>
              <a:buSzPts val="1500"/>
              <a:buChar char="●"/>
            </a:pPr>
            <a:r>
              <a:rPr lang="en" sz="1500"/>
              <a:t>Car Model - Also </a:t>
            </a:r>
            <a:r>
              <a:rPr lang="en" sz="1500"/>
              <a:t>looked</a:t>
            </a:r>
            <a:r>
              <a:rPr lang="en" sz="1500"/>
              <a:t> into a chart of the top 5 Car Models in respect to Claim Frequency, Grand Prix leads, followed by Mustang, GTI and SL-Class. Altima holds the 5th position</a:t>
            </a:r>
            <a:endParaRPr sz="1500"/>
          </a:p>
          <a:p>
            <a:pPr indent="-323850" lvl="0" marL="457200" rtl="0" algn="l">
              <a:spcBef>
                <a:spcPts val="0"/>
              </a:spcBef>
              <a:spcAft>
                <a:spcPts val="0"/>
              </a:spcAft>
              <a:buSzPts val="1500"/>
              <a:buChar char="●"/>
            </a:pPr>
            <a:r>
              <a:rPr lang="en" sz="1500"/>
              <a:t>Car Year - Cars made in 2006 scored the highest in the trendline chart against Claim Frequency</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CLAIM FREQUENCY WITHOUT FILTERS</a:t>
            </a:r>
            <a:endParaRPr/>
          </a:p>
        </p:txBody>
      </p:sp>
      <p:sp>
        <p:nvSpPr>
          <p:cNvPr id="74" name="Google Shape;74;p16"/>
          <p:cNvSpPr txBox="1"/>
          <p:nvPr>
            <p:ph idx="1" type="body"/>
          </p:nvPr>
        </p:nvSpPr>
        <p:spPr>
          <a:xfrm>
            <a:off x="311700" y="1370125"/>
            <a:ext cx="8520600" cy="30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Coverage Zone - Cars from suburban areas have the most Claim Frequency; </a:t>
            </a:r>
            <a:r>
              <a:rPr lang="en" sz="1500"/>
              <a:t>Highly</a:t>
            </a:r>
            <a:r>
              <a:rPr lang="en" sz="1500"/>
              <a:t> Urban, </a:t>
            </a:r>
            <a:r>
              <a:rPr lang="en" sz="1500"/>
              <a:t>Urban, Rural, Highly Rural came 2nd, 3rd, 4th and 5th respectively</a:t>
            </a:r>
            <a:endParaRPr sz="1500"/>
          </a:p>
          <a:p>
            <a:pPr indent="-323850" lvl="0" marL="457200" rtl="0" algn="l">
              <a:spcBef>
                <a:spcPts val="0"/>
              </a:spcBef>
              <a:spcAft>
                <a:spcPts val="0"/>
              </a:spcAft>
              <a:buSzPts val="1500"/>
              <a:buChar char="●"/>
            </a:pPr>
            <a:r>
              <a:rPr lang="en" sz="1500"/>
              <a:t>Marital Status - Single Policy Holders have the most Claim Frequency, then Married, Divorced and Separated respectively</a:t>
            </a:r>
            <a:endParaRPr sz="1500"/>
          </a:p>
          <a:p>
            <a:pPr indent="-323850" lvl="0" marL="457200" rtl="0" algn="l">
              <a:spcBef>
                <a:spcPts val="0"/>
              </a:spcBef>
              <a:spcAft>
                <a:spcPts val="0"/>
              </a:spcAft>
              <a:buSzPts val="1500"/>
              <a:buChar char="●"/>
            </a:pPr>
            <a:r>
              <a:rPr lang="en" sz="1500"/>
              <a:t>Age - Policy Holders with age 22 claimed the most</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860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CLAIM FREQUENCY WITH FILTERS - COMMERCIAL VEHICLE USERS</a:t>
            </a:r>
            <a:endParaRPr/>
          </a:p>
          <a:p>
            <a:pPr indent="0" lvl="0" marL="0" rtl="0" algn="l">
              <a:spcBef>
                <a:spcPts val="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1204225" y="1384625"/>
            <a:ext cx="6516177"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860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CLAIM FREQUENCY WITH FILTERS - COMMERCIAL VEHICLE USERS</a:t>
            </a:r>
            <a:endParaRPr/>
          </a:p>
        </p:txBody>
      </p:sp>
      <p:sp>
        <p:nvSpPr>
          <p:cNvPr id="87" name="Google Shape;87;p18"/>
          <p:cNvSpPr txBox="1"/>
          <p:nvPr>
            <p:ph idx="1" type="body"/>
          </p:nvPr>
        </p:nvSpPr>
        <p:spPr>
          <a:xfrm>
            <a:off x="311700" y="1370125"/>
            <a:ext cx="8520600" cy="3523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With Commercial </a:t>
            </a:r>
            <a:r>
              <a:rPr lang="en" sz="1500"/>
              <a:t>vehicle</a:t>
            </a:r>
            <a:r>
              <a:rPr lang="en" sz="1500"/>
              <a:t> users filter, we noticed the following;</a:t>
            </a:r>
            <a:endParaRPr sz="1500"/>
          </a:p>
          <a:p>
            <a:pPr indent="-323850" lvl="0" marL="457200" rtl="0" algn="l">
              <a:spcBef>
                <a:spcPts val="0"/>
              </a:spcBef>
              <a:spcAft>
                <a:spcPts val="0"/>
              </a:spcAft>
              <a:buSzPts val="1500"/>
              <a:buChar char="●"/>
            </a:pPr>
            <a:r>
              <a:rPr lang="en" sz="1500"/>
              <a:t>Gender - Male scored a percentage total of 51.57% and Female scored a percentage total of 48.43% on the Claim Frequency Pie Chart</a:t>
            </a:r>
            <a:endParaRPr sz="1500"/>
          </a:p>
          <a:p>
            <a:pPr indent="-323850" lvl="0" marL="457200" rtl="0" algn="l">
              <a:spcBef>
                <a:spcPts val="0"/>
              </a:spcBef>
              <a:spcAft>
                <a:spcPts val="0"/>
              </a:spcAft>
              <a:buSzPts val="1500"/>
              <a:buChar char="●"/>
            </a:pPr>
            <a:r>
              <a:rPr lang="en" sz="1500"/>
              <a:t>Education - Bachelors have the highest claim frequency, followed by High School, then Masters. PhD has the lowest Claim Frequency</a:t>
            </a:r>
            <a:endParaRPr sz="1500"/>
          </a:p>
          <a:p>
            <a:pPr indent="-323850" lvl="0" marL="457200" rtl="0" algn="l">
              <a:spcBef>
                <a:spcPts val="0"/>
              </a:spcBef>
              <a:spcAft>
                <a:spcPts val="0"/>
              </a:spcAft>
              <a:buSzPts val="1500"/>
              <a:buChar char="●"/>
            </a:pPr>
            <a:r>
              <a:rPr lang="en" sz="1500"/>
              <a:t>Car Makes - We looked into a chart of the top 5 Car MakeS in respect to Claim Frequency. Chevrolet leads, followed by Ford, Dodge and GMC. Mitsubishi holds the 5th position</a:t>
            </a:r>
            <a:endParaRPr sz="1500"/>
          </a:p>
          <a:p>
            <a:pPr indent="-323850" lvl="0" marL="457200" rtl="0" algn="l">
              <a:spcBef>
                <a:spcPts val="0"/>
              </a:spcBef>
              <a:spcAft>
                <a:spcPts val="0"/>
              </a:spcAft>
              <a:buSzPts val="1500"/>
              <a:buChar char="●"/>
            </a:pPr>
            <a:r>
              <a:rPr lang="en" sz="1500"/>
              <a:t>Car Model - Also looked into a chart of the top 5 Car Models in respect to Claim Frequency, Grand Prix leads, followed by E-Class, Corvette, Continental and ES. Mirage holds the 5th position</a:t>
            </a:r>
            <a:endParaRPr sz="1500"/>
          </a:p>
          <a:p>
            <a:pPr indent="-323850" lvl="0" marL="457200" rtl="0" algn="l">
              <a:spcBef>
                <a:spcPts val="0"/>
              </a:spcBef>
              <a:spcAft>
                <a:spcPts val="0"/>
              </a:spcAft>
              <a:buSzPts val="1500"/>
              <a:buChar char="●"/>
            </a:pPr>
            <a:r>
              <a:rPr lang="en" sz="1500"/>
              <a:t>Car Year - Cars made in 2006 scored the highest in the trendline chart against Claim Frequency</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860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CLAIM FREQUENCY WITH FILTERS - COMMERCIAL VEHICLE USERS</a:t>
            </a:r>
            <a:endParaRPr/>
          </a:p>
          <a:p>
            <a:pPr indent="0" lvl="0" marL="0" rtl="0" algn="ctr">
              <a:spcBef>
                <a:spcPts val="0"/>
              </a:spcBef>
              <a:spcAft>
                <a:spcPts val="0"/>
              </a:spcAft>
              <a:buNone/>
            </a:pPr>
            <a:r>
              <a:t/>
            </a:r>
            <a:endParaRPr/>
          </a:p>
        </p:txBody>
      </p:sp>
      <p:sp>
        <p:nvSpPr>
          <p:cNvPr id="93" name="Google Shape;93;p19"/>
          <p:cNvSpPr txBox="1"/>
          <p:nvPr>
            <p:ph idx="1" type="body"/>
          </p:nvPr>
        </p:nvSpPr>
        <p:spPr>
          <a:xfrm>
            <a:off x="311700" y="1370125"/>
            <a:ext cx="8520600" cy="30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Coverage Zone - Cars from suburban areas have the most Claim Frequency; Highly Urban, Urban, Rural, Highly Rural came 2nd, 3rd, 4th and 5th respectively</a:t>
            </a:r>
            <a:endParaRPr sz="1500"/>
          </a:p>
          <a:p>
            <a:pPr indent="-323850" lvl="0" marL="457200" rtl="0" algn="l">
              <a:spcBef>
                <a:spcPts val="0"/>
              </a:spcBef>
              <a:spcAft>
                <a:spcPts val="0"/>
              </a:spcAft>
              <a:buSzPts val="1500"/>
              <a:buChar char="●"/>
            </a:pPr>
            <a:r>
              <a:rPr lang="en" sz="1500"/>
              <a:t>Marital Status - Single Policy Holders have the most Claim Frequency, then Married, Divorced and Separated respectively</a:t>
            </a:r>
            <a:endParaRPr sz="1500"/>
          </a:p>
          <a:p>
            <a:pPr indent="-323850" lvl="0" marL="457200" rtl="0" algn="l">
              <a:spcBef>
                <a:spcPts val="0"/>
              </a:spcBef>
              <a:spcAft>
                <a:spcPts val="0"/>
              </a:spcAft>
              <a:buSzPts val="1500"/>
              <a:buChar char="●"/>
            </a:pPr>
            <a:r>
              <a:rPr lang="en" sz="1500"/>
              <a:t>Age - Policy Holders with age 30 claimed the most</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688" y="241000"/>
            <a:ext cx="8520600" cy="860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CLAIM FREQUENCY WITH FILTERS - PRIVATE VEHICLE USERS</a:t>
            </a:r>
            <a:endParaRPr/>
          </a:p>
          <a:p>
            <a:pPr indent="0" lvl="0" marL="0" rtl="0" algn="l">
              <a:spcBef>
                <a:spcPts val="0"/>
              </a:spcBef>
              <a:spcAft>
                <a:spcPts val="0"/>
              </a:spcAft>
              <a:buNone/>
            </a:pPr>
            <a:r>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20"/>
          <p:cNvPicPr preferRelativeResize="0"/>
          <p:nvPr/>
        </p:nvPicPr>
        <p:blipFill>
          <a:blip r:embed="rId3">
            <a:alphaModFix/>
          </a:blip>
          <a:stretch>
            <a:fillRect/>
          </a:stretch>
        </p:blipFill>
        <p:spPr>
          <a:xfrm>
            <a:off x="1198313" y="1101701"/>
            <a:ext cx="6747382" cy="3815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860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CLAIM FREQUENCY WITH FILTERS - PRIVATE VEHICLE USERS</a:t>
            </a:r>
            <a:endParaRPr/>
          </a:p>
        </p:txBody>
      </p:sp>
      <p:sp>
        <p:nvSpPr>
          <p:cNvPr id="106" name="Google Shape;106;p21"/>
          <p:cNvSpPr txBox="1"/>
          <p:nvPr>
            <p:ph idx="1" type="body"/>
          </p:nvPr>
        </p:nvSpPr>
        <p:spPr>
          <a:xfrm>
            <a:off x="311700" y="1370125"/>
            <a:ext cx="8520600" cy="3388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With Commercial vehicle users filter, we noticed the following;</a:t>
            </a:r>
            <a:endParaRPr sz="1500"/>
          </a:p>
          <a:p>
            <a:pPr indent="-323850" lvl="0" marL="457200" rtl="0" algn="l">
              <a:spcBef>
                <a:spcPts val="0"/>
              </a:spcBef>
              <a:spcAft>
                <a:spcPts val="0"/>
              </a:spcAft>
              <a:buSzPts val="1500"/>
              <a:buChar char="●"/>
            </a:pPr>
            <a:r>
              <a:rPr lang="en" sz="1500"/>
              <a:t>Gender - Male scored a percentage total of 49.01% and Female scored a percentage total of 50.99% on the Claim Frequency Pie Chart</a:t>
            </a:r>
            <a:endParaRPr sz="1500"/>
          </a:p>
          <a:p>
            <a:pPr indent="-323850" lvl="0" marL="457200" rtl="0" algn="l">
              <a:spcBef>
                <a:spcPts val="0"/>
              </a:spcBef>
              <a:spcAft>
                <a:spcPts val="0"/>
              </a:spcAft>
              <a:buSzPts val="1500"/>
              <a:buChar char="●"/>
            </a:pPr>
            <a:r>
              <a:rPr lang="en" sz="1500"/>
              <a:t>Education - Bachelors have the highest claim frequency, followed by High School, then Masters. PhD has the lowest Claim Frequency</a:t>
            </a:r>
            <a:endParaRPr sz="1500"/>
          </a:p>
          <a:p>
            <a:pPr indent="-323850" lvl="0" marL="457200" rtl="0" algn="l">
              <a:spcBef>
                <a:spcPts val="0"/>
              </a:spcBef>
              <a:spcAft>
                <a:spcPts val="0"/>
              </a:spcAft>
              <a:buSzPts val="1500"/>
              <a:buChar char="●"/>
            </a:pPr>
            <a:r>
              <a:rPr lang="en" sz="1500"/>
              <a:t>Car Makes - We looked into a chart of the top 5 Car MakeS in respect to Claim Frequency. Ford leads, followed by Chevrolet, Dodge and Toyota. GMC holds the 5th position</a:t>
            </a:r>
            <a:endParaRPr sz="1500"/>
          </a:p>
          <a:p>
            <a:pPr indent="-323850" lvl="0" marL="457200" rtl="0" algn="l">
              <a:spcBef>
                <a:spcPts val="0"/>
              </a:spcBef>
              <a:spcAft>
                <a:spcPts val="0"/>
              </a:spcAft>
              <a:buSzPts val="1500"/>
              <a:buChar char="●"/>
            </a:pPr>
            <a:r>
              <a:rPr lang="en" sz="1500"/>
              <a:t>Car Model - Also looked into a chart of the top 5 Car Models in respect to Claim Frequency, Grand Prix leads, followed by Mustang, GTI and Altima. Camaro/Thunderbird holds the 5th position</a:t>
            </a:r>
            <a:endParaRPr sz="1500"/>
          </a:p>
          <a:p>
            <a:pPr indent="-323850" lvl="0" marL="457200" rtl="0" algn="l">
              <a:spcBef>
                <a:spcPts val="0"/>
              </a:spcBef>
              <a:spcAft>
                <a:spcPts val="0"/>
              </a:spcAft>
              <a:buSzPts val="1500"/>
              <a:buChar char="●"/>
            </a:pPr>
            <a:r>
              <a:rPr lang="en" sz="1500"/>
              <a:t>Car Year - Cars made in 2006 scored the highest in the trendline chart against Claim Frequency</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