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es-es/sql/t-sql/language-elements/try-catch-transact-sql?view=sql-server-201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Transacciones, SQL Server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1º CFGS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Excepciones sql server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Mecanismo de control de errores similar al control de excepciones de C# y C++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 se produce un error en el bloque TRY el control se transfiere al grupo de instrucciones incluido en un bloque CATCH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155CC"/>
                </a:solidFill>
                <a:hlinkClick r:id="rId3"/>
              </a:rPr>
              <a:t>https://docs.microsoft.com/es-es/sql/t-sql/language-elements/try-catch-transact-sql?view=sql-server-2017</a:t>
            </a:r>
            <a:endParaRPr>
              <a:solidFill>
                <a:srgbClr val="1155CC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Excepciones sql server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el ámbito de un bloque CATCH, se pueden utilizar las siguientes funciones del sistema para obtener información acerca del error que provocó la ejecución del bloque CATCH: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ERROR_NUMBER() </a:t>
            </a:r>
            <a:r>
              <a:rPr lang="en-GB"/>
              <a:t>devuelve el número del error.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ERROR_SEVERITY()</a:t>
            </a:r>
            <a:r>
              <a:rPr lang="en-GB"/>
              <a:t> devuelve la gravedad.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ERROR_STATE()</a:t>
            </a:r>
            <a:r>
              <a:rPr lang="en-GB"/>
              <a:t> devuelve el número de estado del error.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Excepciones sql server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ERROR_PROCEDURE()</a:t>
            </a:r>
            <a:r>
              <a:rPr lang="en-GB"/>
              <a:t> devuelve el nombre del procedimiento almacenado o desencadenador donde se produjo el error.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ERROR_LINE()</a:t>
            </a:r>
            <a:r>
              <a:rPr lang="en-GB"/>
              <a:t> devuelve el número de línea de la rutina que provocó el error.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ERROR_MESSAGE()</a:t>
            </a:r>
            <a:r>
              <a:rPr lang="en-GB"/>
              <a:t> devuelve el texto completo del mensaje de error. El texto incluye los valores proporcionados para los parámetros sustituibles, como las longitudes, nombres de objeto o tiempos.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Excepciones sql server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procedure to retrieve error information.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usp_GetErrorInfo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ERROR_NUMBER()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ErrorNumber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,ERROR_SEVERITY()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ErrorSeverity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,ERROR_STATE()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ErrorState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,ERROR_PROCEDURE()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ErrorProcedure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,ERROR_LINE()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ErrorLine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,ERROR_MESSAGE()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ErrorMessage;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GO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TRY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-- Generate divide-by-zero error.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TRY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CATCH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-- Execute error retrieval routine.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usp_GetErrorInfo;  </a:t>
            </a:r>
            <a:b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GB" sz="105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CATCH;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raiserror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RAISERROR </a:t>
            </a:r>
            <a:r>
              <a:rPr lang="en-GB"/>
              <a:t>Genera un mensaje de error que se devuelve a un bloque </a:t>
            </a:r>
            <a:r>
              <a:rPr b="1" lang="en-GB"/>
              <a:t>CATCH</a:t>
            </a:r>
            <a:r>
              <a:rPr lang="en-GB"/>
              <a:t>. Usos: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1. </a:t>
            </a:r>
            <a:r>
              <a:rPr b="1" lang="en-GB"/>
              <a:t>Cadena de mensaje</a:t>
            </a:r>
            <a:r>
              <a:rPr lang="en-GB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RAISERROR</a:t>
            </a:r>
            <a:r>
              <a:rPr lang="en-GB" sz="1200">
                <a:solidFill>
                  <a:srgbClr val="000000"/>
                </a:solidFill>
              </a:rPr>
              <a:t>(</a:t>
            </a:r>
            <a:r>
              <a:rPr lang="en-GB" sz="1200">
                <a:solidFill>
                  <a:srgbClr val="999999"/>
                </a:solidFill>
              </a:rPr>
              <a:t>‘Error insertando pedidos’</a:t>
            </a:r>
            <a:r>
              <a:rPr lang="en-GB" sz="1200"/>
              <a:t>, </a:t>
            </a:r>
            <a:r>
              <a:rPr lang="en-GB" sz="1200">
                <a:solidFill>
                  <a:srgbClr val="93C47D"/>
                </a:solidFill>
              </a:rPr>
              <a:t>17</a:t>
            </a:r>
            <a:r>
              <a:rPr lang="en-GB" sz="1200"/>
              <a:t>, </a:t>
            </a:r>
            <a:r>
              <a:rPr lang="en-GB" sz="1200">
                <a:solidFill>
                  <a:srgbClr val="93C47D"/>
                </a:solidFill>
              </a:rPr>
              <a:t>15</a:t>
            </a:r>
            <a:r>
              <a:rPr lang="en-GB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Los dos parámetros corresponden a: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severity </a:t>
            </a:r>
            <a:r>
              <a:rPr lang="en-GB"/>
              <a:t>= nivel de gravedad definido por usuario (0 - 18)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state</a:t>
            </a:r>
            <a:r>
              <a:rPr lang="en-GB"/>
              <a:t> = Entero entre 0 y 255.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raiserror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</a:t>
            </a:r>
            <a:r>
              <a:rPr b="1" lang="en-GB"/>
              <a:t>Guardar y rescatar desde la tabla de sistema, vista de catálogo</a:t>
            </a:r>
            <a:r>
              <a:rPr lang="en-GB"/>
              <a:t> sysmessages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Añadimos el registro con lang español e inglés.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EXEC</a:t>
            </a:r>
            <a:r>
              <a:rPr b="1" lang="en-GB" sz="1200">
                <a:solidFill>
                  <a:srgbClr val="000000"/>
                </a:solidFill>
              </a:rPr>
              <a:t>  </a:t>
            </a:r>
            <a:r>
              <a:rPr lang="en-GB" sz="1200">
                <a:solidFill>
                  <a:srgbClr val="000000"/>
                </a:solidFill>
              </a:rPr>
              <a:t>@msgnum = </a:t>
            </a:r>
            <a:r>
              <a:rPr lang="en-GB" sz="1200">
                <a:solidFill>
                  <a:srgbClr val="93C47D"/>
                </a:solidFill>
              </a:rPr>
              <a:t>50100</a:t>
            </a:r>
            <a:r>
              <a:rPr lang="en-GB" sz="1200">
                <a:solidFill>
                  <a:srgbClr val="000000"/>
                </a:solidFill>
              </a:rPr>
              <a:t>, @severity = </a:t>
            </a:r>
            <a:r>
              <a:rPr lang="en-GB" sz="1200">
                <a:solidFill>
                  <a:srgbClr val="93C47D"/>
                </a:solidFill>
              </a:rPr>
              <a:t>7</a:t>
            </a:r>
            <a:r>
              <a:rPr lang="en-GB" sz="1200">
                <a:solidFill>
                  <a:srgbClr val="000000"/>
                </a:solidFill>
              </a:rPr>
              <a:t>, @msgtext = </a:t>
            </a:r>
            <a:r>
              <a:rPr lang="en-GB" sz="1200">
                <a:solidFill>
                  <a:srgbClr val="999999"/>
                </a:solidFill>
              </a:rPr>
              <a:t>'Error in orders'</a:t>
            </a:r>
            <a:r>
              <a:rPr lang="en-GB" sz="1200">
                <a:solidFill>
                  <a:srgbClr val="000000"/>
                </a:solidFill>
              </a:rPr>
              <a:t>,@lang = 'us_english',@replace='replace'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EXEC</a:t>
            </a:r>
            <a:r>
              <a:rPr lang="en-GB" sz="1200">
                <a:solidFill>
                  <a:srgbClr val="000000"/>
                </a:solidFill>
              </a:rPr>
              <a:t> sp_addmessage @msgnum = </a:t>
            </a:r>
            <a:r>
              <a:rPr lang="en-GB" sz="1200">
                <a:solidFill>
                  <a:srgbClr val="93C47D"/>
                </a:solidFill>
              </a:rPr>
              <a:t>50100</a:t>
            </a:r>
            <a:r>
              <a:rPr lang="en-GB" sz="1200">
                <a:solidFill>
                  <a:srgbClr val="000000"/>
                </a:solidFill>
              </a:rPr>
              <a:t>, @severity = </a:t>
            </a:r>
            <a:r>
              <a:rPr lang="en-GB" sz="1200">
                <a:solidFill>
                  <a:srgbClr val="93C47D"/>
                </a:solidFill>
              </a:rPr>
              <a:t>7</a:t>
            </a:r>
            <a:r>
              <a:rPr lang="en-GB" sz="1200">
                <a:solidFill>
                  <a:srgbClr val="000000"/>
                </a:solidFill>
              </a:rPr>
              <a:t>, @msgtext = </a:t>
            </a:r>
            <a:r>
              <a:rPr lang="en-GB" sz="1200">
                <a:solidFill>
                  <a:srgbClr val="999999"/>
                </a:solidFill>
              </a:rPr>
              <a:t>'Error en pedidos'</a:t>
            </a:r>
            <a:r>
              <a:rPr lang="en-GB" sz="1200">
                <a:solidFill>
                  <a:srgbClr val="000000"/>
                </a:solidFill>
              </a:rPr>
              <a:t>, @lang ='spanish',@replace='replace'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raiserror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Recuperamos el error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RAISERROR </a:t>
            </a:r>
            <a:r>
              <a:rPr lang="en-GB" sz="1200">
                <a:solidFill>
                  <a:srgbClr val="000000"/>
                </a:solidFill>
              </a:rPr>
              <a:t>(</a:t>
            </a:r>
            <a:r>
              <a:rPr lang="en-GB" sz="1200">
                <a:solidFill>
                  <a:srgbClr val="93C47D"/>
                </a:solidFill>
              </a:rPr>
              <a:t>50100</a:t>
            </a:r>
            <a:r>
              <a:rPr lang="en-GB" sz="1200">
                <a:solidFill>
                  <a:srgbClr val="000000"/>
                </a:solidFill>
              </a:rPr>
              <a:t>, </a:t>
            </a:r>
            <a:r>
              <a:rPr lang="en-GB" sz="1200">
                <a:solidFill>
                  <a:srgbClr val="93C47D"/>
                </a:solidFill>
              </a:rPr>
              <a:t>7</a:t>
            </a:r>
            <a:r>
              <a:rPr lang="en-GB" sz="1200">
                <a:solidFill>
                  <a:srgbClr val="000000"/>
                </a:solidFill>
              </a:rPr>
              <a:t>, </a:t>
            </a:r>
            <a:r>
              <a:rPr lang="en-GB" sz="1200">
                <a:solidFill>
                  <a:srgbClr val="93C47D"/>
                </a:solidFill>
              </a:rPr>
              <a:t>2</a:t>
            </a:r>
            <a:r>
              <a:rPr lang="en-GB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También se pueden usar los mensajes del sistema con </a:t>
            </a:r>
            <a:r>
              <a:rPr b="1" lang="en-GB">
                <a:solidFill>
                  <a:srgbClr val="000000"/>
                </a:solidFill>
              </a:rPr>
              <a:t>RAISERROR</a:t>
            </a:r>
            <a:r>
              <a:rPr lang="en-GB">
                <a:solidFill>
                  <a:srgbClr val="000000"/>
                </a:solidFill>
              </a:rPr>
              <a:t> ID &lt; 50000.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Algunos ejemplos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1200">
                <a:solidFill>
                  <a:srgbClr val="93C47D"/>
                </a:solidFill>
              </a:rPr>
              <a:t>-- Todos los mensajes personalizados en español</a:t>
            </a:r>
            <a:br>
              <a:rPr lang="en-GB" sz="1200">
                <a:solidFill>
                  <a:srgbClr val="93C47D"/>
                </a:solidFill>
              </a:rPr>
            </a:br>
            <a:r>
              <a:rPr lang="en-GB" sz="1200">
                <a:solidFill>
                  <a:srgbClr val="000000"/>
                </a:solidFill>
              </a:rPr>
              <a:t>select * from master.dbo.sysmessages where msglangid=3082 and error &gt; 50000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1200">
                <a:solidFill>
                  <a:srgbClr val="93C47D"/>
                </a:solidFill>
              </a:rPr>
              <a:t>-- Todos los mensajes personalizados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1200">
                <a:solidFill>
                  <a:srgbClr val="000000"/>
                </a:solidFill>
              </a:rPr>
              <a:t>select * from master.dbo.sysmessages where error &gt; 50000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1200">
                <a:solidFill>
                  <a:srgbClr val="000000"/>
                </a:solidFill>
              </a:rPr>
              <a:t>select * from master.dbo.sysmessages where msglangid=3082 and description LIKE '%cadena%'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raiserror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3C47D"/>
                </a:solidFill>
              </a:rPr>
              <a:t>-- Con parámetros</a:t>
            </a:r>
            <a:br>
              <a:rPr lang="en-GB" sz="1200">
                <a:solidFill>
                  <a:srgbClr val="93C47D"/>
                </a:solidFill>
              </a:rPr>
            </a:br>
            <a:r>
              <a:rPr lang="en-GB" sz="1200">
                <a:solidFill>
                  <a:srgbClr val="93C47D"/>
                </a:solidFill>
              </a:rPr>
              <a:t>-- Primero en inglés. Se usan los descriptores de formato tipo C</a:t>
            </a:r>
            <a:br>
              <a:rPr lang="en-GB" sz="1200"/>
            </a:br>
            <a:r>
              <a:rPr lang="en-GB" sz="1200">
                <a:solidFill>
                  <a:srgbClr val="1C4587"/>
                </a:solidFill>
              </a:rPr>
              <a:t>EXEC </a:t>
            </a:r>
            <a:r>
              <a:rPr lang="en-GB" sz="1200">
                <a:solidFill>
                  <a:srgbClr val="000000"/>
                </a:solidFill>
              </a:rPr>
              <a:t>sp_addmessage @msgnum = 50101, @severity = 7, @msgtext = 'This is brutaly crashed on %d point.',@lang = 'us_english',@replace='replace'</a:t>
            </a:r>
            <a:br>
              <a:rPr lang="en-GB" sz="1200"/>
            </a:br>
            <a:br>
              <a:rPr lang="en-GB" sz="1200"/>
            </a:br>
            <a:r>
              <a:rPr lang="en-GB" sz="1200">
                <a:solidFill>
                  <a:srgbClr val="93C47D"/>
                </a:solidFill>
              </a:rPr>
              <a:t>-- En los demás idiomas se usan placeholders (1, 2, 3...)</a:t>
            </a:r>
            <a:br>
              <a:rPr lang="en-GB" sz="1200"/>
            </a:br>
            <a:r>
              <a:rPr lang="en-GB" sz="1200">
                <a:solidFill>
                  <a:srgbClr val="1C4587"/>
                </a:solidFill>
              </a:rPr>
              <a:t>EXEC</a:t>
            </a:r>
            <a:r>
              <a:rPr lang="en-GB" sz="1200">
                <a:solidFill>
                  <a:srgbClr val="000000"/>
                </a:solidFill>
              </a:rPr>
              <a:t> sp_addmessage @msgnum = 50101, @severity = 7, @msgtext = 'Esto ha cascado brutalmente en el punto %1.', @lang ='spanish',@replace='replace'</a:t>
            </a:r>
            <a:br>
              <a:rPr lang="en-GB" sz="1200"/>
            </a:br>
            <a:r>
              <a:rPr lang="en-GB" sz="1200">
                <a:solidFill>
                  <a:srgbClr val="93C47D"/>
                </a:solidFill>
              </a:rPr>
              <a:t>-- Y lo probamos</a:t>
            </a:r>
            <a:br>
              <a:rPr lang="en-GB" sz="1200"/>
            </a:br>
            <a:r>
              <a:rPr lang="en-GB" sz="1200">
                <a:solidFill>
                  <a:srgbClr val="000000"/>
                </a:solidFill>
              </a:rPr>
              <a:t>RAISERROR (50101,7,2,125)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</a:t>
            </a:r>
            <a:r>
              <a:rPr lang="en-GB"/>
              <a:t>A partir de SQL Server 2012 se utiliza </a:t>
            </a:r>
            <a:r>
              <a:rPr b="1" lang="en-GB"/>
              <a:t>THROW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definición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230650" y="1453425"/>
            <a:ext cx="52203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“Es un grupo de una o varias instrucciones,cuyo resultado final debe ser que se ejecuten todas o ninguna de ellas”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25" y="1453425"/>
            <a:ext cx="23431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definición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Resultado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 la transacción se realiza correctamente, se confirman todas las instrucciones que contiene. Si se produce un error en al menos una de ellas, se revierte todo el grupo.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 esta forma se evita que </a:t>
            </a:r>
            <a:r>
              <a:rPr b="1" lang="en-GB"/>
              <a:t>el sistema de datos quede en un estado incongruente.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ejemplo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Comprar un producto en una página web</a:t>
            </a:r>
            <a:endParaRPr/>
          </a:p>
          <a:p>
            <a:pPr indent="-342900" lvl="0" marL="685800" marR="177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-GB">
                <a:solidFill>
                  <a:srgbClr val="000000"/>
                </a:solidFill>
              </a:rPr>
              <a:t>Comprobar que nuestra cuenta existe es válida y está operativa</a:t>
            </a:r>
            <a:endParaRPr>
              <a:solidFill>
                <a:srgbClr val="000000"/>
              </a:solidFill>
            </a:endParaRPr>
          </a:p>
          <a:p>
            <a:pPr indent="-342900" lvl="0" marL="685800" marR="1778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-GB">
                <a:solidFill>
                  <a:srgbClr val="000000"/>
                </a:solidFill>
              </a:rPr>
              <a:t>Comprobar si hay saldo en nuestra cuenta</a:t>
            </a:r>
            <a:endParaRPr>
              <a:solidFill>
                <a:srgbClr val="000000"/>
              </a:solidFill>
            </a:endParaRPr>
          </a:p>
          <a:p>
            <a:pPr indent="-342900" lvl="0" marL="685800" marR="1778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-GB">
                <a:solidFill>
                  <a:srgbClr val="000000"/>
                </a:solidFill>
              </a:rPr>
              <a:t>Comprobar los datos de la cuenta del vendedor (que existe, que tiene posibilidad de recibir dinero, etc...)</a:t>
            </a:r>
            <a:endParaRPr>
              <a:solidFill>
                <a:srgbClr val="000000"/>
              </a:solidFill>
            </a:endParaRPr>
          </a:p>
          <a:p>
            <a:pPr indent="-342900" lvl="0" marL="685800" marR="1778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-GB">
                <a:solidFill>
                  <a:srgbClr val="000000"/>
                </a:solidFill>
              </a:rPr>
              <a:t>Retirar el dinero de nuestra cuenta</a:t>
            </a:r>
            <a:endParaRPr>
              <a:solidFill>
                <a:srgbClr val="000000"/>
              </a:solidFill>
            </a:endParaRPr>
          </a:p>
          <a:p>
            <a:pPr indent="-342900" lvl="0" marL="685800" marR="1778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-GB">
                <a:solidFill>
                  <a:srgbClr val="000000"/>
                </a:solidFill>
              </a:rPr>
              <a:t>Ingresar el dinero en la cuenta del vendedor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29550" y="1259400"/>
            <a:ext cx="8368500" cy="334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23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Hacer un pedido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ejemplo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17975" y="2083300"/>
            <a:ext cx="1612500" cy="22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718250" y="2083300"/>
            <a:ext cx="1612500" cy="22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718525" y="2083300"/>
            <a:ext cx="1612500" cy="22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718800" y="2083300"/>
            <a:ext cx="1612500" cy="22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847450" y="2295150"/>
            <a:ext cx="1377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Pedidos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...</a:t>
            </a:r>
            <a:endParaRPr i="1"/>
          </a:p>
        </p:txBody>
      </p:sp>
      <p:sp>
        <p:nvSpPr>
          <p:cNvPr id="89" name="Shape 89"/>
          <p:cNvSpPr txBox="1"/>
          <p:nvPr/>
        </p:nvSpPr>
        <p:spPr>
          <a:xfrm>
            <a:off x="2836000" y="2295150"/>
            <a:ext cx="1377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Productos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...</a:t>
            </a:r>
            <a:endParaRPr i="1"/>
          </a:p>
        </p:txBody>
      </p:sp>
      <p:sp>
        <p:nvSpPr>
          <p:cNvPr id="90" name="Shape 90"/>
          <p:cNvSpPr txBox="1"/>
          <p:nvPr/>
        </p:nvSpPr>
        <p:spPr>
          <a:xfrm>
            <a:off x="4836275" y="2295150"/>
            <a:ext cx="1377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Facturas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...</a:t>
            </a:r>
            <a:endParaRPr i="1"/>
          </a:p>
        </p:txBody>
      </p:sp>
      <p:sp>
        <p:nvSpPr>
          <p:cNvPr id="91" name="Shape 91"/>
          <p:cNvSpPr txBox="1"/>
          <p:nvPr/>
        </p:nvSpPr>
        <p:spPr>
          <a:xfrm>
            <a:off x="6836550" y="2295150"/>
            <a:ext cx="1377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LineasDe</a:t>
            </a:r>
            <a:r>
              <a:rPr i="1" lang="en-GB"/>
              <a:t>Factura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...</a:t>
            </a:r>
            <a:endParaRPr i="1"/>
          </a:p>
        </p:txBody>
      </p:sp>
      <p:sp>
        <p:nvSpPr>
          <p:cNvPr id="92" name="Shape 92"/>
          <p:cNvSpPr/>
          <p:nvPr/>
        </p:nvSpPr>
        <p:spPr>
          <a:xfrm>
            <a:off x="2000925" y="3213225"/>
            <a:ext cx="1023900" cy="49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012688" y="3213225"/>
            <a:ext cx="1023900" cy="49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024475" y="3213225"/>
            <a:ext cx="1023900" cy="49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propiedades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cumplir con su propósito las transacciones presentan características </a:t>
            </a:r>
            <a:r>
              <a:rPr b="1" lang="en-GB"/>
              <a:t>ACID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Atomicidad</a:t>
            </a:r>
            <a:r>
              <a:rPr lang="en-GB"/>
              <a:t>, las operaciones de la transacción deben considerarse como una sola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Consistencia</a:t>
            </a:r>
            <a:r>
              <a:rPr lang="en-GB"/>
              <a:t>, una operación nunca dejará datos inconsistentes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Aislamiento</a:t>
            </a:r>
            <a:r>
              <a:rPr lang="en-GB"/>
              <a:t>, la información no confirmada no está disponible para el usuario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Durabilidad</a:t>
            </a:r>
            <a:r>
              <a:rPr lang="en-GB"/>
              <a:t>, una vez completada la transacción los datos actualizados ya serán permanentes y confirmados.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uso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Cuando tengamos que realizar una operación que requiera actualizar más de una tabla: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i="1" lang="en-GB">
                <a:solidFill>
                  <a:srgbClr val="000000"/>
                </a:solidFill>
              </a:rPr>
              <a:t>Transacción </a:t>
            </a:r>
            <a:r>
              <a:rPr i="1" lang="en-GB">
                <a:solidFill>
                  <a:srgbClr val="000000"/>
                </a:solidFill>
              </a:rPr>
              <a:t>c</a:t>
            </a:r>
            <a:r>
              <a:rPr i="1" lang="en-GB">
                <a:solidFill>
                  <a:srgbClr val="000000"/>
                </a:solidFill>
              </a:rPr>
              <a:t>ompra en página web...</a:t>
            </a:r>
            <a:endParaRPr i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Cuando tengamos que leer datos y hacer alguna actualización en función de los mismos: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r>
              <a:rPr i="1" lang="en-GB">
                <a:solidFill>
                  <a:srgbClr val="000000"/>
                </a:solidFill>
              </a:rPr>
              <a:t>Gestión del pedido...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estructura general sql server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BEGIN TRANSACTION</a:t>
            </a:r>
            <a:r>
              <a:rPr lang="en-GB" sz="1000"/>
              <a:t> </a:t>
            </a:r>
            <a:r>
              <a:rPr lang="en-GB" sz="1000">
                <a:solidFill>
                  <a:srgbClr val="6AA84F"/>
                </a:solidFill>
              </a:rPr>
              <a:t>-- O solo BEGIN TRAN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BEGIN TRY</a:t>
            </a:r>
            <a:endParaRPr sz="1000">
              <a:solidFill>
                <a:srgbClr val="1C4587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/* Aquí irán las instrucciones que forman la transacción */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/* Confirmamos la transaccion*/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COMMIT TRANSACTION</a:t>
            </a:r>
            <a:r>
              <a:rPr lang="en-GB" sz="1000"/>
              <a:t> </a:t>
            </a:r>
            <a:r>
              <a:rPr lang="en-GB" sz="1000">
                <a:solidFill>
                  <a:srgbClr val="6AA84F"/>
                </a:solidFill>
              </a:rPr>
              <a:t>-- O solo COMMIT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END TRY</a:t>
            </a:r>
            <a:endParaRPr sz="1000">
              <a:solidFill>
                <a:srgbClr val="1C4587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BEGIN CATCH</a:t>
            </a:r>
            <a:endParaRPr sz="1000">
              <a:solidFill>
                <a:srgbClr val="1C4587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/* Hay un error, deshacemos los cambios*/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ROLLBACK TRANSACTION</a:t>
            </a:r>
            <a:r>
              <a:rPr lang="en-GB" sz="1000"/>
              <a:t> </a:t>
            </a:r>
            <a:r>
              <a:rPr lang="en-GB" sz="1000">
                <a:solidFill>
                  <a:srgbClr val="6AA84F"/>
                </a:solidFill>
              </a:rPr>
              <a:t>-- O solo ROLLBACK</a:t>
            </a:r>
            <a:endParaRPr sz="1000">
              <a:solidFill>
                <a:srgbClr val="6AA84F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C4587"/>
                </a:solidFill>
              </a:rPr>
              <a:t>END CATCH</a:t>
            </a:r>
            <a:endParaRPr sz="1000">
              <a:solidFill>
                <a:srgbClr val="1C4587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- consideraciones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 se produce un error se ejecutará ROLLBACK, si no, se confirman todas las operaciones.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 COMMIT sólo se ejecutará si llegamos a él sin que ningún error haya detenido la ejecución del script.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Estas operaciones pueden formar parte unas de otras, lo que daría lugar a transacciones anidadas.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 transacción sólo tiene sentido si vamos a hacer una actualización (INSERT, UPDATE, DELETE).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