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2" r:id="rId6"/>
    <p:sldId id="267" r:id="rId7"/>
    <p:sldId id="264" r:id="rId8"/>
    <p:sldId id="266" r:id="rId9"/>
    <p:sldId id="268" r:id="rId10"/>
    <p:sldId id="270" r:id="rId11"/>
    <p:sldId id="272" r:id="rId12"/>
    <p:sldId id="258" r:id="rId13"/>
    <p:sldId id="260" r:id="rId14"/>
    <p:sldId id="274" r:id="rId15"/>
    <p:sldId id="276" r:id="rId16"/>
    <p:sldId id="277" r:id="rId17"/>
    <p:sldId id="279" r:id="rId18"/>
    <p:sldId id="280" r:id="rId19"/>
    <p:sldId id="281" r:id="rId20"/>
    <p:sldId id="282" r:id="rId21"/>
    <p:sldId id="271" r:id="rId22"/>
    <p:sldId id="269" r:id="rId23"/>
    <p:sldId id="265" r:id="rId24"/>
    <p:sldId id="26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p:scale>
          <a:sx n="100" d="100"/>
          <a:sy n="100" d="100"/>
        </p:scale>
        <p:origin x="-3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2AF3-C8C8-460D-9EE4-BCC45279846B}"/>
              </a:ext>
            </a:extLst>
          </p:cNvPr>
          <p:cNvSpPr>
            <a:spLocks noGrp="1"/>
          </p:cNvSpPr>
          <p:nvPr>
            <p:ph type="ctrTitle"/>
          </p:nvPr>
        </p:nvSpPr>
        <p:spPr/>
        <p:txBody>
          <a:bodyPr/>
          <a:lstStyle/>
          <a:p>
            <a:r>
              <a:rPr lang="en-US" sz="4400" dirty="0"/>
              <a:t>DDS Analytics for Talent Management – Case Study 02 </a:t>
            </a:r>
          </a:p>
        </p:txBody>
      </p:sp>
      <p:sp>
        <p:nvSpPr>
          <p:cNvPr id="3" name="Subtitle 2">
            <a:extLst>
              <a:ext uri="{FF2B5EF4-FFF2-40B4-BE49-F238E27FC236}">
                <a16:creationId xmlns:a16="http://schemas.microsoft.com/office/drawing/2014/main" id="{247D8081-C0E8-4948-A94F-7C0983C3430F}"/>
              </a:ext>
            </a:extLst>
          </p:cNvPr>
          <p:cNvSpPr>
            <a:spLocks noGrp="1"/>
          </p:cNvSpPr>
          <p:nvPr>
            <p:ph type="subTitle" idx="1"/>
          </p:nvPr>
        </p:nvSpPr>
        <p:spPr>
          <a:xfrm>
            <a:off x="1569820" y="4543892"/>
            <a:ext cx="7766936" cy="1096899"/>
          </a:xfrm>
        </p:spPr>
        <p:txBody>
          <a:bodyPr/>
          <a:lstStyle/>
          <a:p>
            <a:r>
              <a:rPr lang="en-US" dirty="0"/>
              <a:t>By: Antonio </a:t>
            </a:r>
            <a:r>
              <a:rPr lang="en-US" dirty="0" err="1"/>
              <a:t>Debouse</a:t>
            </a:r>
            <a:endParaRPr lang="en-US" dirty="0"/>
          </a:p>
          <a:p>
            <a:r>
              <a:rPr lang="en-US" dirty="0"/>
              <a:t>MSDS 6306: Doing Data Science</a:t>
            </a:r>
          </a:p>
        </p:txBody>
      </p:sp>
    </p:spTree>
    <p:extLst>
      <p:ext uri="{BB962C8B-B14F-4D97-AF65-F5344CB8AC3E}">
        <p14:creationId xmlns:p14="http://schemas.microsoft.com/office/powerpoint/2010/main" val="3480253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2E3B78-A112-4798-A123-7E54B0B81030}"/>
              </a:ext>
            </a:extLst>
          </p:cNvPr>
          <p:cNvSpPr txBox="1"/>
          <p:nvPr/>
        </p:nvSpPr>
        <p:spPr>
          <a:xfrm>
            <a:off x="243841" y="1622612"/>
            <a:ext cx="2875878" cy="2308324"/>
          </a:xfrm>
          <a:prstGeom prst="rect">
            <a:avLst/>
          </a:prstGeom>
          <a:noFill/>
        </p:spPr>
        <p:txBody>
          <a:bodyPr wrap="square" rtlCol="0">
            <a:spAutoFit/>
          </a:bodyPr>
          <a:lstStyle/>
          <a:p>
            <a:r>
              <a:rPr lang="en-US" dirty="0"/>
              <a:t>Over 50% of those in Human Resources or work as Sales Reps have a Stock Option Level of 0, but Human Resources also a the highest frequency of Stock Option Level 3s among their group</a:t>
            </a:r>
          </a:p>
        </p:txBody>
      </p:sp>
      <p:sp>
        <p:nvSpPr>
          <p:cNvPr id="4" name="Oval 3">
            <a:extLst>
              <a:ext uri="{FF2B5EF4-FFF2-40B4-BE49-F238E27FC236}">
                <a16:creationId xmlns:a16="http://schemas.microsoft.com/office/drawing/2014/main" id="{0BB7B31A-FACC-4F3E-AD55-D1264B37187F}"/>
              </a:ext>
            </a:extLst>
          </p:cNvPr>
          <p:cNvSpPr/>
          <p:nvPr/>
        </p:nvSpPr>
        <p:spPr>
          <a:xfrm>
            <a:off x="4903693" y="1757080"/>
            <a:ext cx="510988" cy="41237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21E35D4-B966-4AA1-8D5B-6E451C22F91A}"/>
              </a:ext>
            </a:extLst>
          </p:cNvPr>
          <p:cNvGrpSpPr/>
          <p:nvPr/>
        </p:nvGrpSpPr>
        <p:grpSpPr>
          <a:xfrm>
            <a:off x="3638674" y="207052"/>
            <a:ext cx="7892048" cy="6247535"/>
            <a:chOff x="3638674" y="207052"/>
            <a:chExt cx="7892048" cy="6247535"/>
          </a:xfrm>
        </p:grpSpPr>
        <p:pic>
          <p:nvPicPr>
            <p:cNvPr id="2" name="Picture 1">
              <a:extLst>
                <a:ext uri="{FF2B5EF4-FFF2-40B4-BE49-F238E27FC236}">
                  <a16:creationId xmlns:a16="http://schemas.microsoft.com/office/drawing/2014/main" id="{0387E153-9EAF-451F-BA44-C1F479B81162}"/>
                </a:ext>
              </a:extLst>
            </p:cNvPr>
            <p:cNvPicPr>
              <a:picLocks noChangeAspect="1"/>
            </p:cNvPicPr>
            <p:nvPr/>
          </p:nvPicPr>
          <p:blipFill>
            <a:blip r:embed="rId2"/>
            <a:stretch>
              <a:fillRect/>
            </a:stretch>
          </p:blipFill>
          <p:spPr>
            <a:xfrm>
              <a:off x="3638674" y="207052"/>
              <a:ext cx="7892048" cy="6247535"/>
            </a:xfrm>
            <a:prstGeom prst="rect">
              <a:avLst/>
            </a:prstGeom>
          </p:spPr>
        </p:pic>
        <p:sp>
          <p:nvSpPr>
            <p:cNvPr id="5" name="Oval 4">
              <a:extLst>
                <a:ext uri="{FF2B5EF4-FFF2-40B4-BE49-F238E27FC236}">
                  <a16:creationId xmlns:a16="http://schemas.microsoft.com/office/drawing/2014/main" id="{AF5C028E-A58D-4701-B751-20F4408FCC10}"/>
                </a:ext>
              </a:extLst>
            </p:cNvPr>
            <p:cNvSpPr/>
            <p:nvPr/>
          </p:nvSpPr>
          <p:spPr>
            <a:xfrm>
              <a:off x="4903693" y="1757080"/>
              <a:ext cx="510988" cy="41237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0F6DD06-B648-4335-91F9-1CFE1EFBC9F8}"/>
                </a:ext>
              </a:extLst>
            </p:cNvPr>
            <p:cNvSpPr/>
            <p:nvPr/>
          </p:nvSpPr>
          <p:spPr>
            <a:xfrm>
              <a:off x="9646021" y="1739148"/>
              <a:ext cx="510988" cy="41237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Oval 7">
            <a:extLst>
              <a:ext uri="{FF2B5EF4-FFF2-40B4-BE49-F238E27FC236}">
                <a16:creationId xmlns:a16="http://schemas.microsoft.com/office/drawing/2014/main" id="{D6206C88-E691-4FA7-84A9-D6004FB19FFA}"/>
              </a:ext>
            </a:extLst>
          </p:cNvPr>
          <p:cNvSpPr/>
          <p:nvPr/>
        </p:nvSpPr>
        <p:spPr>
          <a:xfrm>
            <a:off x="4949413" y="4665684"/>
            <a:ext cx="399827" cy="376513"/>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5485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4B034EF3-C568-4A39-A879-040FD019207F}"/>
              </a:ext>
            </a:extLst>
          </p:cNvPr>
          <p:cNvGraphicFramePr>
            <a:graphicFrameLocks noGrp="1"/>
          </p:cNvGraphicFramePr>
          <p:nvPr>
            <p:extLst>
              <p:ext uri="{D42A27DB-BD31-4B8C-83A1-F6EECF244321}">
                <p14:modId xmlns:p14="http://schemas.microsoft.com/office/powerpoint/2010/main" val="4040258939"/>
              </p:ext>
            </p:extLst>
          </p:nvPr>
        </p:nvGraphicFramePr>
        <p:xfrm>
          <a:off x="267879" y="516081"/>
          <a:ext cx="11704319" cy="3566162"/>
        </p:xfrm>
        <a:graphic>
          <a:graphicData uri="http://schemas.openxmlformats.org/drawingml/2006/table">
            <a:tbl>
              <a:tblPr/>
              <a:tblGrid>
                <a:gridCol w="1355181">
                  <a:extLst>
                    <a:ext uri="{9D8B030D-6E8A-4147-A177-3AD203B41FA5}">
                      <a16:colId xmlns:a16="http://schemas.microsoft.com/office/drawing/2014/main" val="411954975"/>
                    </a:ext>
                  </a:extLst>
                </a:gridCol>
                <a:gridCol w="466843">
                  <a:extLst>
                    <a:ext uri="{9D8B030D-6E8A-4147-A177-3AD203B41FA5}">
                      <a16:colId xmlns:a16="http://schemas.microsoft.com/office/drawing/2014/main" val="1540667180"/>
                    </a:ext>
                  </a:extLst>
                </a:gridCol>
                <a:gridCol w="467865">
                  <a:extLst>
                    <a:ext uri="{9D8B030D-6E8A-4147-A177-3AD203B41FA5}">
                      <a16:colId xmlns:a16="http://schemas.microsoft.com/office/drawing/2014/main" val="3783339136"/>
                    </a:ext>
                  </a:extLst>
                </a:gridCol>
                <a:gridCol w="924321">
                  <a:extLst>
                    <a:ext uri="{9D8B030D-6E8A-4147-A177-3AD203B41FA5}">
                      <a16:colId xmlns:a16="http://schemas.microsoft.com/office/drawing/2014/main" val="2703087583"/>
                    </a:ext>
                  </a:extLst>
                </a:gridCol>
                <a:gridCol w="536335">
                  <a:extLst>
                    <a:ext uri="{9D8B030D-6E8A-4147-A177-3AD203B41FA5}">
                      <a16:colId xmlns:a16="http://schemas.microsoft.com/office/drawing/2014/main" val="4158555207"/>
                    </a:ext>
                  </a:extLst>
                </a:gridCol>
                <a:gridCol w="741745">
                  <a:extLst>
                    <a:ext uri="{9D8B030D-6E8A-4147-A177-3AD203B41FA5}">
                      <a16:colId xmlns:a16="http://schemas.microsoft.com/office/drawing/2014/main" val="915944638"/>
                    </a:ext>
                  </a:extLst>
                </a:gridCol>
                <a:gridCol w="616214">
                  <a:extLst>
                    <a:ext uri="{9D8B030D-6E8A-4147-A177-3AD203B41FA5}">
                      <a16:colId xmlns:a16="http://schemas.microsoft.com/office/drawing/2014/main" val="2646846934"/>
                    </a:ext>
                  </a:extLst>
                </a:gridCol>
                <a:gridCol w="930033">
                  <a:extLst>
                    <a:ext uri="{9D8B030D-6E8A-4147-A177-3AD203B41FA5}">
                      <a16:colId xmlns:a16="http://schemas.microsoft.com/office/drawing/2014/main" val="3576546337"/>
                    </a:ext>
                  </a:extLst>
                </a:gridCol>
                <a:gridCol w="513517">
                  <a:extLst>
                    <a:ext uri="{9D8B030D-6E8A-4147-A177-3AD203B41FA5}">
                      <a16:colId xmlns:a16="http://schemas.microsoft.com/office/drawing/2014/main" val="2351187878"/>
                    </a:ext>
                  </a:extLst>
                </a:gridCol>
                <a:gridCol w="718926">
                  <a:extLst>
                    <a:ext uri="{9D8B030D-6E8A-4147-A177-3AD203B41FA5}">
                      <a16:colId xmlns:a16="http://schemas.microsoft.com/office/drawing/2014/main" val="2554445500"/>
                    </a:ext>
                  </a:extLst>
                </a:gridCol>
                <a:gridCol w="930033">
                  <a:extLst>
                    <a:ext uri="{9D8B030D-6E8A-4147-A177-3AD203B41FA5}">
                      <a16:colId xmlns:a16="http://schemas.microsoft.com/office/drawing/2014/main" val="2706293567"/>
                    </a:ext>
                  </a:extLst>
                </a:gridCol>
                <a:gridCol w="684684">
                  <a:extLst>
                    <a:ext uri="{9D8B030D-6E8A-4147-A177-3AD203B41FA5}">
                      <a16:colId xmlns:a16="http://schemas.microsoft.com/office/drawing/2014/main" val="345299739"/>
                    </a:ext>
                  </a:extLst>
                </a:gridCol>
                <a:gridCol w="787389">
                  <a:extLst>
                    <a:ext uri="{9D8B030D-6E8A-4147-A177-3AD203B41FA5}">
                      <a16:colId xmlns:a16="http://schemas.microsoft.com/office/drawing/2014/main" val="435964414"/>
                    </a:ext>
                  </a:extLst>
                </a:gridCol>
                <a:gridCol w="1061261">
                  <a:extLst>
                    <a:ext uri="{9D8B030D-6E8A-4147-A177-3AD203B41FA5}">
                      <a16:colId xmlns:a16="http://schemas.microsoft.com/office/drawing/2014/main" val="1806228225"/>
                    </a:ext>
                  </a:extLst>
                </a:gridCol>
                <a:gridCol w="969972">
                  <a:extLst>
                    <a:ext uri="{9D8B030D-6E8A-4147-A177-3AD203B41FA5}">
                      <a16:colId xmlns:a16="http://schemas.microsoft.com/office/drawing/2014/main" val="2568149517"/>
                    </a:ext>
                  </a:extLst>
                </a:gridCol>
              </a:tblGrid>
              <a:tr h="248430">
                <a:tc>
                  <a:txBody>
                    <a:bodyPr/>
                    <a:lstStyle/>
                    <a:p>
                      <a:pPr algn="l" fontAlgn="b"/>
                      <a:endParaRPr lang="en-US" sz="800" b="0" i="0" u="none" strike="noStrike" dirty="0">
                        <a:solidFill>
                          <a:srgbClr val="000000"/>
                        </a:solidFill>
                        <a:effectLst/>
                        <a:latin typeface="Calibri" panose="020F0502020204030204" pitchFamily="34" charset="0"/>
                      </a:endParaRPr>
                    </a:p>
                  </a:txBody>
                  <a:tcPr marL="3443" marR="3443" marT="3443" marB="0" anchor="b">
                    <a:lnL>
                      <a:noFill/>
                    </a:lnL>
                    <a:lnR w="12700" cap="flat" cmpd="sng" algn="ctr">
                      <a:solidFill>
                        <a:srgbClr val="000000"/>
                      </a:solidFill>
                      <a:prstDash val="solid"/>
                      <a:round/>
                      <a:headEnd type="none" w="med" len="med"/>
                      <a:tailEnd type="none" w="med" len="med"/>
                    </a:lnR>
                    <a:lnT>
                      <a:noFill/>
                    </a:lnT>
                    <a:lnB>
                      <a:noFill/>
                    </a:lnB>
                  </a:tcPr>
                </a:tc>
                <a:tc gridSpan="14">
                  <a:txBody>
                    <a:bodyPr/>
                    <a:lstStyle/>
                    <a:p>
                      <a:pPr algn="ctr" fontAlgn="b"/>
                      <a:r>
                        <a:rPr lang="en-US" sz="1200" b="1" i="0" u="none" strike="noStrike" dirty="0">
                          <a:solidFill>
                            <a:srgbClr val="000000"/>
                          </a:solidFill>
                          <a:effectLst/>
                          <a:latin typeface="Calibri" panose="020F0502020204030204" pitchFamily="34" charset="0"/>
                        </a:rPr>
                        <a:t>Statistical Description of Continuous Variables Grouped By Job Titles </a:t>
                      </a:r>
                    </a:p>
                  </a:txBody>
                  <a:tcPr marL="3443" marR="3443" marT="3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1374760"/>
                  </a:ext>
                </a:extLst>
              </a:tr>
              <a:tr h="248430">
                <a:tc>
                  <a:txBody>
                    <a:bodyPr/>
                    <a:lstStyle/>
                    <a:p>
                      <a:pPr algn="l" fontAlgn="b"/>
                      <a:endParaRPr lang="en-US" sz="800" b="0" i="0" u="none" strike="noStrike" dirty="0">
                        <a:solidFill>
                          <a:srgbClr val="000000"/>
                        </a:solidFill>
                        <a:effectLst/>
                        <a:latin typeface="Calibri" panose="020F0502020204030204" pitchFamily="34" charset="0"/>
                      </a:endParaRPr>
                    </a:p>
                  </a:txBody>
                  <a:tcPr marL="3443" marR="3443" marT="3443" marB="0" anchor="b">
                    <a:lnL>
                      <a:noFill/>
                    </a:lnL>
                    <a:lnR w="12700" cap="flat" cmpd="sng" algn="ctr">
                      <a:solidFill>
                        <a:srgbClr val="000000"/>
                      </a:solidFill>
                      <a:prstDash val="solid"/>
                      <a:round/>
                      <a:headEnd type="none" w="med" len="med"/>
                      <a:tailEnd type="none" w="med" len="med"/>
                    </a:lnR>
                    <a:lnT>
                      <a:noFill/>
                    </a:lnT>
                    <a:lnB>
                      <a:noFill/>
                    </a:lnB>
                  </a:tcPr>
                </a:tc>
                <a:tc gridSpan="14">
                  <a:txBody>
                    <a:bodyPr/>
                    <a:lstStyle/>
                    <a:p>
                      <a:pPr algn="ctr" fontAlgn="b"/>
                      <a:r>
                        <a:rPr lang="en-US" sz="1050" b="1" i="0" u="sng" strike="noStrike" dirty="0">
                          <a:solidFill>
                            <a:srgbClr val="000000"/>
                          </a:solidFill>
                          <a:effectLst/>
                          <a:latin typeface="Calibri" panose="020F0502020204030204" pitchFamily="34" charset="0"/>
                        </a:rPr>
                        <a:t>Continuous Variables (medians)</a:t>
                      </a:r>
                    </a:p>
                  </a:txBody>
                  <a:tcPr marL="3443" marR="3443" marT="3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9021723"/>
                  </a:ext>
                </a:extLst>
              </a:tr>
              <a:tr h="248430">
                <a:tc>
                  <a:txBody>
                    <a:bodyPr/>
                    <a:lstStyle/>
                    <a:p>
                      <a:pPr algn="l" fontAlgn="b"/>
                      <a:endParaRPr lang="en-US" sz="800" b="0" i="0" u="none" strike="noStrike" dirty="0">
                        <a:solidFill>
                          <a:srgbClr val="000000"/>
                        </a:solidFill>
                        <a:effectLst/>
                        <a:latin typeface="Calibri" panose="020F0502020204030204" pitchFamily="34" charset="0"/>
                      </a:endParaRPr>
                    </a:p>
                  </a:txBody>
                  <a:tcPr marL="3443" marR="3443" marT="3443"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rowSpan="2">
                  <a:txBody>
                    <a:bodyPr/>
                    <a:lstStyle/>
                    <a:p>
                      <a:pPr algn="ctr" fontAlgn="ctr"/>
                      <a:r>
                        <a:rPr lang="en-US" sz="800" b="1" i="0" u="sng" strike="noStrike" dirty="0">
                          <a:solidFill>
                            <a:srgbClr val="000000"/>
                          </a:solidFill>
                          <a:effectLst/>
                          <a:latin typeface="Calibri" panose="020F0502020204030204" pitchFamily="34" charset="0"/>
                        </a:rPr>
                        <a:t>Age</a:t>
                      </a:r>
                    </a:p>
                  </a:txBody>
                  <a:tcPr marL="3443" marR="3443" marT="344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4">
                        <a:lumMod val="60000"/>
                        <a:lumOff val="40000"/>
                      </a:schemeClr>
                    </a:solidFill>
                  </a:tcPr>
                </a:tc>
                <a:tc rowSpan="2">
                  <a:txBody>
                    <a:bodyPr/>
                    <a:lstStyle/>
                    <a:p>
                      <a:pPr algn="ctr" fontAlgn="ctr"/>
                      <a:r>
                        <a:rPr lang="en-US" sz="800" b="1" i="0" u="sng" strike="noStrike">
                          <a:solidFill>
                            <a:srgbClr val="000000"/>
                          </a:solidFill>
                          <a:effectLst/>
                          <a:latin typeface="Calibri" panose="020F0502020204030204" pitchFamily="34" charset="0"/>
                        </a:rPr>
                        <a:t>DailyRate</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4">
                        <a:lumMod val="60000"/>
                        <a:lumOff val="40000"/>
                      </a:schemeClr>
                    </a:solidFill>
                  </a:tcPr>
                </a:tc>
                <a:tc rowSpan="2">
                  <a:txBody>
                    <a:bodyPr/>
                    <a:lstStyle/>
                    <a:p>
                      <a:pPr algn="ctr" fontAlgn="ctr"/>
                      <a:r>
                        <a:rPr lang="en-US" sz="800" b="1" i="0" u="sng" strike="noStrike">
                          <a:solidFill>
                            <a:srgbClr val="000000"/>
                          </a:solidFill>
                          <a:effectLst/>
                          <a:latin typeface="Calibri" panose="020F0502020204030204" pitchFamily="34" charset="0"/>
                        </a:rPr>
                        <a:t>DistanceFromHome</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4">
                        <a:lumMod val="60000"/>
                        <a:lumOff val="40000"/>
                      </a:schemeClr>
                    </a:solidFill>
                  </a:tcPr>
                </a:tc>
                <a:tc rowSpan="2">
                  <a:txBody>
                    <a:bodyPr/>
                    <a:lstStyle/>
                    <a:p>
                      <a:pPr algn="ctr" fontAlgn="ctr"/>
                      <a:r>
                        <a:rPr lang="en-US" sz="800" b="1" i="0" u="sng" strike="noStrike">
                          <a:solidFill>
                            <a:srgbClr val="000000"/>
                          </a:solidFill>
                          <a:effectLst/>
                          <a:latin typeface="Calibri" panose="020F0502020204030204" pitchFamily="34" charset="0"/>
                        </a:rPr>
                        <a:t>HourlyRate</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4">
                        <a:lumMod val="60000"/>
                        <a:lumOff val="40000"/>
                      </a:schemeClr>
                    </a:solidFill>
                  </a:tcPr>
                </a:tc>
                <a:tc rowSpan="2">
                  <a:txBody>
                    <a:bodyPr/>
                    <a:lstStyle/>
                    <a:p>
                      <a:pPr algn="ctr" fontAlgn="ctr"/>
                      <a:r>
                        <a:rPr lang="en-US" sz="800" b="1" i="0" u="sng" strike="noStrike">
                          <a:solidFill>
                            <a:srgbClr val="000000"/>
                          </a:solidFill>
                          <a:effectLst/>
                          <a:latin typeface="Calibri" panose="020F0502020204030204" pitchFamily="34" charset="0"/>
                        </a:rPr>
                        <a:t>MonthlyIncome</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4">
                        <a:lumMod val="60000"/>
                        <a:lumOff val="40000"/>
                      </a:schemeClr>
                    </a:solidFill>
                  </a:tcPr>
                </a:tc>
                <a:tc rowSpan="2">
                  <a:txBody>
                    <a:bodyPr/>
                    <a:lstStyle/>
                    <a:p>
                      <a:pPr algn="ctr" fontAlgn="ctr"/>
                      <a:r>
                        <a:rPr lang="en-US" sz="800" b="1" i="0" u="sng" strike="noStrike">
                          <a:solidFill>
                            <a:srgbClr val="000000"/>
                          </a:solidFill>
                          <a:effectLst/>
                          <a:latin typeface="Calibri" panose="020F0502020204030204" pitchFamily="34" charset="0"/>
                        </a:rPr>
                        <a:t>MonthlyRate</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4">
                        <a:lumMod val="60000"/>
                        <a:lumOff val="40000"/>
                      </a:schemeClr>
                    </a:solidFill>
                  </a:tcPr>
                </a:tc>
                <a:tc rowSpan="2">
                  <a:txBody>
                    <a:bodyPr/>
                    <a:lstStyle/>
                    <a:p>
                      <a:pPr algn="ctr" fontAlgn="ctr"/>
                      <a:r>
                        <a:rPr lang="en-US" sz="800" b="1" i="0" u="sng" strike="noStrike">
                          <a:solidFill>
                            <a:srgbClr val="000000"/>
                          </a:solidFill>
                          <a:effectLst/>
                          <a:latin typeface="Calibri" panose="020F0502020204030204" pitchFamily="34" charset="0"/>
                        </a:rPr>
                        <a:t>#CompaniesWorked</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4">
                        <a:lumMod val="60000"/>
                        <a:lumOff val="40000"/>
                      </a:schemeClr>
                    </a:solidFill>
                  </a:tcPr>
                </a:tc>
                <a:tc rowSpan="2">
                  <a:txBody>
                    <a:bodyPr/>
                    <a:lstStyle/>
                    <a:p>
                      <a:pPr algn="ctr" fontAlgn="ctr"/>
                      <a:r>
                        <a:rPr lang="en-US" sz="800" b="1" i="0" u="sng" strike="noStrike">
                          <a:solidFill>
                            <a:srgbClr val="000000"/>
                          </a:solidFill>
                          <a:effectLst/>
                          <a:latin typeface="Calibri" panose="020F0502020204030204" pitchFamily="34" charset="0"/>
                        </a:rPr>
                        <a:t>%SalaryInc</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4">
                        <a:lumMod val="60000"/>
                        <a:lumOff val="40000"/>
                      </a:schemeClr>
                    </a:solidFill>
                  </a:tcPr>
                </a:tc>
                <a:tc rowSpan="2">
                  <a:txBody>
                    <a:bodyPr/>
                    <a:lstStyle/>
                    <a:p>
                      <a:pPr algn="ctr" fontAlgn="ctr"/>
                      <a:r>
                        <a:rPr lang="en-US" sz="800" b="1" i="0" u="sng" strike="noStrike">
                          <a:solidFill>
                            <a:srgbClr val="000000"/>
                          </a:solidFill>
                          <a:effectLst/>
                          <a:latin typeface="Calibri" panose="020F0502020204030204" pitchFamily="34" charset="0"/>
                        </a:rPr>
                        <a:t>Tot.WorkingYrs</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4">
                        <a:lumMod val="60000"/>
                        <a:lumOff val="40000"/>
                      </a:schemeClr>
                    </a:solidFill>
                  </a:tcPr>
                </a:tc>
                <a:tc rowSpan="2">
                  <a:txBody>
                    <a:bodyPr/>
                    <a:lstStyle/>
                    <a:p>
                      <a:pPr algn="ctr" fontAlgn="ctr"/>
                      <a:r>
                        <a:rPr lang="en-US" sz="800" b="1" i="0" u="sng" strike="noStrike">
                          <a:solidFill>
                            <a:srgbClr val="000000"/>
                          </a:solidFill>
                          <a:effectLst/>
                          <a:latin typeface="Calibri" panose="020F0502020204030204" pitchFamily="34" charset="0"/>
                        </a:rPr>
                        <a:t>TrainingTimesLastYr</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4">
                        <a:lumMod val="60000"/>
                        <a:lumOff val="40000"/>
                      </a:schemeClr>
                    </a:solidFill>
                  </a:tcPr>
                </a:tc>
                <a:tc rowSpan="2">
                  <a:txBody>
                    <a:bodyPr/>
                    <a:lstStyle/>
                    <a:p>
                      <a:pPr algn="ctr" fontAlgn="ctr"/>
                      <a:r>
                        <a:rPr lang="en-US" sz="800" b="1" i="0" u="sng" strike="noStrike">
                          <a:solidFill>
                            <a:srgbClr val="000000"/>
                          </a:solidFill>
                          <a:effectLst/>
                          <a:latin typeface="Calibri" panose="020F0502020204030204" pitchFamily="34" charset="0"/>
                        </a:rPr>
                        <a:t>YrsAtCompany</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4">
                        <a:lumMod val="60000"/>
                        <a:lumOff val="40000"/>
                      </a:schemeClr>
                    </a:solidFill>
                  </a:tcPr>
                </a:tc>
                <a:tc rowSpan="2">
                  <a:txBody>
                    <a:bodyPr/>
                    <a:lstStyle/>
                    <a:p>
                      <a:pPr algn="ctr" fontAlgn="ctr"/>
                      <a:r>
                        <a:rPr lang="en-US" sz="800" b="1" i="0" u="sng" strike="noStrike">
                          <a:solidFill>
                            <a:srgbClr val="000000"/>
                          </a:solidFill>
                          <a:effectLst/>
                          <a:latin typeface="Calibri" panose="020F0502020204030204" pitchFamily="34" charset="0"/>
                        </a:rPr>
                        <a:t>YrsInCurrentRole</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4">
                        <a:lumMod val="60000"/>
                        <a:lumOff val="40000"/>
                      </a:schemeClr>
                    </a:solidFill>
                  </a:tcPr>
                </a:tc>
                <a:tc rowSpan="2">
                  <a:txBody>
                    <a:bodyPr/>
                    <a:lstStyle/>
                    <a:p>
                      <a:pPr algn="ctr" fontAlgn="ctr"/>
                      <a:r>
                        <a:rPr lang="en-US" sz="800" b="1" i="0" u="sng" strike="noStrike">
                          <a:solidFill>
                            <a:srgbClr val="000000"/>
                          </a:solidFill>
                          <a:effectLst/>
                          <a:latin typeface="Calibri" panose="020F0502020204030204" pitchFamily="34" charset="0"/>
                        </a:rPr>
                        <a:t>YrsSinceLastPromotion</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4">
                        <a:lumMod val="60000"/>
                        <a:lumOff val="40000"/>
                      </a:schemeClr>
                    </a:solidFill>
                  </a:tcPr>
                </a:tc>
                <a:tc rowSpan="2">
                  <a:txBody>
                    <a:bodyPr/>
                    <a:lstStyle/>
                    <a:p>
                      <a:pPr algn="ctr" fontAlgn="ctr"/>
                      <a:r>
                        <a:rPr lang="en-US" sz="800" b="1" i="0" u="sng" strike="noStrike" dirty="0" err="1">
                          <a:solidFill>
                            <a:srgbClr val="000000"/>
                          </a:solidFill>
                          <a:effectLst/>
                          <a:latin typeface="Calibri" panose="020F0502020204030204" pitchFamily="34" charset="0"/>
                        </a:rPr>
                        <a:t>YrsWithCurrManager</a:t>
                      </a:r>
                      <a:endParaRPr lang="en-US" sz="800" b="1" i="0" u="sng" strike="noStrike" dirty="0">
                        <a:solidFill>
                          <a:srgbClr val="000000"/>
                        </a:solidFill>
                        <a:effectLst/>
                        <a:latin typeface="Calibri" panose="020F0502020204030204" pitchFamily="34" charset="0"/>
                      </a:endParaRPr>
                    </a:p>
                  </a:txBody>
                  <a:tcPr marL="3443" marR="3443" marT="344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4">
                        <a:lumMod val="60000"/>
                        <a:lumOff val="40000"/>
                      </a:schemeClr>
                    </a:solidFill>
                  </a:tcPr>
                </a:tc>
                <a:extLst>
                  <a:ext uri="{0D108BD9-81ED-4DB2-BD59-A6C34878D82A}">
                    <a16:rowId xmlns:a16="http://schemas.microsoft.com/office/drawing/2014/main" val="2181182437"/>
                  </a:ext>
                </a:extLst>
              </a:tr>
              <a:tr h="240415">
                <a:tc>
                  <a:txBody>
                    <a:bodyPr/>
                    <a:lstStyle/>
                    <a:p>
                      <a:pPr algn="ctr" fontAlgn="b"/>
                      <a:r>
                        <a:rPr lang="en-US" sz="1400" b="1" i="0" u="sng" strike="noStrike" dirty="0">
                          <a:solidFill>
                            <a:srgbClr val="000000"/>
                          </a:solidFill>
                          <a:effectLst/>
                          <a:latin typeface="Calibri" panose="020F0502020204030204" pitchFamily="34" charset="0"/>
                        </a:rPr>
                        <a:t>Job Title</a:t>
                      </a:r>
                    </a:p>
                  </a:txBody>
                  <a:tcPr marL="3443" marR="3443" marT="3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931443052"/>
                  </a:ext>
                </a:extLst>
              </a:tr>
              <a:tr h="240415">
                <a:tc>
                  <a:txBody>
                    <a:bodyPr/>
                    <a:lstStyle/>
                    <a:p>
                      <a:pPr algn="ctr" fontAlgn="b"/>
                      <a:r>
                        <a:rPr lang="en-US" sz="800" b="1" i="0" u="none" strike="noStrike">
                          <a:solidFill>
                            <a:srgbClr val="000000"/>
                          </a:solidFill>
                          <a:effectLst/>
                          <a:latin typeface="Calibri" panose="020F0502020204030204" pitchFamily="34" charset="0"/>
                        </a:rPr>
                        <a:t>Healthcare Representative</a:t>
                      </a:r>
                    </a:p>
                  </a:txBody>
                  <a:tcPr marL="3443" marR="3443" marT="3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36.5</a:t>
                      </a:r>
                    </a:p>
                  </a:txBody>
                  <a:tcPr marL="3443" marR="3443" marT="344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dirty="0">
                          <a:solidFill>
                            <a:srgbClr val="000000"/>
                          </a:solidFill>
                          <a:effectLst/>
                          <a:latin typeface="Calibri" panose="020F0502020204030204" pitchFamily="34" charset="0"/>
                        </a:rPr>
                        <a:t>885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8</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68</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5755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14167</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a:solidFill>
                            <a:srgbClr val="000000"/>
                          </a:solidFill>
                          <a:effectLst/>
                          <a:latin typeface="Calibri" panose="020F0502020204030204" pitchFamily="34" charset="0"/>
                        </a:rPr>
                        <a:t>3.0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6</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4</a:t>
                      </a:r>
                    </a:p>
                  </a:txBody>
                  <a:tcPr marL="3443" marR="3443" marT="344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49696346"/>
                  </a:ext>
                </a:extLst>
              </a:tr>
              <a:tr h="240415">
                <a:tc>
                  <a:txBody>
                    <a:bodyPr/>
                    <a:lstStyle/>
                    <a:p>
                      <a:pPr algn="ctr" fontAlgn="b"/>
                      <a:r>
                        <a:rPr lang="en-US" sz="800" b="1" i="0" u="none" strike="noStrike">
                          <a:solidFill>
                            <a:srgbClr val="000000"/>
                          </a:solidFill>
                          <a:effectLst/>
                          <a:latin typeface="Calibri" panose="020F0502020204030204" pitchFamily="34" charset="0"/>
                        </a:rPr>
                        <a:t>Human Resources</a:t>
                      </a:r>
                    </a:p>
                  </a:txBody>
                  <a:tcPr marL="3443" marR="3443" marT="3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34</a:t>
                      </a:r>
                    </a:p>
                  </a:txBody>
                  <a:tcPr marL="3443" marR="3443" marT="344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823</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8</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62</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3892</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dirty="0">
                          <a:solidFill>
                            <a:srgbClr val="000000"/>
                          </a:solidFill>
                          <a:effectLst/>
                          <a:latin typeface="Calibri" panose="020F0502020204030204" pitchFamily="34" charset="0"/>
                        </a:rPr>
                        <a:t>12830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1.5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8</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a:solidFill>
                            <a:srgbClr val="000000"/>
                          </a:solidFill>
                          <a:effectLst/>
                          <a:latin typeface="Calibri" panose="020F0502020204030204" pitchFamily="34" charset="0"/>
                        </a:rPr>
                        <a:t>3.0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3</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3</a:t>
                      </a:r>
                    </a:p>
                  </a:txBody>
                  <a:tcPr marL="3443" marR="3443" marT="344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80832763"/>
                  </a:ext>
                </a:extLst>
              </a:tr>
              <a:tr h="240415">
                <a:tc>
                  <a:txBody>
                    <a:bodyPr/>
                    <a:lstStyle/>
                    <a:p>
                      <a:pPr algn="ctr" fontAlgn="b"/>
                      <a:r>
                        <a:rPr lang="en-US" sz="800" b="1" i="0" u="none" strike="noStrike" dirty="0">
                          <a:solidFill>
                            <a:srgbClr val="000000"/>
                          </a:solidFill>
                          <a:effectLst/>
                          <a:latin typeface="Calibri" panose="020F0502020204030204" pitchFamily="34" charset="0"/>
                        </a:rPr>
                        <a:t>Laboratory Technician</a:t>
                      </a:r>
                    </a:p>
                  </a:txBody>
                  <a:tcPr marL="3443" marR="3443" marT="3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35</a:t>
                      </a:r>
                    </a:p>
                  </a:txBody>
                  <a:tcPr marL="3443" marR="3443" marT="344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816</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7</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65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4172</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13899</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9</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a:solidFill>
                            <a:srgbClr val="000000"/>
                          </a:solidFill>
                          <a:effectLst/>
                          <a:latin typeface="Calibri" panose="020F0502020204030204" pitchFamily="34" charset="0"/>
                        </a:rPr>
                        <a:t>3.0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3</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3</a:t>
                      </a:r>
                    </a:p>
                  </a:txBody>
                  <a:tcPr marL="3443" marR="3443" marT="344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62484329"/>
                  </a:ext>
                </a:extLst>
              </a:tr>
              <a:tr h="240415">
                <a:tc>
                  <a:txBody>
                    <a:bodyPr/>
                    <a:lstStyle/>
                    <a:p>
                      <a:pPr algn="ctr" fontAlgn="b"/>
                      <a:r>
                        <a:rPr lang="en-US" sz="800" b="1" i="0" u="none" strike="noStrike">
                          <a:solidFill>
                            <a:srgbClr val="000000"/>
                          </a:solidFill>
                          <a:effectLst/>
                          <a:latin typeface="Calibri" panose="020F0502020204030204" pitchFamily="34" charset="0"/>
                        </a:rPr>
                        <a:t>Manager</a:t>
                      </a:r>
                    </a:p>
                  </a:txBody>
                  <a:tcPr marL="3443" marR="3443" marT="3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dirty="0">
                          <a:solidFill>
                            <a:srgbClr val="000000"/>
                          </a:solidFill>
                          <a:effectLst/>
                          <a:latin typeface="Calibri" panose="020F0502020204030204" pitchFamily="34" charset="0"/>
                        </a:rPr>
                        <a:t>41</a:t>
                      </a:r>
                    </a:p>
                  </a:txBody>
                  <a:tcPr marL="3443" marR="3443" marT="344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758</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a:solidFill>
                            <a:srgbClr val="000000"/>
                          </a:solidFill>
                          <a:effectLst/>
                          <a:latin typeface="Calibri" panose="020F0502020204030204" pitchFamily="34" charset="0"/>
                        </a:rPr>
                        <a:t>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b"/>
                      <a:r>
                        <a:rPr lang="en-US" sz="800" b="0" i="0" u="none" strike="noStrike" dirty="0">
                          <a:solidFill>
                            <a:srgbClr val="000000"/>
                          </a:solidFill>
                          <a:effectLst/>
                          <a:latin typeface="Calibri" panose="020F0502020204030204" pitchFamily="34" charset="0"/>
                        </a:rPr>
                        <a:t>68</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dirty="0">
                          <a:solidFill>
                            <a:srgbClr val="000000"/>
                          </a:solidFill>
                          <a:effectLst/>
                          <a:latin typeface="Calibri" panose="020F0502020204030204" pitchFamily="34" charset="0"/>
                        </a:rPr>
                        <a:t>10954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b"/>
                      <a:r>
                        <a:rPr lang="en-US" sz="800" b="1" i="0" u="none" strike="noStrike" dirty="0">
                          <a:solidFill>
                            <a:srgbClr val="000000"/>
                          </a:solidFill>
                          <a:effectLst/>
                          <a:latin typeface="Calibri" panose="020F0502020204030204" pitchFamily="34" charset="0"/>
                        </a:rPr>
                        <a:t>15325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2.0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a:solidFill>
                            <a:srgbClr val="000000"/>
                          </a:solidFill>
                          <a:effectLst/>
                          <a:latin typeface="Calibri" panose="020F0502020204030204" pitchFamily="34" charset="0"/>
                        </a:rPr>
                        <a:t>17</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b"/>
                      <a:r>
                        <a:rPr lang="en-US" sz="800" b="1" i="0" u="none" strike="noStrike">
                          <a:solidFill>
                            <a:srgbClr val="000000"/>
                          </a:solidFill>
                          <a:effectLst/>
                          <a:latin typeface="Calibri" panose="020F0502020204030204" pitchFamily="34" charset="0"/>
                        </a:rPr>
                        <a:t>3.0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a:solidFill>
                            <a:srgbClr val="000000"/>
                          </a:solidFill>
                          <a:effectLst/>
                          <a:latin typeface="Calibri" panose="020F0502020204030204" pitchFamily="34" charset="0"/>
                        </a:rPr>
                        <a:t>9</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dirty="0">
                          <a:solidFill>
                            <a:srgbClr val="000000"/>
                          </a:solidFill>
                          <a:effectLst/>
                          <a:latin typeface="Calibri" panose="020F0502020204030204" pitchFamily="34" charset="0"/>
                        </a:rPr>
                        <a:t>2</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b"/>
                      <a:r>
                        <a:rPr lang="en-US" sz="800" b="1" i="0" u="none" strike="noStrike">
                          <a:solidFill>
                            <a:srgbClr val="000000"/>
                          </a:solidFill>
                          <a:effectLst/>
                          <a:latin typeface="Calibri" panose="020F0502020204030204" pitchFamily="34" charset="0"/>
                        </a:rPr>
                        <a:t>5</a:t>
                      </a:r>
                    </a:p>
                  </a:txBody>
                  <a:tcPr marL="3443" marR="3443" marT="344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00"/>
                    </a:solidFill>
                  </a:tcPr>
                </a:tc>
                <a:extLst>
                  <a:ext uri="{0D108BD9-81ED-4DB2-BD59-A6C34878D82A}">
                    <a16:rowId xmlns:a16="http://schemas.microsoft.com/office/drawing/2014/main" val="3907303085"/>
                  </a:ext>
                </a:extLst>
              </a:tr>
              <a:tr h="240415">
                <a:tc>
                  <a:txBody>
                    <a:bodyPr/>
                    <a:lstStyle/>
                    <a:p>
                      <a:pPr algn="ctr" fontAlgn="b"/>
                      <a:r>
                        <a:rPr lang="en-US" sz="800" b="1" i="0" u="none" strike="noStrike">
                          <a:solidFill>
                            <a:srgbClr val="000000"/>
                          </a:solidFill>
                          <a:effectLst/>
                          <a:latin typeface="Calibri" panose="020F0502020204030204" pitchFamily="34" charset="0"/>
                        </a:rPr>
                        <a:t>Manufacturing Director</a:t>
                      </a:r>
                    </a:p>
                  </a:txBody>
                  <a:tcPr marL="3443" marR="3443" marT="3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35.5</a:t>
                      </a:r>
                    </a:p>
                  </a:txBody>
                  <a:tcPr marL="3443" marR="3443" marT="344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834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7</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64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5574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14199</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2.0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dirty="0">
                          <a:solidFill>
                            <a:srgbClr val="000000"/>
                          </a:solidFill>
                          <a:effectLst/>
                          <a:latin typeface="Calibri" panose="020F0502020204030204" pitchFamily="34" charset="0"/>
                        </a:rPr>
                        <a:t>15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10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a:solidFill>
                            <a:srgbClr val="000000"/>
                          </a:solidFill>
                          <a:effectLst/>
                          <a:latin typeface="Calibri" panose="020F0502020204030204" pitchFamily="34" charset="0"/>
                        </a:rPr>
                        <a:t>2.5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6</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4</a:t>
                      </a:r>
                    </a:p>
                  </a:txBody>
                  <a:tcPr marL="3443" marR="3443" marT="344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33827972"/>
                  </a:ext>
                </a:extLst>
              </a:tr>
              <a:tr h="240415">
                <a:tc>
                  <a:txBody>
                    <a:bodyPr/>
                    <a:lstStyle/>
                    <a:p>
                      <a:pPr algn="ctr" fontAlgn="b"/>
                      <a:r>
                        <a:rPr lang="en-US" sz="800" b="1" i="0" u="none" strike="noStrike">
                          <a:solidFill>
                            <a:srgbClr val="000000"/>
                          </a:solidFill>
                          <a:effectLst/>
                          <a:latin typeface="Calibri" panose="020F0502020204030204" pitchFamily="34" charset="0"/>
                        </a:rPr>
                        <a:t>Research Director</a:t>
                      </a:r>
                    </a:p>
                  </a:txBody>
                  <a:tcPr marL="3443" marR="3443" marT="3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39.5</a:t>
                      </a:r>
                    </a:p>
                  </a:txBody>
                  <a:tcPr marL="3443" marR="3443" marT="344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803</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8</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63</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dirty="0">
                          <a:solidFill>
                            <a:srgbClr val="000000"/>
                          </a:solidFill>
                          <a:effectLst/>
                          <a:latin typeface="Calibri" panose="020F0502020204030204" pitchFamily="34" charset="0"/>
                        </a:rPr>
                        <a:t>10460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b"/>
                      <a:r>
                        <a:rPr lang="en-US" sz="800" b="1" i="0" u="none" strike="noStrike" dirty="0">
                          <a:solidFill>
                            <a:srgbClr val="000000"/>
                          </a:solidFill>
                          <a:effectLst/>
                          <a:latin typeface="Calibri" panose="020F0502020204030204" pitchFamily="34" charset="0"/>
                        </a:rPr>
                        <a:t>15113</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2.0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14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dirty="0">
                          <a:solidFill>
                            <a:srgbClr val="000000"/>
                          </a:solidFill>
                          <a:effectLst/>
                          <a:latin typeface="Calibri" panose="020F0502020204030204" pitchFamily="34" charset="0"/>
                        </a:rPr>
                        <a:t>15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b"/>
                      <a:r>
                        <a:rPr lang="en-US" sz="800" b="1" i="0" u="none" strike="noStrike" dirty="0">
                          <a:solidFill>
                            <a:srgbClr val="000000"/>
                          </a:solidFill>
                          <a:effectLst/>
                          <a:latin typeface="Calibri" panose="020F0502020204030204" pitchFamily="34" charset="0"/>
                        </a:rPr>
                        <a:t>3.0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7</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5</a:t>
                      </a:r>
                    </a:p>
                  </a:txBody>
                  <a:tcPr marL="3443" marR="3443" marT="344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04654852"/>
                  </a:ext>
                </a:extLst>
              </a:tr>
              <a:tr h="240415">
                <a:tc>
                  <a:txBody>
                    <a:bodyPr/>
                    <a:lstStyle/>
                    <a:p>
                      <a:pPr algn="ctr" fontAlgn="b"/>
                      <a:r>
                        <a:rPr lang="en-US" sz="800" b="1" i="0" u="none" strike="noStrike">
                          <a:solidFill>
                            <a:srgbClr val="000000"/>
                          </a:solidFill>
                          <a:effectLst/>
                          <a:latin typeface="Calibri" panose="020F0502020204030204" pitchFamily="34" charset="0"/>
                        </a:rPr>
                        <a:t>Research Scientist</a:t>
                      </a:r>
                    </a:p>
                  </a:txBody>
                  <a:tcPr marL="3443" marR="3443" marT="3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35</a:t>
                      </a:r>
                    </a:p>
                  </a:txBody>
                  <a:tcPr marL="3443" marR="3443" marT="344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824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7</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67</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4148</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13652</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1.5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9</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dirty="0">
                          <a:solidFill>
                            <a:srgbClr val="000000"/>
                          </a:solidFill>
                          <a:effectLst/>
                          <a:latin typeface="Calibri" panose="020F0502020204030204" pitchFamily="34" charset="0"/>
                        </a:rPr>
                        <a:t>3.0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3</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3</a:t>
                      </a:r>
                    </a:p>
                  </a:txBody>
                  <a:tcPr marL="3443" marR="3443" marT="344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10229619"/>
                  </a:ext>
                </a:extLst>
              </a:tr>
              <a:tr h="240415">
                <a:tc>
                  <a:txBody>
                    <a:bodyPr/>
                    <a:lstStyle/>
                    <a:p>
                      <a:pPr algn="ctr" fontAlgn="b"/>
                      <a:r>
                        <a:rPr lang="en-US" sz="800" b="1" i="0" u="none" strike="noStrike">
                          <a:solidFill>
                            <a:srgbClr val="000000"/>
                          </a:solidFill>
                          <a:effectLst/>
                          <a:latin typeface="Calibri" panose="020F0502020204030204" pitchFamily="34" charset="0"/>
                        </a:rPr>
                        <a:t>Sales Executive</a:t>
                      </a:r>
                    </a:p>
                  </a:txBody>
                  <a:tcPr marL="3443" marR="3443" marT="3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35.5</a:t>
                      </a:r>
                    </a:p>
                  </a:txBody>
                  <a:tcPr marL="3443" marR="3443" marT="344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833</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8</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66</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5154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13862</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1.5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14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a:solidFill>
                            <a:srgbClr val="000000"/>
                          </a:solidFill>
                          <a:effectLst/>
                          <a:latin typeface="Calibri" panose="020F0502020204030204" pitchFamily="34" charset="0"/>
                        </a:rPr>
                        <a:t>3.0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6</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3</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1</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3</a:t>
                      </a:r>
                    </a:p>
                  </a:txBody>
                  <a:tcPr marL="3443" marR="3443" marT="344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61811247"/>
                  </a:ext>
                </a:extLst>
              </a:tr>
              <a:tr h="248430">
                <a:tc>
                  <a:txBody>
                    <a:bodyPr/>
                    <a:lstStyle/>
                    <a:p>
                      <a:pPr algn="ctr" fontAlgn="b"/>
                      <a:r>
                        <a:rPr lang="en-US" sz="800" b="1" i="0" u="none" strike="noStrike" dirty="0">
                          <a:solidFill>
                            <a:srgbClr val="000000"/>
                          </a:solidFill>
                          <a:effectLst/>
                          <a:latin typeface="Calibri" panose="020F0502020204030204" pitchFamily="34" charset="0"/>
                        </a:rPr>
                        <a:t>Sales Representative</a:t>
                      </a:r>
                    </a:p>
                  </a:txBody>
                  <a:tcPr marL="3443" marR="3443" marT="3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4472C4"/>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33.5</a:t>
                      </a:r>
                    </a:p>
                  </a:txBody>
                  <a:tcPr marL="3443" marR="3443" marT="344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4472C4"/>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790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4472C4"/>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6</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4472C4"/>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67</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4472C4"/>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3890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4472C4"/>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13606</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4472C4"/>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4472C4"/>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4472C4"/>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7</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4472C4"/>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3.0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4472C4"/>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4472C4"/>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3</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4472C4"/>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4472C4"/>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3</a:t>
                      </a:r>
                    </a:p>
                  </a:txBody>
                  <a:tcPr marL="3443" marR="3443" marT="344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034557955"/>
                  </a:ext>
                </a:extLst>
              </a:tr>
              <a:tr h="408707">
                <a:tc>
                  <a:txBody>
                    <a:bodyPr/>
                    <a:lstStyle/>
                    <a:p>
                      <a:pPr algn="ctr" fontAlgn="ctr"/>
                      <a:r>
                        <a:rPr lang="en-US" sz="800" b="1" i="0" u="none" strike="noStrike">
                          <a:solidFill>
                            <a:srgbClr val="000000"/>
                          </a:solidFill>
                          <a:effectLst/>
                          <a:latin typeface="Calibri" panose="020F0502020204030204" pitchFamily="34" charset="0"/>
                        </a:rPr>
                        <a:t>Group's Aggregate Median:</a:t>
                      </a:r>
                    </a:p>
                  </a:txBody>
                  <a:tcPr marL="3443" marR="3443" marT="3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panose="020F0502020204030204" pitchFamily="34" charset="0"/>
                        </a:rPr>
                        <a:t>35</a:t>
                      </a:r>
                    </a:p>
                  </a:txBody>
                  <a:tcPr marL="3443" marR="3443" marT="344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panose="020F0502020204030204" pitchFamily="34" charset="0"/>
                        </a:rPr>
                        <a:t>829</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panose="020F0502020204030204" pitchFamily="34" charset="0"/>
                        </a:rPr>
                        <a:t>7</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panose="020F0502020204030204" pitchFamily="34" charset="0"/>
                        </a:rPr>
                        <a:t>66</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panose="020F0502020204030204" pitchFamily="34" charset="0"/>
                        </a:rPr>
                        <a:t>6222</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panose="020F0502020204030204" pitchFamily="34" charset="0"/>
                        </a:rPr>
                        <a:t>13556</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panose="020F0502020204030204" pitchFamily="34" charset="0"/>
                        </a:rPr>
                        <a:t>2</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panose="020F0502020204030204" pitchFamily="34" charset="0"/>
                        </a:rPr>
                        <a:t>14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panose="020F0502020204030204" pitchFamily="34" charset="0"/>
                        </a:rPr>
                        <a:t>10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panose="020F0502020204030204" pitchFamily="34" charset="0"/>
                        </a:rPr>
                        <a:t>3</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panose="020F0502020204030204" pitchFamily="34" charset="0"/>
                        </a:rPr>
                        <a:t>7</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panose="020F0502020204030204" pitchFamily="34" charset="0"/>
                        </a:rPr>
                        <a:t>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panose="020F0502020204030204" pitchFamily="34" charset="0"/>
                        </a:rPr>
                        <a:t>1</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panose="020F0502020204030204" pitchFamily="34" charset="0"/>
                        </a:rPr>
                        <a:t>4</a:t>
                      </a:r>
                    </a:p>
                  </a:txBody>
                  <a:tcPr marL="3443" marR="3443" marT="344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3214928"/>
                  </a:ext>
                </a:extLst>
              </a:tr>
            </a:tbl>
          </a:graphicData>
        </a:graphic>
      </p:graphicFrame>
      <p:sp>
        <p:nvSpPr>
          <p:cNvPr id="7" name="TextBox 6">
            <a:extLst>
              <a:ext uri="{FF2B5EF4-FFF2-40B4-BE49-F238E27FC236}">
                <a16:creationId xmlns:a16="http://schemas.microsoft.com/office/drawing/2014/main" id="{B8A0AFE1-674F-4B6A-941C-064084712834}"/>
              </a:ext>
            </a:extLst>
          </p:cNvPr>
          <p:cNvSpPr txBox="1"/>
          <p:nvPr/>
        </p:nvSpPr>
        <p:spPr>
          <a:xfrm>
            <a:off x="267879" y="4310594"/>
            <a:ext cx="1181021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Healthcare Reps: highest median Daily Rate</a:t>
            </a:r>
          </a:p>
          <a:p>
            <a:pPr marL="285750" indent="-285750">
              <a:buFont typeface="Arial" panose="020B0604020202020204" pitchFamily="34" charset="0"/>
              <a:buChar char="•"/>
            </a:pPr>
            <a:r>
              <a:rPr lang="en-US" dirty="0"/>
              <a:t>Human Resources: lowest Monthly Rate, second youngest group</a:t>
            </a:r>
          </a:p>
          <a:p>
            <a:pPr marL="285750" indent="-285750">
              <a:buFont typeface="Arial" panose="020B0604020202020204" pitchFamily="34" charset="0"/>
              <a:buChar char="•"/>
            </a:pPr>
            <a:r>
              <a:rPr lang="en-US" dirty="0"/>
              <a:t>Managers: Oldest, shortest distance to work, one of the highest paid, and been with the company the longest</a:t>
            </a:r>
          </a:p>
          <a:p>
            <a:pPr marL="285750" indent="-285750">
              <a:buFont typeface="Arial" panose="020B0604020202020204" pitchFamily="34" charset="0"/>
              <a:buChar char="•"/>
            </a:pPr>
            <a:r>
              <a:rPr lang="en-US" dirty="0"/>
              <a:t>Manufacturing Directors: Highest salary increase</a:t>
            </a:r>
          </a:p>
          <a:p>
            <a:pPr marL="285750" indent="-285750">
              <a:buFont typeface="Arial" panose="020B0604020202020204" pitchFamily="34" charset="0"/>
              <a:buChar char="•"/>
            </a:pPr>
            <a:r>
              <a:rPr lang="en-US" dirty="0"/>
              <a:t>Research Directors: second for: oldest group, highest paid, and most total working years</a:t>
            </a:r>
          </a:p>
          <a:p>
            <a:pPr marL="285750" indent="-285750">
              <a:buFont typeface="Arial" panose="020B0604020202020204" pitchFamily="34" charset="0"/>
              <a:buChar char="•"/>
            </a:pPr>
            <a:r>
              <a:rPr lang="en-US" dirty="0"/>
              <a:t>Sales Reps: youngest group, lowest Monthly Income, fewest working years and years at the company</a:t>
            </a:r>
          </a:p>
          <a:p>
            <a:pPr marL="285750" indent="-285750">
              <a:buFont typeface="Arial" panose="020B0604020202020204" pitchFamily="34" charset="0"/>
              <a:buChar char="•"/>
            </a:pPr>
            <a:r>
              <a:rPr lang="en-US" dirty="0"/>
              <a:t>Note: Most positions last promotion was median of 1 year, except Managers who may already be at the top</a:t>
            </a:r>
          </a:p>
        </p:txBody>
      </p:sp>
    </p:spTree>
    <p:extLst>
      <p:ext uri="{BB962C8B-B14F-4D97-AF65-F5344CB8AC3E}">
        <p14:creationId xmlns:p14="http://schemas.microsoft.com/office/powerpoint/2010/main" val="1432494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AA7B815-AF37-4C3E-B1BD-9823B9A74A4B}"/>
              </a:ext>
            </a:extLst>
          </p:cNvPr>
          <p:cNvSpPr txBox="1"/>
          <p:nvPr/>
        </p:nvSpPr>
        <p:spPr>
          <a:xfrm>
            <a:off x="3258671" y="2321859"/>
            <a:ext cx="636494" cy="564776"/>
          </a:xfrm>
          <a:prstGeom prst="rect">
            <a:avLst/>
          </a:prstGeom>
          <a:noFill/>
        </p:spPr>
        <p:txBody>
          <a:bodyPr wrap="square" rtlCol="0">
            <a:spAutoFit/>
          </a:bodyPr>
          <a:lstStyle/>
          <a:p>
            <a:endParaRPr lang="en-US" dirty="0"/>
          </a:p>
        </p:txBody>
      </p:sp>
      <p:grpSp>
        <p:nvGrpSpPr>
          <p:cNvPr id="13" name="Group 12">
            <a:extLst>
              <a:ext uri="{FF2B5EF4-FFF2-40B4-BE49-F238E27FC236}">
                <a16:creationId xmlns:a16="http://schemas.microsoft.com/office/drawing/2014/main" id="{B64C5328-80E5-4BF3-9F0E-605E2C2E80AE}"/>
              </a:ext>
            </a:extLst>
          </p:cNvPr>
          <p:cNvGrpSpPr/>
          <p:nvPr/>
        </p:nvGrpSpPr>
        <p:grpSpPr>
          <a:xfrm>
            <a:off x="1352674" y="718041"/>
            <a:ext cx="7460627" cy="5906012"/>
            <a:chOff x="1352674" y="718041"/>
            <a:chExt cx="7460627" cy="5906012"/>
          </a:xfrm>
        </p:grpSpPr>
        <p:pic>
          <p:nvPicPr>
            <p:cNvPr id="7" name="Picture 6">
              <a:extLst>
                <a:ext uri="{FF2B5EF4-FFF2-40B4-BE49-F238E27FC236}">
                  <a16:creationId xmlns:a16="http://schemas.microsoft.com/office/drawing/2014/main" id="{66DD5EBC-8B88-4BAD-87C9-1CBB2BC8BA04}"/>
                </a:ext>
              </a:extLst>
            </p:cNvPr>
            <p:cNvPicPr>
              <a:picLocks noChangeAspect="1"/>
            </p:cNvPicPr>
            <p:nvPr/>
          </p:nvPicPr>
          <p:blipFill>
            <a:blip r:embed="rId2"/>
            <a:stretch>
              <a:fillRect/>
            </a:stretch>
          </p:blipFill>
          <p:spPr>
            <a:xfrm>
              <a:off x="1352674" y="718041"/>
              <a:ext cx="7460627" cy="5906012"/>
            </a:xfrm>
            <a:prstGeom prst="rect">
              <a:avLst/>
            </a:prstGeom>
          </p:spPr>
        </p:pic>
        <p:sp>
          <p:nvSpPr>
            <p:cNvPr id="10" name="TextBox 9">
              <a:extLst>
                <a:ext uri="{FF2B5EF4-FFF2-40B4-BE49-F238E27FC236}">
                  <a16:creationId xmlns:a16="http://schemas.microsoft.com/office/drawing/2014/main" id="{809D8B63-6FE4-4F03-9BEE-D8956B98F077}"/>
                </a:ext>
              </a:extLst>
            </p:cNvPr>
            <p:cNvSpPr txBox="1"/>
            <p:nvPr/>
          </p:nvSpPr>
          <p:spPr>
            <a:xfrm>
              <a:off x="2922494" y="2734235"/>
              <a:ext cx="1308848" cy="769441"/>
            </a:xfrm>
            <a:prstGeom prst="rect">
              <a:avLst/>
            </a:prstGeom>
            <a:noFill/>
          </p:spPr>
          <p:txBody>
            <a:bodyPr wrap="square" rtlCol="0">
              <a:spAutoFit/>
            </a:bodyPr>
            <a:lstStyle/>
            <a:p>
              <a:r>
                <a:rPr lang="en-US" sz="4400" dirty="0"/>
                <a:t>84%</a:t>
              </a:r>
            </a:p>
          </p:txBody>
        </p:sp>
        <p:sp>
          <p:nvSpPr>
            <p:cNvPr id="11" name="TextBox 10">
              <a:extLst>
                <a:ext uri="{FF2B5EF4-FFF2-40B4-BE49-F238E27FC236}">
                  <a16:creationId xmlns:a16="http://schemas.microsoft.com/office/drawing/2014/main" id="{7BA3E93A-73B4-419F-BE87-A3EDF4BF79D6}"/>
                </a:ext>
              </a:extLst>
            </p:cNvPr>
            <p:cNvSpPr txBox="1"/>
            <p:nvPr/>
          </p:nvSpPr>
          <p:spPr>
            <a:xfrm>
              <a:off x="5979956" y="5316070"/>
              <a:ext cx="976655" cy="584775"/>
            </a:xfrm>
            <a:prstGeom prst="rect">
              <a:avLst/>
            </a:prstGeom>
            <a:noFill/>
          </p:spPr>
          <p:txBody>
            <a:bodyPr wrap="square" rtlCol="0">
              <a:spAutoFit/>
            </a:bodyPr>
            <a:lstStyle/>
            <a:p>
              <a:r>
                <a:rPr lang="en-US" sz="3200" dirty="0"/>
                <a:t>16%</a:t>
              </a:r>
            </a:p>
          </p:txBody>
        </p:sp>
      </p:grpSp>
      <p:sp>
        <p:nvSpPr>
          <p:cNvPr id="12" name="TextBox 11">
            <a:extLst>
              <a:ext uri="{FF2B5EF4-FFF2-40B4-BE49-F238E27FC236}">
                <a16:creationId xmlns:a16="http://schemas.microsoft.com/office/drawing/2014/main" id="{230CDE9B-626B-4EE3-B391-E3748BFF129E}"/>
              </a:ext>
            </a:extLst>
          </p:cNvPr>
          <p:cNvSpPr txBox="1"/>
          <p:nvPr/>
        </p:nvSpPr>
        <p:spPr>
          <a:xfrm>
            <a:off x="1489137" y="152400"/>
            <a:ext cx="7270376" cy="523220"/>
          </a:xfrm>
          <a:prstGeom prst="rect">
            <a:avLst/>
          </a:prstGeom>
          <a:noFill/>
        </p:spPr>
        <p:txBody>
          <a:bodyPr wrap="square" rtlCol="0">
            <a:spAutoFit/>
          </a:bodyPr>
          <a:lstStyle/>
          <a:p>
            <a:pPr algn="ctr"/>
            <a:r>
              <a:rPr lang="en-US" sz="2800" u="sng" dirty="0"/>
              <a:t>Frito Lay’s Turnover Rate</a:t>
            </a:r>
          </a:p>
        </p:txBody>
      </p:sp>
    </p:spTree>
    <p:extLst>
      <p:ext uri="{BB962C8B-B14F-4D97-AF65-F5344CB8AC3E}">
        <p14:creationId xmlns:p14="http://schemas.microsoft.com/office/powerpoint/2010/main" val="1499045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3F55A54-1CAC-4981-9572-A0B761E73ECA}"/>
              </a:ext>
            </a:extLst>
          </p:cNvPr>
          <p:cNvGrpSpPr/>
          <p:nvPr/>
        </p:nvGrpSpPr>
        <p:grpSpPr>
          <a:xfrm>
            <a:off x="3872752" y="317107"/>
            <a:ext cx="7862047" cy="6223786"/>
            <a:chOff x="851646" y="141699"/>
            <a:chExt cx="7862047" cy="6223786"/>
          </a:xfrm>
        </p:grpSpPr>
        <p:pic>
          <p:nvPicPr>
            <p:cNvPr id="3" name="Picture 2">
              <a:extLst>
                <a:ext uri="{FF2B5EF4-FFF2-40B4-BE49-F238E27FC236}">
                  <a16:creationId xmlns:a16="http://schemas.microsoft.com/office/drawing/2014/main" id="{F3FFB8BE-C28F-49F9-9F01-C0863F949CE8}"/>
                </a:ext>
              </a:extLst>
            </p:cNvPr>
            <p:cNvPicPr>
              <a:picLocks noChangeAspect="1"/>
            </p:cNvPicPr>
            <p:nvPr/>
          </p:nvPicPr>
          <p:blipFill>
            <a:blip r:embed="rId2"/>
            <a:stretch>
              <a:fillRect/>
            </a:stretch>
          </p:blipFill>
          <p:spPr>
            <a:xfrm>
              <a:off x="851646" y="141699"/>
              <a:ext cx="7862047" cy="6223786"/>
            </a:xfrm>
            <a:prstGeom prst="rect">
              <a:avLst/>
            </a:prstGeom>
          </p:spPr>
        </p:pic>
        <p:sp>
          <p:nvSpPr>
            <p:cNvPr id="4" name="Oval 3">
              <a:extLst>
                <a:ext uri="{FF2B5EF4-FFF2-40B4-BE49-F238E27FC236}">
                  <a16:creationId xmlns:a16="http://schemas.microsoft.com/office/drawing/2014/main" id="{B28BE3C3-76CC-47A3-8B09-3461F51711DF}"/>
                </a:ext>
              </a:extLst>
            </p:cNvPr>
            <p:cNvSpPr/>
            <p:nvPr/>
          </p:nvSpPr>
          <p:spPr>
            <a:xfrm>
              <a:off x="1550892" y="2375648"/>
              <a:ext cx="394447" cy="40341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E6A4A9C-428A-4952-B09F-ADD47426CD50}"/>
                </a:ext>
              </a:extLst>
            </p:cNvPr>
            <p:cNvSpPr/>
            <p:nvPr/>
          </p:nvSpPr>
          <p:spPr>
            <a:xfrm>
              <a:off x="3720351" y="2438401"/>
              <a:ext cx="394447" cy="40341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B5B5F53-8070-4787-8D0F-ED07B98A88BD}"/>
                </a:ext>
              </a:extLst>
            </p:cNvPr>
            <p:cNvSpPr/>
            <p:nvPr/>
          </p:nvSpPr>
          <p:spPr>
            <a:xfrm>
              <a:off x="4450977" y="2568391"/>
              <a:ext cx="394447" cy="40341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5B022B2-314D-40E8-A444-4667882BABBB}"/>
                </a:ext>
              </a:extLst>
            </p:cNvPr>
            <p:cNvSpPr/>
            <p:nvPr/>
          </p:nvSpPr>
          <p:spPr>
            <a:xfrm>
              <a:off x="5177117" y="2599767"/>
              <a:ext cx="394447" cy="40341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5352492C-1D23-4038-9AC3-C065F1F15262}"/>
              </a:ext>
            </a:extLst>
          </p:cNvPr>
          <p:cNvSpPr txBox="1"/>
          <p:nvPr/>
        </p:nvSpPr>
        <p:spPr>
          <a:xfrm>
            <a:off x="1" y="784190"/>
            <a:ext cx="3829048" cy="2031325"/>
          </a:xfrm>
          <a:prstGeom prst="rect">
            <a:avLst/>
          </a:prstGeom>
          <a:noFill/>
        </p:spPr>
        <p:txBody>
          <a:bodyPr wrap="square" rtlCol="0">
            <a:spAutoFit/>
          </a:bodyPr>
          <a:lstStyle/>
          <a:p>
            <a:r>
              <a:rPr lang="en-US" dirty="0"/>
              <a:t>4 Job title with greater than the 84% of the companies overall turnover rate:</a:t>
            </a:r>
          </a:p>
          <a:p>
            <a:pPr marL="742950" lvl="1" indent="-285750">
              <a:buFont typeface="Arial" panose="020B0604020202020204" pitchFamily="34" charset="0"/>
              <a:buChar char="•"/>
            </a:pPr>
            <a:r>
              <a:rPr lang="en-US" dirty="0"/>
              <a:t>Healthcare Representatives</a:t>
            </a:r>
          </a:p>
          <a:p>
            <a:pPr marL="742950" lvl="1" indent="-285750">
              <a:buFont typeface="Arial" panose="020B0604020202020204" pitchFamily="34" charset="0"/>
              <a:buChar char="•"/>
            </a:pPr>
            <a:r>
              <a:rPr lang="en-US" dirty="0"/>
              <a:t>Managers</a:t>
            </a:r>
          </a:p>
          <a:p>
            <a:pPr marL="742950" lvl="1" indent="-285750">
              <a:buFont typeface="Arial" panose="020B0604020202020204" pitchFamily="34" charset="0"/>
              <a:buChar char="•"/>
            </a:pPr>
            <a:r>
              <a:rPr lang="en-US" dirty="0"/>
              <a:t>Manufacturing Directors</a:t>
            </a:r>
          </a:p>
          <a:p>
            <a:pPr marL="742950" lvl="1" indent="-285750">
              <a:buFont typeface="Arial" panose="020B0604020202020204" pitchFamily="34" charset="0"/>
              <a:buChar char="•"/>
            </a:pPr>
            <a:r>
              <a:rPr lang="en-US" dirty="0"/>
              <a:t>Research Directors</a:t>
            </a:r>
          </a:p>
        </p:txBody>
      </p:sp>
    </p:spTree>
    <p:extLst>
      <p:ext uri="{BB962C8B-B14F-4D97-AF65-F5344CB8AC3E}">
        <p14:creationId xmlns:p14="http://schemas.microsoft.com/office/powerpoint/2010/main" val="2618342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5A64E-36AC-45D3-A70F-5533D16EC02B}"/>
              </a:ext>
            </a:extLst>
          </p:cNvPr>
          <p:cNvSpPr>
            <a:spLocks noGrp="1"/>
          </p:cNvSpPr>
          <p:nvPr>
            <p:ph type="title"/>
          </p:nvPr>
        </p:nvSpPr>
        <p:spPr>
          <a:xfrm>
            <a:off x="700194" y="320040"/>
            <a:ext cx="8596668" cy="1320800"/>
          </a:xfrm>
        </p:spPr>
        <p:txBody>
          <a:bodyPr/>
          <a:lstStyle/>
          <a:p>
            <a:r>
              <a:rPr lang="en-US" dirty="0"/>
              <a:t>Top 3 Predictors of Attrition</a:t>
            </a:r>
          </a:p>
        </p:txBody>
      </p:sp>
      <p:sp>
        <p:nvSpPr>
          <p:cNvPr id="3" name="Content Placeholder 2">
            <a:extLst>
              <a:ext uri="{FF2B5EF4-FFF2-40B4-BE49-F238E27FC236}">
                <a16:creationId xmlns:a16="http://schemas.microsoft.com/office/drawing/2014/main" id="{E31D758E-45B1-4E0F-9459-4E5769AFACD6}"/>
              </a:ext>
            </a:extLst>
          </p:cNvPr>
          <p:cNvSpPr>
            <a:spLocks noGrp="1"/>
          </p:cNvSpPr>
          <p:nvPr>
            <p:ph idx="1"/>
          </p:nvPr>
        </p:nvSpPr>
        <p:spPr>
          <a:xfrm>
            <a:off x="174414" y="3429000"/>
            <a:ext cx="10783146" cy="3607751"/>
          </a:xfrm>
        </p:spPr>
        <p:txBody>
          <a:bodyPr/>
          <a:lstStyle/>
          <a:p>
            <a:r>
              <a:rPr lang="en-US" dirty="0"/>
              <a:t>Based on Correlation matrix (with p-values below significance level = 0.05) top 3 predictors of an employee having left in the past were:</a:t>
            </a:r>
          </a:p>
          <a:p>
            <a:pPr marL="800100" lvl="1" indent="-342900">
              <a:buAutoNum type="arabicParenR"/>
            </a:pPr>
            <a:r>
              <a:rPr lang="en-US" dirty="0"/>
              <a:t>Overtime: working overtime was negatively related to leaving</a:t>
            </a:r>
          </a:p>
          <a:p>
            <a:pPr marL="800100" lvl="1" indent="-342900">
              <a:buAutoNum type="arabicParenR"/>
            </a:pPr>
            <a:r>
              <a:rPr lang="en-US" dirty="0"/>
              <a:t>Stock Option Level: those who had stock option level of 0 (Sales rep) were more likely to stay</a:t>
            </a:r>
          </a:p>
          <a:p>
            <a:pPr marL="800100" lvl="1" indent="-342900">
              <a:buAutoNum type="arabicParenR"/>
            </a:pPr>
            <a:r>
              <a:rPr lang="en-US" dirty="0"/>
              <a:t>Job Level: those at Job level 1 were negatively related to an Attrition of No (high retention rate for Sales Reps)</a:t>
            </a:r>
          </a:p>
        </p:txBody>
      </p:sp>
      <p:pic>
        <p:nvPicPr>
          <p:cNvPr id="4" name="Picture 3">
            <a:extLst>
              <a:ext uri="{FF2B5EF4-FFF2-40B4-BE49-F238E27FC236}">
                <a16:creationId xmlns:a16="http://schemas.microsoft.com/office/drawing/2014/main" id="{EFA4C3CF-03DF-41C2-A5C0-F83373A17063}"/>
              </a:ext>
            </a:extLst>
          </p:cNvPr>
          <p:cNvPicPr>
            <a:picLocks noChangeAspect="1"/>
          </p:cNvPicPr>
          <p:nvPr/>
        </p:nvPicPr>
        <p:blipFill>
          <a:blip r:embed="rId2"/>
          <a:stretch>
            <a:fillRect/>
          </a:stretch>
        </p:blipFill>
        <p:spPr>
          <a:xfrm>
            <a:off x="940117" y="1082040"/>
            <a:ext cx="7705725" cy="2133600"/>
          </a:xfrm>
          <a:prstGeom prst="rect">
            <a:avLst/>
          </a:prstGeom>
        </p:spPr>
      </p:pic>
    </p:spTree>
    <p:extLst>
      <p:ext uri="{BB962C8B-B14F-4D97-AF65-F5344CB8AC3E}">
        <p14:creationId xmlns:p14="http://schemas.microsoft.com/office/powerpoint/2010/main" val="2408106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72A0C-1394-4393-8D36-F9D50F9D294E}"/>
              </a:ext>
            </a:extLst>
          </p:cNvPr>
          <p:cNvSpPr>
            <a:spLocks noGrp="1"/>
          </p:cNvSpPr>
          <p:nvPr>
            <p:ph type="title"/>
          </p:nvPr>
        </p:nvSpPr>
        <p:spPr/>
        <p:txBody>
          <a:bodyPr/>
          <a:lstStyle/>
          <a:p>
            <a:r>
              <a:rPr lang="en-US" dirty="0"/>
              <a:t>Naïve Bayes Model to Predict Attrition</a:t>
            </a:r>
          </a:p>
        </p:txBody>
      </p:sp>
      <p:sp>
        <p:nvSpPr>
          <p:cNvPr id="3" name="Content Placeholder 2">
            <a:extLst>
              <a:ext uri="{FF2B5EF4-FFF2-40B4-BE49-F238E27FC236}">
                <a16:creationId xmlns:a16="http://schemas.microsoft.com/office/drawing/2014/main" id="{2629459A-9FF7-44AE-96A9-B4F746C04A33}"/>
              </a:ext>
            </a:extLst>
          </p:cNvPr>
          <p:cNvSpPr>
            <a:spLocks noGrp="1"/>
          </p:cNvSpPr>
          <p:nvPr>
            <p:ph sz="half" idx="1"/>
          </p:nvPr>
        </p:nvSpPr>
        <p:spPr>
          <a:xfrm>
            <a:off x="769440" y="1581469"/>
            <a:ext cx="4184035" cy="3880772"/>
          </a:xfrm>
        </p:spPr>
        <p:txBody>
          <a:bodyPr>
            <a:normAutofit lnSpcReduction="10000"/>
          </a:bodyPr>
          <a:lstStyle/>
          <a:p>
            <a:r>
              <a:rPr lang="en-US" dirty="0"/>
              <a:t>Variables used for model:</a:t>
            </a:r>
          </a:p>
          <a:p>
            <a:pPr lvl="1">
              <a:spcBef>
                <a:spcPts val="0"/>
              </a:spcBef>
              <a:buFont typeface="Wingdings" panose="05000000000000000000" pitchFamily="2" charset="2"/>
              <a:buChar char="§"/>
            </a:pPr>
            <a:r>
              <a:rPr lang="en-US" dirty="0"/>
              <a:t>Job Involvement</a:t>
            </a:r>
          </a:p>
          <a:p>
            <a:pPr lvl="1">
              <a:spcBef>
                <a:spcPts val="0"/>
              </a:spcBef>
              <a:buFont typeface="Wingdings" panose="05000000000000000000" pitchFamily="2" charset="2"/>
              <a:buChar char="§"/>
            </a:pPr>
            <a:r>
              <a:rPr lang="en-US" dirty="0"/>
              <a:t>Job Level</a:t>
            </a:r>
          </a:p>
          <a:p>
            <a:pPr lvl="1">
              <a:spcBef>
                <a:spcPts val="0"/>
              </a:spcBef>
              <a:buFont typeface="Wingdings" panose="05000000000000000000" pitchFamily="2" charset="2"/>
              <a:buChar char="§"/>
            </a:pPr>
            <a:r>
              <a:rPr lang="en-US" dirty="0"/>
              <a:t>Job Role</a:t>
            </a:r>
          </a:p>
          <a:p>
            <a:pPr lvl="1">
              <a:spcBef>
                <a:spcPts val="0"/>
              </a:spcBef>
              <a:buFont typeface="Wingdings" panose="05000000000000000000" pitchFamily="2" charset="2"/>
              <a:buChar char="§"/>
            </a:pPr>
            <a:r>
              <a:rPr lang="en-US" dirty="0"/>
              <a:t>Marital Status</a:t>
            </a:r>
          </a:p>
          <a:p>
            <a:pPr lvl="1">
              <a:spcBef>
                <a:spcPts val="0"/>
              </a:spcBef>
              <a:buFont typeface="Wingdings" panose="05000000000000000000" pitchFamily="2" charset="2"/>
              <a:buChar char="§"/>
            </a:pPr>
            <a:r>
              <a:rPr lang="en-US" dirty="0"/>
              <a:t>Overtime</a:t>
            </a:r>
          </a:p>
          <a:p>
            <a:pPr lvl="1">
              <a:spcBef>
                <a:spcPts val="0"/>
              </a:spcBef>
              <a:buFont typeface="Wingdings" panose="05000000000000000000" pitchFamily="2" charset="2"/>
              <a:buChar char="§"/>
            </a:pPr>
            <a:r>
              <a:rPr lang="en-US" dirty="0"/>
              <a:t>Stock Option Level</a:t>
            </a:r>
          </a:p>
          <a:p>
            <a:pPr lvl="1">
              <a:spcBef>
                <a:spcPts val="0"/>
              </a:spcBef>
              <a:buFont typeface="Wingdings" panose="05000000000000000000" pitchFamily="2" charset="2"/>
              <a:buChar char="§"/>
            </a:pPr>
            <a:r>
              <a:rPr lang="en-US" dirty="0"/>
              <a:t>Age</a:t>
            </a:r>
          </a:p>
          <a:p>
            <a:pPr lvl="1">
              <a:spcBef>
                <a:spcPts val="0"/>
              </a:spcBef>
              <a:buFont typeface="Wingdings" panose="05000000000000000000" pitchFamily="2" charset="2"/>
              <a:buChar char="§"/>
            </a:pPr>
            <a:r>
              <a:rPr lang="en-US" dirty="0"/>
              <a:t>Monthly Income</a:t>
            </a:r>
          </a:p>
          <a:p>
            <a:pPr lvl="1">
              <a:spcBef>
                <a:spcPts val="0"/>
              </a:spcBef>
              <a:buFont typeface="Wingdings" panose="05000000000000000000" pitchFamily="2" charset="2"/>
              <a:buChar char="§"/>
            </a:pPr>
            <a:r>
              <a:rPr lang="en-US" dirty="0"/>
              <a:t>Total Working Years</a:t>
            </a:r>
          </a:p>
          <a:p>
            <a:pPr lvl="1">
              <a:spcBef>
                <a:spcPts val="0"/>
              </a:spcBef>
              <a:buFont typeface="Wingdings" panose="05000000000000000000" pitchFamily="2" charset="2"/>
              <a:buChar char="§"/>
            </a:pPr>
            <a:r>
              <a:rPr lang="en-US" dirty="0"/>
              <a:t>Years In Current Role</a:t>
            </a:r>
          </a:p>
          <a:p>
            <a:pPr lvl="1">
              <a:spcBef>
                <a:spcPts val="0"/>
              </a:spcBef>
              <a:buFont typeface="Wingdings" panose="05000000000000000000" pitchFamily="2" charset="2"/>
              <a:buChar char="§"/>
            </a:pPr>
            <a:r>
              <a:rPr lang="en-US" dirty="0"/>
              <a:t>Years With Current Manager</a:t>
            </a:r>
          </a:p>
          <a:p>
            <a:pPr>
              <a:spcBef>
                <a:spcPts val="0"/>
              </a:spcBef>
            </a:pPr>
            <a:endParaRPr lang="en-US" dirty="0"/>
          </a:p>
          <a:p>
            <a:pPr>
              <a:spcBef>
                <a:spcPts val="0"/>
              </a:spcBef>
            </a:pPr>
            <a:r>
              <a:rPr lang="en-US" dirty="0"/>
              <a:t>Model Accuracy (80.46%) failed to meet target level of &gt;= 84% accuracy</a:t>
            </a:r>
          </a:p>
          <a:p>
            <a:pPr>
              <a:spcBef>
                <a:spcPts val="0"/>
              </a:spcBef>
            </a:pPr>
            <a:endParaRPr lang="en-US" dirty="0"/>
          </a:p>
          <a:p>
            <a:pPr marL="0" indent="0">
              <a:spcBef>
                <a:spcPts val="0"/>
              </a:spcBef>
              <a:buNone/>
            </a:pPr>
            <a:endParaRPr lang="en-US" dirty="0"/>
          </a:p>
          <a:p>
            <a:pPr>
              <a:spcBef>
                <a:spcPts val="0"/>
              </a:spcBef>
            </a:pPr>
            <a:endParaRPr lang="en-US" dirty="0"/>
          </a:p>
          <a:p>
            <a:pPr marL="0" indent="0">
              <a:spcBef>
                <a:spcPts val="0"/>
              </a:spcBef>
              <a:buNone/>
            </a:pPr>
            <a:endParaRPr lang="en-US" dirty="0"/>
          </a:p>
          <a:p>
            <a:pPr marL="0" indent="0">
              <a:spcBef>
                <a:spcPts val="0"/>
              </a:spcBef>
              <a:buNone/>
            </a:pPr>
            <a:endParaRPr lang="en-US" dirty="0"/>
          </a:p>
          <a:p>
            <a:pPr marL="0" indent="0">
              <a:spcBef>
                <a:spcPts val="0"/>
              </a:spcBef>
              <a:buNone/>
            </a:pPr>
            <a:endParaRPr lang="en-US" dirty="0"/>
          </a:p>
          <a:p>
            <a:pPr marL="0" indent="0">
              <a:spcBef>
                <a:spcPts val="0"/>
              </a:spcBef>
              <a:buNone/>
            </a:pPr>
            <a:endParaRPr lang="en-US" dirty="0"/>
          </a:p>
        </p:txBody>
      </p:sp>
      <p:pic>
        <p:nvPicPr>
          <p:cNvPr id="5" name="Content Placeholder 4">
            <a:extLst>
              <a:ext uri="{FF2B5EF4-FFF2-40B4-BE49-F238E27FC236}">
                <a16:creationId xmlns:a16="http://schemas.microsoft.com/office/drawing/2014/main" id="{EFA59BFB-22B1-4D21-ADCC-327B76121DD5}"/>
              </a:ext>
            </a:extLst>
          </p:cNvPr>
          <p:cNvPicPr>
            <a:picLocks noGrp="1" noChangeAspect="1"/>
          </p:cNvPicPr>
          <p:nvPr>
            <p:ph sz="half" idx="2"/>
          </p:nvPr>
        </p:nvPicPr>
        <p:blipFill>
          <a:blip r:embed="rId2"/>
          <a:stretch>
            <a:fillRect/>
          </a:stretch>
        </p:blipFill>
        <p:spPr>
          <a:xfrm>
            <a:off x="5576414" y="1800846"/>
            <a:ext cx="3324225" cy="3790950"/>
          </a:xfrm>
          <a:prstGeom prst="rect">
            <a:avLst/>
          </a:prstGeom>
        </p:spPr>
      </p:pic>
      <p:sp>
        <p:nvSpPr>
          <p:cNvPr id="6" name="Rectangle 5">
            <a:extLst>
              <a:ext uri="{FF2B5EF4-FFF2-40B4-BE49-F238E27FC236}">
                <a16:creationId xmlns:a16="http://schemas.microsoft.com/office/drawing/2014/main" id="{DF741B8B-7978-4C26-B8F7-F646DCE1F492}"/>
              </a:ext>
            </a:extLst>
          </p:cNvPr>
          <p:cNvSpPr/>
          <p:nvPr/>
        </p:nvSpPr>
        <p:spPr>
          <a:xfrm>
            <a:off x="6701317" y="2750344"/>
            <a:ext cx="1493520" cy="2133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5A88169-B7A7-44EC-B63E-196F7BD891D8}"/>
              </a:ext>
            </a:extLst>
          </p:cNvPr>
          <p:cNvSpPr/>
          <p:nvPr/>
        </p:nvSpPr>
        <p:spPr>
          <a:xfrm>
            <a:off x="6438426" y="4071130"/>
            <a:ext cx="1676400" cy="28956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9148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C40FD-51A2-4C1C-A538-495A93C37C12}"/>
              </a:ext>
            </a:extLst>
          </p:cNvPr>
          <p:cNvSpPr>
            <a:spLocks noGrp="1"/>
          </p:cNvSpPr>
          <p:nvPr>
            <p:ph type="title"/>
          </p:nvPr>
        </p:nvSpPr>
        <p:spPr/>
        <p:txBody>
          <a:bodyPr/>
          <a:lstStyle/>
          <a:p>
            <a:r>
              <a:rPr lang="en-US" dirty="0" err="1"/>
              <a:t>kNN</a:t>
            </a:r>
            <a:r>
              <a:rPr lang="en-US" dirty="0"/>
              <a:t> Model to Predict Attrition</a:t>
            </a:r>
          </a:p>
        </p:txBody>
      </p:sp>
      <p:sp>
        <p:nvSpPr>
          <p:cNvPr id="3" name="Content Placeholder 2">
            <a:extLst>
              <a:ext uri="{FF2B5EF4-FFF2-40B4-BE49-F238E27FC236}">
                <a16:creationId xmlns:a16="http://schemas.microsoft.com/office/drawing/2014/main" id="{59B7407B-F399-4B03-8C8A-641844EDFE89}"/>
              </a:ext>
            </a:extLst>
          </p:cNvPr>
          <p:cNvSpPr>
            <a:spLocks noGrp="1"/>
          </p:cNvSpPr>
          <p:nvPr>
            <p:ph sz="half" idx="1"/>
          </p:nvPr>
        </p:nvSpPr>
        <p:spPr/>
        <p:txBody>
          <a:bodyPr/>
          <a:lstStyle/>
          <a:p>
            <a:r>
              <a:rPr lang="en-US" dirty="0"/>
              <a:t>Used all continuous variables and k=10</a:t>
            </a:r>
          </a:p>
          <a:p>
            <a:r>
              <a:rPr lang="en-US" dirty="0"/>
              <a:t>We gain +2% points in accuracy when using this </a:t>
            </a:r>
            <a:r>
              <a:rPr lang="en-US" dirty="0" err="1"/>
              <a:t>kNN</a:t>
            </a:r>
            <a:r>
              <a:rPr lang="en-US" dirty="0"/>
              <a:t> model</a:t>
            </a:r>
          </a:p>
        </p:txBody>
      </p:sp>
      <p:pic>
        <p:nvPicPr>
          <p:cNvPr id="5" name="Content Placeholder 4">
            <a:extLst>
              <a:ext uri="{FF2B5EF4-FFF2-40B4-BE49-F238E27FC236}">
                <a16:creationId xmlns:a16="http://schemas.microsoft.com/office/drawing/2014/main" id="{F2B07CC6-B1B6-4BD2-A3C0-A2A2655B328B}"/>
              </a:ext>
            </a:extLst>
          </p:cNvPr>
          <p:cNvPicPr>
            <a:picLocks noGrp="1" noChangeAspect="1"/>
          </p:cNvPicPr>
          <p:nvPr>
            <p:ph sz="half" idx="2"/>
          </p:nvPr>
        </p:nvPicPr>
        <p:blipFill>
          <a:blip r:embed="rId2"/>
          <a:stretch>
            <a:fillRect/>
          </a:stretch>
        </p:blipFill>
        <p:spPr>
          <a:xfrm>
            <a:off x="5519737" y="2205831"/>
            <a:ext cx="3324225" cy="3790950"/>
          </a:xfrm>
          <a:prstGeom prst="rect">
            <a:avLst/>
          </a:prstGeom>
        </p:spPr>
      </p:pic>
      <p:sp>
        <p:nvSpPr>
          <p:cNvPr id="6" name="Rectangle 5">
            <a:extLst>
              <a:ext uri="{FF2B5EF4-FFF2-40B4-BE49-F238E27FC236}">
                <a16:creationId xmlns:a16="http://schemas.microsoft.com/office/drawing/2014/main" id="{37EBE455-1D95-47A5-BF0C-71AD0628B0EF}"/>
              </a:ext>
            </a:extLst>
          </p:cNvPr>
          <p:cNvSpPr/>
          <p:nvPr/>
        </p:nvSpPr>
        <p:spPr>
          <a:xfrm>
            <a:off x="6438426" y="4459750"/>
            <a:ext cx="1676400" cy="28956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64F9546-7767-42C9-BF74-B8639263C309}"/>
              </a:ext>
            </a:extLst>
          </p:cNvPr>
          <p:cNvSpPr/>
          <p:nvPr/>
        </p:nvSpPr>
        <p:spPr>
          <a:xfrm>
            <a:off x="6637020" y="3111010"/>
            <a:ext cx="1477806" cy="21131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5158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EDA54-9585-4335-8609-D18366661BDE}"/>
              </a:ext>
            </a:extLst>
          </p:cNvPr>
          <p:cNvSpPr>
            <a:spLocks noGrp="1"/>
          </p:cNvSpPr>
          <p:nvPr>
            <p:ph type="title"/>
          </p:nvPr>
        </p:nvSpPr>
        <p:spPr/>
        <p:txBody>
          <a:bodyPr/>
          <a:lstStyle/>
          <a:p>
            <a:r>
              <a:rPr lang="en-US" dirty="0"/>
              <a:t>Multi-Linear Regression Model for Salary Prediction </a:t>
            </a:r>
          </a:p>
        </p:txBody>
      </p:sp>
      <p:sp>
        <p:nvSpPr>
          <p:cNvPr id="3" name="Content Placeholder 2">
            <a:extLst>
              <a:ext uri="{FF2B5EF4-FFF2-40B4-BE49-F238E27FC236}">
                <a16:creationId xmlns:a16="http://schemas.microsoft.com/office/drawing/2014/main" id="{6B95BB5E-85E5-4D2C-82B9-3940B68D4E0A}"/>
              </a:ext>
            </a:extLst>
          </p:cNvPr>
          <p:cNvSpPr>
            <a:spLocks noGrp="1"/>
          </p:cNvSpPr>
          <p:nvPr>
            <p:ph sz="half" idx="1"/>
          </p:nvPr>
        </p:nvSpPr>
        <p:spPr/>
        <p:txBody>
          <a:bodyPr/>
          <a:lstStyle/>
          <a:p>
            <a:r>
              <a:rPr lang="en-US" dirty="0"/>
              <a:t>Explanatory Variables: </a:t>
            </a:r>
          </a:p>
          <a:p>
            <a:pPr lvl="1">
              <a:spcBef>
                <a:spcPts val="0"/>
              </a:spcBef>
              <a:buFont typeface="Wingdings" panose="05000000000000000000" pitchFamily="2" charset="2"/>
              <a:buChar char="§"/>
            </a:pPr>
            <a:r>
              <a:rPr lang="en-US" dirty="0"/>
              <a:t>Total Working Years</a:t>
            </a:r>
          </a:p>
          <a:p>
            <a:pPr lvl="1">
              <a:spcBef>
                <a:spcPts val="0"/>
              </a:spcBef>
              <a:buFont typeface="Wingdings" panose="05000000000000000000" pitchFamily="2" charset="2"/>
              <a:buChar char="§"/>
            </a:pPr>
            <a:r>
              <a:rPr lang="en-US" dirty="0"/>
              <a:t>Job Role</a:t>
            </a:r>
          </a:p>
          <a:p>
            <a:pPr lvl="1">
              <a:spcBef>
                <a:spcPts val="0"/>
              </a:spcBef>
              <a:buFont typeface="Wingdings" panose="05000000000000000000" pitchFamily="2" charset="2"/>
              <a:buChar char="§"/>
            </a:pPr>
            <a:r>
              <a:rPr lang="en-US" dirty="0"/>
              <a:t>Department</a:t>
            </a:r>
          </a:p>
          <a:p>
            <a:pPr lvl="1">
              <a:spcBef>
                <a:spcPts val="0"/>
              </a:spcBef>
              <a:buFont typeface="Wingdings" panose="05000000000000000000" pitchFamily="2" charset="2"/>
              <a:buChar char="§"/>
            </a:pPr>
            <a:r>
              <a:rPr lang="en-US" dirty="0"/>
              <a:t>Gender</a:t>
            </a:r>
          </a:p>
          <a:p>
            <a:pPr lvl="1">
              <a:spcBef>
                <a:spcPts val="0"/>
              </a:spcBef>
              <a:buFont typeface="Wingdings" panose="05000000000000000000" pitchFamily="2" charset="2"/>
              <a:buChar char="§"/>
            </a:pPr>
            <a:r>
              <a:rPr lang="en-US" dirty="0"/>
              <a:t>Business Travel</a:t>
            </a:r>
          </a:p>
          <a:p>
            <a:pPr lvl="1">
              <a:spcBef>
                <a:spcPts val="0"/>
              </a:spcBef>
              <a:buFont typeface="Wingdings" panose="05000000000000000000" pitchFamily="2" charset="2"/>
              <a:buChar char="§"/>
            </a:pPr>
            <a:r>
              <a:rPr lang="en-US" dirty="0"/>
              <a:t>Daily Rate</a:t>
            </a:r>
          </a:p>
          <a:p>
            <a:pPr lvl="1">
              <a:spcBef>
                <a:spcPts val="0"/>
              </a:spcBef>
              <a:buFont typeface="Wingdings" panose="05000000000000000000" pitchFamily="2" charset="2"/>
              <a:buChar char="§"/>
            </a:pPr>
            <a:r>
              <a:rPr lang="en-US" dirty="0"/>
              <a:t>Job Level</a:t>
            </a:r>
          </a:p>
          <a:p>
            <a:pPr lvl="1">
              <a:spcBef>
                <a:spcPts val="0"/>
              </a:spcBef>
              <a:buFont typeface="Wingdings" panose="05000000000000000000" pitchFamily="2" charset="2"/>
              <a:buChar char="§"/>
            </a:pPr>
            <a:r>
              <a:rPr lang="en-US" dirty="0"/>
              <a:t>Performance Rating</a:t>
            </a:r>
          </a:p>
          <a:p>
            <a:pPr>
              <a:spcBef>
                <a:spcPts val="0"/>
              </a:spcBef>
              <a:buFont typeface="Wingdings" panose="05000000000000000000" pitchFamily="2" charset="2"/>
              <a:buChar char="Ø"/>
            </a:pPr>
            <a:endParaRPr lang="en-US" dirty="0"/>
          </a:p>
          <a:p>
            <a:pPr>
              <a:spcBef>
                <a:spcPts val="0"/>
              </a:spcBef>
              <a:buFont typeface="Wingdings" panose="05000000000000000000" pitchFamily="2" charset="2"/>
              <a:buChar char="Ø"/>
            </a:pPr>
            <a:r>
              <a:rPr lang="en-US" dirty="0"/>
              <a:t>Cross Validation Model with 75/25 split</a:t>
            </a:r>
          </a:p>
        </p:txBody>
      </p:sp>
      <p:pic>
        <p:nvPicPr>
          <p:cNvPr id="5" name="Content Placeholder 4">
            <a:extLst>
              <a:ext uri="{FF2B5EF4-FFF2-40B4-BE49-F238E27FC236}">
                <a16:creationId xmlns:a16="http://schemas.microsoft.com/office/drawing/2014/main" id="{8F39EFF3-D618-4085-95C2-58FE89E53281}"/>
              </a:ext>
            </a:extLst>
          </p:cNvPr>
          <p:cNvPicPr>
            <a:picLocks noGrp="1" noChangeAspect="1"/>
          </p:cNvPicPr>
          <p:nvPr>
            <p:ph sz="half" idx="2"/>
          </p:nvPr>
        </p:nvPicPr>
        <p:blipFill>
          <a:blip r:embed="rId2"/>
          <a:stretch>
            <a:fillRect/>
          </a:stretch>
        </p:blipFill>
        <p:spPr>
          <a:xfrm>
            <a:off x="5100354" y="1568504"/>
            <a:ext cx="4798026" cy="4473522"/>
          </a:xfrm>
          <a:prstGeom prst="rect">
            <a:avLst/>
          </a:prstGeom>
        </p:spPr>
      </p:pic>
      <p:sp>
        <p:nvSpPr>
          <p:cNvPr id="6" name="Rectangle 5">
            <a:extLst>
              <a:ext uri="{FF2B5EF4-FFF2-40B4-BE49-F238E27FC236}">
                <a16:creationId xmlns:a16="http://schemas.microsoft.com/office/drawing/2014/main" id="{E2F0DE77-C137-41C0-ABB8-0FDCD3427DDA}"/>
              </a:ext>
            </a:extLst>
          </p:cNvPr>
          <p:cNvSpPr/>
          <p:nvPr/>
        </p:nvSpPr>
        <p:spPr>
          <a:xfrm>
            <a:off x="5100354" y="5572270"/>
            <a:ext cx="3495006" cy="21893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9BE27C2-3335-4875-BF7D-6D0FF0565490}"/>
              </a:ext>
            </a:extLst>
          </p:cNvPr>
          <p:cNvSpPr/>
          <p:nvPr/>
        </p:nvSpPr>
        <p:spPr>
          <a:xfrm>
            <a:off x="5100354" y="4482610"/>
            <a:ext cx="4737066" cy="691370"/>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AD9779D-1384-4A96-99CB-A444729EDFFB}"/>
              </a:ext>
            </a:extLst>
          </p:cNvPr>
          <p:cNvSpPr/>
          <p:nvPr/>
        </p:nvSpPr>
        <p:spPr>
          <a:xfrm>
            <a:off x="5107974" y="3561224"/>
            <a:ext cx="4737066" cy="210676"/>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84C033-D731-4693-B18E-304209211CE5}"/>
              </a:ext>
            </a:extLst>
          </p:cNvPr>
          <p:cNvSpPr/>
          <p:nvPr/>
        </p:nvSpPr>
        <p:spPr>
          <a:xfrm>
            <a:off x="5100354" y="3063240"/>
            <a:ext cx="4737066" cy="266700"/>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1921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C9B9-FAFC-4E14-BF60-3104F3BDBFCB}"/>
              </a:ext>
            </a:extLst>
          </p:cNvPr>
          <p:cNvSpPr>
            <a:spLocks noGrp="1"/>
          </p:cNvSpPr>
          <p:nvPr>
            <p:ph type="title"/>
          </p:nvPr>
        </p:nvSpPr>
        <p:spPr>
          <a:xfrm>
            <a:off x="1210734" y="2240280"/>
            <a:ext cx="8596668" cy="1320800"/>
          </a:xfrm>
        </p:spPr>
        <p:txBody>
          <a:bodyPr>
            <a:normAutofit/>
          </a:bodyPr>
          <a:lstStyle/>
          <a:p>
            <a:pPr algn="ctr"/>
            <a:r>
              <a:rPr lang="en-US" sz="7200" dirty="0"/>
              <a:t>APPENDIX</a:t>
            </a:r>
          </a:p>
        </p:txBody>
      </p:sp>
    </p:spTree>
    <p:extLst>
      <p:ext uri="{BB962C8B-B14F-4D97-AF65-F5344CB8AC3E}">
        <p14:creationId xmlns:p14="http://schemas.microsoft.com/office/powerpoint/2010/main" val="1915194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E7A16-6FB1-4044-91E0-22B91BC3D8B7}"/>
              </a:ext>
            </a:extLst>
          </p:cNvPr>
          <p:cNvSpPr>
            <a:spLocks noGrp="1"/>
          </p:cNvSpPr>
          <p:nvPr>
            <p:ph type="title"/>
          </p:nvPr>
        </p:nvSpPr>
        <p:spPr>
          <a:xfrm>
            <a:off x="677334" y="609600"/>
            <a:ext cx="8596668" cy="5120640"/>
          </a:xfrm>
        </p:spPr>
        <p:txBody>
          <a:bodyPr>
            <a:noAutofit/>
          </a:bodyPr>
          <a:lstStyle/>
          <a:p>
            <a:br>
              <a:rPr lang="en-US" sz="1050" dirty="0"/>
            </a:br>
            <a:r>
              <a:rPr lang="en-US" sz="1800" dirty="0"/>
              <a:t>CODE for creating correlation matrix and </a:t>
            </a:r>
            <a:r>
              <a:rPr lang="en-US" sz="1800" dirty="0" err="1"/>
              <a:t>flattenquarematrix</a:t>
            </a:r>
            <a:r>
              <a:rPr lang="en-US" sz="1800" dirty="0"/>
              <a:t> function:</a:t>
            </a:r>
            <a:br>
              <a:rPr lang="en-US" sz="1050" dirty="0"/>
            </a:br>
            <a:br>
              <a:rPr lang="en-US" sz="1050" dirty="0"/>
            </a:br>
            <a:br>
              <a:rPr lang="en-US" sz="1050" dirty="0"/>
            </a:br>
            <a:br>
              <a:rPr lang="en-US" sz="1050" dirty="0"/>
            </a:br>
            <a:r>
              <a:rPr lang="en-US" sz="1050" dirty="0">
                <a:solidFill>
                  <a:schemeClr val="tx1"/>
                </a:solidFill>
              </a:rPr>
              <a:t>Citation #1 for Correlation matrix of p-values:</a:t>
            </a:r>
            <a:br>
              <a:rPr lang="en-US" sz="1050" dirty="0">
                <a:solidFill>
                  <a:schemeClr val="tx1"/>
                </a:solidFill>
              </a:rPr>
            </a:br>
            <a:br>
              <a:rPr lang="en-US" sz="1050" dirty="0">
                <a:solidFill>
                  <a:schemeClr val="tx1"/>
                </a:solidFill>
              </a:rPr>
            </a:br>
            <a:r>
              <a:rPr lang="en-US" sz="1050" dirty="0">
                <a:solidFill>
                  <a:schemeClr val="tx1"/>
                </a:solidFill>
              </a:rPr>
              <a:t>Title: correlation </a:t>
            </a:r>
            <a:r>
              <a:rPr lang="en-US" sz="1050" dirty="0" err="1">
                <a:solidFill>
                  <a:schemeClr val="tx1"/>
                </a:solidFill>
              </a:rPr>
              <a:t>matricies</a:t>
            </a:r>
            <a:r>
              <a:rPr lang="en-US" sz="1050" dirty="0">
                <a:solidFill>
                  <a:schemeClr val="tx1"/>
                </a:solidFill>
              </a:rPr>
              <a:t>: getting p-values?</a:t>
            </a:r>
            <a:br>
              <a:rPr lang="en-US" sz="1050" dirty="0">
                <a:solidFill>
                  <a:schemeClr val="tx1"/>
                </a:solidFill>
              </a:rPr>
            </a:br>
            <a:br>
              <a:rPr lang="en-US" sz="1050" dirty="0">
                <a:solidFill>
                  <a:schemeClr val="tx1"/>
                </a:solidFill>
              </a:rPr>
            </a:br>
            <a:r>
              <a:rPr lang="en-US" sz="1050" dirty="0">
                <a:solidFill>
                  <a:schemeClr val="tx1"/>
                </a:solidFill>
              </a:rPr>
              <a:t>Author: Bill Venables, Statistician, CMIS </a:t>
            </a:r>
            <a:r>
              <a:rPr lang="en-US" sz="1050" dirty="0" err="1">
                <a:solidFill>
                  <a:schemeClr val="tx1"/>
                </a:solidFill>
              </a:rPr>
              <a:t>Environmetrics</a:t>
            </a:r>
            <a:r>
              <a:rPr lang="en-US" sz="1050" dirty="0">
                <a:solidFill>
                  <a:schemeClr val="tx1"/>
                </a:solidFill>
              </a:rPr>
              <a:t> Project</a:t>
            </a:r>
            <a:br>
              <a:rPr lang="en-US" sz="1050" dirty="0">
                <a:solidFill>
                  <a:schemeClr val="tx1"/>
                </a:solidFill>
              </a:rPr>
            </a:br>
            <a:br>
              <a:rPr lang="en-US" sz="1050" dirty="0">
                <a:solidFill>
                  <a:schemeClr val="tx1"/>
                </a:solidFill>
              </a:rPr>
            </a:br>
            <a:r>
              <a:rPr lang="en-US" sz="1050" dirty="0">
                <a:solidFill>
                  <a:schemeClr val="tx1"/>
                </a:solidFill>
              </a:rPr>
              <a:t>Date: Tue Jan 4 06:05:39 CET 2000</a:t>
            </a:r>
            <a:br>
              <a:rPr lang="en-US" sz="1050" dirty="0">
                <a:solidFill>
                  <a:schemeClr val="tx1"/>
                </a:solidFill>
              </a:rPr>
            </a:br>
            <a:br>
              <a:rPr lang="en-US" sz="1050" dirty="0">
                <a:solidFill>
                  <a:schemeClr val="tx1"/>
                </a:solidFill>
              </a:rPr>
            </a:br>
            <a:r>
              <a:rPr lang="en-US" sz="1050" dirty="0">
                <a:solidFill>
                  <a:schemeClr val="tx1"/>
                </a:solidFill>
              </a:rPr>
              <a:t>Availability: &lt;https://stat.ethz.ch/pipermail/r-help/2000-January/009758.html&gt;</a:t>
            </a:r>
            <a:br>
              <a:rPr lang="en-US" sz="1050" dirty="0">
                <a:solidFill>
                  <a:schemeClr val="tx1"/>
                </a:solidFill>
              </a:rPr>
            </a:br>
            <a:br>
              <a:rPr lang="en-US" sz="1050" dirty="0">
                <a:solidFill>
                  <a:schemeClr val="tx1"/>
                </a:solidFill>
              </a:rPr>
            </a:br>
            <a:r>
              <a:rPr lang="en-US" sz="1050" dirty="0">
                <a:solidFill>
                  <a:schemeClr val="tx1"/>
                </a:solidFill>
              </a:rPr>
              <a:t> </a:t>
            </a:r>
            <a:br>
              <a:rPr lang="en-US" sz="1050" dirty="0">
                <a:solidFill>
                  <a:schemeClr val="tx1"/>
                </a:solidFill>
              </a:rPr>
            </a:br>
            <a:r>
              <a:rPr lang="en-US" sz="1050" dirty="0">
                <a:solidFill>
                  <a:schemeClr val="tx1"/>
                </a:solidFill>
              </a:rPr>
              <a:t>Citation #2 for </a:t>
            </a:r>
            <a:r>
              <a:rPr lang="en-US" sz="1050" dirty="0" err="1">
                <a:solidFill>
                  <a:schemeClr val="tx1"/>
                </a:solidFill>
              </a:rPr>
              <a:t>FlattenSquareMatrix</a:t>
            </a:r>
            <a:r>
              <a:rPr lang="en-US" sz="1050" dirty="0">
                <a:solidFill>
                  <a:schemeClr val="tx1"/>
                </a:solidFill>
              </a:rPr>
              <a:t> Function:</a:t>
            </a:r>
            <a:br>
              <a:rPr lang="en-US" sz="1050" dirty="0">
                <a:solidFill>
                  <a:schemeClr val="tx1"/>
                </a:solidFill>
              </a:rPr>
            </a:br>
            <a:br>
              <a:rPr lang="en-US" sz="1050" dirty="0">
                <a:solidFill>
                  <a:schemeClr val="tx1"/>
                </a:solidFill>
              </a:rPr>
            </a:br>
            <a:r>
              <a:rPr lang="en-US" sz="1050" dirty="0">
                <a:solidFill>
                  <a:schemeClr val="tx1"/>
                </a:solidFill>
              </a:rPr>
              <a:t>Title: Exploring correlations with R using </a:t>
            </a:r>
            <a:r>
              <a:rPr lang="en-US" sz="1050" dirty="0" err="1">
                <a:solidFill>
                  <a:schemeClr val="tx1"/>
                </a:solidFill>
              </a:rPr>
              <a:t>cor.prob</a:t>
            </a:r>
            <a:r>
              <a:rPr lang="en-US" sz="1050" dirty="0">
                <a:solidFill>
                  <a:schemeClr val="tx1"/>
                </a:solidFill>
              </a:rPr>
              <a:t> and </a:t>
            </a:r>
            <a:r>
              <a:rPr lang="en-US" sz="1050" dirty="0" err="1">
                <a:solidFill>
                  <a:schemeClr val="tx1"/>
                </a:solidFill>
              </a:rPr>
              <a:t>chart.Correlation</a:t>
            </a:r>
            <a:br>
              <a:rPr lang="en-US" sz="1050" dirty="0">
                <a:solidFill>
                  <a:schemeClr val="tx1"/>
                </a:solidFill>
              </a:rPr>
            </a:br>
            <a:br>
              <a:rPr lang="en-US" sz="1050" dirty="0">
                <a:solidFill>
                  <a:schemeClr val="tx1"/>
                </a:solidFill>
              </a:rPr>
            </a:br>
            <a:r>
              <a:rPr lang="en-US" sz="1050" dirty="0">
                <a:solidFill>
                  <a:schemeClr val="tx1"/>
                </a:solidFill>
              </a:rPr>
              <a:t>Author: Stephen Turner</a:t>
            </a:r>
            <a:br>
              <a:rPr lang="en-US" sz="1050" dirty="0">
                <a:solidFill>
                  <a:schemeClr val="tx1"/>
                </a:solidFill>
              </a:rPr>
            </a:br>
            <a:br>
              <a:rPr lang="en-US" sz="1050" dirty="0">
                <a:solidFill>
                  <a:schemeClr val="tx1"/>
                </a:solidFill>
              </a:rPr>
            </a:br>
            <a:r>
              <a:rPr lang="en-US" sz="1050" dirty="0">
                <a:solidFill>
                  <a:schemeClr val="tx1"/>
                </a:solidFill>
              </a:rPr>
              <a:t>Date: August 27, 2012</a:t>
            </a:r>
            <a:br>
              <a:rPr lang="en-US" sz="1050" dirty="0">
                <a:solidFill>
                  <a:schemeClr val="tx1"/>
                </a:solidFill>
              </a:rPr>
            </a:br>
            <a:br>
              <a:rPr lang="en-US" sz="1050" dirty="0">
                <a:solidFill>
                  <a:schemeClr val="tx1"/>
                </a:solidFill>
              </a:rPr>
            </a:br>
            <a:r>
              <a:rPr lang="en-US" sz="1050" dirty="0">
                <a:solidFill>
                  <a:schemeClr val="tx1"/>
                </a:solidFill>
              </a:rPr>
              <a:t>Availability: https://gist.github.com/stephenturner/3492773</a:t>
            </a:r>
            <a:br>
              <a:rPr lang="en-US" sz="1050" dirty="0"/>
            </a:br>
            <a:endParaRPr lang="en-US" sz="1050" dirty="0"/>
          </a:p>
        </p:txBody>
      </p:sp>
    </p:spTree>
    <p:extLst>
      <p:ext uri="{BB962C8B-B14F-4D97-AF65-F5344CB8AC3E}">
        <p14:creationId xmlns:p14="http://schemas.microsoft.com/office/powerpoint/2010/main" val="954356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1C522-8310-4688-9B47-1A06EC2D8B2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ADA963C-7081-463C-8709-F3DD5F6E6B36}"/>
              </a:ext>
            </a:extLst>
          </p:cNvPr>
          <p:cNvSpPr>
            <a:spLocks noGrp="1"/>
          </p:cNvSpPr>
          <p:nvPr>
            <p:ph idx="1"/>
          </p:nvPr>
        </p:nvSpPr>
        <p:spPr>
          <a:xfrm>
            <a:off x="677334" y="1488613"/>
            <a:ext cx="8596668" cy="4553599"/>
          </a:xfrm>
        </p:spPr>
        <p:txBody>
          <a:bodyPr>
            <a:normAutofit/>
          </a:bodyPr>
          <a:lstStyle/>
          <a:p>
            <a:r>
              <a:rPr lang="en-US" dirty="0"/>
              <a:t>Employee break out by Job Title </a:t>
            </a:r>
          </a:p>
          <a:p>
            <a:pPr lvl="1"/>
            <a:r>
              <a:rPr lang="en-US" dirty="0"/>
              <a:t>Categorical Variables </a:t>
            </a:r>
          </a:p>
          <a:p>
            <a:pPr lvl="1"/>
            <a:r>
              <a:rPr lang="en-US" dirty="0"/>
              <a:t>Continuous Variables</a:t>
            </a:r>
          </a:p>
          <a:p>
            <a:r>
              <a:rPr lang="en-US" dirty="0"/>
              <a:t>Attrition</a:t>
            </a:r>
          </a:p>
          <a:p>
            <a:pPr lvl="1"/>
            <a:r>
              <a:rPr lang="en-US" dirty="0"/>
              <a:t>Overall attrition rate</a:t>
            </a:r>
          </a:p>
          <a:p>
            <a:pPr lvl="1"/>
            <a:r>
              <a:rPr lang="en-US" dirty="0"/>
              <a:t>Analysis of attrition based on job title</a:t>
            </a:r>
          </a:p>
          <a:p>
            <a:pPr lvl="1"/>
            <a:r>
              <a:rPr lang="en-US" dirty="0"/>
              <a:t>Variable Predictors</a:t>
            </a:r>
          </a:p>
          <a:p>
            <a:r>
              <a:rPr lang="en-US" dirty="0"/>
              <a:t>Modeling</a:t>
            </a:r>
          </a:p>
          <a:p>
            <a:pPr lvl="1"/>
            <a:r>
              <a:rPr lang="en-US" dirty="0"/>
              <a:t>Naïve Bayes (Attrition)</a:t>
            </a:r>
          </a:p>
          <a:p>
            <a:pPr lvl="1"/>
            <a:r>
              <a:rPr lang="en-US" dirty="0" err="1"/>
              <a:t>kNN</a:t>
            </a:r>
            <a:r>
              <a:rPr lang="en-US" dirty="0"/>
              <a:t> (Attrition)</a:t>
            </a:r>
          </a:p>
          <a:p>
            <a:pPr lvl="1"/>
            <a:r>
              <a:rPr lang="en-US" dirty="0"/>
              <a:t>Multi-linear Regression model (Salary)</a:t>
            </a:r>
          </a:p>
          <a:p>
            <a:pPr marL="457200" lvl="1" indent="0">
              <a:buNone/>
            </a:pPr>
            <a:endParaRPr lang="en-US" dirty="0"/>
          </a:p>
        </p:txBody>
      </p:sp>
    </p:spTree>
    <p:extLst>
      <p:ext uri="{BB962C8B-B14F-4D97-AF65-F5344CB8AC3E}">
        <p14:creationId xmlns:p14="http://schemas.microsoft.com/office/powerpoint/2010/main" val="1441785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1CCFA-DEA2-4BE4-BF04-B726AC3E9504}"/>
              </a:ext>
            </a:extLst>
          </p:cNvPr>
          <p:cNvSpPr>
            <a:spLocks noGrp="1"/>
          </p:cNvSpPr>
          <p:nvPr>
            <p:ph type="title"/>
          </p:nvPr>
        </p:nvSpPr>
        <p:spPr/>
        <p:txBody>
          <a:bodyPr/>
          <a:lstStyle/>
          <a:p>
            <a:r>
              <a:rPr lang="en-US" dirty="0"/>
              <a:t>Access to Resources</a:t>
            </a:r>
          </a:p>
        </p:txBody>
      </p:sp>
      <p:sp>
        <p:nvSpPr>
          <p:cNvPr id="3" name="Content Placeholder 2">
            <a:extLst>
              <a:ext uri="{FF2B5EF4-FFF2-40B4-BE49-F238E27FC236}">
                <a16:creationId xmlns:a16="http://schemas.microsoft.com/office/drawing/2014/main" id="{CBBE5FC6-ABB7-46D0-B307-C6C05FD0D8A4}"/>
              </a:ext>
            </a:extLst>
          </p:cNvPr>
          <p:cNvSpPr>
            <a:spLocks noGrp="1"/>
          </p:cNvSpPr>
          <p:nvPr>
            <p:ph idx="1"/>
          </p:nvPr>
        </p:nvSpPr>
        <p:spPr>
          <a:xfrm>
            <a:off x="677334" y="1406209"/>
            <a:ext cx="9282006" cy="4689791"/>
          </a:xfrm>
        </p:spPr>
        <p:txBody>
          <a:bodyPr/>
          <a:lstStyle/>
          <a:p>
            <a:r>
              <a:rPr lang="en-US" dirty="0"/>
              <a:t>Website: adebouse.github.io</a:t>
            </a:r>
          </a:p>
          <a:p>
            <a:r>
              <a:rPr lang="en-US" dirty="0" err="1"/>
              <a:t>Github</a:t>
            </a:r>
            <a:r>
              <a:rPr lang="en-US" dirty="0"/>
              <a:t> Repository: https://github.com/adebouse/Case-Study-2.git</a:t>
            </a:r>
          </a:p>
        </p:txBody>
      </p:sp>
    </p:spTree>
    <p:extLst>
      <p:ext uri="{BB962C8B-B14F-4D97-AF65-F5344CB8AC3E}">
        <p14:creationId xmlns:p14="http://schemas.microsoft.com/office/powerpoint/2010/main" val="12616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AA4E2CA-9516-42C2-92BE-DA152DDAF502}"/>
              </a:ext>
            </a:extLst>
          </p:cNvPr>
          <p:cNvGrpSpPr/>
          <p:nvPr/>
        </p:nvGrpSpPr>
        <p:grpSpPr>
          <a:xfrm>
            <a:off x="3952438" y="259939"/>
            <a:ext cx="8006479" cy="6338122"/>
            <a:chOff x="3952438" y="259939"/>
            <a:chExt cx="8006479" cy="6338122"/>
          </a:xfrm>
        </p:grpSpPr>
        <p:pic>
          <p:nvPicPr>
            <p:cNvPr id="2" name="Picture 1">
              <a:extLst>
                <a:ext uri="{FF2B5EF4-FFF2-40B4-BE49-F238E27FC236}">
                  <a16:creationId xmlns:a16="http://schemas.microsoft.com/office/drawing/2014/main" id="{B9A5741A-5E36-497A-B325-B59347EF05AF}"/>
                </a:ext>
              </a:extLst>
            </p:cNvPr>
            <p:cNvPicPr>
              <a:picLocks noChangeAspect="1"/>
            </p:cNvPicPr>
            <p:nvPr/>
          </p:nvPicPr>
          <p:blipFill>
            <a:blip r:embed="rId2"/>
            <a:stretch>
              <a:fillRect/>
            </a:stretch>
          </p:blipFill>
          <p:spPr>
            <a:xfrm>
              <a:off x="3952438" y="259939"/>
              <a:ext cx="8006479" cy="6338122"/>
            </a:xfrm>
            <a:prstGeom prst="rect">
              <a:avLst/>
            </a:prstGeom>
          </p:spPr>
        </p:pic>
        <p:sp>
          <p:nvSpPr>
            <p:cNvPr id="3" name="Oval 2">
              <a:extLst>
                <a:ext uri="{FF2B5EF4-FFF2-40B4-BE49-F238E27FC236}">
                  <a16:creationId xmlns:a16="http://schemas.microsoft.com/office/drawing/2014/main" id="{BF544D48-A658-4AAF-98AD-11ADC4E99806}"/>
                </a:ext>
              </a:extLst>
            </p:cNvPr>
            <p:cNvSpPr/>
            <p:nvPr/>
          </p:nvSpPr>
          <p:spPr>
            <a:xfrm>
              <a:off x="10058401" y="618564"/>
              <a:ext cx="519953" cy="448236"/>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E9B05541-4466-4080-9C0D-D822FBD7E7A2}"/>
              </a:ext>
            </a:extLst>
          </p:cNvPr>
          <p:cNvSpPr txBox="1"/>
          <p:nvPr/>
        </p:nvSpPr>
        <p:spPr>
          <a:xfrm>
            <a:off x="412376" y="1715923"/>
            <a:ext cx="3137648" cy="2031325"/>
          </a:xfrm>
          <a:prstGeom prst="rect">
            <a:avLst/>
          </a:prstGeom>
          <a:noFill/>
        </p:spPr>
        <p:txBody>
          <a:bodyPr wrap="square" rtlCol="0">
            <a:spAutoFit/>
          </a:bodyPr>
          <a:lstStyle/>
          <a:p>
            <a:r>
              <a:rPr lang="en-US" dirty="0"/>
              <a:t>It is very interesting to note that no Sale Reps give the lowest Work Life Balance (1 out of 5), even that is not the typical perspective most people would probably have for that position</a:t>
            </a:r>
          </a:p>
        </p:txBody>
      </p:sp>
    </p:spTree>
    <p:extLst>
      <p:ext uri="{BB962C8B-B14F-4D97-AF65-F5344CB8AC3E}">
        <p14:creationId xmlns:p14="http://schemas.microsoft.com/office/powerpoint/2010/main" val="4051360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B6A56E-80CC-4DF0-B305-6DFC22ECE463}"/>
              </a:ext>
            </a:extLst>
          </p:cNvPr>
          <p:cNvPicPr>
            <a:picLocks noChangeAspect="1"/>
          </p:cNvPicPr>
          <p:nvPr/>
        </p:nvPicPr>
        <p:blipFill>
          <a:blip r:embed="rId2"/>
          <a:stretch>
            <a:fillRect/>
          </a:stretch>
        </p:blipFill>
        <p:spPr>
          <a:xfrm>
            <a:off x="1442322" y="180159"/>
            <a:ext cx="7872007" cy="6231670"/>
          </a:xfrm>
          <a:prstGeom prst="rect">
            <a:avLst/>
          </a:prstGeom>
        </p:spPr>
      </p:pic>
    </p:spTree>
    <p:extLst>
      <p:ext uri="{BB962C8B-B14F-4D97-AF65-F5344CB8AC3E}">
        <p14:creationId xmlns:p14="http://schemas.microsoft.com/office/powerpoint/2010/main" val="2572042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DFB44B-2461-4C02-8544-C64302B8B097}"/>
              </a:ext>
            </a:extLst>
          </p:cNvPr>
          <p:cNvPicPr>
            <a:picLocks noChangeAspect="1"/>
          </p:cNvPicPr>
          <p:nvPr/>
        </p:nvPicPr>
        <p:blipFill>
          <a:blip r:embed="rId2"/>
          <a:stretch>
            <a:fillRect/>
          </a:stretch>
        </p:blipFill>
        <p:spPr>
          <a:xfrm>
            <a:off x="1352674" y="291874"/>
            <a:ext cx="7925797" cy="6274252"/>
          </a:xfrm>
          <a:prstGeom prst="rect">
            <a:avLst/>
          </a:prstGeom>
          <a:ln>
            <a:noFill/>
          </a:ln>
        </p:spPr>
      </p:pic>
    </p:spTree>
    <p:extLst>
      <p:ext uri="{BB962C8B-B14F-4D97-AF65-F5344CB8AC3E}">
        <p14:creationId xmlns:p14="http://schemas.microsoft.com/office/powerpoint/2010/main" val="1091986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BD49B2-1221-4266-A0CF-5A391B122642}"/>
              </a:ext>
            </a:extLst>
          </p:cNvPr>
          <p:cNvSpPr txBox="1"/>
          <p:nvPr/>
        </p:nvSpPr>
        <p:spPr>
          <a:xfrm>
            <a:off x="717176" y="1965921"/>
            <a:ext cx="240254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Only those who have the job title of Human Resources of Manager have a Human Resources degree </a:t>
            </a:r>
          </a:p>
        </p:txBody>
      </p:sp>
      <p:grpSp>
        <p:nvGrpSpPr>
          <p:cNvPr id="6" name="Group 5">
            <a:extLst>
              <a:ext uri="{FF2B5EF4-FFF2-40B4-BE49-F238E27FC236}">
                <a16:creationId xmlns:a16="http://schemas.microsoft.com/office/drawing/2014/main" id="{6474FEA6-564E-400D-8238-CC2466E76DD5}"/>
              </a:ext>
            </a:extLst>
          </p:cNvPr>
          <p:cNvGrpSpPr/>
          <p:nvPr/>
        </p:nvGrpSpPr>
        <p:grpSpPr>
          <a:xfrm>
            <a:off x="3880722" y="129168"/>
            <a:ext cx="8024408" cy="6352314"/>
            <a:chOff x="3880722" y="129168"/>
            <a:chExt cx="8024408" cy="6352314"/>
          </a:xfrm>
        </p:grpSpPr>
        <p:pic>
          <p:nvPicPr>
            <p:cNvPr id="2" name="Picture 1">
              <a:extLst>
                <a:ext uri="{FF2B5EF4-FFF2-40B4-BE49-F238E27FC236}">
                  <a16:creationId xmlns:a16="http://schemas.microsoft.com/office/drawing/2014/main" id="{2BBDF733-2ECA-4EBA-BEB3-79047AA5F473}"/>
                </a:ext>
              </a:extLst>
            </p:cNvPr>
            <p:cNvPicPr>
              <a:picLocks noChangeAspect="1"/>
            </p:cNvPicPr>
            <p:nvPr/>
          </p:nvPicPr>
          <p:blipFill>
            <a:blip r:embed="rId2"/>
            <a:stretch>
              <a:fillRect/>
            </a:stretch>
          </p:blipFill>
          <p:spPr>
            <a:xfrm>
              <a:off x="3880722" y="129168"/>
              <a:ext cx="8024408" cy="6352314"/>
            </a:xfrm>
            <a:prstGeom prst="rect">
              <a:avLst/>
            </a:prstGeom>
          </p:spPr>
        </p:pic>
        <p:sp>
          <p:nvSpPr>
            <p:cNvPr id="4" name="Oval 3">
              <a:extLst>
                <a:ext uri="{FF2B5EF4-FFF2-40B4-BE49-F238E27FC236}">
                  <a16:creationId xmlns:a16="http://schemas.microsoft.com/office/drawing/2014/main" id="{59C061EA-8ED7-46C4-B06B-350C0F262111}"/>
                </a:ext>
              </a:extLst>
            </p:cNvPr>
            <p:cNvSpPr/>
            <p:nvPr/>
          </p:nvSpPr>
          <p:spPr>
            <a:xfrm>
              <a:off x="5190563" y="1389528"/>
              <a:ext cx="448236" cy="41237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7147468-10C0-417F-BBF8-B59720FECE43}"/>
                </a:ext>
              </a:extLst>
            </p:cNvPr>
            <p:cNvSpPr/>
            <p:nvPr/>
          </p:nvSpPr>
          <p:spPr>
            <a:xfrm>
              <a:off x="6508378" y="654420"/>
              <a:ext cx="448236" cy="41237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59830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9885339-1AD2-420F-B635-A4DD19B33415}"/>
              </a:ext>
            </a:extLst>
          </p:cNvPr>
          <p:cNvGrpSpPr/>
          <p:nvPr/>
        </p:nvGrpSpPr>
        <p:grpSpPr>
          <a:xfrm>
            <a:off x="3948952" y="290494"/>
            <a:ext cx="7983071" cy="6277011"/>
            <a:chOff x="506505" y="100622"/>
            <a:chExt cx="7983071" cy="6277011"/>
          </a:xfrm>
        </p:grpSpPr>
        <p:pic>
          <p:nvPicPr>
            <p:cNvPr id="13" name="Picture 12">
              <a:extLst>
                <a:ext uri="{FF2B5EF4-FFF2-40B4-BE49-F238E27FC236}">
                  <a16:creationId xmlns:a16="http://schemas.microsoft.com/office/drawing/2014/main" id="{F362923E-ABF0-4940-A0B6-C745746FA35B}"/>
                </a:ext>
              </a:extLst>
            </p:cNvPr>
            <p:cNvPicPr>
              <a:picLocks noChangeAspect="1"/>
            </p:cNvPicPr>
            <p:nvPr/>
          </p:nvPicPr>
          <p:blipFill>
            <a:blip r:embed="rId2"/>
            <a:stretch>
              <a:fillRect/>
            </a:stretch>
          </p:blipFill>
          <p:spPr>
            <a:xfrm>
              <a:off x="560294" y="100622"/>
              <a:ext cx="7929282" cy="6277011"/>
            </a:xfrm>
            <a:prstGeom prst="rect">
              <a:avLst/>
            </a:prstGeom>
          </p:spPr>
        </p:pic>
        <p:sp>
          <p:nvSpPr>
            <p:cNvPr id="3" name="TextBox 2">
              <a:extLst>
                <a:ext uri="{FF2B5EF4-FFF2-40B4-BE49-F238E27FC236}">
                  <a16:creationId xmlns:a16="http://schemas.microsoft.com/office/drawing/2014/main" id="{31F9A798-4B41-417E-B645-016AAB28E4F6}"/>
                </a:ext>
              </a:extLst>
            </p:cNvPr>
            <p:cNvSpPr txBox="1"/>
            <p:nvPr/>
          </p:nvSpPr>
          <p:spPr>
            <a:xfrm>
              <a:off x="954740" y="1204122"/>
              <a:ext cx="304800" cy="253916"/>
            </a:xfrm>
            <a:prstGeom prst="rect">
              <a:avLst/>
            </a:prstGeom>
            <a:noFill/>
          </p:spPr>
          <p:txBody>
            <a:bodyPr wrap="square" rtlCol="0">
              <a:spAutoFit/>
            </a:bodyPr>
            <a:lstStyle/>
            <a:p>
              <a:r>
                <a:rPr lang="en-US" sz="1050" dirty="0"/>
                <a:t>1)</a:t>
              </a:r>
            </a:p>
          </p:txBody>
        </p:sp>
        <p:sp>
          <p:nvSpPr>
            <p:cNvPr id="4" name="TextBox 3">
              <a:extLst>
                <a:ext uri="{FF2B5EF4-FFF2-40B4-BE49-F238E27FC236}">
                  <a16:creationId xmlns:a16="http://schemas.microsoft.com/office/drawing/2014/main" id="{D6655523-8CBB-459C-975F-F422BABC52F8}"/>
                </a:ext>
              </a:extLst>
            </p:cNvPr>
            <p:cNvSpPr txBox="1"/>
            <p:nvPr/>
          </p:nvSpPr>
          <p:spPr>
            <a:xfrm>
              <a:off x="685800" y="598522"/>
              <a:ext cx="304800" cy="253916"/>
            </a:xfrm>
            <a:prstGeom prst="rect">
              <a:avLst/>
            </a:prstGeom>
            <a:noFill/>
          </p:spPr>
          <p:txBody>
            <a:bodyPr wrap="square" rtlCol="0">
              <a:spAutoFit/>
            </a:bodyPr>
            <a:lstStyle/>
            <a:p>
              <a:r>
                <a:rPr lang="en-US" sz="1050" dirty="0"/>
                <a:t>8)</a:t>
              </a:r>
            </a:p>
          </p:txBody>
        </p:sp>
        <p:sp>
          <p:nvSpPr>
            <p:cNvPr id="5" name="TextBox 4">
              <a:extLst>
                <a:ext uri="{FF2B5EF4-FFF2-40B4-BE49-F238E27FC236}">
                  <a16:creationId xmlns:a16="http://schemas.microsoft.com/office/drawing/2014/main" id="{FF3BD0E7-DB94-421D-97DE-2F4095B16427}"/>
                </a:ext>
              </a:extLst>
            </p:cNvPr>
            <p:cNvSpPr txBox="1"/>
            <p:nvPr/>
          </p:nvSpPr>
          <p:spPr>
            <a:xfrm>
              <a:off x="802340" y="1848859"/>
              <a:ext cx="304800" cy="253916"/>
            </a:xfrm>
            <a:prstGeom prst="rect">
              <a:avLst/>
            </a:prstGeom>
            <a:noFill/>
          </p:spPr>
          <p:txBody>
            <a:bodyPr wrap="square" rtlCol="0">
              <a:spAutoFit/>
            </a:bodyPr>
            <a:lstStyle/>
            <a:p>
              <a:r>
                <a:rPr lang="en-US" sz="1050" dirty="0"/>
                <a:t>2)</a:t>
              </a:r>
            </a:p>
          </p:txBody>
        </p:sp>
        <p:sp>
          <p:nvSpPr>
            <p:cNvPr id="6" name="TextBox 5">
              <a:extLst>
                <a:ext uri="{FF2B5EF4-FFF2-40B4-BE49-F238E27FC236}">
                  <a16:creationId xmlns:a16="http://schemas.microsoft.com/office/drawing/2014/main" id="{3F8ECEC8-6E9A-47B2-82F8-31981D8505DD}"/>
                </a:ext>
              </a:extLst>
            </p:cNvPr>
            <p:cNvSpPr txBox="1"/>
            <p:nvPr/>
          </p:nvSpPr>
          <p:spPr>
            <a:xfrm>
              <a:off x="656165" y="2479824"/>
              <a:ext cx="597149" cy="253916"/>
            </a:xfrm>
            <a:prstGeom prst="rect">
              <a:avLst/>
            </a:prstGeom>
            <a:noFill/>
          </p:spPr>
          <p:txBody>
            <a:bodyPr wrap="square" rtlCol="0">
              <a:spAutoFit/>
            </a:bodyPr>
            <a:lstStyle/>
            <a:p>
              <a:r>
                <a:rPr lang="en-US" sz="1050" dirty="0"/>
                <a:t>6(tie)</a:t>
              </a:r>
            </a:p>
          </p:txBody>
        </p:sp>
        <p:sp>
          <p:nvSpPr>
            <p:cNvPr id="7" name="TextBox 6">
              <a:extLst>
                <a:ext uri="{FF2B5EF4-FFF2-40B4-BE49-F238E27FC236}">
                  <a16:creationId xmlns:a16="http://schemas.microsoft.com/office/drawing/2014/main" id="{24DC10F1-C63D-4BE5-A767-E8F523E0F7E5}"/>
                </a:ext>
              </a:extLst>
            </p:cNvPr>
            <p:cNvSpPr txBox="1"/>
            <p:nvPr/>
          </p:nvSpPr>
          <p:spPr>
            <a:xfrm>
              <a:off x="685800" y="3061929"/>
              <a:ext cx="304800" cy="253916"/>
            </a:xfrm>
            <a:prstGeom prst="rect">
              <a:avLst/>
            </a:prstGeom>
            <a:noFill/>
          </p:spPr>
          <p:txBody>
            <a:bodyPr wrap="square" rtlCol="0">
              <a:spAutoFit/>
            </a:bodyPr>
            <a:lstStyle/>
            <a:p>
              <a:r>
                <a:rPr lang="en-US" sz="1050" dirty="0"/>
                <a:t>4)</a:t>
              </a:r>
            </a:p>
          </p:txBody>
        </p:sp>
        <p:sp>
          <p:nvSpPr>
            <p:cNvPr id="8" name="TextBox 7">
              <a:extLst>
                <a:ext uri="{FF2B5EF4-FFF2-40B4-BE49-F238E27FC236}">
                  <a16:creationId xmlns:a16="http://schemas.microsoft.com/office/drawing/2014/main" id="{E65A773C-F44B-4511-8645-A65605D7C30F}"/>
                </a:ext>
              </a:extLst>
            </p:cNvPr>
            <p:cNvSpPr txBox="1"/>
            <p:nvPr/>
          </p:nvSpPr>
          <p:spPr>
            <a:xfrm>
              <a:off x="506505" y="5541612"/>
              <a:ext cx="304800" cy="253916"/>
            </a:xfrm>
            <a:prstGeom prst="rect">
              <a:avLst/>
            </a:prstGeom>
            <a:noFill/>
          </p:spPr>
          <p:txBody>
            <a:bodyPr wrap="square" rtlCol="0">
              <a:spAutoFit/>
            </a:bodyPr>
            <a:lstStyle/>
            <a:p>
              <a:r>
                <a:rPr lang="en-US" sz="1050" dirty="0"/>
                <a:t>5)</a:t>
              </a:r>
            </a:p>
          </p:txBody>
        </p:sp>
        <p:sp>
          <p:nvSpPr>
            <p:cNvPr id="10" name="TextBox 9">
              <a:extLst>
                <a:ext uri="{FF2B5EF4-FFF2-40B4-BE49-F238E27FC236}">
                  <a16:creationId xmlns:a16="http://schemas.microsoft.com/office/drawing/2014/main" id="{5AD53424-3B19-4B76-A986-20C0699726D9}"/>
                </a:ext>
              </a:extLst>
            </p:cNvPr>
            <p:cNvSpPr txBox="1"/>
            <p:nvPr/>
          </p:nvSpPr>
          <p:spPr>
            <a:xfrm>
              <a:off x="842684" y="4938254"/>
              <a:ext cx="304800" cy="253916"/>
            </a:xfrm>
            <a:prstGeom prst="rect">
              <a:avLst/>
            </a:prstGeom>
            <a:noFill/>
          </p:spPr>
          <p:txBody>
            <a:bodyPr wrap="square" rtlCol="0">
              <a:spAutoFit/>
            </a:bodyPr>
            <a:lstStyle/>
            <a:p>
              <a:r>
                <a:rPr lang="en-US" sz="1050" dirty="0"/>
                <a:t>9)</a:t>
              </a:r>
            </a:p>
          </p:txBody>
        </p:sp>
        <p:sp>
          <p:nvSpPr>
            <p:cNvPr id="11" name="TextBox 10">
              <a:extLst>
                <a:ext uri="{FF2B5EF4-FFF2-40B4-BE49-F238E27FC236}">
                  <a16:creationId xmlns:a16="http://schemas.microsoft.com/office/drawing/2014/main" id="{33A04730-746E-442B-9410-3B8B19E56E72}"/>
                </a:ext>
              </a:extLst>
            </p:cNvPr>
            <p:cNvSpPr txBox="1"/>
            <p:nvPr/>
          </p:nvSpPr>
          <p:spPr>
            <a:xfrm>
              <a:off x="694765" y="4309271"/>
              <a:ext cx="304800" cy="253916"/>
            </a:xfrm>
            <a:prstGeom prst="rect">
              <a:avLst/>
            </a:prstGeom>
            <a:noFill/>
          </p:spPr>
          <p:txBody>
            <a:bodyPr wrap="square" rtlCol="0">
              <a:spAutoFit/>
            </a:bodyPr>
            <a:lstStyle/>
            <a:p>
              <a:r>
                <a:rPr lang="en-US" sz="1050" dirty="0"/>
                <a:t>3)</a:t>
              </a:r>
            </a:p>
          </p:txBody>
        </p:sp>
        <p:sp>
          <p:nvSpPr>
            <p:cNvPr id="12" name="TextBox 11">
              <a:extLst>
                <a:ext uri="{FF2B5EF4-FFF2-40B4-BE49-F238E27FC236}">
                  <a16:creationId xmlns:a16="http://schemas.microsoft.com/office/drawing/2014/main" id="{EBA5130A-1FE5-4126-90E8-7533145FC544}"/>
                </a:ext>
              </a:extLst>
            </p:cNvPr>
            <p:cNvSpPr txBox="1"/>
            <p:nvPr/>
          </p:nvSpPr>
          <p:spPr>
            <a:xfrm>
              <a:off x="1075763" y="3689689"/>
              <a:ext cx="597149" cy="253916"/>
            </a:xfrm>
            <a:prstGeom prst="rect">
              <a:avLst/>
            </a:prstGeom>
            <a:noFill/>
          </p:spPr>
          <p:txBody>
            <a:bodyPr wrap="square" rtlCol="0">
              <a:spAutoFit/>
            </a:bodyPr>
            <a:lstStyle/>
            <a:p>
              <a:r>
                <a:rPr lang="en-US" sz="1050" dirty="0"/>
                <a:t>6(tie)</a:t>
              </a:r>
            </a:p>
          </p:txBody>
        </p:sp>
      </p:grpSp>
      <p:sp>
        <p:nvSpPr>
          <p:cNvPr id="16" name="TextBox 15">
            <a:extLst>
              <a:ext uri="{FF2B5EF4-FFF2-40B4-BE49-F238E27FC236}">
                <a16:creationId xmlns:a16="http://schemas.microsoft.com/office/drawing/2014/main" id="{6AFA2063-6C52-4EC8-8456-7D3508C5F04E}"/>
              </a:ext>
            </a:extLst>
          </p:cNvPr>
          <p:cNvSpPr txBox="1"/>
          <p:nvPr/>
        </p:nvSpPr>
        <p:spPr>
          <a:xfrm>
            <a:off x="329950" y="1138485"/>
            <a:ext cx="357143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Total of 870 current and formal employees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Note: Healthcare Representatives, Managers, Manufacturing and Research Directors have turnover rates higher than 84%</a:t>
            </a:r>
          </a:p>
        </p:txBody>
      </p:sp>
      <p:sp>
        <p:nvSpPr>
          <p:cNvPr id="17" name="Oval 16">
            <a:extLst>
              <a:ext uri="{FF2B5EF4-FFF2-40B4-BE49-F238E27FC236}">
                <a16:creationId xmlns:a16="http://schemas.microsoft.com/office/drawing/2014/main" id="{C18D8C97-64D6-41F8-85E2-424C9478D987}"/>
              </a:ext>
            </a:extLst>
          </p:cNvPr>
          <p:cNvSpPr/>
          <p:nvPr/>
        </p:nvSpPr>
        <p:spPr>
          <a:xfrm>
            <a:off x="3901389" y="5731484"/>
            <a:ext cx="1562151" cy="25391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C25D1A4-1A6B-4AAA-B8AC-243FC1F3D1FD}"/>
              </a:ext>
            </a:extLst>
          </p:cNvPr>
          <p:cNvSpPr/>
          <p:nvPr/>
        </p:nvSpPr>
        <p:spPr>
          <a:xfrm>
            <a:off x="4290507" y="3864584"/>
            <a:ext cx="1325433" cy="25391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1BD48C0-1B0B-49C3-996D-518BFAF8EE52}"/>
              </a:ext>
            </a:extLst>
          </p:cNvPr>
          <p:cNvSpPr/>
          <p:nvPr/>
        </p:nvSpPr>
        <p:spPr>
          <a:xfrm>
            <a:off x="4138107" y="3254984"/>
            <a:ext cx="1325433" cy="25391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4D27492-8A5B-476C-AFF5-F1E7D1F6C249}"/>
              </a:ext>
            </a:extLst>
          </p:cNvPr>
          <p:cNvSpPr/>
          <p:nvPr/>
        </p:nvSpPr>
        <p:spPr>
          <a:xfrm>
            <a:off x="4002741" y="2645384"/>
            <a:ext cx="1460799" cy="278228"/>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9102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E1FFCF-C946-4198-9B2B-F6C8BD240B90}"/>
              </a:ext>
            </a:extLst>
          </p:cNvPr>
          <p:cNvPicPr>
            <a:picLocks noChangeAspect="1"/>
          </p:cNvPicPr>
          <p:nvPr/>
        </p:nvPicPr>
        <p:blipFill>
          <a:blip r:embed="rId2"/>
          <a:stretch>
            <a:fillRect/>
          </a:stretch>
        </p:blipFill>
        <p:spPr>
          <a:xfrm>
            <a:off x="3701428" y="224456"/>
            <a:ext cx="8096126" cy="6409088"/>
          </a:xfrm>
          <a:prstGeom prst="rect">
            <a:avLst/>
          </a:prstGeom>
        </p:spPr>
      </p:pic>
      <p:sp>
        <p:nvSpPr>
          <p:cNvPr id="3" name="Oval 2">
            <a:extLst>
              <a:ext uri="{FF2B5EF4-FFF2-40B4-BE49-F238E27FC236}">
                <a16:creationId xmlns:a16="http://schemas.microsoft.com/office/drawing/2014/main" id="{656852BB-D320-4AC0-8DCC-F14D52AF3A8E}"/>
              </a:ext>
            </a:extLst>
          </p:cNvPr>
          <p:cNvSpPr/>
          <p:nvPr/>
        </p:nvSpPr>
        <p:spPr>
          <a:xfrm>
            <a:off x="4267200" y="1550895"/>
            <a:ext cx="582706" cy="51098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914D42BB-E6FA-410D-B071-CAE2BC258F2C}"/>
              </a:ext>
            </a:extLst>
          </p:cNvPr>
          <p:cNvSpPr/>
          <p:nvPr/>
        </p:nvSpPr>
        <p:spPr>
          <a:xfrm>
            <a:off x="5625353" y="1452282"/>
            <a:ext cx="582706" cy="51098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F8E660E-4A23-46EC-9AC0-D2E1B453A739}"/>
              </a:ext>
            </a:extLst>
          </p:cNvPr>
          <p:cNvSpPr/>
          <p:nvPr/>
        </p:nvSpPr>
        <p:spPr>
          <a:xfrm>
            <a:off x="9735670" y="1604683"/>
            <a:ext cx="582706" cy="51098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4622207-9A7B-49E2-864E-93C82ADE46DF}"/>
              </a:ext>
            </a:extLst>
          </p:cNvPr>
          <p:cNvSpPr/>
          <p:nvPr/>
        </p:nvSpPr>
        <p:spPr>
          <a:xfrm>
            <a:off x="7019363" y="1232648"/>
            <a:ext cx="582706" cy="51098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F8E2A91-912C-4ED0-9428-6CCB2337F313}"/>
              </a:ext>
            </a:extLst>
          </p:cNvPr>
          <p:cNvSpPr txBox="1"/>
          <p:nvPr/>
        </p:nvSpPr>
        <p:spPr>
          <a:xfrm>
            <a:off x="69472" y="1140759"/>
            <a:ext cx="3487272" cy="2862322"/>
          </a:xfrm>
          <a:prstGeom prst="rect">
            <a:avLst/>
          </a:prstGeom>
          <a:noFill/>
        </p:spPr>
        <p:txBody>
          <a:bodyPr wrap="square" rtlCol="0">
            <a:spAutoFit/>
          </a:bodyPr>
          <a:lstStyle/>
          <a:p>
            <a:pPr marL="285750" indent="-285750">
              <a:buFont typeface="Arial" panose="020B0604020202020204" pitchFamily="34" charset="0"/>
              <a:buChar char="•"/>
            </a:pPr>
            <a:r>
              <a:rPr lang="en-US" dirty="0"/>
              <a:t>Not surprising to see Sales Reps, Healthcare reps, and Manufacturing Directors among the higher Frequent travelers</a:t>
            </a:r>
          </a:p>
          <a:p>
            <a:endParaRPr lang="en-US" dirty="0"/>
          </a:p>
          <a:p>
            <a:pPr marL="285750" indent="-285750">
              <a:buFont typeface="Arial" panose="020B0604020202020204" pitchFamily="34" charset="0"/>
              <a:buChar char="•"/>
            </a:pPr>
            <a:r>
              <a:rPr lang="en-US" dirty="0"/>
              <a:t>Is surprising to is Lab techs on average are higher frequent travelers than Sales Executives</a:t>
            </a:r>
          </a:p>
        </p:txBody>
      </p:sp>
    </p:spTree>
    <p:extLst>
      <p:ext uri="{BB962C8B-B14F-4D97-AF65-F5344CB8AC3E}">
        <p14:creationId xmlns:p14="http://schemas.microsoft.com/office/powerpoint/2010/main" val="2919121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47701A8-CAE5-478B-B297-A9B075951D79}"/>
              </a:ext>
            </a:extLst>
          </p:cNvPr>
          <p:cNvGrpSpPr/>
          <p:nvPr/>
        </p:nvGrpSpPr>
        <p:grpSpPr>
          <a:xfrm>
            <a:off x="3737286" y="164134"/>
            <a:ext cx="8248526" cy="6529732"/>
            <a:chOff x="3737286" y="164134"/>
            <a:chExt cx="8248526" cy="6529732"/>
          </a:xfrm>
        </p:grpSpPr>
        <p:pic>
          <p:nvPicPr>
            <p:cNvPr id="2" name="Picture 1">
              <a:extLst>
                <a:ext uri="{FF2B5EF4-FFF2-40B4-BE49-F238E27FC236}">
                  <a16:creationId xmlns:a16="http://schemas.microsoft.com/office/drawing/2014/main" id="{A28949C5-1BE0-44A4-B2C8-DFEAD477A5CA}"/>
                </a:ext>
              </a:extLst>
            </p:cNvPr>
            <p:cNvPicPr>
              <a:picLocks noChangeAspect="1"/>
            </p:cNvPicPr>
            <p:nvPr/>
          </p:nvPicPr>
          <p:blipFill>
            <a:blip r:embed="rId2"/>
            <a:stretch>
              <a:fillRect/>
            </a:stretch>
          </p:blipFill>
          <p:spPr>
            <a:xfrm>
              <a:off x="3737286" y="164134"/>
              <a:ext cx="8248526" cy="6529732"/>
            </a:xfrm>
            <a:prstGeom prst="rect">
              <a:avLst/>
            </a:prstGeom>
          </p:spPr>
        </p:pic>
        <p:sp>
          <p:nvSpPr>
            <p:cNvPr id="3" name="Oval 2">
              <a:extLst>
                <a:ext uri="{FF2B5EF4-FFF2-40B4-BE49-F238E27FC236}">
                  <a16:creationId xmlns:a16="http://schemas.microsoft.com/office/drawing/2014/main" id="{B85DB368-2F09-4F25-AF42-953642CC7345}"/>
                </a:ext>
              </a:extLst>
            </p:cNvPr>
            <p:cNvSpPr/>
            <p:nvPr/>
          </p:nvSpPr>
          <p:spPr>
            <a:xfrm>
              <a:off x="8247528" y="4742329"/>
              <a:ext cx="403412" cy="421342"/>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285BD987-B7AB-4769-8BCE-BDC2FBF49627}"/>
                </a:ext>
              </a:extLst>
            </p:cNvPr>
            <p:cNvSpPr/>
            <p:nvPr/>
          </p:nvSpPr>
          <p:spPr>
            <a:xfrm>
              <a:off x="10497669" y="1048870"/>
              <a:ext cx="403412" cy="421342"/>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6FF1E1F0-72B9-4D0E-ACC4-8632AC35A6D4}"/>
              </a:ext>
            </a:extLst>
          </p:cNvPr>
          <p:cNvSpPr txBox="1"/>
          <p:nvPr/>
        </p:nvSpPr>
        <p:spPr>
          <a:xfrm>
            <a:off x="663388" y="941294"/>
            <a:ext cx="2716306" cy="3970318"/>
          </a:xfrm>
          <a:prstGeom prst="rect">
            <a:avLst/>
          </a:prstGeom>
          <a:noFill/>
        </p:spPr>
        <p:txBody>
          <a:bodyPr wrap="square" rtlCol="0">
            <a:spAutoFit/>
          </a:bodyPr>
          <a:lstStyle/>
          <a:p>
            <a:pPr marL="285750" indent="-285750">
              <a:buFont typeface="Arial" panose="020B0604020202020204" pitchFamily="34" charset="0"/>
              <a:buChar char="•"/>
            </a:pPr>
            <a:r>
              <a:rPr lang="en-US" dirty="0"/>
              <a:t>Research Directors have the highest frequency of the highest education level (5)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Sales Reps have no one with a level 5 education, and has the highest frequency for the lowest education level…most great sale people do NOT need a PhD</a:t>
            </a:r>
          </a:p>
        </p:txBody>
      </p:sp>
    </p:spTree>
    <p:extLst>
      <p:ext uri="{BB962C8B-B14F-4D97-AF65-F5344CB8AC3E}">
        <p14:creationId xmlns:p14="http://schemas.microsoft.com/office/powerpoint/2010/main" val="2885131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42B84F9-2178-4146-8481-417A095FCBC5}"/>
              </a:ext>
            </a:extLst>
          </p:cNvPr>
          <p:cNvGrpSpPr/>
          <p:nvPr/>
        </p:nvGrpSpPr>
        <p:grpSpPr>
          <a:xfrm>
            <a:off x="2168462" y="90511"/>
            <a:ext cx="8185773" cy="6480055"/>
            <a:chOff x="2168462" y="90511"/>
            <a:chExt cx="8185773" cy="6480055"/>
          </a:xfrm>
        </p:grpSpPr>
        <p:pic>
          <p:nvPicPr>
            <p:cNvPr id="2" name="Picture 1">
              <a:extLst>
                <a:ext uri="{FF2B5EF4-FFF2-40B4-BE49-F238E27FC236}">
                  <a16:creationId xmlns:a16="http://schemas.microsoft.com/office/drawing/2014/main" id="{45669990-DC15-4700-B7A9-F1B94729551B}"/>
                </a:ext>
              </a:extLst>
            </p:cNvPr>
            <p:cNvPicPr>
              <a:picLocks noChangeAspect="1"/>
            </p:cNvPicPr>
            <p:nvPr/>
          </p:nvPicPr>
          <p:blipFill>
            <a:blip r:embed="rId2"/>
            <a:stretch>
              <a:fillRect/>
            </a:stretch>
          </p:blipFill>
          <p:spPr>
            <a:xfrm>
              <a:off x="2168462" y="90511"/>
              <a:ext cx="8185773" cy="6480055"/>
            </a:xfrm>
            <a:prstGeom prst="rect">
              <a:avLst/>
            </a:prstGeom>
          </p:spPr>
        </p:pic>
        <p:sp>
          <p:nvSpPr>
            <p:cNvPr id="3" name="Oval 2">
              <a:extLst>
                <a:ext uri="{FF2B5EF4-FFF2-40B4-BE49-F238E27FC236}">
                  <a16:creationId xmlns:a16="http://schemas.microsoft.com/office/drawing/2014/main" id="{FDCAF133-A0F6-4561-BA6A-FE2FF5877231}"/>
                </a:ext>
              </a:extLst>
            </p:cNvPr>
            <p:cNvSpPr/>
            <p:nvPr/>
          </p:nvSpPr>
          <p:spPr>
            <a:xfrm>
              <a:off x="7386916" y="4052047"/>
              <a:ext cx="466165" cy="564776"/>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03316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EED600-9789-40D9-95E1-2E09B5D7524A}"/>
              </a:ext>
            </a:extLst>
          </p:cNvPr>
          <p:cNvPicPr>
            <a:picLocks noChangeAspect="1"/>
          </p:cNvPicPr>
          <p:nvPr/>
        </p:nvPicPr>
        <p:blipFill>
          <a:blip r:embed="rId2"/>
          <a:stretch>
            <a:fillRect/>
          </a:stretch>
        </p:blipFill>
        <p:spPr>
          <a:xfrm>
            <a:off x="4113803" y="440135"/>
            <a:ext cx="7809255" cy="6181994"/>
          </a:xfrm>
          <a:prstGeom prst="rect">
            <a:avLst/>
          </a:prstGeom>
        </p:spPr>
      </p:pic>
      <p:sp>
        <p:nvSpPr>
          <p:cNvPr id="4" name="TextBox 3">
            <a:extLst>
              <a:ext uri="{FF2B5EF4-FFF2-40B4-BE49-F238E27FC236}">
                <a16:creationId xmlns:a16="http://schemas.microsoft.com/office/drawing/2014/main" id="{5A933610-2281-41E5-9369-9E7E053BEE13}"/>
              </a:ext>
            </a:extLst>
          </p:cNvPr>
          <p:cNvSpPr txBox="1"/>
          <p:nvPr/>
        </p:nvSpPr>
        <p:spPr>
          <a:xfrm>
            <a:off x="63751" y="1640539"/>
            <a:ext cx="3888688"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Those with the job title of Manufacturing Director are more satisfied with their environment, given the most aggregate 3s and 4s</a:t>
            </a:r>
          </a:p>
          <a:p>
            <a:endParaRPr lang="en-US" dirty="0"/>
          </a:p>
          <a:p>
            <a:pPr marL="285750" indent="-285750">
              <a:buFont typeface="Arial" panose="020B0604020202020204" pitchFamily="34" charset="0"/>
              <a:buChar char="•"/>
            </a:pPr>
            <a:r>
              <a:rPr lang="en-US" dirty="0"/>
              <a:t>Research Directors have the highest frequency of giving the lowest ratings for Environment Satisfaction</a:t>
            </a:r>
          </a:p>
        </p:txBody>
      </p:sp>
      <p:sp>
        <p:nvSpPr>
          <p:cNvPr id="5" name="Oval 4">
            <a:extLst>
              <a:ext uri="{FF2B5EF4-FFF2-40B4-BE49-F238E27FC236}">
                <a16:creationId xmlns:a16="http://schemas.microsoft.com/office/drawing/2014/main" id="{05D4CC12-895F-404B-8B58-5B7877D0C5D8}"/>
              </a:ext>
            </a:extLst>
          </p:cNvPr>
          <p:cNvSpPr/>
          <p:nvPr/>
        </p:nvSpPr>
        <p:spPr>
          <a:xfrm>
            <a:off x="8039100" y="1508760"/>
            <a:ext cx="411480" cy="3581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3805A0C-8089-4AE5-A1A6-1CA917E0415F}"/>
              </a:ext>
            </a:extLst>
          </p:cNvPr>
          <p:cNvSpPr/>
          <p:nvPr/>
        </p:nvSpPr>
        <p:spPr>
          <a:xfrm>
            <a:off x="7383780" y="2744040"/>
            <a:ext cx="411480" cy="3581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A59D15B-D2BA-407C-B304-05F9DFAFBDE1}"/>
              </a:ext>
            </a:extLst>
          </p:cNvPr>
          <p:cNvSpPr/>
          <p:nvPr/>
        </p:nvSpPr>
        <p:spPr>
          <a:xfrm>
            <a:off x="7383780" y="4244340"/>
            <a:ext cx="411480" cy="3581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7120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DB98E3-197A-42B1-8ACC-1F7768602AAE}"/>
              </a:ext>
            </a:extLst>
          </p:cNvPr>
          <p:cNvSpPr txBox="1"/>
          <p:nvPr/>
        </p:nvSpPr>
        <p:spPr>
          <a:xfrm>
            <a:off x="322730" y="1369015"/>
            <a:ext cx="3477309" cy="4524315"/>
          </a:xfrm>
          <a:prstGeom prst="rect">
            <a:avLst/>
          </a:prstGeom>
          <a:noFill/>
        </p:spPr>
        <p:txBody>
          <a:bodyPr wrap="square" rtlCol="0">
            <a:spAutoFit/>
          </a:bodyPr>
          <a:lstStyle/>
          <a:p>
            <a:pPr marL="285750" indent="-285750">
              <a:buFont typeface="Arial" panose="020B0604020202020204" pitchFamily="34" charset="0"/>
              <a:buChar char="•"/>
            </a:pPr>
            <a:r>
              <a:rPr lang="en-US" dirty="0"/>
              <a:t>Although close to 50% of the Sales Reps are single, they also are the least likely to be divorced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Managers have the highest marriage percentage, and are tied for the second lowest divorce rate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Over 25% of Manufacturing and Research Directors have been divorced, even though Human Resources has the highest divorce rate</a:t>
            </a:r>
          </a:p>
        </p:txBody>
      </p:sp>
      <p:grpSp>
        <p:nvGrpSpPr>
          <p:cNvPr id="7" name="Group 6">
            <a:extLst>
              <a:ext uri="{FF2B5EF4-FFF2-40B4-BE49-F238E27FC236}">
                <a16:creationId xmlns:a16="http://schemas.microsoft.com/office/drawing/2014/main" id="{901E4788-7097-4285-8904-58439F2048E6}"/>
              </a:ext>
            </a:extLst>
          </p:cNvPr>
          <p:cNvGrpSpPr/>
          <p:nvPr/>
        </p:nvGrpSpPr>
        <p:grpSpPr>
          <a:xfrm>
            <a:off x="4033121" y="260842"/>
            <a:ext cx="7836149" cy="6203284"/>
            <a:chOff x="4033121" y="260842"/>
            <a:chExt cx="7836149" cy="6203284"/>
          </a:xfrm>
        </p:grpSpPr>
        <p:pic>
          <p:nvPicPr>
            <p:cNvPr id="2" name="Picture 1">
              <a:extLst>
                <a:ext uri="{FF2B5EF4-FFF2-40B4-BE49-F238E27FC236}">
                  <a16:creationId xmlns:a16="http://schemas.microsoft.com/office/drawing/2014/main" id="{FCEA1091-492D-4BEE-B825-74A2DE7A77EA}"/>
                </a:ext>
              </a:extLst>
            </p:cNvPr>
            <p:cNvPicPr>
              <a:picLocks noChangeAspect="1"/>
            </p:cNvPicPr>
            <p:nvPr/>
          </p:nvPicPr>
          <p:blipFill>
            <a:blip r:embed="rId2"/>
            <a:stretch>
              <a:fillRect/>
            </a:stretch>
          </p:blipFill>
          <p:spPr>
            <a:xfrm>
              <a:off x="4033121" y="260842"/>
              <a:ext cx="7836149" cy="6203284"/>
            </a:xfrm>
            <a:prstGeom prst="rect">
              <a:avLst/>
            </a:prstGeom>
          </p:spPr>
        </p:pic>
        <p:sp>
          <p:nvSpPr>
            <p:cNvPr id="4" name="Oval 3">
              <a:extLst>
                <a:ext uri="{FF2B5EF4-FFF2-40B4-BE49-F238E27FC236}">
                  <a16:creationId xmlns:a16="http://schemas.microsoft.com/office/drawing/2014/main" id="{BB2714B6-07C4-46B8-B565-EAEE9B27AF77}"/>
                </a:ext>
              </a:extLst>
            </p:cNvPr>
            <p:cNvSpPr/>
            <p:nvPr/>
          </p:nvSpPr>
          <p:spPr>
            <a:xfrm>
              <a:off x="10318374" y="851642"/>
              <a:ext cx="340659" cy="37651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8AECB48-042E-4EDA-BAF6-8EEF03DCD25A}"/>
                </a:ext>
              </a:extLst>
            </p:cNvPr>
            <p:cNvSpPr/>
            <p:nvPr/>
          </p:nvSpPr>
          <p:spPr>
            <a:xfrm>
              <a:off x="10327338" y="3854819"/>
              <a:ext cx="340659" cy="37651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AB59C5-6E84-45D9-97BB-B7DBBA2FADEE}"/>
                </a:ext>
              </a:extLst>
            </p:cNvPr>
            <p:cNvSpPr/>
            <p:nvPr/>
          </p:nvSpPr>
          <p:spPr>
            <a:xfrm>
              <a:off x="6822138" y="2662512"/>
              <a:ext cx="340659" cy="37651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30893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EA5118-78A4-4AA1-ADE2-B405671D6171}"/>
              </a:ext>
            </a:extLst>
          </p:cNvPr>
          <p:cNvSpPr txBox="1"/>
          <p:nvPr/>
        </p:nvSpPr>
        <p:spPr>
          <a:xfrm>
            <a:off x="582706" y="1783976"/>
            <a:ext cx="2716306" cy="1754326"/>
          </a:xfrm>
          <a:prstGeom prst="rect">
            <a:avLst/>
          </a:prstGeom>
          <a:noFill/>
        </p:spPr>
        <p:txBody>
          <a:bodyPr wrap="square" rtlCol="0">
            <a:spAutoFit/>
          </a:bodyPr>
          <a:lstStyle/>
          <a:p>
            <a:r>
              <a:rPr lang="en-US" dirty="0"/>
              <a:t>Research Directors and Sales Reps are more likely to give themselves the lower Performance rating of 3 versus 4</a:t>
            </a:r>
          </a:p>
        </p:txBody>
      </p:sp>
      <p:grpSp>
        <p:nvGrpSpPr>
          <p:cNvPr id="6" name="Group 5">
            <a:extLst>
              <a:ext uri="{FF2B5EF4-FFF2-40B4-BE49-F238E27FC236}">
                <a16:creationId xmlns:a16="http://schemas.microsoft.com/office/drawing/2014/main" id="{32128671-FFEB-4D09-B841-2E7F971159FB}"/>
              </a:ext>
            </a:extLst>
          </p:cNvPr>
          <p:cNvGrpSpPr/>
          <p:nvPr/>
        </p:nvGrpSpPr>
        <p:grpSpPr>
          <a:xfrm>
            <a:off x="3692462" y="207052"/>
            <a:ext cx="7916832" cy="6267155"/>
            <a:chOff x="3692462" y="207052"/>
            <a:chExt cx="7916832" cy="6267155"/>
          </a:xfrm>
        </p:grpSpPr>
        <p:pic>
          <p:nvPicPr>
            <p:cNvPr id="2" name="Picture 1">
              <a:extLst>
                <a:ext uri="{FF2B5EF4-FFF2-40B4-BE49-F238E27FC236}">
                  <a16:creationId xmlns:a16="http://schemas.microsoft.com/office/drawing/2014/main" id="{A3EF32BD-B1FB-489F-A6C4-B790A29876EB}"/>
                </a:ext>
              </a:extLst>
            </p:cNvPr>
            <p:cNvPicPr>
              <a:picLocks noChangeAspect="1"/>
            </p:cNvPicPr>
            <p:nvPr/>
          </p:nvPicPr>
          <p:blipFill>
            <a:blip r:embed="rId2"/>
            <a:stretch>
              <a:fillRect/>
            </a:stretch>
          </p:blipFill>
          <p:spPr>
            <a:xfrm>
              <a:off x="3692462" y="207052"/>
              <a:ext cx="7916832" cy="6267155"/>
            </a:xfrm>
            <a:prstGeom prst="rect">
              <a:avLst/>
            </a:prstGeom>
          </p:spPr>
        </p:pic>
        <p:sp>
          <p:nvSpPr>
            <p:cNvPr id="4" name="Oval 3">
              <a:extLst>
                <a:ext uri="{FF2B5EF4-FFF2-40B4-BE49-F238E27FC236}">
                  <a16:creationId xmlns:a16="http://schemas.microsoft.com/office/drawing/2014/main" id="{C012727C-74BB-4546-9DA7-312E82E08275}"/>
                </a:ext>
              </a:extLst>
            </p:cNvPr>
            <p:cNvSpPr/>
            <p:nvPr/>
          </p:nvSpPr>
          <p:spPr>
            <a:xfrm>
              <a:off x="7709646" y="4823011"/>
              <a:ext cx="367553" cy="18825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BC47A80-C830-4280-9A27-E8A3DD71BDD8}"/>
                </a:ext>
              </a:extLst>
            </p:cNvPr>
            <p:cNvSpPr/>
            <p:nvPr/>
          </p:nvSpPr>
          <p:spPr>
            <a:xfrm>
              <a:off x="9717739" y="4814044"/>
              <a:ext cx="367553" cy="18825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200691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771</TotalTime>
  <Words>1068</Words>
  <Application>Microsoft Office PowerPoint</Application>
  <PresentationFormat>Widescreen</PresentationFormat>
  <Paragraphs>273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Trebuchet MS</vt:lpstr>
      <vt:lpstr>Wingdings</vt:lpstr>
      <vt:lpstr>Wingdings 3</vt:lpstr>
      <vt:lpstr>Facet</vt:lpstr>
      <vt:lpstr>DDS Analytics for Talent Management – Case Study 02 </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 3 Predictors of Attrition</vt:lpstr>
      <vt:lpstr>Naïve Bayes Model to Predict Attrition</vt:lpstr>
      <vt:lpstr>kNN Model to Predict Attrition</vt:lpstr>
      <vt:lpstr>Multi-Linear Regression Model for Salary Prediction </vt:lpstr>
      <vt:lpstr>APPENDIX</vt:lpstr>
      <vt:lpstr> CODE for creating correlation matrix and flattenquarematrix function:    Citation #1 for Correlation matrix of p-values:  Title: correlation matricies: getting p-values?  Author: Bill Venables, Statistician, CMIS Environmetrics Project  Date: Tue Jan 4 06:05:39 CET 2000  Availability: &lt;https://stat.ethz.ch/pipermail/r-help/2000-January/009758.html&gt;    Citation #2 for FlattenSquareMatrix Function:  Title: Exploring correlations with R using cor.prob and chart.Correlation  Author: Stephen Turner  Date: August 27, 2012  Availability: https://gist.github.com/stephenturner/3492773 </vt:lpstr>
      <vt:lpstr>Access to Resources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DDS Analytics for Talent Management – Case Study 02</dc:title>
  <dc:creator>Antonio Debouse</dc:creator>
  <cp:lastModifiedBy>Antonio Debouse</cp:lastModifiedBy>
  <cp:revision>46</cp:revision>
  <dcterms:created xsi:type="dcterms:W3CDTF">2019-12-05T07:08:53Z</dcterms:created>
  <dcterms:modified xsi:type="dcterms:W3CDTF">2019-12-05T20:00:25Z</dcterms:modified>
</cp:coreProperties>
</file>