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2" r:id="rId6"/>
    <p:sldId id="267" r:id="rId7"/>
    <p:sldId id="264" r:id="rId8"/>
    <p:sldId id="266" r:id="rId9"/>
    <p:sldId id="268" r:id="rId10"/>
    <p:sldId id="270" r:id="rId11"/>
    <p:sldId id="272" r:id="rId12"/>
    <p:sldId id="258" r:id="rId13"/>
    <p:sldId id="260" r:id="rId14"/>
    <p:sldId id="274" r:id="rId15"/>
    <p:sldId id="276" r:id="rId16"/>
    <p:sldId id="277" r:id="rId17"/>
    <p:sldId id="279" r:id="rId18"/>
    <p:sldId id="280" r:id="rId19"/>
    <p:sldId id="281" r:id="rId20"/>
    <p:sldId id="282" r:id="rId21"/>
    <p:sldId id="271" r:id="rId22"/>
    <p:sldId id="269" r:id="rId23"/>
    <p:sldId id="265" r:id="rId24"/>
    <p:sldId id="26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p:scale>
          <a:sx n="100" d="100"/>
          <a:sy n="100" d="100"/>
        </p:scale>
        <p:origin x="-3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2AF3-C8C8-460D-9EE4-BCC45279846B}"/>
              </a:ext>
            </a:extLst>
          </p:cNvPr>
          <p:cNvSpPr>
            <a:spLocks noGrp="1"/>
          </p:cNvSpPr>
          <p:nvPr>
            <p:ph type="ctrTitle"/>
          </p:nvPr>
        </p:nvSpPr>
        <p:spPr/>
        <p:txBody>
          <a:bodyPr/>
          <a:lstStyle/>
          <a:p>
            <a:r>
              <a:rPr lang="en-US" sz="4400" dirty="0"/>
              <a:t>DDS Analytics for Talent Management – Case Study 02 </a:t>
            </a:r>
          </a:p>
        </p:txBody>
      </p:sp>
      <p:sp>
        <p:nvSpPr>
          <p:cNvPr id="3" name="Subtitle 2">
            <a:extLst>
              <a:ext uri="{FF2B5EF4-FFF2-40B4-BE49-F238E27FC236}">
                <a16:creationId xmlns:a16="http://schemas.microsoft.com/office/drawing/2014/main" id="{247D8081-C0E8-4948-A94F-7C0983C3430F}"/>
              </a:ext>
            </a:extLst>
          </p:cNvPr>
          <p:cNvSpPr>
            <a:spLocks noGrp="1"/>
          </p:cNvSpPr>
          <p:nvPr>
            <p:ph type="subTitle" idx="1"/>
          </p:nvPr>
        </p:nvSpPr>
        <p:spPr>
          <a:xfrm>
            <a:off x="1569820" y="4543892"/>
            <a:ext cx="7766936" cy="1096899"/>
          </a:xfrm>
        </p:spPr>
        <p:txBody>
          <a:bodyPr/>
          <a:lstStyle/>
          <a:p>
            <a:r>
              <a:rPr lang="en-US" dirty="0"/>
              <a:t>By: Antonio </a:t>
            </a:r>
            <a:r>
              <a:rPr lang="en-US" dirty="0" err="1"/>
              <a:t>Debouse</a:t>
            </a:r>
            <a:endParaRPr lang="en-US" dirty="0"/>
          </a:p>
          <a:p>
            <a:r>
              <a:rPr lang="en-US" dirty="0"/>
              <a:t>MSDS 6306: Doing Data Science</a:t>
            </a:r>
          </a:p>
        </p:txBody>
      </p:sp>
    </p:spTree>
    <p:extLst>
      <p:ext uri="{BB962C8B-B14F-4D97-AF65-F5344CB8AC3E}">
        <p14:creationId xmlns:p14="http://schemas.microsoft.com/office/powerpoint/2010/main" val="3480253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2E3B78-A112-4798-A123-7E54B0B81030}"/>
              </a:ext>
            </a:extLst>
          </p:cNvPr>
          <p:cNvSpPr txBox="1"/>
          <p:nvPr/>
        </p:nvSpPr>
        <p:spPr>
          <a:xfrm>
            <a:off x="243841" y="1622612"/>
            <a:ext cx="2875878" cy="2308324"/>
          </a:xfrm>
          <a:prstGeom prst="rect">
            <a:avLst/>
          </a:prstGeom>
          <a:noFill/>
        </p:spPr>
        <p:txBody>
          <a:bodyPr wrap="square" rtlCol="0">
            <a:spAutoFit/>
          </a:bodyPr>
          <a:lstStyle/>
          <a:p>
            <a:r>
              <a:rPr lang="en-US" dirty="0"/>
              <a:t>Over 50% of those in Human Resources or work as Sales Reps have a Stock Option Level of 0, but Human Resources also a the highest frequency of Stock Option Level 3s among their group</a:t>
            </a:r>
          </a:p>
        </p:txBody>
      </p:sp>
      <p:sp>
        <p:nvSpPr>
          <p:cNvPr id="4" name="Oval 3">
            <a:extLst>
              <a:ext uri="{FF2B5EF4-FFF2-40B4-BE49-F238E27FC236}">
                <a16:creationId xmlns:a16="http://schemas.microsoft.com/office/drawing/2014/main" id="{0BB7B31A-FACC-4F3E-AD55-D1264B37187F}"/>
              </a:ext>
            </a:extLst>
          </p:cNvPr>
          <p:cNvSpPr/>
          <p:nvPr/>
        </p:nvSpPr>
        <p:spPr>
          <a:xfrm>
            <a:off x="4903693" y="1757080"/>
            <a:ext cx="510988" cy="41237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21E35D4-B966-4AA1-8D5B-6E451C22F91A}"/>
              </a:ext>
            </a:extLst>
          </p:cNvPr>
          <p:cNvGrpSpPr/>
          <p:nvPr/>
        </p:nvGrpSpPr>
        <p:grpSpPr>
          <a:xfrm>
            <a:off x="3638674" y="207052"/>
            <a:ext cx="7892048" cy="6247535"/>
            <a:chOff x="3638674" y="207052"/>
            <a:chExt cx="7892048" cy="6247535"/>
          </a:xfrm>
        </p:grpSpPr>
        <p:pic>
          <p:nvPicPr>
            <p:cNvPr id="2" name="Picture 1">
              <a:extLst>
                <a:ext uri="{FF2B5EF4-FFF2-40B4-BE49-F238E27FC236}">
                  <a16:creationId xmlns:a16="http://schemas.microsoft.com/office/drawing/2014/main" id="{0387E153-9EAF-451F-BA44-C1F479B81162}"/>
                </a:ext>
              </a:extLst>
            </p:cNvPr>
            <p:cNvPicPr>
              <a:picLocks noChangeAspect="1"/>
            </p:cNvPicPr>
            <p:nvPr/>
          </p:nvPicPr>
          <p:blipFill>
            <a:blip r:embed="rId2"/>
            <a:stretch>
              <a:fillRect/>
            </a:stretch>
          </p:blipFill>
          <p:spPr>
            <a:xfrm>
              <a:off x="3638674" y="207052"/>
              <a:ext cx="7892048" cy="6247535"/>
            </a:xfrm>
            <a:prstGeom prst="rect">
              <a:avLst/>
            </a:prstGeom>
          </p:spPr>
        </p:pic>
        <p:sp>
          <p:nvSpPr>
            <p:cNvPr id="5" name="Oval 4">
              <a:extLst>
                <a:ext uri="{FF2B5EF4-FFF2-40B4-BE49-F238E27FC236}">
                  <a16:creationId xmlns:a16="http://schemas.microsoft.com/office/drawing/2014/main" id="{AF5C028E-A58D-4701-B751-20F4408FCC10}"/>
                </a:ext>
              </a:extLst>
            </p:cNvPr>
            <p:cNvSpPr/>
            <p:nvPr/>
          </p:nvSpPr>
          <p:spPr>
            <a:xfrm>
              <a:off x="4903693" y="1757080"/>
              <a:ext cx="510988" cy="41237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0F6DD06-B648-4335-91F9-1CFE1EFBC9F8}"/>
                </a:ext>
              </a:extLst>
            </p:cNvPr>
            <p:cNvSpPr/>
            <p:nvPr/>
          </p:nvSpPr>
          <p:spPr>
            <a:xfrm>
              <a:off x="9646021" y="1739148"/>
              <a:ext cx="510988" cy="41237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Oval 7">
            <a:extLst>
              <a:ext uri="{FF2B5EF4-FFF2-40B4-BE49-F238E27FC236}">
                <a16:creationId xmlns:a16="http://schemas.microsoft.com/office/drawing/2014/main" id="{D6206C88-E691-4FA7-84A9-D6004FB19FFA}"/>
              </a:ext>
            </a:extLst>
          </p:cNvPr>
          <p:cNvSpPr/>
          <p:nvPr/>
        </p:nvSpPr>
        <p:spPr>
          <a:xfrm>
            <a:off x="4949413" y="4665684"/>
            <a:ext cx="399827" cy="37651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5485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B034EF3-C568-4A39-A879-040FD019207F}"/>
              </a:ext>
            </a:extLst>
          </p:cNvPr>
          <p:cNvGraphicFramePr>
            <a:graphicFrameLocks noGrp="1"/>
          </p:cNvGraphicFramePr>
          <p:nvPr>
            <p:extLst>
              <p:ext uri="{D42A27DB-BD31-4B8C-83A1-F6EECF244321}">
                <p14:modId xmlns:p14="http://schemas.microsoft.com/office/powerpoint/2010/main" val="4040258939"/>
              </p:ext>
            </p:extLst>
          </p:nvPr>
        </p:nvGraphicFramePr>
        <p:xfrm>
          <a:off x="267879" y="516081"/>
          <a:ext cx="11704319" cy="3566162"/>
        </p:xfrm>
        <a:graphic>
          <a:graphicData uri="http://schemas.openxmlformats.org/drawingml/2006/table">
            <a:tbl>
              <a:tblPr/>
              <a:tblGrid>
                <a:gridCol w="1355181">
                  <a:extLst>
                    <a:ext uri="{9D8B030D-6E8A-4147-A177-3AD203B41FA5}">
                      <a16:colId xmlns:a16="http://schemas.microsoft.com/office/drawing/2014/main" val="411954975"/>
                    </a:ext>
                  </a:extLst>
                </a:gridCol>
                <a:gridCol w="466843">
                  <a:extLst>
                    <a:ext uri="{9D8B030D-6E8A-4147-A177-3AD203B41FA5}">
                      <a16:colId xmlns:a16="http://schemas.microsoft.com/office/drawing/2014/main" val="1540667180"/>
                    </a:ext>
                  </a:extLst>
                </a:gridCol>
                <a:gridCol w="467865">
                  <a:extLst>
                    <a:ext uri="{9D8B030D-6E8A-4147-A177-3AD203B41FA5}">
                      <a16:colId xmlns:a16="http://schemas.microsoft.com/office/drawing/2014/main" val="3783339136"/>
                    </a:ext>
                  </a:extLst>
                </a:gridCol>
                <a:gridCol w="924321">
                  <a:extLst>
                    <a:ext uri="{9D8B030D-6E8A-4147-A177-3AD203B41FA5}">
                      <a16:colId xmlns:a16="http://schemas.microsoft.com/office/drawing/2014/main" val="2703087583"/>
                    </a:ext>
                  </a:extLst>
                </a:gridCol>
                <a:gridCol w="536335">
                  <a:extLst>
                    <a:ext uri="{9D8B030D-6E8A-4147-A177-3AD203B41FA5}">
                      <a16:colId xmlns:a16="http://schemas.microsoft.com/office/drawing/2014/main" val="4158555207"/>
                    </a:ext>
                  </a:extLst>
                </a:gridCol>
                <a:gridCol w="741745">
                  <a:extLst>
                    <a:ext uri="{9D8B030D-6E8A-4147-A177-3AD203B41FA5}">
                      <a16:colId xmlns:a16="http://schemas.microsoft.com/office/drawing/2014/main" val="915944638"/>
                    </a:ext>
                  </a:extLst>
                </a:gridCol>
                <a:gridCol w="616214">
                  <a:extLst>
                    <a:ext uri="{9D8B030D-6E8A-4147-A177-3AD203B41FA5}">
                      <a16:colId xmlns:a16="http://schemas.microsoft.com/office/drawing/2014/main" val="2646846934"/>
                    </a:ext>
                  </a:extLst>
                </a:gridCol>
                <a:gridCol w="930033">
                  <a:extLst>
                    <a:ext uri="{9D8B030D-6E8A-4147-A177-3AD203B41FA5}">
                      <a16:colId xmlns:a16="http://schemas.microsoft.com/office/drawing/2014/main" val="3576546337"/>
                    </a:ext>
                  </a:extLst>
                </a:gridCol>
                <a:gridCol w="513517">
                  <a:extLst>
                    <a:ext uri="{9D8B030D-6E8A-4147-A177-3AD203B41FA5}">
                      <a16:colId xmlns:a16="http://schemas.microsoft.com/office/drawing/2014/main" val="2351187878"/>
                    </a:ext>
                  </a:extLst>
                </a:gridCol>
                <a:gridCol w="718926">
                  <a:extLst>
                    <a:ext uri="{9D8B030D-6E8A-4147-A177-3AD203B41FA5}">
                      <a16:colId xmlns:a16="http://schemas.microsoft.com/office/drawing/2014/main" val="2554445500"/>
                    </a:ext>
                  </a:extLst>
                </a:gridCol>
                <a:gridCol w="930033">
                  <a:extLst>
                    <a:ext uri="{9D8B030D-6E8A-4147-A177-3AD203B41FA5}">
                      <a16:colId xmlns:a16="http://schemas.microsoft.com/office/drawing/2014/main" val="2706293567"/>
                    </a:ext>
                  </a:extLst>
                </a:gridCol>
                <a:gridCol w="684684">
                  <a:extLst>
                    <a:ext uri="{9D8B030D-6E8A-4147-A177-3AD203B41FA5}">
                      <a16:colId xmlns:a16="http://schemas.microsoft.com/office/drawing/2014/main" val="345299739"/>
                    </a:ext>
                  </a:extLst>
                </a:gridCol>
                <a:gridCol w="787389">
                  <a:extLst>
                    <a:ext uri="{9D8B030D-6E8A-4147-A177-3AD203B41FA5}">
                      <a16:colId xmlns:a16="http://schemas.microsoft.com/office/drawing/2014/main" val="435964414"/>
                    </a:ext>
                  </a:extLst>
                </a:gridCol>
                <a:gridCol w="1061261">
                  <a:extLst>
                    <a:ext uri="{9D8B030D-6E8A-4147-A177-3AD203B41FA5}">
                      <a16:colId xmlns:a16="http://schemas.microsoft.com/office/drawing/2014/main" val="1806228225"/>
                    </a:ext>
                  </a:extLst>
                </a:gridCol>
                <a:gridCol w="969972">
                  <a:extLst>
                    <a:ext uri="{9D8B030D-6E8A-4147-A177-3AD203B41FA5}">
                      <a16:colId xmlns:a16="http://schemas.microsoft.com/office/drawing/2014/main" val="2568149517"/>
                    </a:ext>
                  </a:extLst>
                </a:gridCol>
              </a:tblGrid>
              <a:tr h="248430">
                <a:tc>
                  <a:txBody>
                    <a:bodyPr/>
                    <a:lstStyle/>
                    <a:p>
                      <a:pPr algn="l" fontAlgn="b"/>
                      <a:endParaRPr lang="en-US" sz="800" b="0" i="0" u="none" strike="noStrike" dirty="0">
                        <a:solidFill>
                          <a:srgbClr val="000000"/>
                        </a:solidFill>
                        <a:effectLst/>
                        <a:latin typeface="Calibri" panose="020F0502020204030204" pitchFamily="34" charset="0"/>
                      </a:endParaRPr>
                    </a:p>
                  </a:txBody>
                  <a:tcPr marL="3443" marR="3443" marT="3443" marB="0" anchor="b">
                    <a:lnL>
                      <a:noFill/>
                    </a:lnL>
                    <a:lnR w="12700" cap="flat" cmpd="sng" algn="ctr">
                      <a:solidFill>
                        <a:srgbClr val="000000"/>
                      </a:solidFill>
                      <a:prstDash val="solid"/>
                      <a:round/>
                      <a:headEnd type="none" w="med" len="med"/>
                      <a:tailEnd type="none" w="med" len="med"/>
                    </a:lnR>
                    <a:lnT>
                      <a:noFill/>
                    </a:lnT>
                    <a:lnB>
                      <a:noFill/>
                    </a:lnB>
                  </a:tcPr>
                </a:tc>
                <a:tc gridSpan="14">
                  <a:txBody>
                    <a:bodyPr/>
                    <a:lstStyle/>
                    <a:p>
                      <a:pPr algn="ctr" fontAlgn="b"/>
                      <a:r>
                        <a:rPr lang="en-US" sz="1200" b="1" i="0" u="none" strike="noStrike" dirty="0">
                          <a:solidFill>
                            <a:srgbClr val="000000"/>
                          </a:solidFill>
                          <a:effectLst/>
                          <a:latin typeface="Calibri" panose="020F0502020204030204" pitchFamily="34" charset="0"/>
                        </a:rPr>
                        <a:t>Statistical Description of Continuous Variables Grouped By Job Titles </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1374760"/>
                  </a:ext>
                </a:extLst>
              </a:tr>
              <a:tr h="248430">
                <a:tc>
                  <a:txBody>
                    <a:bodyPr/>
                    <a:lstStyle/>
                    <a:p>
                      <a:pPr algn="l" fontAlgn="b"/>
                      <a:endParaRPr lang="en-US" sz="800" b="0" i="0" u="none" strike="noStrike" dirty="0">
                        <a:solidFill>
                          <a:srgbClr val="000000"/>
                        </a:solidFill>
                        <a:effectLst/>
                        <a:latin typeface="Calibri" panose="020F0502020204030204" pitchFamily="34" charset="0"/>
                      </a:endParaRPr>
                    </a:p>
                  </a:txBody>
                  <a:tcPr marL="3443" marR="3443" marT="3443" marB="0" anchor="b">
                    <a:lnL>
                      <a:noFill/>
                    </a:lnL>
                    <a:lnR w="12700" cap="flat" cmpd="sng" algn="ctr">
                      <a:solidFill>
                        <a:srgbClr val="000000"/>
                      </a:solidFill>
                      <a:prstDash val="solid"/>
                      <a:round/>
                      <a:headEnd type="none" w="med" len="med"/>
                      <a:tailEnd type="none" w="med" len="med"/>
                    </a:lnR>
                    <a:lnT>
                      <a:noFill/>
                    </a:lnT>
                    <a:lnB>
                      <a:noFill/>
                    </a:lnB>
                  </a:tcPr>
                </a:tc>
                <a:tc gridSpan="14">
                  <a:txBody>
                    <a:bodyPr/>
                    <a:lstStyle/>
                    <a:p>
                      <a:pPr algn="ctr" fontAlgn="b"/>
                      <a:r>
                        <a:rPr lang="en-US" sz="1050" b="1" i="0" u="sng" strike="noStrike" dirty="0">
                          <a:solidFill>
                            <a:srgbClr val="000000"/>
                          </a:solidFill>
                          <a:effectLst/>
                          <a:latin typeface="Calibri" panose="020F0502020204030204" pitchFamily="34" charset="0"/>
                        </a:rPr>
                        <a:t>Continuous Variables (medians)</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9021723"/>
                  </a:ext>
                </a:extLst>
              </a:tr>
              <a:tr h="248430">
                <a:tc>
                  <a:txBody>
                    <a:bodyPr/>
                    <a:lstStyle/>
                    <a:p>
                      <a:pPr algn="l" fontAlgn="b"/>
                      <a:endParaRPr lang="en-US" sz="800" b="0" i="0" u="none" strike="noStrike" dirty="0">
                        <a:solidFill>
                          <a:srgbClr val="000000"/>
                        </a:solidFill>
                        <a:effectLst/>
                        <a:latin typeface="Calibri" panose="020F0502020204030204" pitchFamily="34" charset="0"/>
                      </a:endParaRPr>
                    </a:p>
                  </a:txBody>
                  <a:tcPr marL="3443" marR="3443" marT="344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a:txBody>
                    <a:bodyPr/>
                    <a:lstStyle/>
                    <a:p>
                      <a:pPr algn="ctr" fontAlgn="ctr"/>
                      <a:r>
                        <a:rPr lang="en-US" sz="800" b="1" i="0" u="sng" strike="noStrike" dirty="0">
                          <a:solidFill>
                            <a:srgbClr val="000000"/>
                          </a:solidFill>
                          <a:effectLst/>
                          <a:latin typeface="Calibri" panose="020F0502020204030204" pitchFamily="34" charset="0"/>
                        </a:rPr>
                        <a:t>Age</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DailyRate</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DistanceFromHome</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HourlyRate</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MonthlyIncome</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MonthlyRate</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#CompaniesWorked</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%SalaryInc</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Tot.WorkingYrs</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TrainingTimesLastYr</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YrsAtCompany</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YrsInCurrentRole</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a:solidFill>
                            <a:srgbClr val="000000"/>
                          </a:solidFill>
                          <a:effectLst/>
                          <a:latin typeface="Calibri" panose="020F0502020204030204" pitchFamily="34" charset="0"/>
                        </a:rPr>
                        <a:t>YrsSinceLastPromotion</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tc rowSpan="2">
                  <a:txBody>
                    <a:bodyPr/>
                    <a:lstStyle/>
                    <a:p>
                      <a:pPr algn="ctr" fontAlgn="ctr"/>
                      <a:r>
                        <a:rPr lang="en-US" sz="800" b="1" i="0" u="sng" strike="noStrike" dirty="0" err="1">
                          <a:solidFill>
                            <a:srgbClr val="000000"/>
                          </a:solidFill>
                          <a:effectLst/>
                          <a:latin typeface="Calibri" panose="020F0502020204030204" pitchFamily="34" charset="0"/>
                        </a:rPr>
                        <a:t>YrsWithCurrManager</a:t>
                      </a:r>
                      <a:endParaRPr lang="en-US" sz="800" b="1" i="0" u="sng" strike="noStrike" dirty="0">
                        <a:solidFill>
                          <a:srgbClr val="000000"/>
                        </a:solidFill>
                        <a:effectLst/>
                        <a:latin typeface="Calibri" panose="020F0502020204030204" pitchFamily="34" charset="0"/>
                      </a:endParaRP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60000"/>
                        <a:lumOff val="40000"/>
                      </a:schemeClr>
                    </a:solidFill>
                  </a:tcPr>
                </a:tc>
                <a:extLst>
                  <a:ext uri="{0D108BD9-81ED-4DB2-BD59-A6C34878D82A}">
                    <a16:rowId xmlns:a16="http://schemas.microsoft.com/office/drawing/2014/main" val="2181182437"/>
                  </a:ext>
                </a:extLst>
              </a:tr>
              <a:tr h="240415">
                <a:tc>
                  <a:txBody>
                    <a:bodyPr/>
                    <a:lstStyle/>
                    <a:p>
                      <a:pPr algn="ctr" fontAlgn="b"/>
                      <a:r>
                        <a:rPr lang="en-US" sz="1400" b="1" i="0" u="sng" strike="noStrike" dirty="0">
                          <a:solidFill>
                            <a:srgbClr val="000000"/>
                          </a:solidFill>
                          <a:effectLst/>
                          <a:latin typeface="Calibri" panose="020F0502020204030204" pitchFamily="34" charset="0"/>
                        </a:rPr>
                        <a:t>Job Title</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931443052"/>
                  </a:ext>
                </a:extLst>
              </a:tr>
              <a:tr h="240415">
                <a:tc>
                  <a:txBody>
                    <a:bodyPr/>
                    <a:lstStyle/>
                    <a:p>
                      <a:pPr algn="ctr" fontAlgn="b"/>
                      <a:r>
                        <a:rPr lang="en-US" sz="800" b="1" i="0" u="none" strike="noStrike">
                          <a:solidFill>
                            <a:srgbClr val="000000"/>
                          </a:solidFill>
                          <a:effectLst/>
                          <a:latin typeface="Calibri" panose="020F0502020204030204" pitchFamily="34" charset="0"/>
                        </a:rPr>
                        <a:t>Healthcare Representative</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36.5</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dirty="0">
                          <a:solidFill>
                            <a:srgbClr val="000000"/>
                          </a:solidFill>
                          <a:effectLst/>
                          <a:latin typeface="Calibri" panose="020F0502020204030204" pitchFamily="34" charset="0"/>
                        </a:rPr>
                        <a:t>885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8</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68</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5755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14167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solidFill>
                            <a:srgbClr val="000000"/>
                          </a:solidFill>
                          <a:effectLst/>
                          <a:latin typeface="Calibri" panose="020F0502020204030204" pitchFamily="34" charset="0"/>
                        </a:rPr>
                        <a:t>3.0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6</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4</a:t>
                      </a: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49696346"/>
                  </a:ext>
                </a:extLst>
              </a:tr>
              <a:tr h="240415">
                <a:tc>
                  <a:txBody>
                    <a:bodyPr/>
                    <a:lstStyle/>
                    <a:p>
                      <a:pPr algn="ctr" fontAlgn="b"/>
                      <a:r>
                        <a:rPr lang="en-US" sz="800" b="1" i="0" u="none" strike="noStrike">
                          <a:solidFill>
                            <a:srgbClr val="000000"/>
                          </a:solidFill>
                          <a:effectLst/>
                          <a:latin typeface="Calibri" panose="020F0502020204030204" pitchFamily="34" charset="0"/>
                        </a:rPr>
                        <a:t>Human Resources</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34</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823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8</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62</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3892</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dirty="0">
                          <a:solidFill>
                            <a:srgbClr val="000000"/>
                          </a:solidFill>
                          <a:effectLst/>
                          <a:latin typeface="Calibri" panose="020F0502020204030204" pitchFamily="34" charset="0"/>
                        </a:rPr>
                        <a:t>12830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1.5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8</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solidFill>
                            <a:srgbClr val="000000"/>
                          </a:solidFill>
                          <a:effectLst/>
                          <a:latin typeface="Calibri" panose="020F0502020204030204" pitchFamily="34" charset="0"/>
                        </a:rPr>
                        <a:t>3.0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80832763"/>
                  </a:ext>
                </a:extLst>
              </a:tr>
              <a:tr h="240415">
                <a:tc>
                  <a:txBody>
                    <a:bodyPr/>
                    <a:lstStyle/>
                    <a:p>
                      <a:pPr algn="ctr" fontAlgn="b"/>
                      <a:r>
                        <a:rPr lang="en-US" sz="800" b="1" i="0" u="none" strike="noStrike" dirty="0">
                          <a:solidFill>
                            <a:srgbClr val="000000"/>
                          </a:solidFill>
                          <a:effectLst/>
                          <a:latin typeface="Calibri" panose="020F0502020204030204" pitchFamily="34" charset="0"/>
                        </a:rPr>
                        <a:t>Laboratory Technician</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35</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816</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65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4172</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13899</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9</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solidFill>
                            <a:srgbClr val="000000"/>
                          </a:solidFill>
                          <a:effectLst/>
                          <a:latin typeface="Calibri" panose="020F0502020204030204" pitchFamily="34" charset="0"/>
                        </a:rPr>
                        <a:t>3.0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62484329"/>
                  </a:ext>
                </a:extLst>
              </a:tr>
              <a:tr h="240415">
                <a:tc>
                  <a:txBody>
                    <a:bodyPr/>
                    <a:lstStyle/>
                    <a:p>
                      <a:pPr algn="ctr" fontAlgn="b"/>
                      <a:r>
                        <a:rPr lang="en-US" sz="800" b="1" i="0" u="none" strike="noStrike">
                          <a:solidFill>
                            <a:srgbClr val="000000"/>
                          </a:solidFill>
                          <a:effectLst/>
                          <a:latin typeface="Calibri" panose="020F0502020204030204" pitchFamily="34" charset="0"/>
                        </a:rPr>
                        <a:t>Manager</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dirty="0">
                          <a:solidFill>
                            <a:srgbClr val="000000"/>
                          </a:solidFill>
                          <a:effectLst/>
                          <a:latin typeface="Calibri" panose="020F0502020204030204" pitchFamily="34" charset="0"/>
                        </a:rPr>
                        <a:t>41</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758</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solidFill>
                            <a:srgbClr val="000000"/>
                          </a:solidFill>
                          <a:effectLst/>
                          <a:latin typeface="Calibri" panose="020F0502020204030204" pitchFamily="34" charset="0"/>
                        </a:rPr>
                        <a:t>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0" i="0" u="none" strike="noStrike" dirty="0">
                          <a:solidFill>
                            <a:srgbClr val="000000"/>
                          </a:solidFill>
                          <a:effectLst/>
                          <a:latin typeface="Calibri" panose="020F0502020204030204" pitchFamily="34" charset="0"/>
                        </a:rPr>
                        <a:t>68</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dirty="0">
                          <a:solidFill>
                            <a:srgbClr val="000000"/>
                          </a:solidFill>
                          <a:effectLst/>
                          <a:latin typeface="Calibri" panose="020F0502020204030204" pitchFamily="34" charset="0"/>
                        </a:rPr>
                        <a:t>10954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1" i="0" u="none" strike="noStrike" dirty="0">
                          <a:solidFill>
                            <a:srgbClr val="000000"/>
                          </a:solidFill>
                          <a:effectLst/>
                          <a:latin typeface="Calibri" panose="020F0502020204030204" pitchFamily="34" charset="0"/>
                        </a:rPr>
                        <a:t>15325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2.0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solidFill>
                            <a:srgbClr val="000000"/>
                          </a:solidFill>
                          <a:effectLst/>
                          <a:latin typeface="Calibri" panose="020F0502020204030204" pitchFamily="34" charset="0"/>
                        </a:rPr>
                        <a:t>17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1" i="0" u="none" strike="noStrike">
                          <a:solidFill>
                            <a:srgbClr val="000000"/>
                          </a:solidFill>
                          <a:effectLst/>
                          <a:latin typeface="Calibri" panose="020F0502020204030204" pitchFamily="34" charset="0"/>
                        </a:rPr>
                        <a:t>3.0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solidFill>
                            <a:srgbClr val="000000"/>
                          </a:solidFill>
                          <a:effectLst/>
                          <a:latin typeface="Calibri" panose="020F0502020204030204" pitchFamily="34" charset="0"/>
                        </a:rPr>
                        <a:t>9</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dirty="0">
                          <a:solidFill>
                            <a:srgbClr val="000000"/>
                          </a:solidFill>
                          <a:effectLst/>
                          <a:latin typeface="Calibri" panose="020F0502020204030204" pitchFamily="34" charset="0"/>
                        </a:rPr>
                        <a:t>2</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1" i="0" u="none" strike="noStrike">
                          <a:solidFill>
                            <a:srgbClr val="000000"/>
                          </a:solidFill>
                          <a:effectLst/>
                          <a:latin typeface="Calibri" panose="020F0502020204030204" pitchFamily="34" charset="0"/>
                        </a:rPr>
                        <a:t>5</a:t>
                      </a: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val="3907303085"/>
                  </a:ext>
                </a:extLst>
              </a:tr>
              <a:tr h="240415">
                <a:tc>
                  <a:txBody>
                    <a:bodyPr/>
                    <a:lstStyle/>
                    <a:p>
                      <a:pPr algn="ctr" fontAlgn="b"/>
                      <a:r>
                        <a:rPr lang="en-US" sz="800" b="1" i="0" u="none" strike="noStrike">
                          <a:solidFill>
                            <a:srgbClr val="000000"/>
                          </a:solidFill>
                          <a:effectLst/>
                          <a:latin typeface="Calibri" panose="020F0502020204030204" pitchFamily="34" charset="0"/>
                        </a:rPr>
                        <a:t>Manufacturing Director</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35.5</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834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64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5574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14199</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2.0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dirty="0">
                          <a:solidFill>
                            <a:srgbClr val="000000"/>
                          </a:solidFill>
                          <a:effectLst/>
                          <a:latin typeface="Calibri" panose="020F0502020204030204" pitchFamily="34" charset="0"/>
                        </a:rPr>
                        <a:t>15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10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solidFill>
                            <a:srgbClr val="000000"/>
                          </a:solidFill>
                          <a:effectLst/>
                          <a:latin typeface="Calibri" panose="020F0502020204030204" pitchFamily="34" charset="0"/>
                        </a:rPr>
                        <a:t>2.5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6</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4</a:t>
                      </a: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33827972"/>
                  </a:ext>
                </a:extLst>
              </a:tr>
              <a:tr h="240415">
                <a:tc>
                  <a:txBody>
                    <a:bodyPr/>
                    <a:lstStyle/>
                    <a:p>
                      <a:pPr algn="ctr" fontAlgn="b"/>
                      <a:r>
                        <a:rPr lang="en-US" sz="800" b="1" i="0" u="none" strike="noStrike">
                          <a:solidFill>
                            <a:srgbClr val="000000"/>
                          </a:solidFill>
                          <a:effectLst/>
                          <a:latin typeface="Calibri" panose="020F0502020204030204" pitchFamily="34" charset="0"/>
                        </a:rPr>
                        <a:t>Research Director</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39.5</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803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8</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63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dirty="0">
                          <a:solidFill>
                            <a:srgbClr val="000000"/>
                          </a:solidFill>
                          <a:effectLst/>
                          <a:latin typeface="Calibri" panose="020F0502020204030204" pitchFamily="34" charset="0"/>
                        </a:rPr>
                        <a:t>10460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1" i="0" u="none" strike="noStrike" dirty="0">
                          <a:solidFill>
                            <a:srgbClr val="000000"/>
                          </a:solidFill>
                          <a:effectLst/>
                          <a:latin typeface="Calibri" panose="020F0502020204030204" pitchFamily="34" charset="0"/>
                        </a:rPr>
                        <a:t>15113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2.0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14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dirty="0">
                          <a:solidFill>
                            <a:srgbClr val="000000"/>
                          </a:solidFill>
                          <a:effectLst/>
                          <a:latin typeface="Calibri" panose="020F0502020204030204" pitchFamily="34" charset="0"/>
                        </a:rPr>
                        <a:t>15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800" b="1" i="0" u="none" strike="noStrike" dirty="0">
                          <a:solidFill>
                            <a:srgbClr val="000000"/>
                          </a:solidFill>
                          <a:effectLst/>
                          <a:latin typeface="Calibri" panose="020F0502020204030204" pitchFamily="34" charset="0"/>
                        </a:rPr>
                        <a:t>3.0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5</a:t>
                      </a: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04654852"/>
                  </a:ext>
                </a:extLst>
              </a:tr>
              <a:tr h="240415">
                <a:tc>
                  <a:txBody>
                    <a:bodyPr/>
                    <a:lstStyle/>
                    <a:p>
                      <a:pPr algn="ctr" fontAlgn="b"/>
                      <a:r>
                        <a:rPr lang="en-US" sz="800" b="1" i="0" u="none" strike="noStrike">
                          <a:solidFill>
                            <a:srgbClr val="000000"/>
                          </a:solidFill>
                          <a:effectLst/>
                          <a:latin typeface="Calibri" panose="020F0502020204030204" pitchFamily="34" charset="0"/>
                        </a:rPr>
                        <a:t>Research Scientist</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35</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824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67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4148</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13652</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1.5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9</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dirty="0">
                          <a:solidFill>
                            <a:srgbClr val="000000"/>
                          </a:solidFill>
                          <a:effectLst/>
                          <a:latin typeface="Calibri" panose="020F0502020204030204" pitchFamily="34" charset="0"/>
                        </a:rPr>
                        <a:t>3.0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10229619"/>
                  </a:ext>
                </a:extLst>
              </a:tr>
              <a:tr h="240415">
                <a:tc>
                  <a:txBody>
                    <a:bodyPr/>
                    <a:lstStyle/>
                    <a:p>
                      <a:pPr algn="ctr" fontAlgn="b"/>
                      <a:r>
                        <a:rPr lang="en-US" sz="800" b="1" i="0" u="none" strike="noStrike">
                          <a:solidFill>
                            <a:srgbClr val="000000"/>
                          </a:solidFill>
                          <a:effectLst/>
                          <a:latin typeface="Calibri" panose="020F0502020204030204" pitchFamily="34" charset="0"/>
                        </a:rPr>
                        <a:t>Sales Executive</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35.5</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833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8</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66</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5154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13862</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1.5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14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10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solidFill>
                            <a:srgbClr val="000000"/>
                          </a:solidFill>
                          <a:effectLst/>
                          <a:latin typeface="Calibri" panose="020F0502020204030204" pitchFamily="34" charset="0"/>
                        </a:rPr>
                        <a:t>3.0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6</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dirty="0">
                          <a:solidFill>
                            <a:srgbClr val="000000"/>
                          </a:solidFill>
                          <a:effectLst/>
                          <a:latin typeface="Calibri" panose="020F0502020204030204" pitchFamily="34" charset="0"/>
                        </a:rPr>
                        <a:t>1</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61811247"/>
                  </a:ext>
                </a:extLst>
              </a:tr>
              <a:tr h="248430">
                <a:tc>
                  <a:txBody>
                    <a:bodyPr/>
                    <a:lstStyle/>
                    <a:p>
                      <a:pPr algn="ctr" fontAlgn="b"/>
                      <a:r>
                        <a:rPr lang="en-US" sz="800" b="1" i="0" u="none" strike="noStrike" dirty="0">
                          <a:solidFill>
                            <a:srgbClr val="000000"/>
                          </a:solidFill>
                          <a:effectLst/>
                          <a:latin typeface="Calibri" panose="020F0502020204030204" pitchFamily="34" charset="0"/>
                        </a:rPr>
                        <a:t>Sales Representative</a:t>
                      </a:r>
                    </a:p>
                  </a:txBody>
                  <a:tcPr marL="3443" marR="3443" marT="3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33.5</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790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6</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67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3890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13606</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1.5</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3.0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034557955"/>
                  </a:ext>
                </a:extLst>
              </a:tr>
              <a:tr h="408707">
                <a:tc>
                  <a:txBody>
                    <a:bodyPr/>
                    <a:lstStyle/>
                    <a:p>
                      <a:pPr algn="ctr" fontAlgn="ctr"/>
                      <a:r>
                        <a:rPr lang="en-US" sz="800" b="1" i="0" u="none" strike="noStrike">
                          <a:solidFill>
                            <a:srgbClr val="000000"/>
                          </a:solidFill>
                          <a:effectLst/>
                          <a:latin typeface="Calibri" panose="020F0502020204030204" pitchFamily="34" charset="0"/>
                        </a:rPr>
                        <a:t>Group's Aggregate Median:</a:t>
                      </a:r>
                    </a:p>
                  </a:txBody>
                  <a:tcPr marL="3443" marR="3443" marT="3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35</a:t>
                      </a:r>
                    </a:p>
                  </a:txBody>
                  <a:tcPr marL="3443" marR="3443" marT="34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829</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66</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6222</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13556</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2</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14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10</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3</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7</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4</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1</a:t>
                      </a:r>
                    </a:p>
                  </a:txBody>
                  <a:tcPr marL="3443" marR="3443" marT="3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Calibri" panose="020F0502020204030204" pitchFamily="34" charset="0"/>
                        </a:rPr>
                        <a:t>4</a:t>
                      </a:r>
                    </a:p>
                  </a:txBody>
                  <a:tcPr marL="3443" marR="3443" marT="34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4472C4"/>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3214928"/>
                  </a:ext>
                </a:extLst>
              </a:tr>
            </a:tbl>
          </a:graphicData>
        </a:graphic>
      </p:graphicFrame>
      <p:sp>
        <p:nvSpPr>
          <p:cNvPr id="7" name="TextBox 6">
            <a:extLst>
              <a:ext uri="{FF2B5EF4-FFF2-40B4-BE49-F238E27FC236}">
                <a16:creationId xmlns:a16="http://schemas.microsoft.com/office/drawing/2014/main" id="{B8A0AFE1-674F-4B6A-941C-064084712834}"/>
              </a:ext>
            </a:extLst>
          </p:cNvPr>
          <p:cNvSpPr txBox="1"/>
          <p:nvPr/>
        </p:nvSpPr>
        <p:spPr>
          <a:xfrm>
            <a:off x="267879" y="4310594"/>
            <a:ext cx="1181021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Healthcare Reps: highest median Daily Rate</a:t>
            </a:r>
          </a:p>
          <a:p>
            <a:pPr marL="285750" indent="-285750">
              <a:buFont typeface="Arial" panose="020B0604020202020204" pitchFamily="34" charset="0"/>
              <a:buChar char="•"/>
            </a:pPr>
            <a:r>
              <a:rPr lang="en-US" dirty="0"/>
              <a:t>Human Resources: lowest Monthly Rate, second youngest group</a:t>
            </a:r>
          </a:p>
          <a:p>
            <a:pPr marL="285750" indent="-285750">
              <a:buFont typeface="Arial" panose="020B0604020202020204" pitchFamily="34" charset="0"/>
              <a:buChar char="•"/>
            </a:pPr>
            <a:r>
              <a:rPr lang="en-US" dirty="0"/>
              <a:t>Managers: Oldest, shortest distance to work, one of the highest paid, and been with the company the longest</a:t>
            </a:r>
          </a:p>
          <a:p>
            <a:pPr marL="285750" indent="-285750">
              <a:buFont typeface="Arial" panose="020B0604020202020204" pitchFamily="34" charset="0"/>
              <a:buChar char="•"/>
            </a:pPr>
            <a:r>
              <a:rPr lang="en-US" dirty="0"/>
              <a:t>Manufacturing Directors: Highest salary increase</a:t>
            </a:r>
          </a:p>
          <a:p>
            <a:pPr marL="285750" indent="-285750">
              <a:buFont typeface="Arial" panose="020B0604020202020204" pitchFamily="34" charset="0"/>
              <a:buChar char="•"/>
            </a:pPr>
            <a:r>
              <a:rPr lang="en-US" dirty="0"/>
              <a:t>Research Directors: second for: oldest group, highest paid, and most total working years</a:t>
            </a:r>
          </a:p>
          <a:p>
            <a:pPr marL="285750" indent="-285750">
              <a:buFont typeface="Arial" panose="020B0604020202020204" pitchFamily="34" charset="0"/>
              <a:buChar char="•"/>
            </a:pPr>
            <a:r>
              <a:rPr lang="en-US" dirty="0"/>
              <a:t>Sales Reps: youngest group, lowest Monthly Income, fewest working years and years at the company</a:t>
            </a:r>
          </a:p>
          <a:p>
            <a:pPr marL="285750" indent="-285750">
              <a:buFont typeface="Arial" panose="020B0604020202020204" pitchFamily="34" charset="0"/>
              <a:buChar char="•"/>
            </a:pPr>
            <a:r>
              <a:rPr lang="en-US" dirty="0"/>
              <a:t>Note: Most positions last promotion was median of 1 year, except Managers who may already be at the top</a:t>
            </a:r>
          </a:p>
        </p:txBody>
      </p:sp>
    </p:spTree>
    <p:extLst>
      <p:ext uri="{BB962C8B-B14F-4D97-AF65-F5344CB8AC3E}">
        <p14:creationId xmlns:p14="http://schemas.microsoft.com/office/powerpoint/2010/main" val="143249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AA7B815-AF37-4C3E-B1BD-9823B9A74A4B}"/>
              </a:ext>
            </a:extLst>
          </p:cNvPr>
          <p:cNvSpPr txBox="1"/>
          <p:nvPr/>
        </p:nvSpPr>
        <p:spPr>
          <a:xfrm>
            <a:off x="3258671" y="2321859"/>
            <a:ext cx="636494" cy="564776"/>
          </a:xfrm>
          <a:prstGeom prst="rect">
            <a:avLst/>
          </a:prstGeom>
          <a:noFill/>
        </p:spPr>
        <p:txBody>
          <a:bodyPr wrap="square" rtlCol="0">
            <a:spAutoFit/>
          </a:bodyPr>
          <a:lstStyle/>
          <a:p>
            <a:endParaRPr lang="en-US" dirty="0"/>
          </a:p>
        </p:txBody>
      </p:sp>
      <p:grpSp>
        <p:nvGrpSpPr>
          <p:cNvPr id="13" name="Group 12">
            <a:extLst>
              <a:ext uri="{FF2B5EF4-FFF2-40B4-BE49-F238E27FC236}">
                <a16:creationId xmlns:a16="http://schemas.microsoft.com/office/drawing/2014/main" id="{B64C5328-80E5-4BF3-9F0E-605E2C2E80AE}"/>
              </a:ext>
            </a:extLst>
          </p:cNvPr>
          <p:cNvGrpSpPr/>
          <p:nvPr/>
        </p:nvGrpSpPr>
        <p:grpSpPr>
          <a:xfrm>
            <a:off x="1352674" y="718041"/>
            <a:ext cx="7460627" cy="5906012"/>
            <a:chOff x="1352674" y="718041"/>
            <a:chExt cx="7460627" cy="5906012"/>
          </a:xfrm>
        </p:grpSpPr>
        <p:pic>
          <p:nvPicPr>
            <p:cNvPr id="7" name="Picture 6">
              <a:extLst>
                <a:ext uri="{FF2B5EF4-FFF2-40B4-BE49-F238E27FC236}">
                  <a16:creationId xmlns:a16="http://schemas.microsoft.com/office/drawing/2014/main" id="{66DD5EBC-8B88-4BAD-87C9-1CBB2BC8BA04}"/>
                </a:ext>
              </a:extLst>
            </p:cNvPr>
            <p:cNvPicPr>
              <a:picLocks noChangeAspect="1"/>
            </p:cNvPicPr>
            <p:nvPr/>
          </p:nvPicPr>
          <p:blipFill>
            <a:blip r:embed="rId2"/>
            <a:stretch>
              <a:fillRect/>
            </a:stretch>
          </p:blipFill>
          <p:spPr>
            <a:xfrm>
              <a:off x="1352674" y="718041"/>
              <a:ext cx="7460627" cy="5906012"/>
            </a:xfrm>
            <a:prstGeom prst="rect">
              <a:avLst/>
            </a:prstGeom>
          </p:spPr>
        </p:pic>
        <p:sp>
          <p:nvSpPr>
            <p:cNvPr id="10" name="TextBox 9">
              <a:extLst>
                <a:ext uri="{FF2B5EF4-FFF2-40B4-BE49-F238E27FC236}">
                  <a16:creationId xmlns:a16="http://schemas.microsoft.com/office/drawing/2014/main" id="{809D8B63-6FE4-4F03-9BEE-D8956B98F077}"/>
                </a:ext>
              </a:extLst>
            </p:cNvPr>
            <p:cNvSpPr txBox="1"/>
            <p:nvPr/>
          </p:nvSpPr>
          <p:spPr>
            <a:xfrm>
              <a:off x="2922494" y="2734235"/>
              <a:ext cx="1308848" cy="769441"/>
            </a:xfrm>
            <a:prstGeom prst="rect">
              <a:avLst/>
            </a:prstGeom>
            <a:noFill/>
          </p:spPr>
          <p:txBody>
            <a:bodyPr wrap="square" rtlCol="0">
              <a:spAutoFit/>
            </a:bodyPr>
            <a:lstStyle/>
            <a:p>
              <a:r>
                <a:rPr lang="en-US" sz="4400" dirty="0"/>
                <a:t>84%</a:t>
              </a:r>
            </a:p>
          </p:txBody>
        </p:sp>
        <p:sp>
          <p:nvSpPr>
            <p:cNvPr id="11" name="TextBox 10">
              <a:extLst>
                <a:ext uri="{FF2B5EF4-FFF2-40B4-BE49-F238E27FC236}">
                  <a16:creationId xmlns:a16="http://schemas.microsoft.com/office/drawing/2014/main" id="{7BA3E93A-73B4-419F-BE87-A3EDF4BF79D6}"/>
                </a:ext>
              </a:extLst>
            </p:cNvPr>
            <p:cNvSpPr txBox="1"/>
            <p:nvPr/>
          </p:nvSpPr>
          <p:spPr>
            <a:xfrm>
              <a:off x="5979956" y="5316070"/>
              <a:ext cx="976655" cy="584775"/>
            </a:xfrm>
            <a:prstGeom prst="rect">
              <a:avLst/>
            </a:prstGeom>
            <a:noFill/>
          </p:spPr>
          <p:txBody>
            <a:bodyPr wrap="square" rtlCol="0">
              <a:spAutoFit/>
            </a:bodyPr>
            <a:lstStyle/>
            <a:p>
              <a:r>
                <a:rPr lang="en-US" sz="3200" dirty="0"/>
                <a:t>16%</a:t>
              </a:r>
            </a:p>
          </p:txBody>
        </p:sp>
      </p:grpSp>
      <p:sp>
        <p:nvSpPr>
          <p:cNvPr id="12" name="TextBox 11">
            <a:extLst>
              <a:ext uri="{FF2B5EF4-FFF2-40B4-BE49-F238E27FC236}">
                <a16:creationId xmlns:a16="http://schemas.microsoft.com/office/drawing/2014/main" id="{230CDE9B-626B-4EE3-B391-E3748BFF129E}"/>
              </a:ext>
            </a:extLst>
          </p:cNvPr>
          <p:cNvSpPr txBox="1"/>
          <p:nvPr/>
        </p:nvSpPr>
        <p:spPr>
          <a:xfrm>
            <a:off x="1489137" y="152400"/>
            <a:ext cx="7270376" cy="523220"/>
          </a:xfrm>
          <a:prstGeom prst="rect">
            <a:avLst/>
          </a:prstGeom>
          <a:noFill/>
        </p:spPr>
        <p:txBody>
          <a:bodyPr wrap="square" rtlCol="0">
            <a:spAutoFit/>
          </a:bodyPr>
          <a:lstStyle/>
          <a:p>
            <a:pPr algn="ctr"/>
            <a:r>
              <a:rPr lang="en-US" sz="2800" u="sng" dirty="0"/>
              <a:t>Frito Lay’s Turnover Rate</a:t>
            </a:r>
          </a:p>
        </p:txBody>
      </p:sp>
    </p:spTree>
    <p:extLst>
      <p:ext uri="{BB962C8B-B14F-4D97-AF65-F5344CB8AC3E}">
        <p14:creationId xmlns:p14="http://schemas.microsoft.com/office/powerpoint/2010/main" val="1499045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3F55A54-1CAC-4981-9572-A0B761E73ECA}"/>
              </a:ext>
            </a:extLst>
          </p:cNvPr>
          <p:cNvGrpSpPr/>
          <p:nvPr/>
        </p:nvGrpSpPr>
        <p:grpSpPr>
          <a:xfrm>
            <a:off x="3872752" y="317107"/>
            <a:ext cx="7862047" cy="6223786"/>
            <a:chOff x="851646" y="141699"/>
            <a:chExt cx="7862047" cy="6223786"/>
          </a:xfrm>
        </p:grpSpPr>
        <p:pic>
          <p:nvPicPr>
            <p:cNvPr id="3" name="Picture 2">
              <a:extLst>
                <a:ext uri="{FF2B5EF4-FFF2-40B4-BE49-F238E27FC236}">
                  <a16:creationId xmlns:a16="http://schemas.microsoft.com/office/drawing/2014/main" id="{F3FFB8BE-C28F-49F9-9F01-C0863F949CE8}"/>
                </a:ext>
              </a:extLst>
            </p:cNvPr>
            <p:cNvPicPr>
              <a:picLocks noChangeAspect="1"/>
            </p:cNvPicPr>
            <p:nvPr/>
          </p:nvPicPr>
          <p:blipFill>
            <a:blip r:embed="rId2"/>
            <a:stretch>
              <a:fillRect/>
            </a:stretch>
          </p:blipFill>
          <p:spPr>
            <a:xfrm>
              <a:off x="851646" y="141699"/>
              <a:ext cx="7862047" cy="6223786"/>
            </a:xfrm>
            <a:prstGeom prst="rect">
              <a:avLst/>
            </a:prstGeom>
          </p:spPr>
        </p:pic>
        <p:sp>
          <p:nvSpPr>
            <p:cNvPr id="4" name="Oval 3">
              <a:extLst>
                <a:ext uri="{FF2B5EF4-FFF2-40B4-BE49-F238E27FC236}">
                  <a16:creationId xmlns:a16="http://schemas.microsoft.com/office/drawing/2014/main" id="{B28BE3C3-76CC-47A3-8B09-3461F51711DF}"/>
                </a:ext>
              </a:extLst>
            </p:cNvPr>
            <p:cNvSpPr/>
            <p:nvPr/>
          </p:nvSpPr>
          <p:spPr>
            <a:xfrm>
              <a:off x="1550892" y="2375648"/>
              <a:ext cx="394447" cy="4034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6A4A9C-428A-4952-B09F-ADD47426CD50}"/>
                </a:ext>
              </a:extLst>
            </p:cNvPr>
            <p:cNvSpPr/>
            <p:nvPr/>
          </p:nvSpPr>
          <p:spPr>
            <a:xfrm>
              <a:off x="3720351" y="2438401"/>
              <a:ext cx="394447" cy="4034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B5B5F53-8070-4787-8D0F-ED07B98A88BD}"/>
                </a:ext>
              </a:extLst>
            </p:cNvPr>
            <p:cNvSpPr/>
            <p:nvPr/>
          </p:nvSpPr>
          <p:spPr>
            <a:xfrm>
              <a:off x="4450977" y="2568391"/>
              <a:ext cx="394447" cy="4034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5B022B2-314D-40E8-A444-4667882BABBB}"/>
                </a:ext>
              </a:extLst>
            </p:cNvPr>
            <p:cNvSpPr/>
            <p:nvPr/>
          </p:nvSpPr>
          <p:spPr>
            <a:xfrm>
              <a:off x="5177117" y="2599767"/>
              <a:ext cx="394447" cy="4034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5352492C-1D23-4038-9AC3-C065F1F15262}"/>
              </a:ext>
            </a:extLst>
          </p:cNvPr>
          <p:cNvSpPr txBox="1"/>
          <p:nvPr/>
        </p:nvSpPr>
        <p:spPr>
          <a:xfrm>
            <a:off x="1" y="784190"/>
            <a:ext cx="3829048" cy="2031325"/>
          </a:xfrm>
          <a:prstGeom prst="rect">
            <a:avLst/>
          </a:prstGeom>
          <a:noFill/>
        </p:spPr>
        <p:txBody>
          <a:bodyPr wrap="square" rtlCol="0">
            <a:spAutoFit/>
          </a:bodyPr>
          <a:lstStyle/>
          <a:p>
            <a:r>
              <a:rPr lang="en-US" dirty="0"/>
              <a:t>4 Job title with greater than the 84% of the companies overall turnover rate:</a:t>
            </a:r>
          </a:p>
          <a:p>
            <a:pPr marL="742950" lvl="1" indent="-285750">
              <a:buFont typeface="Arial" panose="020B0604020202020204" pitchFamily="34" charset="0"/>
              <a:buChar char="•"/>
            </a:pPr>
            <a:r>
              <a:rPr lang="en-US" dirty="0"/>
              <a:t>Healthcare Representatives</a:t>
            </a:r>
          </a:p>
          <a:p>
            <a:pPr marL="742950" lvl="1" indent="-285750">
              <a:buFont typeface="Arial" panose="020B0604020202020204" pitchFamily="34" charset="0"/>
              <a:buChar char="•"/>
            </a:pPr>
            <a:r>
              <a:rPr lang="en-US" dirty="0"/>
              <a:t>Managers</a:t>
            </a:r>
          </a:p>
          <a:p>
            <a:pPr marL="742950" lvl="1" indent="-285750">
              <a:buFont typeface="Arial" panose="020B0604020202020204" pitchFamily="34" charset="0"/>
              <a:buChar char="•"/>
            </a:pPr>
            <a:r>
              <a:rPr lang="en-US" dirty="0"/>
              <a:t>Manufacturing Directors</a:t>
            </a:r>
          </a:p>
          <a:p>
            <a:pPr marL="742950" lvl="1" indent="-285750">
              <a:buFont typeface="Arial" panose="020B0604020202020204" pitchFamily="34" charset="0"/>
              <a:buChar char="•"/>
            </a:pPr>
            <a:r>
              <a:rPr lang="en-US" dirty="0"/>
              <a:t>Research Directors</a:t>
            </a:r>
          </a:p>
        </p:txBody>
      </p:sp>
    </p:spTree>
    <p:extLst>
      <p:ext uri="{BB962C8B-B14F-4D97-AF65-F5344CB8AC3E}">
        <p14:creationId xmlns:p14="http://schemas.microsoft.com/office/powerpoint/2010/main" val="2618342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5A64E-36AC-45D3-A70F-5533D16EC02B}"/>
              </a:ext>
            </a:extLst>
          </p:cNvPr>
          <p:cNvSpPr>
            <a:spLocks noGrp="1"/>
          </p:cNvSpPr>
          <p:nvPr>
            <p:ph type="title"/>
          </p:nvPr>
        </p:nvSpPr>
        <p:spPr>
          <a:xfrm>
            <a:off x="700194" y="320040"/>
            <a:ext cx="8596668" cy="1320800"/>
          </a:xfrm>
        </p:spPr>
        <p:txBody>
          <a:bodyPr/>
          <a:lstStyle/>
          <a:p>
            <a:r>
              <a:rPr lang="en-US" dirty="0"/>
              <a:t>Top 3 Predictors of Attrition</a:t>
            </a:r>
          </a:p>
        </p:txBody>
      </p:sp>
      <p:sp>
        <p:nvSpPr>
          <p:cNvPr id="3" name="Content Placeholder 2">
            <a:extLst>
              <a:ext uri="{FF2B5EF4-FFF2-40B4-BE49-F238E27FC236}">
                <a16:creationId xmlns:a16="http://schemas.microsoft.com/office/drawing/2014/main" id="{E31D758E-45B1-4E0F-9459-4E5769AFACD6}"/>
              </a:ext>
            </a:extLst>
          </p:cNvPr>
          <p:cNvSpPr>
            <a:spLocks noGrp="1"/>
          </p:cNvSpPr>
          <p:nvPr>
            <p:ph idx="1"/>
          </p:nvPr>
        </p:nvSpPr>
        <p:spPr>
          <a:xfrm>
            <a:off x="174414" y="3429000"/>
            <a:ext cx="10783146" cy="3607751"/>
          </a:xfrm>
        </p:spPr>
        <p:txBody>
          <a:bodyPr/>
          <a:lstStyle/>
          <a:p>
            <a:r>
              <a:rPr lang="en-US" dirty="0"/>
              <a:t>Based on Correlation matrix (with p-values below significance level = 0.05) top 3 predictors of an employee having left in the past were:</a:t>
            </a:r>
          </a:p>
          <a:p>
            <a:pPr marL="800100" lvl="1" indent="-342900">
              <a:buAutoNum type="arabicParenR"/>
            </a:pPr>
            <a:r>
              <a:rPr lang="en-US" dirty="0"/>
              <a:t>Overtime: working overtime was negatively related to leaving</a:t>
            </a:r>
          </a:p>
          <a:p>
            <a:pPr marL="800100" lvl="1" indent="-342900">
              <a:buAutoNum type="arabicParenR"/>
            </a:pPr>
            <a:r>
              <a:rPr lang="en-US" dirty="0"/>
              <a:t>Stock Option Level: those who had stock option level of 0 (Sales rep) were more likely to stay</a:t>
            </a:r>
          </a:p>
          <a:p>
            <a:pPr marL="800100" lvl="1" indent="-342900">
              <a:buAutoNum type="arabicParenR"/>
            </a:pPr>
            <a:r>
              <a:rPr lang="en-US" dirty="0"/>
              <a:t>Job Level: those at Job level 1 were negatively related to an Attrition of No (high retention rate for Sales Reps)</a:t>
            </a:r>
          </a:p>
        </p:txBody>
      </p:sp>
      <p:pic>
        <p:nvPicPr>
          <p:cNvPr id="4" name="Picture 3">
            <a:extLst>
              <a:ext uri="{FF2B5EF4-FFF2-40B4-BE49-F238E27FC236}">
                <a16:creationId xmlns:a16="http://schemas.microsoft.com/office/drawing/2014/main" id="{EFA4C3CF-03DF-41C2-A5C0-F83373A17063}"/>
              </a:ext>
            </a:extLst>
          </p:cNvPr>
          <p:cNvPicPr>
            <a:picLocks noChangeAspect="1"/>
          </p:cNvPicPr>
          <p:nvPr/>
        </p:nvPicPr>
        <p:blipFill>
          <a:blip r:embed="rId2"/>
          <a:stretch>
            <a:fillRect/>
          </a:stretch>
        </p:blipFill>
        <p:spPr>
          <a:xfrm>
            <a:off x="940117" y="1082040"/>
            <a:ext cx="7705725" cy="2133600"/>
          </a:xfrm>
          <a:prstGeom prst="rect">
            <a:avLst/>
          </a:prstGeom>
        </p:spPr>
      </p:pic>
    </p:spTree>
    <p:extLst>
      <p:ext uri="{BB962C8B-B14F-4D97-AF65-F5344CB8AC3E}">
        <p14:creationId xmlns:p14="http://schemas.microsoft.com/office/powerpoint/2010/main" val="2408106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72A0C-1394-4393-8D36-F9D50F9D294E}"/>
              </a:ext>
            </a:extLst>
          </p:cNvPr>
          <p:cNvSpPr>
            <a:spLocks noGrp="1"/>
          </p:cNvSpPr>
          <p:nvPr>
            <p:ph type="title"/>
          </p:nvPr>
        </p:nvSpPr>
        <p:spPr/>
        <p:txBody>
          <a:bodyPr/>
          <a:lstStyle/>
          <a:p>
            <a:r>
              <a:rPr lang="en-US" dirty="0"/>
              <a:t>Naïve Bayes Model to Predict Attrition</a:t>
            </a:r>
          </a:p>
        </p:txBody>
      </p:sp>
      <p:sp>
        <p:nvSpPr>
          <p:cNvPr id="3" name="Content Placeholder 2">
            <a:extLst>
              <a:ext uri="{FF2B5EF4-FFF2-40B4-BE49-F238E27FC236}">
                <a16:creationId xmlns:a16="http://schemas.microsoft.com/office/drawing/2014/main" id="{2629459A-9FF7-44AE-96A9-B4F746C04A33}"/>
              </a:ext>
            </a:extLst>
          </p:cNvPr>
          <p:cNvSpPr>
            <a:spLocks noGrp="1"/>
          </p:cNvSpPr>
          <p:nvPr>
            <p:ph sz="half" idx="1"/>
          </p:nvPr>
        </p:nvSpPr>
        <p:spPr>
          <a:xfrm>
            <a:off x="769440" y="1581469"/>
            <a:ext cx="4184035" cy="3880772"/>
          </a:xfrm>
        </p:spPr>
        <p:txBody>
          <a:bodyPr>
            <a:normAutofit lnSpcReduction="10000"/>
          </a:bodyPr>
          <a:lstStyle/>
          <a:p>
            <a:r>
              <a:rPr lang="en-US" dirty="0"/>
              <a:t>Variables used for model:</a:t>
            </a:r>
          </a:p>
          <a:p>
            <a:pPr lvl="1">
              <a:spcBef>
                <a:spcPts val="0"/>
              </a:spcBef>
              <a:buFont typeface="Wingdings" panose="05000000000000000000" pitchFamily="2" charset="2"/>
              <a:buChar char="§"/>
            </a:pPr>
            <a:r>
              <a:rPr lang="en-US" dirty="0"/>
              <a:t>Job Involvement</a:t>
            </a:r>
          </a:p>
          <a:p>
            <a:pPr lvl="1">
              <a:spcBef>
                <a:spcPts val="0"/>
              </a:spcBef>
              <a:buFont typeface="Wingdings" panose="05000000000000000000" pitchFamily="2" charset="2"/>
              <a:buChar char="§"/>
            </a:pPr>
            <a:r>
              <a:rPr lang="en-US" dirty="0"/>
              <a:t>Job Level</a:t>
            </a:r>
          </a:p>
          <a:p>
            <a:pPr lvl="1">
              <a:spcBef>
                <a:spcPts val="0"/>
              </a:spcBef>
              <a:buFont typeface="Wingdings" panose="05000000000000000000" pitchFamily="2" charset="2"/>
              <a:buChar char="§"/>
            </a:pPr>
            <a:r>
              <a:rPr lang="en-US" dirty="0"/>
              <a:t>Job Role</a:t>
            </a:r>
          </a:p>
          <a:p>
            <a:pPr lvl="1">
              <a:spcBef>
                <a:spcPts val="0"/>
              </a:spcBef>
              <a:buFont typeface="Wingdings" panose="05000000000000000000" pitchFamily="2" charset="2"/>
              <a:buChar char="§"/>
            </a:pPr>
            <a:r>
              <a:rPr lang="en-US" dirty="0"/>
              <a:t>Marital Status</a:t>
            </a:r>
          </a:p>
          <a:p>
            <a:pPr lvl="1">
              <a:spcBef>
                <a:spcPts val="0"/>
              </a:spcBef>
              <a:buFont typeface="Wingdings" panose="05000000000000000000" pitchFamily="2" charset="2"/>
              <a:buChar char="§"/>
            </a:pPr>
            <a:r>
              <a:rPr lang="en-US" dirty="0"/>
              <a:t>Overtime</a:t>
            </a:r>
          </a:p>
          <a:p>
            <a:pPr lvl="1">
              <a:spcBef>
                <a:spcPts val="0"/>
              </a:spcBef>
              <a:buFont typeface="Wingdings" panose="05000000000000000000" pitchFamily="2" charset="2"/>
              <a:buChar char="§"/>
            </a:pPr>
            <a:r>
              <a:rPr lang="en-US" dirty="0"/>
              <a:t>Stock Option Level</a:t>
            </a:r>
          </a:p>
          <a:p>
            <a:pPr lvl="1">
              <a:spcBef>
                <a:spcPts val="0"/>
              </a:spcBef>
              <a:buFont typeface="Wingdings" panose="05000000000000000000" pitchFamily="2" charset="2"/>
              <a:buChar char="§"/>
            </a:pPr>
            <a:r>
              <a:rPr lang="en-US" dirty="0"/>
              <a:t>Age</a:t>
            </a:r>
          </a:p>
          <a:p>
            <a:pPr lvl="1">
              <a:spcBef>
                <a:spcPts val="0"/>
              </a:spcBef>
              <a:buFont typeface="Wingdings" panose="05000000000000000000" pitchFamily="2" charset="2"/>
              <a:buChar char="§"/>
            </a:pPr>
            <a:r>
              <a:rPr lang="en-US" dirty="0"/>
              <a:t>Monthly Income</a:t>
            </a:r>
          </a:p>
          <a:p>
            <a:pPr lvl="1">
              <a:spcBef>
                <a:spcPts val="0"/>
              </a:spcBef>
              <a:buFont typeface="Wingdings" panose="05000000000000000000" pitchFamily="2" charset="2"/>
              <a:buChar char="§"/>
            </a:pPr>
            <a:r>
              <a:rPr lang="en-US" dirty="0"/>
              <a:t>Total Working Years</a:t>
            </a:r>
          </a:p>
          <a:p>
            <a:pPr lvl="1">
              <a:spcBef>
                <a:spcPts val="0"/>
              </a:spcBef>
              <a:buFont typeface="Wingdings" panose="05000000000000000000" pitchFamily="2" charset="2"/>
              <a:buChar char="§"/>
            </a:pPr>
            <a:r>
              <a:rPr lang="en-US" dirty="0"/>
              <a:t>Years In Current Role</a:t>
            </a:r>
          </a:p>
          <a:p>
            <a:pPr lvl="1">
              <a:spcBef>
                <a:spcPts val="0"/>
              </a:spcBef>
              <a:buFont typeface="Wingdings" panose="05000000000000000000" pitchFamily="2" charset="2"/>
              <a:buChar char="§"/>
            </a:pPr>
            <a:r>
              <a:rPr lang="en-US" dirty="0"/>
              <a:t>Years With Current Manager</a:t>
            </a:r>
          </a:p>
          <a:p>
            <a:pPr>
              <a:spcBef>
                <a:spcPts val="0"/>
              </a:spcBef>
            </a:pPr>
            <a:endParaRPr lang="en-US" dirty="0"/>
          </a:p>
          <a:p>
            <a:pPr>
              <a:spcBef>
                <a:spcPts val="0"/>
              </a:spcBef>
            </a:pPr>
            <a:r>
              <a:rPr lang="en-US" dirty="0"/>
              <a:t>Model Accuracy (80.46%) failed to meet target level of &gt;= 84% accuracy</a:t>
            </a:r>
          </a:p>
          <a:p>
            <a:pPr>
              <a:spcBef>
                <a:spcPts val="0"/>
              </a:spcBef>
            </a:pPr>
            <a:endParaRPr lang="en-US" dirty="0"/>
          </a:p>
          <a:p>
            <a:pPr marL="0" indent="0">
              <a:spcBef>
                <a:spcPts val="0"/>
              </a:spcBef>
              <a:buNone/>
            </a:pPr>
            <a:endParaRPr lang="en-US" dirty="0"/>
          </a:p>
          <a:p>
            <a:pPr>
              <a:spcBef>
                <a:spcPts val="0"/>
              </a:spcBef>
            </a:pPr>
            <a:endParaRPr lang="en-US" dirty="0"/>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p:txBody>
      </p:sp>
      <p:pic>
        <p:nvPicPr>
          <p:cNvPr id="5" name="Content Placeholder 4">
            <a:extLst>
              <a:ext uri="{FF2B5EF4-FFF2-40B4-BE49-F238E27FC236}">
                <a16:creationId xmlns:a16="http://schemas.microsoft.com/office/drawing/2014/main" id="{EFA59BFB-22B1-4D21-ADCC-327B76121DD5}"/>
              </a:ext>
            </a:extLst>
          </p:cNvPr>
          <p:cNvPicPr>
            <a:picLocks noGrp="1" noChangeAspect="1"/>
          </p:cNvPicPr>
          <p:nvPr>
            <p:ph sz="half" idx="2"/>
          </p:nvPr>
        </p:nvPicPr>
        <p:blipFill>
          <a:blip r:embed="rId2"/>
          <a:stretch>
            <a:fillRect/>
          </a:stretch>
        </p:blipFill>
        <p:spPr>
          <a:xfrm>
            <a:off x="5576414" y="1800846"/>
            <a:ext cx="3324225" cy="3790950"/>
          </a:xfrm>
          <a:prstGeom prst="rect">
            <a:avLst/>
          </a:prstGeom>
        </p:spPr>
      </p:pic>
      <p:sp>
        <p:nvSpPr>
          <p:cNvPr id="6" name="Rectangle 5">
            <a:extLst>
              <a:ext uri="{FF2B5EF4-FFF2-40B4-BE49-F238E27FC236}">
                <a16:creationId xmlns:a16="http://schemas.microsoft.com/office/drawing/2014/main" id="{DF741B8B-7978-4C26-B8F7-F646DCE1F492}"/>
              </a:ext>
            </a:extLst>
          </p:cNvPr>
          <p:cNvSpPr/>
          <p:nvPr/>
        </p:nvSpPr>
        <p:spPr>
          <a:xfrm>
            <a:off x="6701317" y="2750344"/>
            <a:ext cx="1493520" cy="213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5A88169-B7A7-44EC-B63E-196F7BD891D8}"/>
              </a:ext>
            </a:extLst>
          </p:cNvPr>
          <p:cNvSpPr/>
          <p:nvPr/>
        </p:nvSpPr>
        <p:spPr>
          <a:xfrm>
            <a:off x="6438426" y="4071130"/>
            <a:ext cx="1676400" cy="28956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148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40FD-51A2-4C1C-A538-495A93C37C12}"/>
              </a:ext>
            </a:extLst>
          </p:cNvPr>
          <p:cNvSpPr>
            <a:spLocks noGrp="1"/>
          </p:cNvSpPr>
          <p:nvPr>
            <p:ph type="title"/>
          </p:nvPr>
        </p:nvSpPr>
        <p:spPr/>
        <p:txBody>
          <a:bodyPr/>
          <a:lstStyle/>
          <a:p>
            <a:r>
              <a:rPr lang="en-US" dirty="0" err="1"/>
              <a:t>kNN</a:t>
            </a:r>
            <a:r>
              <a:rPr lang="en-US" dirty="0"/>
              <a:t> Model to Predict Attrition</a:t>
            </a:r>
          </a:p>
        </p:txBody>
      </p:sp>
      <p:sp>
        <p:nvSpPr>
          <p:cNvPr id="3" name="Content Placeholder 2">
            <a:extLst>
              <a:ext uri="{FF2B5EF4-FFF2-40B4-BE49-F238E27FC236}">
                <a16:creationId xmlns:a16="http://schemas.microsoft.com/office/drawing/2014/main" id="{59B7407B-F399-4B03-8C8A-641844EDFE89}"/>
              </a:ext>
            </a:extLst>
          </p:cNvPr>
          <p:cNvSpPr>
            <a:spLocks noGrp="1"/>
          </p:cNvSpPr>
          <p:nvPr>
            <p:ph sz="half" idx="1"/>
          </p:nvPr>
        </p:nvSpPr>
        <p:spPr/>
        <p:txBody>
          <a:bodyPr/>
          <a:lstStyle/>
          <a:p>
            <a:r>
              <a:rPr lang="en-US" dirty="0"/>
              <a:t>Used all continuous variables and k=10</a:t>
            </a:r>
          </a:p>
          <a:p>
            <a:r>
              <a:rPr lang="en-US" dirty="0"/>
              <a:t>We gain +2% points in accuracy when using this </a:t>
            </a:r>
            <a:r>
              <a:rPr lang="en-US" dirty="0" err="1"/>
              <a:t>kNN</a:t>
            </a:r>
            <a:r>
              <a:rPr lang="en-US" dirty="0"/>
              <a:t> model</a:t>
            </a:r>
          </a:p>
        </p:txBody>
      </p:sp>
      <p:pic>
        <p:nvPicPr>
          <p:cNvPr id="5" name="Content Placeholder 4">
            <a:extLst>
              <a:ext uri="{FF2B5EF4-FFF2-40B4-BE49-F238E27FC236}">
                <a16:creationId xmlns:a16="http://schemas.microsoft.com/office/drawing/2014/main" id="{F2B07CC6-B1B6-4BD2-A3C0-A2A2655B328B}"/>
              </a:ext>
            </a:extLst>
          </p:cNvPr>
          <p:cNvPicPr>
            <a:picLocks noGrp="1" noChangeAspect="1"/>
          </p:cNvPicPr>
          <p:nvPr>
            <p:ph sz="half" idx="2"/>
          </p:nvPr>
        </p:nvPicPr>
        <p:blipFill>
          <a:blip r:embed="rId2"/>
          <a:stretch>
            <a:fillRect/>
          </a:stretch>
        </p:blipFill>
        <p:spPr>
          <a:xfrm>
            <a:off x="5519737" y="2205831"/>
            <a:ext cx="3324225" cy="3790950"/>
          </a:xfrm>
          <a:prstGeom prst="rect">
            <a:avLst/>
          </a:prstGeom>
        </p:spPr>
      </p:pic>
      <p:sp>
        <p:nvSpPr>
          <p:cNvPr id="6" name="Rectangle 5">
            <a:extLst>
              <a:ext uri="{FF2B5EF4-FFF2-40B4-BE49-F238E27FC236}">
                <a16:creationId xmlns:a16="http://schemas.microsoft.com/office/drawing/2014/main" id="{37EBE455-1D95-47A5-BF0C-71AD0628B0EF}"/>
              </a:ext>
            </a:extLst>
          </p:cNvPr>
          <p:cNvSpPr/>
          <p:nvPr/>
        </p:nvSpPr>
        <p:spPr>
          <a:xfrm>
            <a:off x="6438426" y="4459750"/>
            <a:ext cx="1676400" cy="28956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64F9546-7767-42C9-BF74-B8639263C309}"/>
              </a:ext>
            </a:extLst>
          </p:cNvPr>
          <p:cNvSpPr/>
          <p:nvPr/>
        </p:nvSpPr>
        <p:spPr>
          <a:xfrm>
            <a:off x="6637020" y="3111010"/>
            <a:ext cx="1477806" cy="21131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5158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DA54-9585-4335-8609-D18366661BDE}"/>
              </a:ext>
            </a:extLst>
          </p:cNvPr>
          <p:cNvSpPr>
            <a:spLocks noGrp="1"/>
          </p:cNvSpPr>
          <p:nvPr>
            <p:ph type="title"/>
          </p:nvPr>
        </p:nvSpPr>
        <p:spPr/>
        <p:txBody>
          <a:bodyPr/>
          <a:lstStyle/>
          <a:p>
            <a:r>
              <a:rPr lang="en-US" dirty="0"/>
              <a:t>Multi-Linear Regression Model for Salary Prediction </a:t>
            </a:r>
          </a:p>
        </p:txBody>
      </p:sp>
      <p:sp>
        <p:nvSpPr>
          <p:cNvPr id="3" name="Content Placeholder 2">
            <a:extLst>
              <a:ext uri="{FF2B5EF4-FFF2-40B4-BE49-F238E27FC236}">
                <a16:creationId xmlns:a16="http://schemas.microsoft.com/office/drawing/2014/main" id="{6B95BB5E-85E5-4D2C-82B9-3940B68D4E0A}"/>
              </a:ext>
            </a:extLst>
          </p:cNvPr>
          <p:cNvSpPr>
            <a:spLocks noGrp="1"/>
          </p:cNvSpPr>
          <p:nvPr>
            <p:ph sz="half" idx="1"/>
          </p:nvPr>
        </p:nvSpPr>
        <p:spPr/>
        <p:txBody>
          <a:bodyPr/>
          <a:lstStyle/>
          <a:p>
            <a:r>
              <a:rPr lang="en-US" dirty="0"/>
              <a:t>Explanatory Variables: </a:t>
            </a:r>
          </a:p>
          <a:p>
            <a:pPr lvl="1">
              <a:spcBef>
                <a:spcPts val="0"/>
              </a:spcBef>
              <a:buFont typeface="Wingdings" panose="05000000000000000000" pitchFamily="2" charset="2"/>
              <a:buChar char="§"/>
            </a:pPr>
            <a:r>
              <a:rPr lang="en-US" dirty="0"/>
              <a:t>Total Working Years</a:t>
            </a:r>
          </a:p>
          <a:p>
            <a:pPr lvl="1">
              <a:spcBef>
                <a:spcPts val="0"/>
              </a:spcBef>
              <a:buFont typeface="Wingdings" panose="05000000000000000000" pitchFamily="2" charset="2"/>
              <a:buChar char="§"/>
            </a:pPr>
            <a:r>
              <a:rPr lang="en-US" dirty="0"/>
              <a:t>Job Role</a:t>
            </a:r>
          </a:p>
          <a:p>
            <a:pPr lvl="1">
              <a:spcBef>
                <a:spcPts val="0"/>
              </a:spcBef>
              <a:buFont typeface="Wingdings" panose="05000000000000000000" pitchFamily="2" charset="2"/>
              <a:buChar char="§"/>
            </a:pPr>
            <a:r>
              <a:rPr lang="en-US" dirty="0"/>
              <a:t>Department</a:t>
            </a:r>
          </a:p>
          <a:p>
            <a:pPr lvl="1">
              <a:spcBef>
                <a:spcPts val="0"/>
              </a:spcBef>
              <a:buFont typeface="Wingdings" panose="05000000000000000000" pitchFamily="2" charset="2"/>
              <a:buChar char="§"/>
            </a:pPr>
            <a:r>
              <a:rPr lang="en-US" dirty="0"/>
              <a:t>Gender</a:t>
            </a:r>
          </a:p>
          <a:p>
            <a:pPr lvl="1">
              <a:spcBef>
                <a:spcPts val="0"/>
              </a:spcBef>
              <a:buFont typeface="Wingdings" panose="05000000000000000000" pitchFamily="2" charset="2"/>
              <a:buChar char="§"/>
            </a:pPr>
            <a:r>
              <a:rPr lang="en-US" dirty="0"/>
              <a:t>Business Travel</a:t>
            </a:r>
          </a:p>
          <a:p>
            <a:pPr lvl="1">
              <a:spcBef>
                <a:spcPts val="0"/>
              </a:spcBef>
              <a:buFont typeface="Wingdings" panose="05000000000000000000" pitchFamily="2" charset="2"/>
              <a:buChar char="§"/>
            </a:pPr>
            <a:r>
              <a:rPr lang="en-US" dirty="0"/>
              <a:t>Daily Rate</a:t>
            </a:r>
          </a:p>
          <a:p>
            <a:pPr lvl="1">
              <a:spcBef>
                <a:spcPts val="0"/>
              </a:spcBef>
              <a:buFont typeface="Wingdings" panose="05000000000000000000" pitchFamily="2" charset="2"/>
              <a:buChar char="§"/>
            </a:pPr>
            <a:r>
              <a:rPr lang="en-US" dirty="0"/>
              <a:t>Job Level</a:t>
            </a:r>
          </a:p>
          <a:p>
            <a:pPr lvl="1">
              <a:spcBef>
                <a:spcPts val="0"/>
              </a:spcBef>
              <a:buFont typeface="Wingdings" panose="05000000000000000000" pitchFamily="2" charset="2"/>
              <a:buChar char="§"/>
            </a:pPr>
            <a:r>
              <a:rPr lang="en-US" dirty="0"/>
              <a:t>Performance Rating</a:t>
            </a:r>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Cross Validation Model with 75/25 split</a:t>
            </a:r>
          </a:p>
        </p:txBody>
      </p:sp>
      <p:pic>
        <p:nvPicPr>
          <p:cNvPr id="5" name="Content Placeholder 4">
            <a:extLst>
              <a:ext uri="{FF2B5EF4-FFF2-40B4-BE49-F238E27FC236}">
                <a16:creationId xmlns:a16="http://schemas.microsoft.com/office/drawing/2014/main" id="{8F39EFF3-D618-4085-95C2-58FE89E53281}"/>
              </a:ext>
            </a:extLst>
          </p:cNvPr>
          <p:cNvPicPr>
            <a:picLocks noGrp="1" noChangeAspect="1"/>
          </p:cNvPicPr>
          <p:nvPr>
            <p:ph sz="half" idx="2"/>
          </p:nvPr>
        </p:nvPicPr>
        <p:blipFill>
          <a:blip r:embed="rId2"/>
          <a:stretch>
            <a:fillRect/>
          </a:stretch>
        </p:blipFill>
        <p:spPr>
          <a:xfrm>
            <a:off x="5100354" y="1568504"/>
            <a:ext cx="4798026" cy="4473522"/>
          </a:xfrm>
          <a:prstGeom prst="rect">
            <a:avLst/>
          </a:prstGeom>
        </p:spPr>
      </p:pic>
      <p:sp>
        <p:nvSpPr>
          <p:cNvPr id="6" name="Rectangle 5">
            <a:extLst>
              <a:ext uri="{FF2B5EF4-FFF2-40B4-BE49-F238E27FC236}">
                <a16:creationId xmlns:a16="http://schemas.microsoft.com/office/drawing/2014/main" id="{E2F0DE77-C137-41C0-ABB8-0FDCD3427DDA}"/>
              </a:ext>
            </a:extLst>
          </p:cNvPr>
          <p:cNvSpPr/>
          <p:nvPr/>
        </p:nvSpPr>
        <p:spPr>
          <a:xfrm>
            <a:off x="5100354" y="5572270"/>
            <a:ext cx="3495006" cy="21893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9BE27C2-3335-4875-BF7D-6D0FF0565490}"/>
              </a:ext>
            </a:extLst>
          </p:cNvPr>
          <p:cNvSpPr/>
          <p:nvPr/>
        </p:nvSpPr>
        <p:spPr>
          <a:xfrm>
            <a:off x="5100354" y="4482610"/>
            <a:ext cx="4737066" cy="69137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AD9779D-1384-4A96-99CB-A444729EDFFB}"/>
              </a:ext>
            </a:extLst>
          </p:cNvPr>
          <p:cNvSpPr/>
          <p:nvPr/>
        </p:nvSpPr>
        <p:spPr>
          <a:xfrm>
            <a:off x="5107974" y="3561224"/>
            <a:ext cx="4737066" cy="210676"/>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84C033-D731-4693-B18E-304209211CE5}"/>
              </a:ext>
            </a:extLst>
          </p:cNvPr>
          <p:cNvSpPr/>
          <p:nvPr/>
        </p:nvSpPr>
        <p:spPr>
          <a:xfrm>
            <a:off x="5100354" y="3063240"/>
            <a:ext cx="4737066" cy="26670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1921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C9B9-FAFC-4E14-BF60-3104F3BDBFCB}"/>
              </a:ext>
            </a:extLst>
          </p:cNvPr>
          <p:cNvSpPr>
            <a:spLocks noGrp="1"/>
          </p:cNvSpPr>
          <p:nvPr>
            <p:ph type="title"/>
          </p:nvPr>
        </p:nvSpPr>
        <p:spPr>
          <a:xfrm>
            <a:off x="1210734" y="2240280"/>
            <a:ext cx="8596668" cy="1320800"/>
          </a:xfrm>
        </p:spPr>
        <p:txBody>
          <a:bodyPr>
            <a:normAutofit/>
          </a:bodyPr>
          <a:lstStyle/>
          <a:p>
            <a:pPr algn="ctr"/>
            <a:r>
              <a:rPr lang="en-US" sz="7200" dirty="0"/>
              <a:t>APPENDIX</a:t>
            </a:r>
          </a:p>
        </p:txBody>
      </p:sp>
    </p:spTree>
    <p:extLst>
      <p:ext uri="{BB962C8B-B14F-4D97-AF65-F5344CB8AC3E}">
        <p14:creationId xmlns:p14="http://schemas.microsoft.com/office/powerpoint/2010/main" val="1915194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7A16-6FB1-4044-91E0-22B91BC3D8B7}"/>
              </a:ext>
            </a:extLst>
          </p:cNvPr>
          <p:cNvSpPr>
            <a:spLocks noGrp="1"/>
          </p:cNvSpPr>
          <p:nvPr>
            <p:ph type="title"/>
          </p:nvPr>
        </p:nvSpPr>
        <p:spPr>
          <a:xfrm>
            <a:off x="677334" y="609600"/>
            <a:ext cx="8596668" cy="5120640"/>
          </a:xfrm>
        </p:spPr>
        <p:txBody>
          <a:bodyPr>
            <a:noAutofit/>
          </a:bodyPr>
          <a:lstStyle/>
          <a:p>
            <a:br>
              <a:rPr lang="en-US" sz="1050" dirty="0"/>
            </a:br>
            <a:r>
              <a:rPr lang="en-US" sz="1800" dirty="0"/>
              <a:t>CODE for creating correlation matrix and </a:t>
            </a:r>
            <a:r>
              <a:rPr lang="en-US" sz="1800" dirty="0" err="1"/>
              <a:t>flattenquarematrix</a:t>
            </a:r>
            <a:r>
              <a:rPr lang="en-US" sz="1800" dirty="0"/>
              <a:t> function:</a:t>
            </a:r>
            <a:br>
              <a:rPr lang="en-US" sz="1050" dirty="0"/>
            </a:br>
            <a:br>
              <a:rPr lang="en-US" sz="1050" dirty="0"/>
            </a:br>
            <a:br>
              <a:rPr lang="en-US" sz="1050" dirty="0"/>
            </a:br>
            <a:br>
              <a:rPr lang="en-US" sz="1050" dirty="0"/>
            </a:br>
            <a:r>
              <a:rPr lang="en-US" sz="1050" dirty="0">
                <a:solidFill>
                  <a:schemeClr val="tx1"/>
                </a:solidFill>
              </a:rPr>
              <a:t>Citation #1 for Correlation matrix of p-values:</a:t>
            </a:r>
            <a:br>
              <a:rPr lang="en-US" sz="1050" dirty="0">
                <a:solidFill>
                  <a:schemeClr val="tx1"/>
                </a:solidFill>
              </a:rPr>
            </a:br>
            <a:br>
              <a:rPr lang="en-US" sz="1050" dirty="0">
                <a:solidFill>
                  <a:schemeClr val="tx1"/>
                </a:solidFill>
              </a:rPr>
            </a:br>
            <a:r>
              <a:rPr lang="en-US" sz="1050" dirty="0">
                <a:solidFill>
                  <a:schemeClr val="tx1"/>
                </a:solidFill>
              </a:rPr>
              <a:t>Title: correlation </a:t>
            </a:r>
            <a:r>
              <a:rPr lang="en-US" sz="1050" dirty="0" err="1">
                <a:solidFill>
                  <a:schemeClr val="tx1"/>
                </a:solidFill>
              </a:rPr>
              <a:t>matricies</a:t>
            </a:r>
            <a:r>
              <a:rPr lang="en-US" sz="1050" dirty="0">
                <a:solidFill>
                  <a:schemeClr val="tx1"/>
                </a:solidFill>
              </a:rPr>
              <a:t>: getting p-values?</a:t>
            </a:r>
            <a:br>
              <a:rPr lang="en-US" sz="1050" dirty="0">
                <a:solidFill>
                  <a:schemeClr val="tx1"/>
                </a:solidFill>
              </a:rPr>
            </a:br>
            <a:br>
              <a:rPr lang="en-US" sz="1050" dirty="0">
                <a:solidFill>
                  <a:schemeClr val="tx1"/>
                </a:solidFill>
              </a:rPr>
            </a:br>
            <a:r>
              <a:rPr lang="en-US" sz="1050" dirty="0">
                <a:solidFill>
                  <a:schemeClr val="tx1"/>
                </a:solidFill>
              </a:rPr>
              <a:t>Author: Bill Venables, Statistician, CMIS </a:t>
            </a:r>
            <a:r>
              <a:rPr lang="en-US" sz="1050" dirty="0" err="1">
                <a:solidFill>
                  <a:schemeClr val="tx1"/>
                </a:solidFill>
              </a:rPr>
              <a:t>Environmetrics</a:t>
            </a:r>
            <a:r>
              <a:rPr lang="en-US" sz="1050" dirty="0">
                <a:solidFill>
                  <a:schemeClr val="tx1"/>
                </a:solidFill>
              </a:rPr>
              <a:t> Project</a:t>
            </a:r>
            <a:br>
              <a:rPr lang="en-US" sz="1050" dirty="0">
                <a:solidFill>
                  <a:schemeClr val="tx1"/>
                </a:solidFill>
              </a:rPr>
            </a:br>
            <a:br>
              <a:rPr lang="en-US" sz="1050" dirty="0">
                <a:solidFill>
                  <a:schemeClr val="tx1"/>
                </a:solidFill>
              </a:rPr>
            </a:br>
            <a:r>
              <a:rPr lang="en-US" sz="1050" dirty="0">
                <a:solidFill>
                  <a:schemeClr val="tx1"/>
                </a:solidFill>
              </a:rPr>
              <a:t>Date: Tue Jan 4 06:05:39 CET 2000</a:t>
            </a:r>
            <a:br>
              <a:rPr lang="en-US" sz="1050" dirty="0">
                <a:solidFill>
                  <a:schemeClr val="tx1"/>
                </a:solidFill>
              </a:rPr>
            </a:br>
            <a:br>
              <a:rPr lang="en-US" sz="1050" dirty="0">
                <a:solidFill>
                  <a:schemeClr val="tx1"/>
                </a:solidFill>
              </a:rPr>
            </a:br>
            <a:r>
              <a:rPr lang="en-US" sz="1050" dirty="0">
                <a:solidFill>
                  <a:schemeClr val="tx1"/>
                </a:solidFill>
              </a:rPr>
              <a:t>Availability: &lt;https://stat.ethz.ch/pipermail/r-help/2000-January/009758.html&gt;</a:t>
            </a:r>
            <a:br>
              <a:rPr lang="en-US" sz="1050" dirty="0">
                <a:solidFill>
                  <a:schemeClr val="tx1"/>
                </a:solidFill>
              </a:rPr>
            </a:br>
            <a:br>
              <a:rPr lang="en-US" sz="1050" dirty="0">
                <a:solidFill>
                  <a:schemeClr val="tx1"/>
                </a:solidFill>
              </a:rPr>
            </a:br>
            <a:r>
              <a:rPr lang="en-US" sz="1050" dirty="0">
                <a:solidFill>
                  <a:schemeClr val="tx1"/>
                </a:solidFill>
              </a:rPr>
              <a:t> </a:t>
            </a:r>
            <a:br>
              <a:rPr lang="en-US" sz="1050" dirty="0">
                <a:solidFill>
                  <a:schemeClr val="tx1"/>
                </a:solidFill>
              </a:rPr>
            </a:br>
            <a:r>
              <a:rPr lang="en-US" sz="1050" dirty="0">
                <a:solidFill>
                  <a:schemeClr val="tx1"/>
                </a:solidFill>
              </a:rPr>
              <a:t>Citation #2 for </a:t>
            </a:r>
            <a:r>
              <a:rPr lang="en-US" sz="1050" dirty="0" err="1">
                <a:solidFill>
                  <a:schemeClr val="tx1"/>
                </a:solidFill>
              </a:rPr>
              <a:t>FlattenSquareMatrix</a:t>
            </a:r>
            <a:r>
              <a:rPr lang="en-US" sz="1050" dirty="0">
                <a:solidFill>
                  <a:schemeClr val="tx1"/>
                </a:solidFill>
              </a:rPr>
              <a:t> Function:</a:t>
            </a:r>
            <a:br>
              <a:rPr lang="en-US" sz="1050" dirty="0">
                <a:solidFill>
                  <a:schemeClr val="tx1"/>
                </a:solidFill>
              </a:rPr>
            </a:br>
            <a:br>
              <a:rPr lang="en-US" sz="1050" dirty="0">
                <a:solidFill>
                  <a:schemeClr val="tx1"/>
                </a:solidFill>
              </a:rPr>
            </a:br>
            <a:r>
              <a:rPr lang="en-US" sz="1050" dirty="0">
                <a:solidFill>
                  <a:schemeClr val="tx1"/>
                </a:solidFill>
              </a:rPr>
              <a:t>Title: Exploring correlations with R using </a:t>
            </a:r>
            <a:r>
              <a:rPr lang="en-US" sz="1050" dirty="0" err="1">
                <a:solidFill>
                  <a:schemeClr val="tx1"/>
                </a:solidFill>
              </a:rPr>
              <a:t>cor.prob</a:t>
            </a:r>
            <a:r>
              <a:rPr lang="en-US" sz="1050" dirty="0">
                <a:solidFill>
                  <a:schemeClr val="tx1"/>
                </a:solidFill>
              </a:rPr>
              <a:t> and </a:t>
            </a:r>
            <a:r>
              <a:rPr lang="en-US" sz="1050" dirty="0" err="1">
                <a:solidFill>
                  <a:schemeClr val="tx1"/>
                </a:solidFill>
              </a:rPr>
              <a:t>chart.Correlation</a:t>
            </a:r>
            <a:br>
              <a:rPr lang="en-US" sz="1050" dirty="0">
                <a:solidFill>
                  <a:schemeClr val="tx1"/>
                </a:solidFill>
              </a:rPr>
            </a:br>
            <a:br>
              <a:rPr lang="en-US" sz="1050" dirty="0">
                <a:solidFill>
                  <a:schemeClr val="tx1"/>
                </a:solidFill>
              </a:rPr>
            </a:br>
            <a:r>
              <a:rPr lang="en-US" sz="1050" dirty="0">
                <a:solidFill>
                  <a:schemeClr val="tx1"/>
                </a:solidFill>
              </a:rPr>
              <a:t>Author: Stephen Turner</a:t>
            </a:r>
            <a:br>
              <a:rPr lang="en-US" sz="1050" dirty="0">
                <a:solidFill>
                  <a:schemeClr val="tx1"/>
                </a:solidFill>
              </a:rPr>
            </a:br>
            <a:br>
              <a:rPr lang="en-US" sz="1050" dirty="0">
                <a:solidFill>
                  <a:schemeClr val="tx1"/>
                </a:solidFill>
              </a:rPr>
            </a:br>
            <a:r>
              <a:rPr lang="en-US" sz="1050" dirty="0">
                <a:solidFill>
                  <a:schemeClr val="tx1"/>
                </a:solidFill>
              </a:rPr>
              <a:t>Date: August 27, 2012</a:t>
            </a:r>
            <a:br>
              <a:rPr lang="en-US" sz="1050" dirty="0">
                <a:solidFill>
                  <a:schemeClr val="tx1"/>
                </a:solidFill>
              </a:rPr>
            </a:br>
            <a:br>
              <a:rPr lang="en-US" sz="1050" dirty="0">
                <a:solidFill>
                  <a:schemeClr val="tx1"/>
                </a:solidFill>
              </a:rPr>
            </a:br>
            <a:r>
              <a:rPr lang="en-US" sz="1050" dirty="0">
                <a:solidFill>
                  <a:schemeClr val="tx1"/>
                </a:solidFill>
              </a:rPr>
              <a:t>Availability: https://gist.github.com/stephenturner/3492773</a:t>
            </a:r>
            <a:br>
              <a:rPr lang="en-US" sz="1050" dirty="0"/>
            </a:br>
            <a:endParaRPr lang="en-US" sz="1050" dirty="0"/>
          </a:p>
        </p:txBody>
      </p:sp>
    </p:spTree>
    <p:extLst>
      <p:ext uri="{BB962C8B-B14F-4D97-AF65-F5344CB8AC3E}">
        <p14:creationId xmlns:p14="http://schemas.microsoft.com/office/powerpoint/2010/main" val="954356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C522-8310-4688-9B47-1A06EC2D8B2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ADA963C-7081-463C-8709-F3DD5F6E6B36}"/>
              </a:ext>
            </a:extLst>
          </p:cNvPr>
          <p:cNvSpPr>
            <a:spLocks noGrp="1"/>
          </p:cNvSpPr>
          <p:nvPr>
            <p:ph idx="1"/>
          </p:nvPr>
        </p:nvSpPr>
        <p:spPr>
          <a:xfrm>
            <a:off x="677334" y="1488613"/>
            <a:ext cx="8596668" cy="4553599"/>
          </a:xfrm>
        </p:spPr>
        <p:txBody>
          <a:bodyPr>
            <a:normAutofit/>
          </a:bodyPr>
          <a:lstStyle/>
          <a:p>
            <a:r>
              <a:rPr lang="en-US" dirty="0"/>
              <a:t>Employee break out by Job Title </a:t>
            </a:r>
          </a:p>
          <a:p>
            <a:pPr lvl="1"/>
            <a:r>
              <a:rPr lang="en-US" dirty="0"/>
              <a:t>Categorical Variables </a:t>
            </a:r>
          </a:p>
          <a:p>
            <a:pPr lvl="1"/>
            <a:r>
              <a:rPr lang="en-US" dirty="0"/>
              <a:t>Continuous Variables</a:t>
            </a:r>
          </a:p>
          <a:p>
            <a:r>
              <a:rPr lang="en-US" dirty="0"/>
              <a:t>Attrition</a:t>
            </a:r>
          </a:p>
          <a:p>
            <a:pPr lvl="1"/>
            <a:r>
              <a:rPr lang="en-US" dirty="0"/>
              <a:t>Overall attrition rate</a:t>
            </a:r>
          </a:p>
          <a:p>
            <a:pPr lvl="1"/>
            <a:r>
              <a:rPr lang="en-US" dirty="0"/>
              <a:t>Analysis of attrition based on job title</a:t>
            </a:r>
          </a:p>
          <a:p>
            <a:pPr lvl="1"/>
            <a:r>
              <a:rPr lang="en-US" dirty="0"/>
              <a:t>Variable Predictors</a:t>
            </a:r>
          </a:p>
          <a:p>
            <a:r>
              <a:rPr lang="en-US" dirty="0"/>
              <a:t>Modeling</a:t>
            </a:r>
          </a:p>
          <a:p>
            <a:pPr lvl="1"/>
            <a:r>
              <a:rPr lang="en-US" dirty="0"/>
              <a:t>Naïve Bayes (Attrition)</a:t>
            </a:r>
          </a:p>
          <a:p>
            <a:pPr lvl="1"/>
            <a:r>
              <a:rPr lang="en-US" dirty="0" err="1"/>
              <a:t>kNN</a:t>
            </a:r>
            <a:r>
              <a:rPr lang="en-US" dirty="0"/>
              <a:t> (Attrition)</a:t>
            </a:r>
          </a:p>
          <a:p>
            <a:pPr lvl="1"/>
            <a:r>
              <a:rPr lang="en-US" dirty="0"/>
              <a:t>Multi-linear Regression model (Salary)</a:t>
            </a:r>
          </a:p>
          <a:p>
            <a:pPr marL="457200" lvl="1" indent="0">
              <a:buNone/>
            </a:pPr>
            <a:endParaRPr lang="en-US" dirty="0"/>
          </a:p>
        </p:txBody>
      </p:sp>
    </p:spTree>
    <p:extLst>
      <p:ext uri="{BB962C8B-B14F-4D97-AF65-F5344CB8AC3E}">
        <p14:creationId xmlns:p14="http://schemas.microsoft.com/office/powerpoint/2010/main" val="1441785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CCFA-DEA2-4BE4-BF04-B726AC3E9504}"/>
              </a:ext>
            </a:extLst>
          </p:cNvPr>
          <p:cNvSpPr>
            <a:spLocks noGrp="1"/>
          </p:cNvSpPr>
          <p:nvPr>
            <p:ph type="title"/>
          </p:nvPr>
        </p:nvSpPr>
        <p:spPr/>
        <p:txBody>
          <a:bodyPr/>
          <a:lstStyle/>
          <a:p>
            <a:r>
              <a:rPr lang="en-US" dirty="0"/>
              <a:t>Access to Resources</a:t>
            </a:r>
          </a:p>
        </p:txBody>
      </p:sp>
      <p:sp>
        <p:nvSpPr>
          <p:cNvPr id="3" name="Content Placeholder 2">
            <a:extLst>
              <a:ext uri="{FF2B5EF4-FFF2-40B4-BE49-F238E27FC236}">
                <a16:creationId xmlns:a16="http://schemas.microsoft.com/office/drawing/2014/main" id="{CBBE5FC6-ABB7-46D0-B307-C6C05FD0D8A4}"/>
              </a:ext>
            </a:extLst>
          </p:cNvPr>
          <p:cNvSpPr>
            <a:spLocks noGrp="1"/>
          </p:cNvSpPr>
          <p:nvPr>
            <p:ph idx="1"/>
          </p:nvPr>
        </p:nvSpPr>
        <p:spPr>
          <a:xfrm>
            <a:off x="677334" y="1406209"/>
            <a:ext cx="9282006" cy="4689791"/>
          </a:xfrm>
        </p:spPr>
        <p:txBody>
          <a:bodyPr/>
          <a:lstStyle/>
          <a:p>
            <a:r>
              <a:rPr lang="en-US" dirty="0"/>
              <a:t>Website: adebouse.github.io</a:t>
            </a:r>
          </a:p>
          <a:p>
            <a:r>
              <a:rPr lang="en-US" dirty="0" err="1"/>
              <a:t>Github</a:t>
            </a:r>
            <a:r>
              <a:rPr lang="en-US" dirty="0"/>
              <a:t> Repository: https://github.com/adebouse/Case-Study-2.git</a:t>
            </a:r>
          </a:p>
        </p:txBody>
      </p:sp>
    </p:spTree>
    <p:extLst>
      <p:ext uri="{BB962C8B-B14F-4D97-AF65-F5344CB8AC3E}">
        <p14:creationId xmlns:p14="http://schemas.microsoft.com/office/powerpoint/2010/main" val="12616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AA4E2CA-9516-42C2-92BE-DA152DDAF502}"/>
              </a:ext>
            </a:extLst>
          </p:cNvPr>
          <p:cNvGrpSpPr/>
          <p:nvPr/>
        </p:nvGrpSpPr>
        <p:grpSpPr>
          <a:xfrm>
            <a:off x="3952438" y="259939"/>
            <a:ext cx="8006479" cy="6338122"/>
            <a:chOff x="3952438" y="259939"/>
            <a:chExt cx="8006479" cy="6338122"/>
          </a:xfrm>
        </p:grpSpPr>
        <p:pic>
          <p:nvPicPr>
            <p:cNvPr id="2" name="Picture 1">
              <a:extLst>
                <a:ext uri="{FF2B5EF4-FFF2-40B4-BE49-F238E27FC236}">
                  <a16:creationId xmlns:a16="http://schemas.microsoft.com/office/drawing/2014/main" id="{B9A5741A-5E36-497A-B325-B59347EF05AF}"/>
                </a:ext>
              </a:extLst>
            </p:cNvPr>
            <p:cNvPicPr>
              <a:picLocks noChangeAspect="1"/>
            </p:cNvPicPr>
            <p:nvPr/>
          </p:nvPicPr>
          <p:blipFill>
            <a:blip r:embed="rId2"/>
            <a:stretch>
              <a:fillRect/>
            </a:stretch>
          </p:blipFill>
          <p:spPr>
            <a:xfrm>
              <a:off x="3952438" y="259939"/>
              <a:ext cx="8006479" cy="6338122"/>
            </a:xfrm>
            <a:prstGeom prst="rect">
              <a:avLst/>
            </a:prstGeom>
          </p:spPr>
        </p:pic>
        <p:sp>
          <p:nvSpPr>
            <p:cNvPr id="3" name="Oval 2">
              <a:extLst>
                <a:ext uri="{FF2B5EF4-FFF2-40B4-BE49-F238E27FC236}">
                  <a16:creationId xmlns:a16="http://schemas.microsoft.com/office/drawing/2014/main" id="{BF544D48-A658-4AAF-98AD-11ADC4E99806}"/>
                </a:ext>
              </a:extLst>
            </p:cNvPr>
            <p:cNvSpPr/>
            <p:nvPr/>
          </p:nvSpPr>
          <p:spPr>
            <a:xfrm>
              <a:off x="10058401" y="618564"/>
              <a:ext cx="519953" cy="448236"/>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E9B05541-4466-4080-9C0D-D822FBD7E7A2}"/>
              </a:ext>
            </a:extLst>
          </p:cNvPr>
          <p:cNvSpPr txBox="1"/>
          <p:nvPr/>
        </p:nvSpPr>
        <p:spPr>
          <a:xfrm>
            <a:off x="412376" y="1715923"/>
            <a:ext cx="3137648" cy="2031325"/>
          </a:xfrm>
          <a:prstGeom prst="rect">
            <a:avLst/>
          </a:prstGeom>
          <a:noFill/>
        </p:spPr>
        <p:txBody>
          <a:bodyPr wrap="square" rtlCol="0">
            <a:spAutoFit/>
          </a:bodyPr>
          <a:lstStyle/>
          <a:p>
            <a:r>
              <a:rPr lang="en-US" dirty="0"/>
              <a:t>It is very interesting to note that no Sale Reps give the lowest Work Life Balance (1 out of 5), even that is not the typical perspective most people would probably have for that position</a:t>
            </a:r>
          </a:p>
        </p:txBody>
      </p:sp>
    </p:spTree>
    <p:extLst>
      <p:ext uri="{BB962C8B-B14F-4D97-AF65-F5344CB8AC3E}">
        <p14:creationId xmlns:p14="http://schemas.microsoft.com/office/powerpoint/2010/main" val="4051360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B6A56E-80CC-4DF0-B305-6DFC22ECE463}"/>
              </a:ext>
            </a:extLst>
          </p:cNvPr>
          <p:cNvPicPr>
            <a:picLocks noChangeAspect="1"/>
          </p:cNvPicPr>
          <p:nvPr/>
        </p:nvPicPr>
        <p:blipFill>
          <a:blip r:embed="rId2"/>
          <a:stretch>
            <a:fillRect/>
          </a:stretch>
        </p:blipFill>
        <p:spPr>
          <a:xfrm>
            <a:off x="1442322" y="180159"/>
            <a:ext cx="7872007" cy="6231670"/>
          </a:xfrm>
          <a:prstGeom prst="rect">
            <a:avLst/>
          </a:prstGeom>
        </p:spPr>
      </p:pic>
    </p:spTree>
    <p:extLst>
      <p:ext uri="{BB962C8B-B14F-4D97-AF65-F5344CB8AC3E}">
        <p14:creationId xmlns:p14="http://schemas.microsoft.com/office/powerpoint/2010/main" val="2572042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DFB44B-2461-4C02-8544-C64302B8B097}"/>
              </a:ext>
            </a:extLst>
          </p:cNvPr>
          <p:cNvPicPr>
            <a:picLocks noChangeAspect="1"/>
          </p:cNvPicPr>
          <p:nvPr/>
        </p:nvPicPr>
        <p:blipFill>
          <a:blip r:embed="rId2"/>
          <a:stretch>
            <a:fillRect/>
          </a:stretch>
        </p:blipFill>
        <p:spPr>
          <a:xfrm>
            <a:off x="1352674" y="291874"/>
            <a:ext cx="7925797" cy="6274252"/>
          </a:xfrm>
          <a:prstGeom prst="rect">
            <a:avLst/>
          </a:prstGeom>
          <a:ln>
            <a:noFill/>
          </a:ln>
        </p:spPr>
      </p:pic>
    </p:spTree>
    <p:extLst>
      <p:ext uri="{BB962C8B-B14F-4D97-AF65-F5344CB8AC3E}">
        <p14:creationId xmlns:p14="http://schemas.microsoft.com/office/powerpoint/2010/main" val="1091986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BD49B2-1221-4266-A0CF-5A391B122642}"/>
              </a:ext>
            </a:extLst>
          </p:cNvPr>
          <p:cNvSpPr txBox="1"/>
          <p:nvPr/>
        </p:nvSpPr>
        <p:spPr>
          <a:xfrm>
            <a:off x="717176" y="1965921"/>
            <a:ext cx="240254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Only those who have the job title of Human Resources of Manager have a Human Resources degree </a:t>
            </a:r>
          </a:p>
        </p:txBody>
      </p:sp>
      <p:grpSp>
        <p:nvGrpSpPr>
          <p:cNvPr id="6" name="Group 5">
            <a:extLst>
              <a:ext uri="{FF2B5EF4-FFF2-40B4-BE49-F238E27FC236}">
                <a16:creationId xmlns:a16="http://schemas.microsoft.com/office/drawing/2014/main" id="{6474FEA6-564E-400D-8238-CC2466E76DD5}"/>
              </a:ext>
            </a:extLst>
          </p:cNvPr>
          <p:cNvGrpSpPr/>
          <p:nvPr/>
        </p:nvGrpSpPr>
        <p:grpSpPr>
          <a:xfrm>
            <a:off x="3880722" y="129168"/>
            <a:ext cx="8024408" cy="6352314"/>
            <a:chOff x="3880722" y="129168"/>
            <a:chExt cx="8024408" cy="6352314"/>
          </a:xfrm>
        </p:grpSpPr>
        <p:pic>
          <p:nvPicPr>
            <p:cNvPr id="2" name="Picture 1">
              <a:extLst>
                <a:ext uri="{FF2B5EF4-FFF2-40B4-BE49-F238E27FC236}">
                  <a16:creationId xmlns:a16="http://schemas.microsoft.com/office/drawing/2014/main" id="{2BBDF733-2ECA-4EBA-BEB3-79047AA5F473}"/>
                </a:ext>
              </a:extLst>
            </p:cNvPr>
            <p:cNvPicPr>
              <a:picLocks noChangeAspect="1"/>
            </p:cNvPicPr>
            <p:nvPr/>
          </p:nvPicPr>
          <p:blipFill>
            <a:blip r:embed="rId2"/>
            <a:stretch>
              <a:fillRect/>
            </a:stretch>
          </p:blipFill>
          <p:spPr>
            <a:xfrm>
              <a:off x="3880722" y="129168"/>
              <a:ext cx="8024408" cy="6352314"/>
            </a:xfrm>
            <a:prstGeom prst="rect">
              <a:avLst/>
            </a:prstGeom>
          </p:spPr>
        </p:pic>
        <p:sp>
          <p:nvSpPr>
            <p:cNvPr id="4" name="Oval 3">
              <a:extLst>
                <a:ext uri="{FF2B5EF4-FFF2-40B4-BE49-F238E27FC236}">
                  <a16:creationId xmlns:a16="http://schemas.microsoft.com/office/drawing/2014/main" id="{59C061EA-8ED7-46C4-B06B-350C0F262111}"/>
                </a:ext>
              </a:extLst>
            </p:cNvPr>
            <p:cNvSpPr/>
            <p:nvPr/>
          </p:nvSpPr>
          <p:spPr>
            <a:xfrm>
              <a:off x="5190563" y="1389528"/>
              <a:ext cx="448236" cy="41237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147468-10C0-417F-BBF8-B59720FECE43}"/>
                </a:ext>
              </a:extLst>
            </p:cNvPr>
            <p:cNvSpPr/>
            <p:nvPr/>
          </p:nvSpPr>
          <p:spPr>
            <a:xfrm>
              <a:off x="6508378" y="654420"/>
              <a:ext cx="448236" cy="41237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983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9885339-1AD2-420F-B635-A4DD19B33415}"/>
              </a:ext>
            </a:extLst>
          </p:cNvPr>
          <p:cNvGrpSpPr/>
          <p:nvPr/>
        </p:nvGrpSpPr>
        <p:grpSpPr>
          <a:xfrm>
            <a:off x="3948952" y="290494"/>
            <a:ext cx="7983071" cy="6277011"/>
            <a:chOff x="506505" y="100622"/>
            <a:chExt cx="7983071" cy="6277011"/>
          </a:xfrm>
        </p:grpSpPr>
        <p:pic>
          <p:nvPicPr>
            <p:cNvPr id="13" name="Picture 12">
              <a:extLst>
                <a:ext uri="{FF2B5EF4-FFF2-40B4-BE49-F238E27FC236}">
                  <a16:creationId xmlns:a16="http://schemas.microsoft.com/office/drawing/2014/main" id="{F362923E-ABF0-4940-A0B6-C745746FA35B}"/>
                </a:ext>
              </a:extLst>
            </p:cNvPr>
            <p:cNvPicPr>
              <a:picLocks noChangeAspect="1"/>
            </p:cNvPicPr>
            <p:nvPr/>
          </p:nvPicPr>
          <p:blipFill>
            <a:blip r:embed="rId2"/>
            <a:stretch>
              <a:fillRect/>
            </a:stretch>
          </p:blipFill>
          <p:spPr>
            <a:xfrm>
              <a:off x="560294" y="100622"/>
              <a:ext cx="7929282" cy="6277011"/>
            </a:xfrm>
            <a:prstGeom prst="rect">
              <a:avLst/>
            </a:prstGeom>
          </p:spPr>
        </p:pic>
        <p:sp>
          <p:nvSpPr>
            <p:cNvPr id="3" name="TextBox 2">
              <a:extLst>
                <a:ext uri="{FF2B5EF4-FFF2-40B4-BE49-F238E27FC236}">
                  <a16:creationId xmlns:a16="http://schemas.microsoft.com/office/drawing/2014/main" id="{31F9A798-4B41-417E-B645-016AAB28E4F6}"/>
                </a:ext>
              </a:extLst>
            </p:cNvPr>
            <p:cNvSpPr txBox="1"/>
            <p:nvPr/>
          </p:nvSpPr>
          <p:spPr>
            <a:xfrm>
              <a:off x="954740" y="1204122"/>
              <a:ext cx="304800" cy="253916"/>
            </a:xfrm>
            <a:prstGeom prst="rect">
              <a:avLst/>
            </a:prstGeom>
            <a:noFill/>
          </p:spPr>
          <p:txBody>
            <a:bodyPr wrap="square" rtlCol="0">
              <a:spAutoFit/>
            </a:bodyPr>
            <a:lstStyle/>
            <a:p>
              <a:r>
                <a:rPr lang="en-US" sz="1050" dirty="0"/>
                <a:t>1)</a:t>
              </a:r>
            </a:p>
          </p:txBody>
        </p:sp>
        <p:sp>
          <p:nvSpPr>
            <p:cNvPr id="4" name="TextBox 3">
              <a:extLst>
                <a:ext uri="{FF2B5EF4-FFF2-40B4-BE49-F238E27FC236}">
                  <a16:creationId xmlns:a16="http://schemas.microsoft.com/office/drawing/2014/main" id="{D6655523-8CBB-459C-975F-F422BABC52F8}"/>
                </a:ext>
              </a:extLst>
            </p:cNvPr>
            <p:cNvSpPr txBox="1"/>
            <p:nvPr/>
          </p:nvSpPr>
          <p:spPr>
            <a:xfrm>
              <a:off x="685800" y="598522"/>
              <a:ext cx="304800" cy="253916"/>
            </a:xfrm>
            <a:prstGeom prst="rect">
              <a:avLst/>
            </a:prstGeom>
            <a:noFill/>
          </p:spPr>
          <p:txBody>
            <a:bodyPr wrap="square" rtlCol="0">
              <a:spAutoFit/>
            </a:bodyPr>
            <a:lstStyle/>
            <a:p>
              <a:r>
                <a:rPr lang="en-US" sz="1050" dirty="0"/>
                <a:t>8)</a:t>
              </a:r>
            </a:p>
          </p:txBody>
        </p:sp>
        <p:sp>
          <p:nvSpPr>
            <p:cNvPr id="5" name="TextBox 4">
              <a:extLst>
                <a:ext uri="{FF2B5EF4-FFF2-40B4-BE49-F238E27FC236}">
                  <a16:creationId xmlns:a16="http://schemas.microsoft.com/office/drawing/2014/main" id="{FF3BD0E7-DB94-421D-97DE-2F4095B16427}"/>
                </a:ext>
              </a:extLst>
            </p:cNvPr>
            <p:cNvSpPr txBox="1"/>
            <p:nvPr/>
          </p:nvSpPr>
          <p:spPr>
            <a:xfrm>
              <a:off x="802340" y="1848859"/>
              <a:ext cx="304800" cy="253916"/>
            </a:xfrm>
            <a:prstGeom prst="rect">
              <a:avLst/>
            </a:prstGeom>
            <a:noFill/>
          </p:spPr>
          <p:txBody>
            <a:bodyPr wrap="square" rtlCol="0">
              <a:spAutoFit/>
            </a:bodyPr>
            <a:lstStyle/>
            <a:p>
              <a:r>
                <a:rPr lang="en-US" sz="1050" dirty="0"/>
                <a:t>2)</a:t>
              </a:r>
            </a:p>
          </p:txBody>
        </p:sp>
        <p:sp>
          <p:nvSpPr>
            <p:cNvPr id="6" name="TextBox 5">
              <a:extLst>
                <a:ext uri="{FF2B5EF4-FFF2-40B4-BE49-F238E27FC236}">
                  <a16:creationId xmlns:a16="http://schemas.microsoft.com/office/drawing/2014/main" id="{3F8ECEC8-6E9A-47B2-82F8-31981D8505DD}"/>
                </a:ext>
              </a:extLst>
            </p:cNvPr>
            <p:cNvSpPr txBox="1"/>
            <p:nvPr/>
          </p:nvSpPr>
          <p:spPr>
            <a:xfrm>
              <a:off x="656165" y="2479824"/>
              <a:ext cx="597149" cy="253916"/>
            </a:xfrm>
            <a:prstGeom prst="rect">
              <a:avLst/>
            </a:prstGeom>
            <a:noFill/>
          </p:spPr>
          <p:txBody>
            <a:bodyPr wrap="square" rtlCol="0">
              <a:spAutoFit/>
            </a:bodyPr>
            <a:lstStyle/>
            <a:p>
              <a:r>
                <a:rPr lang="en-US" sz="1050" dirty="0"/>
                <a:t>6(tie)</a:t>
              </a:r>
            </a:p>
          </p:txBody>
        </p:sp>
        <p:sp>
          <p:nvSpPr>
            <p:cNvPr id="7" name="TextBox 6">
              <a:extLst>
                <a:ext uri="{FF2B5EF4-FFF2-40B4-BE49-F238E27FC236}">
                  <a16:creationId xmlns:a16="http://schemas.microsoft.com/office/drawing/2014/main" id="{24DC10F1-C63D-4BE5-A767-E8F523E0F7E5}"/>
                </a:ext>
              </a:extLst>
            </p:cNvPr>
            <p:cNvSpPr txBox="1"/>
            <p:nvPr/>
          </p:nvSpPr>
          <p:spPr>
            <a:xfrm>
              <a:off x="685800" y="3061929"/>
              <a:ext cx="304800" cy="253916"/>
            </a:xfrm>
            <a:prstGeom prst="rect">
              <a:avLst/>
            </a:prstGeom>
            <a:noFill/>
          </p:spPr>
          <p:txBody>
            <a:bodyPr wrap="square" rtlCol="0">
              <a:spAutoFit/>
            </a:bodyPr>
            <a:lstStyle/>
            <a:p>
              <a:r>
                <a:rPr lang="en-US" sz="1050" dirty="0"/>
                <a:t>4)</a:t>
              </a:r>
            </a:p>
          </p:txBody>
        </p:sp>
        <p:sp>
          <p:nvSpPr>
            <p:cNvPr id="8" name="TextBox 7">
              <a:extLst>
                <a:ext uri="{FF2B5EF4-FFF2-40B4-BE49-F238E27FC236}">
                  <a16:creationId xmlns:a16="http://schemas.microsoft.com/office/drawing/2014/main" id="{E65A773C-F44B-4511-8645-A65605D7C30F}"/>
                </a:ext>
              </a:extLst>
            </p:cNvPr>
            <p:cNvSpPr txBox="1"/>
            <p:nvPr/>
          </p:nvSpPr>
          <p:spPr>
            <a:xfrm>
              <a:off x="506505" y="5541612"/>
              <a:ext cx="304800" cy="253916"/>
            </a:xfrm>
            <a:prstGeom prst="rect">
              <a:avLst/>
            </a:prstGeom>
            <a:noFill/>
          </p:spPr>
          <p:txBody>
            <a:bodyPr wrap="square" rtlCol="0">
              <a:spAutoFit/>
            </a:bodyPr>
            <a:lstStyle/>
            <a:p>
              <a:r>
                <a:rPr lang="en-US" sz="1050" dirty="0"/>
                <a:t>5)</a:t>
              </a:r>
            </a:p>
          </p:txBody>
        </p:sp>
        <p:sp>
          <p:nvSpPr>
            <p:cNvPr id="10" name="TextBox 9">
              <a:extLst>
                <a:ext uri="{FF2B5EF4-FFF2-40B4-BE49-F238E27FC236}">
                  <a16:creationId xmlns:a16="http://schemas.microsoft.com/office/drawing/2014/main" id="{5AD53424-3B19-4B76-A986-20C0699726D9}"/>
                </a:ext>
              </a:extLst>
            </p:cNvPr>
            <p:cNvSpPr txBox="1"/>
            <p:nvPr/>
          </p:nvSpPr>
          <p:spPr>
            <a:xfrm>
              <a:off x="842684" y="4938254"/>
              <a:ext cx="304800" cy="253916"/>
            </a:xfrm>
            <a:prstGeom prst="rect">
              <a:avLst/>
            </a:prstGeom>
            <a:noFill/>
          </p:spPr>
          <p:txBody>
            <a:bodyPr wrap="square" rtlCol="0">
              <a:spAutoFit/>
            </a:bodyPr>
            <a:lstStyle/>
            <a:p>
              <a:r>
                <a:rPr lang="en-US" sz="1050" dirty="0"/>
                <a:t>9)</a:t>
              </a:r>
            </a:p>
          </p:txBody>
        </p:sp>
        <p:sp>
          <p:nvSpPr>
            <p:cNvPr id="11" name="TextBox 10">
              <a:extLst>
                <a:ext uri="{FF2B5EF4-FFF2-40B4-BE49-F238E27FC236}">
                  <a16:creationId xmlns:a16="http://schemas.microsoft.com/office/drawing/2014/main" id="{33A04730-746E-442B-9410-3B8B19E56E72}"/>
                </a:ext>
              </a:extLst>
            </p:cNvPr>
            <p:cNvSpPr txBox="1"/>
            <p:nvPr/>
          </p:nvSpPr>
          <p:spPr>
            <a:xfrm>
              <a:off x="694765" y="4309271"/>
              <a:ext cx="304800" cy="253916"/>
            </a:xfrm>
            <a:prstGeom prst="rect">
              <a:avLst/>
            </a:prstGeom>
            <a:noFill/>
          </p:spPr>
          <p:txBody>
            <a:bodyPr wrap="square" rtlCol="0">
              <a:spAutoFit/>
            </a:bodyPr>
            <a:lstStyle/>
            <a:p>
              <a:r>
                <a:rPr lang="en-US" sz="1050" dirty="0"/>
                <a:t>3)</a:t>
              </a:r>
            </a:p>
          </p:txBody>
        </p:sp>
        <p:sp>
          <p:nvSpPr>
            <p:cNvPr id="12" name="TextBox 11">
              <a:extLst>
                <a:ext uri="{FF2B5EF4-FFF2-40B4-BE49-F238E27FC236}">
                  <a16:creationId xmlns:a16="http://schemas.microsoft.com/office/drawing/2014/main" id="{EBA5130A-1FE5-4126-90E8-7533145FC544}"/>
                </a:ext>
              </a:extLst>
            </p:cNvPr>
            <p:cNvSpPr txBox="1"/>
            <p:nvPr/>
          </p:nvSpPr>
          <p:spPr>
            <a:xfrm>
              <a:off x="1075763" y="3689689"/>
              <a:ext cx="597149" cy="253916"/>
            </a:xfrm>
            <a:prstGeom prst="rect">
              <a:avLst/>
            </a:prstGeom>
            <a:noFill/>
          </p:spPr>
          <p:txBody>
            <a:bodyPr wrap="square" rtlCol="0">
              <a:spAutoFit/>
            </a:bodyPr>
            <a:lstStyle/>
            <a:p>
              <a:r>
                <a:rPr lang="en-US" sz="1050" dirty="0"/>
                <a:t>6(tie)</a:t>
              </a:r>
            </a:p>
          </p:txBody>
        </p:sp>
      </p:grpSp>
      <p:sp>
        <p:nvSpPr>
          <p:cNvPr id="16" name="TextBox 15">
            <a:extLst>
              <a:ext uri="{FF2B5EF4-FFF2-40B4-BE49-F238E27FC236}">
                <a16:creationId xmlns:a16="http://schemas.microsoft.com/office/drawing/2014/main" id="{6AFA2063-6C52-4EC8-8456-7D3508C5F04E}"/>
              </a:ext>
            </a:extLst>
          </p:cNvPr>
          <p:cNvSpPr txBox="1"/>
          <p:nvPr/>
        </p:nvSpPr>
        <p:spPr>
          <a:xfrm>
            <a:off x="329950" y="1138485"/>
            <a:ext cx="357143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Total of 870 current and former employees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Note: Healthcare Representatives, Managers, Manufacturing and Research Directors have turnover rates higher than 84%</a:t>
            </a:r>
          </a:p>
        </p:txBody>
      </p:sp>
      <p:sp>
        <p:nvSpPr>
          <p:cNvPr id="17" name="Oval 16">
            <a:extLst>
              <a:ext uri="{FF2B5EF4-FFF2-40B4-BE49-F238E27FC236}">
                <a16:creationId xmlns:a16="http://schemas.microsoft.com/office/drawing/2014/main" id="{C18D8C97-64D6-41F8-85E2-424C9478D987}"/>
              </a:ext>
            </a:extLst>
          </p:cNvPr>
          <p:cNvSpPr/>
          <p:nvPr/>
        </p:nvSpPr>
        <p:spPr>
          <a:xfrm>
            <a:off x="3901389" y="5731484"/>
            <a:ext cx="1562151" cy="25391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C25D1A4-1A6B-4AAA-B8AC-243FC1F3D1FD}"/>
              </a:ext>
            </a:extLst>
          </p:cNvPr>
          <p:cNvSpPr/>
          <p:nvPr/>
        </p:nvSpPr>
        <p:spPr>
          <a:xfrm>
            <a:off x="4290507" y="3864584"/>
            <a:ext cx="1325433" cy="25391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1BD48C0-1B0B-49C3-996D-518BFAF8EE52}"/>
              </a:ext>
            </a:extLst>
          </p:cNvPr>
          <p:cNvSpPr/>
          <p:nvPr/>
        </p:nvSpPr>
        <p:spPr>
          <a:xfrm>
            <a:off x="4138107" y="3254984"/>
            <a:ext cx="1325433" cy="25391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4D27492-8A5B-476C-AFF5-F1E7D1F6C249}"/>
              </a:ext>
            </a:extLst>
          </p:cNvPr>
          <p:cNvSpPr/>
          <p:nvPr/>
        </p:nvSpPr>
        <p:spPr>
          <a:xfrm>
            <a:off x="4002741" y="2645384"/>
            <a:ext cx="1460799" cy="27822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9102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E1FFCF-C946-4198-9B2B-F6C8BD240B90}"/>
              </a:ext>
            </a:extLst>
          </p:cNvPr>
          <p:cNvPicPr>
            <a:picLocks noChangeAspect="1"/>
          </p:cNvPicPr>
          <p:nvPr/>
        </p:nvPicPr>
        <p:blipFill>
          <a:blip r:embed="rId2"/>
          <a:stretch>
            <a:fillRect/>
          </a:stretch>
        </p:blipFill>
        <p:spPr>
          <a:xfrm>
            <a:off x="3701428" y="224456"/>
            <a:ext cx="8096126" cy="6409088"/>
          </a:xfrm>
          <a:prstGeom prst="rect">
            <a:avLst/>
          </a:prstGeom>
        </p:spPr>
      </p:pic>
      <p:sp>
        <p:nvSpPr>
          <p:cNvPr id="3" name="Oval 2">
            <a:extLst>
              <a:ext uri="{FF2B5EF4-FFF2-40B4-BE49-F238E27FC236}">
                <a16:creationId xmlns:a16="http://schemas.microsoft.com/office/drawing/2014/main" id="{656852BB-D320-4AC0-8DCC-F14D52AF3A8E}"/>
              </a:ext>
            </a:extLst>
          </p:cNvPr>
          <p:cNvSpPr/>
          <p:nvPr/>
        </p:nvSpPr>
        <p:spPr>
          <a:xfrm>
            <a:off x="4267200" y="1550895"/>
            <a:ext cx="582706" cy="51098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914D42BB-E6FA-410D-B071-CAE2BC258F2C}"/>
              </a:ext>
            </a:extLst>
          </p:cNvPr>
          <p:cNvSpPr/>
          <p:nvPr/>
        </p:nvSpPr>
        <p:spPr>
          <a:xfrm>
            <a:off x="5625353" y="1452282"/>
            <a:ext cx="582706" cy="51098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F8E660E-4A23-46EC-9AC0-D2E1B453A739}"/>
              </a:ext>
            </a:extLst>
          </p:cNvPr>
          <p:cNvSpPr/>
          <p:nvPr/>
        </p:nvSpPr>
        <p:spPr>
          <a:xfrm>
            <a:off x="9735670" y="1604683"/>
            <a:ext cx="582706" cy="51098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4622207-9A7B-49E2-864E-93C82ADE46DF}"/>
              </a:ext>
            </a:extLst>
          </p:cNvPr>
          <p:cNvSpPr/>
          <p:nvPr/>
        </p:nvSpPr>
        <p:spPr>
          <a:xfrm>
            <a:off x="7019363" y="1232648"/>
            <a:ext cx="582706" cy="51098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F8E2A91-912C-4ED0-9428-6CCB2337F313}"/>
              </a:ext>
            </a:extLst>
          </p:cNvPr>
          <p:cNvSpPr txBox="1"/>
          <p:nvPr/>
        </p:nvSpPr>
        <p:spPr>
          <a:xfrm>
            <a:off x="69472" y="1140759"/>
            <a:ext cx="348727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Not surprising to see Sales Reps, Healthcare reps, and Manufacturing Directors among the higher Frequent travelers</a:t>
            </a:r>
          </a:p>
          <a:p>
            <a:endParaRPr lang="en-US" dirty="0"/>
          </a:p>
          <a:p>
            <a:pPr marL="285750" indent="-285750">
              <a:buFont typeface="Arial" panose="020B0604020202020204" pitchFamily="34" charset="0"/>
              <a:buChar char="•"/>
            </a:pPr>
            <a:r>
              <a:rPr lang="en-US" dirty="0"/>
              <a:t>Is surprising to is Lab techs on average are higher frequent travelers than Sales Executives</a:t>
            </a:r>
          </a:p>
        </p:txBody>
      </p:sp>
    </p:spTree>
    <p:extLst>
      <p:ext uri="{BB962C8B-B14F-4D97-AF65-F5344CB8AC3E}">
        <p14:creationId xmlns:p14="http://schemas.microsoft.com/office/powerpoint/2010/main" val="291912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47701A8-CAE5-478B-B297-A9B075951D79}"/>
              </a:ext>
            </a:extLst>
          </p:cNvPr>
          <p:cNvGrpSpPr/>
          <p:nvPr/>
        </p:nvGrpSpPr>
        <p:grpSpPr>
          <a:xfrm>
            <a:off x="3737286" y="164134"/>
            <a:ext cx="8248526" cy="6529732"/>
            <a:chOff x="3737286" y="164134"/>
            <a:chExt cx="8248526" cy="6529732"/>
          </a:xfrm>
        </p:grpSpPr>
        <p:pic>
          <p:nvPicPr>
            <p:cNvPr id="2" name="Picture 1">
              <a:extLst>
                <a:ext uri="{FF2B5EF4-FFF2-40B4-BE49-F238E27FC236}">
                  <a16:creationId xmlns:a16="http://schemas.microsoft.com/office/drawing/2014/main" id="{A28949C5-1BE0-44A4-B2C8-DFEAD477A5CA}"/>
                </a:ext>
              </a:extLst>
            </p:cNvPr>
            <p:cNvPicPr>
              <a:picLocks noChangeAspect="1"/>
            </p:cNvPicPr>
            <p:nvPr/>
          </p:nvPicPr>
          <p:blipFill>
            <a:blip r:embed="rId2"/>
            <a:stretch>
              <a:fillRect/>
            </a:stretch>
          </p:blipFill>
          <p:spPr>
            <a:xfrm>
              <a:off x="3737286" y="164134"/>
              <a:ext cx="8248526" cy="6529732"/>
            </a:xfrm>
            <a:prstGeom prst="rect">
              <a:avLst/>
            </a:prstGeom>
          </p:spPr>
        </p:pic>
        <p:sp>
          <p:nvSpPr>
            <p:cNvPr id="3" name="Oval 2">
              <a:extLst>
                <a:ext uri="{FF2B5EF4-FFF2-40B4-BE49-F238E27FC236}">
                  <a16:creationId xmlns:a16="http://schemas.microsoft.com/office/drawing/2014/main" id="{B85DB368-2F09-4F25-AF42-953642CC7345}"/>
                </a:ext>
              </a:extLst>
            </p:cNvPr>
            <p:cNvSpPr/>
            <p:nvPr/>
          </p:nvSpPr>
          <p:spPr>
            <a:xfrm>
              <a:off x="8247528" y="4742329"/>
              <a:ext cx="403412" cy="421342"/>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285BD987-B7AB-4769-8BCE-BDC2FBF49627}"/>
                </a:ext>
              </a:extLst>
            </p:cNvPr>
            <p:cNvSpPr/>
            <p:nvPr/>
          </p:nvSpPr>
          <p:spPr>
            <a:xfrm>
              <a:off x="10497669" y="1048870"/>
              <a:ext cx="403412" cy="421342"/>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6FF1E1F0-72B9-4D0E-ACC4-8632AC35A6D4}"/>
              </a:ext>
            </a:extLst>
          </p:cNvPr>
          <p:cNvSpPr txBox="1"/>
          <p:nvPr/>
        </p:nvSpPr>
        <p:spPr>
          <a:xfrm>
            <a:off x="663388" y="941294"/>
            <a:ext cx="2716306" cy="3970318"/>
          </a:xfrm>
          <a:prstGeom prst="rect">
            <a:avLst/>
          </a:prstGeom>
          <a:noFill/>
        </p:spPr>
        <p:txBody>
          <a:bodyPr wrap="square" rtlCol="0">
            <a:spAutoFit/>
          </a:bodyPr>
          <a:lstStyle/>
          <a:p>
            <a:pPr marL="285750" indent="-285750">
              <a:buFont typeface="Arial" panose="020B0604020202020204" pitchFamily="34" charset="0"/>
              <a:buChar char="•"/>
            </a:pPr>
            <a:r>
              <a:rPr lang="en-US" dirty="0"/>
              <a:t>Research Directors have the highest frequency of the highest education level (5)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Sales Reps have no one with a level 5 education, and has the highest frequency for the lowest education level…most great sale people do NOT need a PhD</a:t>
            </a:r>
          </a:p>
        </p:txBody>
      </p:sp>
    </p:spTree>
    <p:extLst>
      <p:ext uri="{BB962C8B-B14F-4D97-AF65-F5344CB8AC3E}">
        <p14:creationId xmlns:p14="http://schemas.microsoft.com/office/powerpoint/2010/main" val="2885131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7C18985-E7C9-42FA-BBB7-7664086C6A46}"/>
              </a:ext>
            </a:extLst>
          </p:cNvPr>
          <p:cNvGrpSpPr/>
          <p:nvPr/>
        </p:nvGrpSpPr>
        <p:grpSpPr>
          <a:xfrm>
            <a:off x="2168462" y="90511"/>
            <a:ext cx="8185773" cy="6480055"/>
            <a:chOff x="2168462" y="90511"/>
            <a:chExt cx="8185773" cy="6480055"/>
          </a:xfrm>
        </p:grpSpPr>
        <p:pic>
          <p:nvPicPr>
            <p:cNvPr id="2" name="Picture 1">
              <a:extLst>
                <a:ext uri="{FF2B5EF4-FFF2-40B4-BE49-F238E27FC236}">
                  <a16:creationId xmlns:a16="http://schemas.microsoft.com/office/drawing/2014/main" id="{45669990-DC15-4700-B7A9-F1B94729551B}"/>
                </a:ext>
              </a:extLst>
            </p:cNvPr>
            <p:cNvPicPr>
              <a:picLocks noChangeAspect="1"/>
            </p:cNvPicPr>
            <p:nvPr/>
          </p:nvPicPr>
          <p:blipFill>
            <a:blip r:embed="rId2"/>
            <a:stretch>
              <a:fillRect/>
            </a:stretch>
          </p:blipFill>
          <p:spPr>
            <a:xfrm>
              <a:off x="2168462" y="90511"/>
              <a:ext cx="8185773" cy="6480055"/>
            </a:xfrm>
            <a:prstGeom prst="rect">
              <a:avLst/>
            </a:prstGeom>
          </p:spPr>
        </p:pic>
        <p:sp>
          <p:nvSpPr>
            <p:cNvPr id="5" name="Oval 4">
              <a:extLst>
                <a:ext uri="{FF2B5EF4-FFF2-40B4-BE49-F238E27FC236}">
                  <a16:creationId xmlns:a16="http://schemas.microsoft.com/office/drawing/2014/main" id="{5832EAAE-79F8-4217-B54C-6D356552F0DA}"/>
                </a:ext>
              </a:extLst>
            </p:cNvPr>
            <p:cNvSpPr/>
            <p:nvPr/>
          </p:nvSpPr>
          <p:spPr>
            <a:xfrm>
              <a:off x="8821718" y="4121523"/>
              <a:ext cx="563880" cy="533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4BDE3DC-D5F0-4423-B04C-7F2F1F421D49}"/>
                </a:ext>
              </a:extLst>
            </p:cNvPr>
            <p:cNvSpPr/>
            <p:nvPr/>
          </p:nvSpPr>
          <p:spPr>
            <a:xfrm>
              <a:off x="7305338" y="4022463"/>
              <a:ext cx="563880" cy="533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03316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EED600-9789-40D9-95E1-2E09B5D7524A}"/>
              </a:ext>
            </a:extLst>
          </p:cNvPr>
          <p:cNvPicPr>
            <a:picLocks noChangeAspect="1"/>
          </p:cNvPicPr>
          <p:nvPr/>
        </p:nvPicPr>
        <p:blipFill>
          <a:blip r:embed="rId2"/>
          <a:stretch>
            <a:fillRect/>
          </a:stretch>
        </p:blipFill>
        <p:spPr>
          <a:xfrm>
            <a:off x="4113803" y="440135"/>
            <a:ext cx="7809255" cy="6181994"/>
          </a:xfrm>
          <a:prstGeom prst="rect">
            <a:avLst/>
          </a:prstGeom>
        </p:spPr>
      </p:pic>
      <p:sp>
        <p:nvSpPr>
          <p:cNvPr id="4" name="TextBox 3">
            <a:extLst>
              <a:ext uri="{FF2B5EF4-FFF2-40B4-BE49-F238E27FC236}">
                <a16:creationId xmlns:a16="http://schemas.microsoft.com/office/drawing/2014/main" id="{5A933610-2281-41E5-9369-9E7E053BEE13}"/>
              </a:ext>
            </a:extLst>
          </p:cNvPr>
          <p:cNvSpPr txBox="1"/>
          <p:nvPr/>
        </p:nvSpPr>
        <p:spPr>
          <a:xfrm>
            <a:off x="63751" y="1640539"/>
            <a:ext cx="3888688"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Those with the job title of Manufacturing Director are more satisfied with their environment, given the most aggregate 3s and 4s</a:t>
            </a:r>
          </a:p>
          <a:p>
            <a:endParaRPr lang="en-US" dirty="0"/>
          </a:p>
          <a:p>
            <a:pPr marL="285750" indent="-285750">
              <a:buFont typeface="Arial" panose="020B0604020202020204" pitchFamily="34" charset="0"/>
              <a:buChar char="•"/>
            </a:pPr>
            <a:r>
              <a:rPr lang="en-US" dirty="0"/>
              <a:t>Research Directors have the highest frequency of giving the lowest ratings for Environment Satisfaction</a:t>
            </a:r>
          </a:p>
        </p:txBody>
      </p:sp>
      <p:sp>
        <p:nvSpPr>
          <p:cNvPr id="5" name="Oval 4">
            <a:extLst>
              <a:ext uri="{FF2B5EF4-FFF2-40B4-BE49-F238E27FC236}">
                <a16:creationId xmlns:a16="http://schemas.microsoft.com/office/drawing/2014/main" id="{05D4CC12-895F-404B-8B58-5B7877D0C5D8}"/>
              </a:ext>
            </a:extLst>
          </p:cNvPr>
          <p:cNvSpPr/>
          <p:nvPr/>
        </p:nvSpPr>
        <p:spPr>
          <a:xfrm>
            <a:off x="8039100" y="1508760"/>
            <a:ext cx="411480" cy="3581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3805A0C-8089-4AE5-A1A6-1CA917E0415F}"/>
              </a:ext>
            </a:extLst>
          </p:cNvPr>
          <p:cNvSpPr/>
          <p:nvPr/>
        </p:nvSpPr>
        <p:spPr>
          <a:xfrm>
            <a:off x="7383780" y="2744040"/>
            <a:ext cx="411480" cy="3581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A59D15B-D2BA-407C-B304-05F9DFAFBDE1}"/>
              </a:ext>
            </a:extLst>
          </p:cNvPr>
          <p:cNvSpPr/>
          <p:nvPr/>
        </p:nvSpPr>
        <p:spPr>
          <a:xfrm>
            <a:off x="7383780" y="4244340"/>
            <a:ext cx="411480" cy="3581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7120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DB98E3-197A-42B1-8ACC-1F7768602AAE}"/>
              </a:ext>
            </a:extLst>
          </p:cNvPr>
          <p:cNvSpPr txBox="1"/>
          <p:nvPr/>
        </p:nvSpPr>
        <p:spPr>
          <a:xfrm>
            <a:off x="322730" y="1369015"/>
            <a:ext cx="347730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Although close to 50% of the Sales Reps are single, they also are the least likely to be divorced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Managers have the highest marriage percentage, and are tied for the second lowest divorce rate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 25% of Manufacturing and Research Directors have been divorced, even though Human Resources has the highest divorce rate</a:t>
            </a:r>
          </a:p>
        </p:txBody>
      </p:sp>
      <p:grpSp>
        <p:nvGrpSpPr>
          <p:cNvPr id="7" name="Group 6">
            <a:extLst>
              <a:ext uri="{FF2B5EF4-FFF2-40B4-BE49-F238E27FC236}">
                <a16:creationId xmlns:a16="http://schemas.microsoft.com/office/drawing/2014/main" id="{901E4788-7097-4285-8904-58439F2048E6}"/>
              </a:ext>
            </a:extLst>
          </p:cNvPr>
          <p:cNvGrpSpPr/>
          <p:nvPr/>
        </p:nvGrpSpPr>
        <p:grpSpPr>
          <a:xfrm>
            <a:off x="4033121" y="260842"/>
            <a:ext cx="7836149" cy="6203284"/>
            <a:chOff x="4033121" y="260842"/>
            <a:chExt cx="7836149" cy="6203284"/>
          </a:xfrm>
        </p:grpSpPr>
        <p:pic>
          <p:nvPicPr>
            <p:cNvPr id="2" name="Picture 1">
              <a:extLst>
                <a:ext uri="{FF2B5EF4-FFF2-40B4-BE49-F238E27FC236}">
                  <a16:creationId xmlns:a16="http://schemas.microsoft.com/office/drawing/2014/main" id="{FCEA1091-492D-4BEE-B825-74A2DE7A77EA}"/>
                </a:ext>
              </a:extLst>
            </p:cNvPr>
            <p:cNvPicPr>
              <a:picLocks noChangeAspect="1"/>
            </p:cNvPicPr>
            <p:nvPr/>
          </p:nvPicPr>
          <p:blipFill>
            <a:blip r:embed="rId2"/>
            <a:stretch>
              <a:fillRect/>
            </a:stretch>
          </p:blipFill>
          <p:spPr>
            <a:xfrm>
              <a:off x="4033121" y="260842"/>
              <a:ext cx="7836149" cy="6203284"/>
            </a:xfrm>
            <a:prstGeom prst="rect">
              <a:avLst/>
            </a:prstGeom>
          </p:spPr>
        </p:pic>
        <p:sp>
          <p:nvSpPr>
            <p:cNvPr id="4" name="Oval 3">
              <a:extLst>
                <a:ext uri="{FF2B5EF4-FFF2-40B4-BE49-F238E27FC236}">
                  <a16:creationId xmlns:a16="http://schemas.microsoft.com/office/drawing/2014/main" id="{BB2714B6-07C4-46B8-B565-EAEE9B27AF77}"/>
                </a:ext>
              </a:extLst>
            </p:cNvPr>
            <p:cNvSpPr/>
            <p:nvPr/>
          </p:nvSpPr>
          <p:spPr>
            <a:xfrm>
              <a:off x="10318374" y="851642"/>
              <a:ext cx="340659" cy="37651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8AECB48-042E-4EDA-BAF6-8EEF03DCD25A}"/>
                </a:ext>
              </a:extLst>
            </p:cNvPr>
            <p:cNvSpPr/>
            <p:nvPr/>
          </p:nvSpPr>
          <p:spPr>
            <a:xfrm>
              <a:off x="10327338" y="3854819"/>
              <a:ext cx="340659" cy="37651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AB59C5-6E84-45D9-97BB-B7DBBA2FADEE}"/>
                </a:ext>
              </a:extLst>
            </p:cNvPr>
            <p:cNvSpPr/>
            <p:nvPr/>
          </p:nvSpPr>
          <p:spPr>
            <a:xfrm>
              <a:off x="6822138" y="2662512"/>
              <a:ext cx="340659" cy="37651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30893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EA5118-78A4-4AA1-ADE2-B405671D6171}"/>
              </a:ext>
            </a:extLst>
          </p:cNvPr>
          <p:cNvSpPr txBox="1"/>
          <p:nvPr/>
        </p:nvSpPr>
        <p:spPr>
          <a:xfrm>
            <a:off x="582706" y="1783976"/>
            <a:ext cx="2716306" cy="1754326"/>
          </a:xfrm>
          <a:prstGeom prst="rect">
            <a:avLst/>
          </a:prstGeom>
          <a:noFill/>
        </p:spPr>
        <p:txBody>
          <a:bodyPr wrap="square" rtlCol="0">
            <a:spAutoFit/>
          </a:bodyPr>
          <a:lstStyle/>
          <a:p>
            <a:r>
              <a:rPr lang="en-US" dirty="0"/>
              <a:t>Research Directors and Sales Reps are more likely to give themselves the lower Performance rating of 3 versus 4</a:t>
            </a:r>
          </a:p>
        </p:txBody>
      </p:sp>
      <p:grpSp>
        <p:nvGrpSpPr>
          <p:cNvPr id="6" name="Group 5">
            <a:extLst>
              <a:ext uri="{FF2B5EF4-FFF2-40B4-BE49-F238E27FC236}">
                <a16:creationId xmlns:a16="http://schemas.microsoft.com/office/drawing/2014/main" id="{32128671-FFEB-4D09-B841-2E7F971159FB}"/>
              </a:ext>
            </a:extLst>
          </p:cNvPr>
          <p:cNvGrpSpPr/>
          <p:nvPr/>
        </p:nvGrpSpPr>
        <p:grpSpPr>
          <a:xfrm>
            <a:off x="3692462" y="207052"/>
            <a:ext cx="7916832" cy="6267155"/>
            <a:chOff x="3692462" y="207052"/>
            <a:chExt cx="7916832" cy="6267155"/>
          </a:xfrm>
        </p:grpSpPr>
        <p:pic>
          <p:nvPicPr>
            <p:cNvPr id="2" name="Picture 1">
              <a:extLst>
                <a:ext uri="{FF2B5EF4-FFF2-40B4-BE49-F238E27FC236}">
                  <a16:creationId xmlns:a16="http://schemas.microsoft.com/office/drawing/2014/main" id="{A3EF32BD-B1FB-489F-A6C4-B790A29876EB}"/>
                </a:ext>
              </a:extLst>
            </p:cNvPr>
            <p:cNvPicPr>
              <a:picLocks noChangeAspect="1"/>
            </p:cNvPicPr>
            <p:nvPr/>
          </p:nvPicPr>
          <p:blipFill>
            <a:blip r:embed="rId2"/>
            <a:stretch>
              <a:fillRect/>
            </a:stretch>
          </p:blipFill>
          <p:spPr>
            <a:xfrm>
              <a:off x="3692462" y="207052"/>
              <a:ext cx="7916832" cy="6267155"/>
            </a:xfrm>
            <a:prstGeom prst="rect">
              <a:avLst/>
            </a:prstGeom>
          </p:spPr>
        </p:pic>
        <p:sp>
          <p:nvSpPr>
            <p:cNvPr id="4" name="Oval 3">
              <a:extLst>
                <a:ext uri="{FF2B5EF4-FFF2-40B4-BE49-F238E27FC236}">
                  <a16:creationId xmlns:a16="http://schemas.microsoft.com/office/drawing/2014/main" id="{C012727C-74BB-4546-9DA7-312E82E08275}"/>
                </a:ext>
              </a:extLst>
            </p:cNvPr>
            <p:cNvSpPr/>
            <p:nvPr/>
          </p:nvSpPr>
          <p:spPr>
            <a:xfrm>
              <a:off x="7709646" y="4823011"/>
              <a:ext cx="367553" cy="18825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BC47A80-C830-4280-9A27-E8A3DD71BDD8}"/>
                </a:ext>
              </a:extLst>
            </p:cNvPr>
            <p:cNvSpPr/>
            <p:nvPr/>
          </p:nvSpPr>
          <p:spPr>
            <a:xfrm>
              <a:off x="9717739" y="4814044"/>
              <a:ext cx="367553" cy="18825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200691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976</TotalTime>
  <Words>1068</Words>
  <Application>Microsoft Office PowerPoint</Application>
  <PresentationFormat>Widescreen</PresentationFormat>
  <Paragraphs>273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Trebuchet MS</vt:lpstr>
      <vt:lpstr>Wingdings</vt:lpstr>
      <vt:lpstr>Wingdings 3</vt:lpstr>
      <vt:lpstr>Facet</vt:lpstr>
      <vt:lpstr>DDS Analytics for Talent Management – Case Study 02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3 Predictors of Attrition</vt:lpstr>
      <vt:lpstr>Naïve Bayes Model to Predict Attrition</vt:lpstr>
      <vt:lpstr>kNN Model to Predict Attrition</vt:lpstr>
      <vt:lpstr>Multi-Linear Regression Model for Salary Prediction </vt:lpstr>
      <vt:lpstr>APPENDIX</vt:lpstr>
      <vt:lpstr> CODE for creating correlation matrix and flattenquarematrix function:    Citation #1 for Correlation matrix of p-values:  Title: correlation matricies: getting p-values?  Author: Bill Venables, Statistician, CMIS Environmetrics Project  Date: Tue Jan 4 06:05:39 CET 2000  Availability: &lt;https://stat.ethz.ch/pipermail/r-help/2000-January/009758.html&gt;    Citation #2 for FlattenSquareMatrix Function:  Title: Exploring correlations with R using cor.prob and chart.Correlation  Author: Stephen Turner  Date: August 27, 2012  Availability: https://gist.github.com/stephenturner/3492773 </vt:lpstr>
      <vt:lpstr>Access to Resources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DDS Analytics for Talent Management – Case Study 02</dc:title>
  <dc:creator>Antonio Debouse</dc:creator>
  <cp:lastModifiedBy>Antonio Debouse</cp:lastModifiedBy>
  <cp:revision>48</cp:revision>
  <dcterms:created xsi:type="dcterms:W3CDTF">2019-12-05T07:08:53Z</dcterms:created>
  <dcterms:modified xsi:type="dcterms:W3CDTF">2019-12-05T23:25:19Z</dcterms:modified>
</cp:coreProperties>
</file>