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008FCCAD-F1A8-4DDA-BA7C-E299A5AA755C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Polarization Pipeline</a:t>
            </a:r>
            <a:endParaRPr/>
          </a:p>
          <a:p>
            <a:pPr algn="ctr"/>
            <a:r>
              <a:rPr lang="en-US" sz="1600"/>
              <a:t>Filtermen:</a:t>
            </a:r>
            <a:endParaRPr/>
          </a:p>
          <a:p>
            <a:pPr algn="ctr"/>
            <a:r>
              <a:rPr lang="en-US" sz="1600"/>
              <a:t>Steve Berul</a:t>
            </a:r>
            <a:endParaRPr/>
          </a:p>
          <a:p>
            <a:pPr algn="ctr"/>
            <a:r>
              <a:rPr lang="en-US" sz="1600"/>
              <a:t>David D'Alessandro</a:t>
            </a:r>
            <a:endParaRPr/>
          </a:p>
          <a:p>
            <a:pPr algn="ctr"/>
            <a:r>
              <a:rPr lang="en-US" sz="1600"/>
              <a:t>Andrew Deck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graphicFrame>
        <p:nvGraphicFramePr>
          <p:cNvPr id="58" name="Table 2"/>
          <p:cNvGraphicFramePr/>
          <p:nvPr/>
        </p:nvGraphicFramePr>
        <p:xfrm>
          <a:off x="1829520" y="1463760"/>
          <a:ext cx="6401160" cy="5395320"/>
        </p:xfrm>
        <a:graphic>
          <a:graphicData uri="http://schemas.openxmlformats.org/drawingml/2006/table">
            <a:tbl>
              <a:tblPr/>
              <a:tblGrid>
                <a:gridCol w="1065960"/>
                <a:gridCol w="1065960"/>
                <a:gridCol w="1065960"/>
                <a:gridCol w="1065960"/>
                <a:gridCol w="1065960"/>
                <a:gridCol w="1071360"/>
              </a:tblGrid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</a:tr>
              <a:tr h="90252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Shape 3"/>
          <p:cNvSpPr txBox="1"/>
          <p:nvPr/>
        </p:nvSpPr>
        <p:spPr>
          <a:xfrm>
            <a:off x="134640" y="1905840"/>
            <a:ext cx="1005840" cy="11142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/>
              <a:t>I(0)</a:t>
            </a:r>
            <a:endParaRPr/>
          </a:p>
          <a:p>
            <a:pPr algn="ctr"/>
            <a:r>
              <a:rPr lang="en-US"/>
              <a:t>I(45)</a:t>
            </a:r>
            <a:endParaRPr/>
          </a:p>
          <a:p>
            <a:pPr algn="ctr"/>
            <a:r>
              <a:rPr lang="en-US"/>
              <a:t>I(90)</a:t>
            </a:r>
            <a:endParaRPr/>
          </a:p>
          <a:p>
            <a:pPr algn="ctr"/>
            <a:r>
              <a:rPr lang="en-US"/>
              <a:t>I(135)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1829520" y="1463760"/>
            <a:ext cx="3199680" cy="27424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</p:sp>
      <p:sp>
        <p:nvSpPr>
          <p:cNvPr id="61" name="Line 5"/>
          <p:cNvSpPr/>
          <p:nvPr/>
        </p:nvSpPr>
        <p:spPr>
          <a:xfrm>
            <a:off x="1188720" y="2468880"/>
            <a:ext cx="2286000" cy="3657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" name="CustomShape 6"/>
          <p:cNvSpPr/>
          <p:nvPr/>
        </p:nvSpPr>
        <p:spPr>
          <a:xfrm>
            <a:off x="182880" y="1920240"/>
            <a:ext cx="822960" cy="111420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Interpolated Intensities – Vector(FLOAT32, 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226.8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1.5 frames/second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Suggested Optimizations: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Parallelization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Integer interpolation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Loss of accuracy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Increase in speed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Stokes Parameters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894240" y="3227400"/>
            <a:ext cx="1064880" cy="165312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69" name="TextShape 3"/>
          <p:cNvSpPr txBox="1"/>
          <p:nvPr/>
        </p:nvSpPr>
        <p:spPr>
          <a:xfrm>
            <a:off x="782640" y="3263760"/>
            <a:ext cx="1301760" cy="165312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/>
              <a:t>I(0)</a:t>
            </a:r>
            <a:endParaRPr/>
          </a:p>
          <a:p>
            <a:pPr algn="ctr"/>
            <a:r>
              <a:rPr lang="en-US"/>
              <a:t>I(45)</a:t>
            </a:r>
            <a:endParaRPr/>
          </a:p>
          <a:p>
            <a:pPr algn="ctr"/>
            <a:r>
              <a:rPr lang="en-US"/>
              <a:t>I(90)</a:t>
            </a:r>
            <a:endParaRPr/>
          </a:p>
          <a:p>
            <a:pPr algn="ctr"/>
            <a:r>
              <a:rPr lang="en-US"/>
              <a:t>I(135)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3358800" y="292608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S0 = I(0) + I(90)</a:t>
            </a:r>
            <a:endParaRPr/>
          </a:p>
          <a:p>
            <a:pPr algn="ctr"/>
            <a:r>
              <a:rPr lang="en-US"/>
              <a:t>S1 = I(0) – I(90)</a:t>
            </a:r>
            <a:endParaRPr/>
          </a:p>
          <a:p>
            <a:pPr algn="ctr"/>
            <a:r>
              <a:rPr lang="en-US"/>
              <a:t>S2 = I(135) - I(45)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7952400" y="317808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72" name="Line 6"/>
          <p:cNvSpPr/>
          <p:nvPr/>
        </p:nvSpPr>
        <p:spPr>
          <a:xfrm>
            <a:off x="1959120" y="4023360"/>
            <a:ext cx="13996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" name="Line 7"/>
          <p:cNvSpPr/>
          <p:nvPr/>
        </p:nvSpPr>
        <p:spPr>
          <a:xfrm>
            <a:off x="6559200" y="4023360"/>
            <a:ext cx="13932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Stokes Parameters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Interpolated Intensities – Vector(FLOAT32, 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23.9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14.1 frames/second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Degree of Linear Polarization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158480" y="318816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377880" y="294516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 =                   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7971840" y="3795840"/>
            <a:ext cx="941040" cy="433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DoLP</a:t>
            </a:r>
            <a:endParaRPr/>
          </a:p>
        </p:txBody>
      </p:sp>
      <p:sp>
        <p:nvSpPr>
          <p:cNvPr id="80" name="Line 5"/>
          <p:cNvSpPr/>
          <p:nvPr/>
        </p:nvSpPr>
        <p:spPr>
          <a:xfrm>
            <a:off x="2072880" y="4023360"/>
            <a:ext cx="1305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1" name="Line 6"/>
          <p:cNvSpPr/>
          <p:nvPr/>
        </p:nvSpPr>
        <p:spPr>
          <a:xfrm>
            <a:off x="6578280" y="4023360"/>
            <a:ext cx="146844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Degree of Linear Polarization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Linear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115.9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2.9 frames/second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Angle of Polarization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68560" y="319824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382920" y="296424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 =                                </a:t>
            </a:r>
            <a:endParaRPr/>
          </a:p>
        </p:txBody>
      </p:sp>
      <p:sp>
        <p:nvSpPr>
          <p:cNvPr id="87" name="Line 4"/>
          <p:cNvSpPr/>
          <p:nvPr/>
        </p:nvSpPr>
        <p:spPr>
          <a:xfrm>
            <a:off x="2077920" y="4042440"/>
            <a:ext cx="1305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" name="Line 5"/>
          <p:cNvSpPr/>
          <p:nvPr/>
        </p:nvSpPr>
        <p:spPr>
          <a:xfrm>
            <a:off x="6583320" y="4042440"/>
            <a:ext cx="146844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9" name="TextShape 6"/>
          <p:cNvSpPr txBox="1"/>
          <p:nvPr/>
        </p:nvSpPr>
        <p:spPr>
          <a:xfrm>
            <a:off x="7971840" y="3795840"/>
            <a:ext cx="755280" cy="433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AoP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Angle of Polarization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Angle of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236.5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1.4 frames/second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Generate HSV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S0 – FLOAT32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Linear Polarization – FLOAT32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Angle of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HSV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results yet, but not a bottleneck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Background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5480" y="1645920"/>
            <a:ext cx="6414120" cy="519804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6766560" y="6843960"/>
            <a:ext cx="146304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Viktor Gruev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HSV → RGB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HSV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RGB – Vector(UNSIGNED16,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results yet, but not a bottleneck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Suggested Architecture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7336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Bord.</a:t>
            </a:r>
            <a:endParaRPr/>
          </a:p>
          <a:p>
            <a:pPr algn="ctr"/>
            <a:r>
              <a:rPr lang="en-US"/>
              <a:t>Ext.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5672160" y="141012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2367360" y="267012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Interp.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3711240" y="5172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Stokes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712404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HSV</a:t>
            </a:r>
            <a:endParaRPr/>
          </a:p>
        </p:txBody>
      </p:sp>
      <p:sp>
        <p:nvSpPr>
          <p:cNvPr id="102" name="CustomShape 7"/>
          <p:cNvSpPr/>
          <p:nvPr/>
        </p:nvSpPr>
        <p:spPr>
          <a:xfrm>
            <a:off x="809424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 sz="1600"/>
              <a:t>HSV</a:t>
            </a:r>
            <a:endParaRPr/>
          </a:p>
          <a:p>
            <a:pPr algn="ctr"/>
            <a:r>
              <a:rPr lang="en-US" sz="1600"/>
              <a:t>→</a:t>
            </a:r>
            <a:endParaRPr/>
          </a:p>
          <a:p>
            <a:pPr algn="ctr"/>
            <a:r>
              <a:rPr lang="en-US" sz="1600"/>
              <a:t>RGB</a:t>
            </a:r>
            <a:endParaRPr/>
          </a:p>
        </p:txBody>
      </p:sp>
      <p:sp>
        <p:nvSpPr>
          <p:cNvPr id="103" name="CustomShape 8"/>
          <p:cNvSpPr/>
          <p:nvPr/>
        </p:nvSpPr>
        <p:spPr>
          <a:xfrm>
            <a:off x="5673960" y="4524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</a:t>
            </a:r>
            <a:endParaRPr/>
          </a:p>
        </p:txBody>
      </p:sp>
      <p:sp>
        <p:nvSpPr>
          <p:cNvPr id="104" name="CustomShape 9"/>
          <p:cNvSpPr/>
          <p:nvPr/>
        </p:nvSpPr>
        <p:spPr>
          <a:xfrm>
            <a:off x="2367360" y="5155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Interp.</a:t>
            </a:r>
            <a:endParaRPr/>
          </a:p>
        </p:txBody>
      </p:sp>
      <p:sp>
        <p:nvSpPr>
          <p:cNvPr id="105" name="Line 10"/>
          <p:cNvSpPr/>
          <p:nvPr/>
        </p:nvSpPr>
        <p:spPr>
          <a:xfrm flipV="1">
            <a:off x="1587600" y="3200400"/>
            <a:ext cx="7797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Line 11"/>
          <p:cNvSpPr/>
          <p:nvPr/>
        </p:nvSpPr>
        <p:spPr>
          <a:xfrm>
            <a:off x="1587600" y="4206240"/>
            <a:ext cx="7797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7" name="TextShape 12"/>
          <p:cNvSpPr txBox="1"/>
          <p:nvPr/>
        </p:nvSpPr>
        <p:spPr>
          <a:xfrm>
            <a:off x="2435760" y="3361680"/>
            <a:ext cx="50832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x21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08" name="CustomShape 13"/>
          <p:cNvSpPr/>
          <p:nvPr/>
        </p:nvSpPr>
        <p:spPr>
          <a:xfrm>
            <a:off x="3730320" y="2671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Stokes</a:t>
            </a:r>
            <a:endParaRPr/>
          </a:p>
        </p:txBody>
      </p:sp>
      <p:sp>
        <p:nvSpPr>
          <p:cNvPr id="109" name="TextShape 14"/>
          <p:cNvSpPr txBox="1"/>
          <p:nvPr/>
        </p:nvSpPr>
        <p:spPr>
          <a:xfrm>
            <a:off x="3839760" y="3361680"/>
            <a:ext cx="39564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x3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0" name="CustomShape 15"/>
          <p:cNvSpPr/>
          <p:nvPr/>
        </p:nvSpPr>
        <p:spPr>
          <a:xfrm>
            <a:off x="5691240" y="373320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</a:t>
            </a:r>
            <a:endParaRPr/>
          </a:p>
        </p:txBody>
      </p:sp>
      <p:sp>
        <p:nvSpPr>
          <p:cNvPr id="111" name="TextShape 16"/>
          <p:cNvSpPr txBox="1"/>
          <p:nvPr/>
        </p:nvSpPr>
        <p:spPr>
          <a:xfrm>
            <a:off x="5856120" y="2065680"/>
            <a:ext cx="39564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x3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2" name="CustomShape 17"/>
          <p:cNvSpPr/>
          <p:nvPr/>
        </p:nvSpPr>
        <p:spPr>
          <a:xfrm>
            <a:off x="5657040" y="6847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</a:t>
            </a:r>
            <a:endParaRPr/>
          </a:p>
        </p:txBody>
      </p:sp>
      <p:sp>
        <p:nvSpPr>
          <p:cNvPr id="113" name="TextShape 18"/>
          <p:cNvSpPr txBox="1"/>
          <p:nvPr/>
        </p:nvSpPr>
        <p:spPr>
          <a:xfrm>
            <a:off x="5784480" y="5125680"/>
            <a:ext cx="50832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x21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4" name="Line 19"/>
          <p:cNvSpPr/>
          <p:nvPr/>
        </p:nvSpPr>
        <p:spPr>
          <a:xfrm>
            <a:off x="3081600" y="3017520"/>
            <a:ext cx="64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20"/>
          <p:cNvSpPr/>
          <p:nvPr/>
        </p:nvSpPr>
        <p:spPr>
          <a:xfrm>
            <a:off x="3081600" y="5486400"/>
            <a:ext cx="62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6" name="Line 21"/>
          <p:cNvSpPr/>
          <p:nvPr/>
        </p:nvSpPr>
        <p:spPr>
          <a:xfrm flipV="1">
            <a:off x="4444560" y="1737360"/>
            <a:ext cx="122760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Line 22"/>
          <p:cNvSpPr/>
          <p:nvPr/>
        </p:nvSpPr>
        <p:spPr>
          <a:xfrm flipV="1">
            <a:off x="4425480" y="4023360"/>
            <a:ext cx="12657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8" name="Line 23"/>
          <p:cNvSpPr/>
          <p:nvPr/>
        </p:nvSpPr>
        <p:spPr>
          <a:xfrm>
            <a:off x="4444560" y="2926080"/>
            <a:ext cx="1229400" cy="201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9" name="Line 24"/>
          <p:cNvSpPr/>
          <p:nvPr/>
        </p:nvSpPr>
        <p:spPr>
          <a:xfrm>
            <a:off x="4425480" y="5486400"/>
            <a:ext cx="123156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Line 25"/>
          <p:cNvSpPr/>
          <p:nvPr/>
        </p:nvSpPr>
        <p:spPr>
          <a:xfrm flipV="1">
            <a:off x="6388200" y="4206240"/>
            <a:ext cx="73584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1" name="Line 26"/>
          <p:cNvSpPr/>
          <p:nvPr/>
        </p:nvSpPr>
        <p:spPr>
          <a:xfrm>
            <a:off x="6405480" y="4023360"/>
            <a:ext cx="718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27"/>
          <p:cNvSpPr/>
          <p:nvPr/>
        </p:nvSpPr>
        <p:spPr>
          <a:xfrm>
            <a:off x="6386400" y="1737360"/>
            <a:ext cx="737640" cy="2468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28"/>
          <p:cNvSpPr/>
          <p:nvPr/>
        </p:nvSpPr>
        <p:spPr>
          <a:xfrm flipV="1">
            <a:off x="6371280" y="4297680"/>
            <a:ext cx="752760" cy="2926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4" name="Line 29"/>
          <p:cNvSpPr/>
          <p:nvPr/>
        </p:nvSpPr>
        <p:spPr>
          <a:xfrm>
            <a:off x="4297680" y="4441680"/>
            <a:ext cx="282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5" name="Line 30"/>
          <p:cNvSpPr/>
          <p:nvPr/>
        </p:nvSpPr>
        <p:spPr>
          <a:xfrm>
            <a:off x="4235400" y="3311640"/>
            <a:ext cx="62280" cy="11300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31"/>
          <p:cNvSpPr/>
          <p:nvPr/>
        </p:nvSpPr>
        <p:spPr>
          <a:xfrm>
            <a:off x="7838280" y="4206240"/>
            <a:ext cx="255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7" name="Line 32"/>
          <p:cNvSpPr/>
          <p:nvPr/>
        </p:nvSpPr>
        <p:spPr>
          <a:xfrm>
            <a:off x="8808480" y="4206240"/>
            <a:ext cx="518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TextShape 33"/>
          <p:cNvSpPr txBox="1"/>
          <p:nvPr/>
        </p:nvSpPr>
        <p:spPr>
          <a:xfrm>
            <a:off x="9326880" y="3931920"/>
            <a:ext cx="648720" cy="6022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Off </a:t>
            </a:r>
            <a:endParaRPr/>
          </a:p>
          <a:p>
            <a:r>
              <a:rPr lang="en-US"/>
              <a:t>Chip</a:t>
            </a:r>
            <a:endParaRPr/>
          </a:p>
        </p:txBody>
      </p:sp>
      <p:sp>
        <p:nvSpPr>
          <p:cNvPr id="129" name="TextShape 34"/>
          <p:cNvSpPr txBox="1"/>
          <p:nvPr/>
        </p:nvSpPr>
        <p:spPr>
          <a:xfrm>
            <a:off x="182880" y="2926080"/>
            <a:ext cx="991440" cy="6022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From</a:t>
            </a:r>
            <a:endParaRPr/>
          </a:p>
          <a:p>
            <a:r>
              <a:rPr lang="en-US"/>
              <a:t>Camera</a:t>
            </a:r>
            <a:endParaRPr/>
          </a:p>
        </p:txBody>
      </p:sp>
      <p:sp>
        <p:nvSpPr>
          <p:cNvPr id="130" name="Line 35"/>
          <p:cNvSpPr/>
          <p:nvPr/>
        </p:nvSpPr>
        <p:spPr>
          <a:xfrm>
            <a:off x="457200" y="4206240"/>
            <a:ext cx="416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1" name="Line 36"/>
          <p:cNvSpPr/>
          <p:nvPr/>
        </p:nvSpPr>
        <p:spPr>
          <a:xfrm>
            <a:off x="457200" y="347472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Questions Still Seeking Answer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Will this architecture fit on the FPGA?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Synthesis issues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Motivation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Currently on CPU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Drains battery life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Battery runs out before air tanks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Where We Come In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Our task: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Create polarized pipeline to be deployed on FPGA using ScalaPipe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Time trial individual kernels to determine bottlenecks in pipeline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Suggest best architecture for pipeline given bottlenecks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Where We Come In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Data Throughput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1920x1080 frames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30 frames/second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62.2 M pixels/second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FPGA assumptions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Virtex 7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Best case clock rate: 700 Mhz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Pipeline Structure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Border Extension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Interpolation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Stokes Parameter Calculation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Degree of Linear Polarization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Angle of Linear Polarization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HSV Generator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HSV-&gt;RGB Image Converter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graphicFrame>
        <p:nvGraphicFramePr>
          <p:cNvPr id="52" name="Table 2"/>
          <p:cNvGraphicFramePr/>
          <p:nvPr/>
        </p:nvGraphicFramePr>
        <p:xfrm>
          <a:off x="3066120" y="2344680"/>
          <a:ext cx="4200840" cy="3421800"/>
        </p:xfrm>
        <a:graphic>
          <a:graphicData uri="http://schemas.openxmlformats.org/drawingml/2006/table">
            <a:tbl>
              <a:tblPr/>
              <a:tblGrid>
                <a:gridCol w="1050120"/>
                <a:gridCol w="1050120"/>
                <a:gridCol w="1050120"/>
                <a:gridCol w="1050480"/>
              </a:tblGrid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</a:tr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</a:tr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</a:tr>
              <a:tr h="85572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graphicFrame>
        <p:nvGraphicFramePr>
          <p:cNvPr id="54" name="Table 2"/>
          <p:cNvGraphicFramePr/>
          <p:nvPr/>
        </p:nvGraphicFramePr>
        <p:xfrm>
          <a:off x="1828800" y="1463040"/>
          <a:ext cx="6400440" cy="5394600"/>
        </p:xfrm>
        <a:graphic>
          <a:graphicData uri="http://schemas.openxmlformats.org/drawingml/2006/table">
            <a:tbl>
              <a:tblPr/>
              <a:tblGrid>
                <a:gridCol w="1065960"/>
                <a:gridCol w="1065960"/>
                <a:gridCol w="1065960"/>
                <a:gridCol w="1065960"/>
                <a:gridCol w="1065960"/>
                <a:gridCol w="1070640"/>
              </a:tblGrid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</a:tr>
              <a:tr h="90180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7.8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42.9 frames/second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