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wrap="none" lIns="0" rIns="0" tIns="0" bIns="0"/>
          <a:p>
            <a:r>
              <a:rPr lang="en-US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wrap="none" lIns="0" rIns="0" tIns="0" bIns="0"/>
          <a:p>
            <a:pPr algn="ctr"/>
            <a:r>
              <a:rPr lang="en-US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wrap="none" lIns="0" rIns="0" tIns="0" bIns="0"/>
          <a:p>
            <a:pPr algn="r"/>
            <a:fld id="{61AA5E04-A5DA-43AF-A666-834E12E846AC}" type="slidenum">
              <a:rPr lang="en-US"/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Polarization Pipeline</a:t>
            </a:r>
            <a:endParaRPr/>
          </a:p>
          <a:p>
            <a:pPr algn="ctr"/>
            <a:r>
              <a:rPr lang="en-US" sz="1600"/>
              <a:t>Filtermen:</a:t>
            </a:r>
            <a:endParaRPr/>
          </a:p>
          <a:p>
            <a:pPr algn="ctr"/>
            <a:r>
              <a:rPr lang="en-US" sz="1600"/>
              <a:t>Steve Berul</a:t>
            </a:r>
            <a:endParaRPr/>
          </a:p>
          <a:p>
            <a:pPr algn="ctr"/>
            <a:r>
              <a:rPr lang="en-US" sz="1600"/>
              <a:t>David D'Alessandro</a:t>
            </a:r>
            <a:endParaRPr/>
          </a:p>
          <a:p>
            <a:pPr algn="ctr"/>
            <a:r>
              <a:rPr lang="en-US" sz="1600"/>
              <a:t>Andrew Deck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Interpolation</a:t>
            </a:r>
            <a:endParaRPr/>
          </a:p>
        </p:txBody>
      </p:sp>
      <p:graphicFrame>
        <p:nvGraphicFramePr>
          <p:cNvPr id="58" name="Table 2"/>
          <p:cNvGraphicFramePr/>
          <p:nvPr/>
        </p:nvGraphicFramePr>
        <p:xfrm>
          <a:off x="1829520" y="1463760"/>
          <a:ext cx="6401160" cy="5395320"/>
        </p:xfrm>
        <a:graphic>
          <a:graphicData uri="http://schemas.openxmlformats.org/drawingml/2006/table">
            <a:tbl>
              <a:tblPr/>
              <a:tblGrid>
                <a:gridCol w="1065960"/>
                <a:gridCol w="1065960"/>
                <a:gridCol w="1065960"/>
                <a:gridCol w="1065960"/>
                <a:gridCol w="1065960"/>
                <a:gridCol w="1071360"/>
              </a:tblGrid>
              <a:tr h="898560"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50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45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50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40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87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40</a:t>
                      </a:r>
                      <a:endParaRPr/>
                    </a:p>
                  </a:txBody>
                  <a:tcPr/>
                </a:tc>
              </a:tr>
              <a:tr h="898560"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12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88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12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230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96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230</a:t>
                      </a:r>
                      <a:endParaRPr/>
                    </a:p>
                  </a:txBody>
                  <a:tcPr/>
                </a:tc>
              </a:tr>
              <a:tr h="898560"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50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45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50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40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87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40</a:t>
                      </a:r>
                      <a:endParaRPr/>
                    </a:p>
                  </a:txBody>
                  <a:tcPr/>
                </a:tc>
              </a:tr>
              <a:tr h="898560"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98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77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98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130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167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130</a:t>
                      </a:r>
                      <a:endParaRPr/>
                    </a:p>
                  </a:txBody>
                  <a:tcPr/>
                </a:tc>
              </a:tr>
              <a:tr h="898560"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32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75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32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150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112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150</a:t>
                      </a:r>
                      <a:endParaRPr/>
                    </a:p>
                  </a:txBody>
                  <a:tcPr/>
                </a:tc>
              </a:tr>
              <a:tr h="902520"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98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77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98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130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167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130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Shape 3"/>
          <p:cNvSpPr txBox="1"/>
          <p:nvPr/>
        </p:nvSpPr>
        <p:spPr>
          <a:xfrm>
            <a:off x="134640" y="1905840"/>
            <a:ext cx="1005840" cy="111420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/>
              <a:t>I(0)</a:t>
            </a:r>
            <a:endParaRPr/>
          </a:p>
          <a:p>
            <a:pPr algn="ctr"/>
            <a:r>
              <a:rPr lang="en-US"/>
              <a:t>I(45)</a:t>
            </a:r>
            <a:endParaRPr/>
          </a:p>
          <a:p>
            <a:pPr algn="ctr"/>
            <a:r>
              <a:rPr lang="en-US"/>
              <a:t>I(90)</a:t>
            </a:r>
            <a:endParaRPr/>
          </a:p>
          <a:p>
            <a:pPr algn="ctr"/>
            <a:r>
              <a:rPr lang="en-US"/>
              <a:t>I(135)</a:t>
            </a:r>
            <a:endParaRPr/>
          </a:p>
        </p:txBody>
      </p:sp>
      <p:sp>
        <p:nvSpPr>
          <p:cNvPr id="60" name="CustomShape 4"/>
          <p:cNvSpPr/>
          <p:nvPr/>
        </p:nvSpPr>
        <p:spPr>
          <a:xfrm>
            <a:off x="1829520" y="1463760"/>
            <a:ext cx="3199680" cy="2742480"/>
          </a:xfrm>
          <a:prstGeom prst="rect">
            <a:avLst/>
          </a:prstGeom>
          <a:noFill/>
          <a:ln w="76320">
            <a:solidFill>
              <a:srgbClr val="000000"/>
            </a:solidFill>
            <a:round/>
          </a:ln>
        </p:spPr>
      </p:sp>
      <p:sp>
        <p:nvSpPr>
          <p:cNvPr id="61" name="Line 5"/>
          <p:cNvSpPr/>
          <p:nvPr/>
        </p:nvSpPr>
        <p:spPr>
          <a:xfrm>
            <a:off x="1188720" y="2468880"/>
            <a:ext cx="2286000" cy="36576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62" name="CustomShape 6"/>
          <p:cNvSpPr/>
          <p:nvPr/>
        </p:nvSpPr>
        <p:spPr>
          <a:xfrm>
            <a:off x="182880" y="1920240"/>
            <a:ext cx="822960" cy="1114200"/>
          </a:xfrm>
          <a:prstGeom prst="bracketPair">
            <a:avLst>
              <a:gd name="adj" fmla="val 3700"/>
            </a:avLst>
          </a:prstGeom>
          <a:noFill/>
          <a:ln w="19080">
            <a:solidFill>
              <a:srgbClr val="000000"/>
            </a:solidFill>
            <a:round/>
          </a:ln>
        </p:spPr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Interpolation</a:t>
            </a:r>
            <a:endParaRPr/>
          </a:p>
        </p:txBody>
      </p:sp>
      <p:sp>
        <p:nvSpPr>
          <p:cNvPr id="6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Inputs: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Image Data – UNSIGNED32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Outputs: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Interpolated Intensities – Vector(FLOAT32, 4)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Timing: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226.8 cycles/pixel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1.5 frames/second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Interpolation</a:t>
            </a:r>
            <a:endParaRPr/>
          </a:p>
        </p:txBody>
      </p:sp>
      <p:sp>
        <p:nvSpPr>
          <p:cNvPr id="6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Suggested Optimizations: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Parallelization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Integer interpolation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Loss of accuracy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Increase in speed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Parallelization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21 instances of kernel necessary as is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Integer Interpolation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Timing: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50.8 cycles/pixel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6.6 frames/second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5 instances necessary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Stokes Parameters</a:t>
            </a:r>
            <a:endParaRPr/>
          </a:p>
        </p:txBody>
      </p:sp>
      <p:sp>
        <p:nvSpPr>
          <p:cNvPr id="68" name="CustomShape 2"/>
          <p:cNvSpPr/>
          <p:nvPr/>
        </p:nvSpPr>
        <p:spPr>
          <a:xfrm>
            <a:off x="894240" y="3227400"/>
            <a:ext cx="1064880" cy="1653120"/>
          </a:xfrm>
          <a:prstGeom prst="bracketPair">
            <a:avLst>
              <a:gd name="adj" fmla="val 3700"/>
            </a:avLst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69" name="TextShape 3"/>
          <p:cNvSpPr txBox="1"/>
          <p:nvPr/>
        </p:nvSpPr>
        <p:spPr>
          <a:xfrm>
            <a:off x="782640" y="3263760"/>
            <a:ext cx="1301760" cy="165312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/>
              <a:t>I(0)</a:t>
            </a:r>
            <a:endParaRPr/>
          </a:p>
          <a:p>
            <a:pPr algn="ctr"/>
            <a:r>
              <a:rPr lang="en-US"/>
              <a:t>I(45)</a:t>
            </a:r>
            <a:endParaRPr/>
          </a:p>
          <a:p>
            <a:pPr algn="ctr"/>
            <a:r>
              <a:rPr lang="en-US"/>
              <a:t>I(90)</a:t>
            </a:r>
            <a:endParaRPr/>
          </a:p>
          <a:p>
            <a:pPr algn="ctr"/>
            <a:r>
              <a:rPr lang="en-US"/>
              <a:t>I(135)</a:t>
            </a:r>
            <a:endParaRPr/>
          </a:p>
        </p:txBody>
      </p:sp>
      <p:sp>
        <p:nvSpPr>
          <p:cNvPr id="70" name="CustomShape 4"/>
          <p:cNvSpPr/>
          <p:nvPr/>
        </p:nvSpPr>
        <p:spPr>
          <a:xfrm>
            <a:off x="3358800" y="2926080"/>
            <a:ext cx="3200400" cy="2194560"/>
          </a:xfrm>
          <a:prstGeom prst="rect">
            <a:avLst/>
          </a:prstGeom>
          <a:noFill/>
          <a:ln w="38160">
            <a:solidFill>
              <a:srgbClr val="000000"/>
            </a:solidFill>
            <a:round/>
          </a:ln>
        </p:spPr>
        <p:txBody>
          <a:bodyPr wrap="none" lIns="109080" rIns="109080" tIns="64080" bIns="64080" anchor="ctr"/>
          <a:p>
            <a:pPr algn="ctr"/>
            <a:r>
              <a:rPr lang="en-US"/>
              <a:t>S0 = I(0) + I(90)</a:t>
            </a:r>
            <a:endParaRPr/>
          </a:p>
          <a:p>
            <a:pPr algn="ctr"/>
            <a:r>
              <a:rPr lang="en-US"/>
              <a:t>S1 = I(0) – I(90)</a:t>
            </a:r>
            <a:endParaRPr/>
          </a:p>
          <a:p>
            <a:pPr algn="ctr"/>
            <a:r>
              <a:rPr lang="en-US"/>
              <a:t>S2 = I(135) - I(45)</a:t>
            </a:r>
            <a:endParaRPr/>
          </a:p>
        </p:txBody>
      </p:sp>
      <p:sp>
        <p:nvSpPr>
          <p:cNvPr id="71" name="CustomShape 5"/>
          <p:cNvSpPr/>
          <p:nvPr/>
        </p:nvSpPr>
        <p:spPr>
          <a:xfrm>
            <a:off x="7952400" y="3178080"/>
            <a:ext cx="914400" cy="1737360"/>
          </a:xfrm>
          <a:prstGeom prst="bracketPair">
            <a:avLst>
              <a:gd name="adj" fmla="val 3700"/>
            </a:avLst>
          </a:prstGeom>
          <a:noFill/>
          <a:ln w="19080">
            <a:solidFill>
              <a:srgbClr val="000000"/>
            </a:solidFill>
            <a:round/>
          </a:ln>
        </p:spPr>
        <p:txBody>
          <a:bodyPr wrap="none" lIns="99360" rIns="99360" tIns="54360" bIns="54360" anchor="ctr"/>
          <a:p>
            <a:pPr algn="ctr"/>
            <a:r>
              <a:rPr lang="en-US" sz="2400"/>
              <a:t>S0</a:t>
            </a:r>
            <a:endParaRPr/>
          </a:p>
          <a:p>
            <a:pPr algn="ctr"/>
            <a:r>
              <a:rPr lang="en-US" sz="2400"/>
              <a:t>S1</a:t>
            </a:r>
            <a:endParaRPr/>
          </a:p>
          <a:p>
            <a:pPr algn="ctr"/>
            <a:r>
              <a:rPr lang="en-US" sz="2400"/>
              <a:t>S2</a:t>
            </a:r>
            <a:endParaRPr/>
          </a:p>
        </p:txBody>
      </p:sp>
      <p:sp>
        <p:nvSpPr>
          <p:cNvPr id="72" name="Line 6"/>
          <p:cNvSpPr/>
          <p:nvPr/>
        </p:nvSpPr>
        <p:spPr>
          <a:xfrm>
            <a:off x="1959120" y="4023360"/>
            <a:ext cx="139968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73" name="Line 7"/>
          <p:cNvSpPr/>
          <p:nvPr/>
        </p:nvSpPr>
        <p:spPr>
          <a:xfrm>
            <a:off x="6559200" y="4023360"/>
            <a:ext cx="139320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Stokes Parameters</a:t>
            </a:r>
            <a:endParaRPr/>
          </a:p>
        </p:txBody>
      </p:sp>
      <p:sp>
        <p:nvSpPr>
          <p:cNvPr id="7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Inputs: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Interpolated Intensities – Vector(FLOAT32, 4)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Outputs: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Stokes Parameters – Vector(FLOAT32,3)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Timing: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23.9 cycles/pixel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14.1 frames/second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Degree of Linear Polarization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1158480" y="3188160"/>
            <a:ext cx="914400" cy="1737360"/>
          </a:xfrm>
          <a:prstGeom prst="bracketPair">
            <a:avLst>
              <a:gd name="adj" fmla="val 3700"/>
            </a:avLst>
          </a:prstGeom>
          <a:noFill/>
          <a:ln w="19080">
            <a:solidFill>
              <a:srgbClr val="000000"/>
            </a:solidFill>
            <a:round/>
          </a:ln>
        </p:spPr>
        <p:txBody>
          <a:bodyPr wrap="none" lIns="99360" rIns="99360" tIns="54360" bIns="54360" anchor="ctr"/>
          <a:p>
            <a:pPr algn="ctr"/>
            <a:r>
              <a:rPr lang="en-US" sz="2400"/>
              <a:t>S0</a:t>
            </a:r>
            <a:endParaRPr/>
          </a:p>
          <a:p>
            <a:pPr algn="ctr"/>
            <a:r>
              <a:rPr lang="en-US" sz="2400"/>
              <a:t>S1</a:t>
            </a:r>
            <a:endParaRPr/>
          </a:p>
          <a:p>
            <a:pPr algn="ctr"/>
            <a:r>
              <a:rPr lang="en-US" sz="2400"/>
              <a:t>S2</a:t>
            </a:r>
            <a:endParaRPr/>
          </a:p>
        </p:txBody>
      </p:sp>
      <p:sp>
        <p:nvSpPr>
          <p:cNvPr id="78" name="CustomShape 3"/>
          <p:cNvSpPr/>
          <p:nvPr/>
        </p:nvSpPr>
        <p:spPr>
          <a:xfrm>
            <a:off x="3377880" y="2945160"/>
            <a:ext cx="3200400" cy="2194560"/>
          </a:xfrm>
          <a:prstGeom prst="rect">
            <a:avLst/>
          </a:prstGeom>
          <a:noFill/>
          <a:ln w="38160">
            <a:solidFill>
              <a:srgbClr val="000000"/>
            </a:solidFill>
            <a:round/>
          </a:ln>
        </p:spPr>
        <p:txBody>
          <a:bodyPr wrap="none" lIns="109080" rIns="109080" tIns="64080" bIns="64080" anchor="ctr"/>
          <a:p>
            <a:pPr algn="ctr"/>
            <a:r>
              <a:rPr lang="en-US"/>
              <a:t>DoLP =                   </a:t>
            </a:r>
            <a:endParaRPr/>
          </a:p>
        </p:txBody>
      </p:sp>
      <p:sp>
        <p:nvSpPr>
          <p:cNvPr id="79" name="TextShape 4"/>
          <p:cNvSpPr txBox="1"/>
          <p:nvPr/>
        </p:nvSpPr>
        <p:spPr>
          <a:xfrm>
            <a:off x="7971840" y="3795840"/>
            <a:ext cx="941040" cy="43344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/>
              <a:t>DoLP</a:t>
            </a:r>
            <a:endParaRPr/>
          </a:p>
        </p:txBody>
      </p:sp>
      <p:sp>
        <p:nvSpPr>
          <p:cNvPr id="80" name="Line 5"/>
          <p:cNvSpPr/>
          <p:nvPr/>
        </p:nvSpPr>
        <p:spPr>
          <a:xfrm>
            <a:off x="2072880" y="4023360"/>
            <a:ext cx="130500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81" name="Line 6"/>
          <p:cNvSpPr/>
          <p:nvPr/>
        </p:nvSpPr>
        <p:spPr>
          <a:xfrm>
            <a:off x="6578280" y="4023360"/>
            <a:ext cx="146844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Degree of Linear Polarization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Inputs: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Stokes Parameters – Vector(FLOAT32, 3)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Outputs: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Degree of Linear Polarization – FLOAT32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Timing: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115.9 cycles/pixel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2.9 frames/second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Angle of Polarization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1168560" y="3198240"/>
            <a:ext cx="914400" cy="1737360"/>
          </a:xfrm>
          <a:prstGeom prst="bracketPair">
            <a:avLst>
              <a:gd name="adj" fmla="val 3700"/>
            </a:avLst>
          </a:prstGeom>
          <a:noFill/>
          <a:ln w="19080">
            <a:solidFill>
              <a:srgbClr val="000000"/>
            </a:solidFill>
            <a:round/>
          </a:ln>
        </p:spPr>
        <p:txBody>
          <a:bodyPr wrap="none" lIns="99360" rIns="99360" tIns="54360" bIns="54360" anchor="ctr"/>
          <a:p>
            <a:pPr algn="ctr"/>
            <a:r>
              <a:rPr lang="en-US" sz="2400"/>
              <a:t>S0</a:t>
            </a:r>
            <a:endParaRPr/>
          </a:p>
          <a:p>
            <a:pPr algn="ctr"/>
            <a:r>
              <a:rPr lang="en-US" sz="2400"/>
              <a:t>S1</a:t>
            </a:r>
            <a:endParaRPr/>
          </a:p>
          <a:p>
            <a:pPr algn="ctr"/>
            <a:r>
              <a:rPr lang="en-US" sz="2400"/>
              <a:t>S2</a:t>
            </a:r>
            <a:endParaRPr/>
          </a:p>
        </p:txBody>
      </p:sp>
      <p:sp>
        <p:nvSpPr>
          <p:cNvPr id="86" name="CustomShape 3"/>
          <p:cNvSpPr/>
          <p:nvPr/>
        </p:nvSpPr>
        <p:spPr>
          <a:xfrm>
            <a:off x="3382920" y="2964240"/>
            <a:ext cx="3200400" cy="2194560"/>
          </a:xfrm>
          <a:prstGeom prst="rect">
            <a:avLst/>
          </a:prstGeom>
          <a:noFill/>
          <a:ln w="38160">
            <a:solidFill>
              <a:srgbClr val="000000"/>
            </a:solidFill>
            <a:round/>
          </a:ln>
        </p:spPr>
        <p:txBody>
          <a:bodyPr wrap="none" lIns="109080" rIns="109080" tIns="64080" bIns="64080" anchor="ctr"/>
          <a:p>
            <a:pPr algn="ctr"/>
            <a:r>
              <a:rPr lang="en-US"/>
              <a:t>AoP =                                </a:t>
            </a:r>
            <a:endParaRPr/>
          </a:p>
        </p:txBody>
      </p:sp>
      <p:sp>
        <p:nvSpPr>
          <p:cNvPr id="87" name="Line 4"/>
          <p:cNvSpPr/>
          <p:nvPr/>
        </p:nvSpPr>
        <p:spPr>
          <a:xfrm>
            <a:off x="2077920" y="4042440"/>
            <a:ext cx="130500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88" name="Line 5"/>
          <p:cNvSpPr/>
          <p:nvPr/>
        </p:nvSpPr>
        <p:spPr>
          <a:xfrm>
            <a:off x="6583320" y="4042440"/>
            <a:ext cx="146844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89" name="TextShape 6"/>
          <p:cNvSpPr txBox="1"/>
          <p:nvPr/>
        </p:nvSpPr>
        <p:spPr>
          <a:xfrm>
            <a:off x="7971840" y="3795840"/>
            <a:ext cx="755280" cy="43344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/>
              <a:t>AoP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Angle of Polarization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Inputs: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Stokes Parameters – Vector(FLOAT32, 3)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Outputs: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Angle of Polarization – FLOAT32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Timing: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236.5 cycles/pixel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1.4 frames/second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Generate HSV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Inputs: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S0 – FLOAT32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Degree of Linear Polarization – FLOAT32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Angle of Polarization – FLOAT32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Outputs: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HSV – Vector(FLOAT32, 3)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Timing: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No results yet, but not a bottleneck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Background</a:t>
            </a:r>
            <a:endParaRPr/>
          </a:p>
        </p:txBody>
      </p:sp>
      <p:pic>
        <p:nvPicPr>
          <p:cNvPr id="4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15480" y="1645920"/>
            <a:ext cx="6414120" cy="5198040"/>
          </a:xfrm>
          <a:prstGeom prst="rect">
            <a:avLst/>
          </a:prstGeom>
          <a:ln>
            <a:noFill/>
          </a:ln>
        </p:spPr>
      </p:pic>
      <p:sp>
        <p:nvSpPr>
          <p:cNvPr id="42" name="TextShape 2"/>
          <p:cNvSpPr txBox="1"/>
          <p:nvPr/>
        </p:nvSpPr>
        <p:spPr>
          <a:xfrm>
            <a:off x="6766560" y="6843960"/>
            <a:ext cx="1463040" cy="3463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/>
              <a:t>Viktor Gruev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HSV → RGB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Inputs: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HSV – Vector(FLOAT32, 3)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Outputs: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RGB – Vector(UNSIGNED16, 3)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Timing: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No results yet, but not a bottleneck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Suggested Architecture</a:t>
            </a:r>
            <a:endParaRPr/>
          </a:p>
        </p:txBody>
      </p:sp>
      <p:sp>
        <p:nvSpPr>
          <p:cNvPr id="97" name="CustomShape 2"/>
          <p:cNvSpPr/>
          <p:nvPr/>
        </p:nvSpPr>
        <p:spPr>
          <a:xfrm>
            <a:off x="873360" y="3840480"/>
            <a:ext cx="714240" cy="640080"/>
          </a:xfrm>
          <a:prstGeom prst="rect">
            <a:avLst/>
          </a:prstGeom>
          <a:noFill/>
          <a:ln w="38160">
            <a:solidFill>
              <a:srgbClr val="000000"/>
            </a:solidFill>
            <a:round/>
          </a:ln>
        </p:spPr>
        <p:txBody>
          <a:bodyPr wrap="none" lIns="109080" rIns="109080" tIns="64080" bIns="64080" anchor="ctr"/>
          <a:p>
            <a:pPr algn="ctr"/>
            <a:r>
              <a:rPr lang="en-US"/>
              <a:t>Bord.</a:t>
            </a:r>
            <a:endParaRPr/>
          </a:p>
          <a:p>
            <a:pPr algn="ctr"/>
            <a:r>
              <a:rPr lang="en-US"/>
              <a:t>Ext.</a:t>
            </a:r>
            <a:endParaRPr/>
          </a:p>
        </p:txBody>
      </p:sp>
      <p:sp>
        <p:nvSpPr>
          <p:cNvPr id="98" name="CustomShape 3"/>
          <p:cNvSpPr/>
          <p:nvPr/>
        </p:nvSpPr>
        <p:spPr>
          <a:xfrm>
            <a:off x="5672160" y="1410120"/>
            <a:ext cx="714240" cy="640080"/>
          </a:xfrm>
          <a:prstGeom prst="rect">
            <a:avLst/>
          </a:prstGeom>
          <a:noFill/>
          <a:ln w="38160">
            <a:solidFill>
              <a:srgbClr val="000000"/>
            </a:solidFill>
            <a:round/>
          </a:ln>
        </p:spPr>
        <p:txBody>
          <a:bodyPr wrap="none" lIns="109080" rIns="109080" tIns="64080" bIns="64080" anchor="ctr"/>
          <a:p>
            <a:pPr algn="ctr"/>
            <a:r>
              <a:rPr lang="en-US"/>
              <a:t>AoP</a:t>
            </a:r>
            <a:endParaRPr/>
          </a:p>
        </p:txBody>
      </p:sp>
      <p:sp>
        <p:nvSpPr>
          <p:cNvPr id="99" name="CustomShape 4"/>
          <p:cNvSpPr/>
          <p:nvPr/>
        </p:nvSpPr>
        <p:spPr>
          <a:xfrm>
            <a:off x="2367360" y="2670120"/>
            <a:ext cx="714240" cy="640080"/>
          </a:xfrm>
          <a:prstGeom prst="rect">
            <a:avLst/>
          </a:prstGeom>
          <a:noFill/>
          <a:ln w="38160">
            <a:solidFill>
              <a:srgbClr val="000000"/>
            </a:solidFill>
            <a:round/>
          </a:ln>
        </p:spPr>
        <p:txBody>
          <a:bodyPr wrap="none" lIns="109080" rIns="109080" tIns="64080" bIns="64080" anchor="ctr"/>
          <a:p>
            <a:pPr algn="ctr"/>
            <a:r>
              <a:rPr lang="en-US"/>
              <a:t>Interp.</a:t>
            </a:r>
            <a:endParaRPr/>
          </a:p>
        </p:txBody>
      </p:sp>
      <p:sp>
        <p:nvSpPr>
          <p:cNvPr id="100" name="CustomShape 5"/>
          <p:cNvSpPr/>
          <p:nvPr/>
        </p:nvSpPr>
        <p:spPr>
          <a:xfrm>
            <a:off x="3711240" y="5172480"/>
            <a:ext cx="714240" cy="640080"/>
          </a:xfrm>
          <a:prstGeom prst="rect">
            <a:avLst/>
          </a:prstGeom>
          <a:noFill/>
          <a:ln w="38160">
            <a:solidFill>
              <a:srgbClr val="000000"/>
            </a:solidFill>
            <a:round/>
          </a:ln>
        </p:spPr>
        <p:txBody>
          <a:bodyPr wrap="none" lIns="109080" rIns="109080" tIns="64080" bIns="64080" anchor="ctr"/>
          <a:p>
            <a:pPr algn="ctr"/>
            <a:r>
              <a:rPr lang="en-US"/>
              <a:t>Stokes</a:t>
            </a:r>
            <a:endParaRPr/>
          </a:p>
        </p:txBody>
      </p:sp>
      <p:sp>
        <p:nvSpPr>
          <p:cNvPr id="101" name="CustomShape 6"/>
          <p:cNvSpPr/>
          <p:nvPr/>
        </p:nvSpPr>
        <p:spPr>
          <a:xfrm>
            <a:off x="7124040" y="3840480"/>
            <a:ext cx="714240" cy="640080"/>
          </a:xfrm>
          <a:prstGeom prst="rect">
            <a:avLst/>
          </a:prstGeom>
          <a:noFill/>
          <a:ln w="38160">
            <a:solidFill>
              <a:srgbClr val="000000"/>
            </a:solidFill>
            <a:round/>
          </a:ln>
        </p:spPr>
        <p:txBody>
          <a:bodyPr wrap="none" lIns="109080" rIns="109080" tIns="64080" bIns="64080" anchor="ctr"/>
          <a:p>
            <a:pPr algn="ctr"/>
            <a:r>
              <a:rPr lang="en-US"/>
              <a:t>HSV</a:t>
            </a:r>
            <a:endParaRPr/>
          </a:p>
        </p:txBody>
      </p:sp>
      <p:sp>
        <p:nvSpPr>
          <p:cNvPr id="102" name="CustomShape 7"/>
          <p:cNvSpPr/>
          <p:nvPr/>
        </p:nvSpPr>
        <p:spPr>
          <a:xfrm>
            <a:off x="8094240" y="3840480"/>
            <a:ext cx="714240" cy="640080"/>
          </a:xfrm>
          <a:prstGeom prst="rect">
            <a:avLst/>
          </a:prstGeom>
          <a:noFill/>
          <a:ln w="38160">
            <a:solidFill>
              <a:srgbClr val="000000"/>
            </a:solidFill>
            <a:round/>
          </a:ln>
        </p:spPr>
        <p:txBody>
          <a:bodyPr wrap="none" lIns="109080" rIns="109080" tIns="64080" bIns="64080" anchor="ctr"/>
          <a:p>
            <a:pPr algn="ctr"/>
            <a:r>
              <a:rPr lang="en-US" sz="1600"/>
              <a:t>HSV</a:t>
            </a:r>
            <a:endParaRPr/>
          </a:p>
          <a:p>
            <a:pPr algn="ctr"/>
            <a:r>
              <a:rPr lang="en-US" sz="1600"/>
              <a:t>→</a:t>
            </a:r>
            <a:endParaRPr/>
          </a:p>
          <a:p>
            <a:pPr algn="ctr"/>
            <a:r>
              <a:rPr lang="en-US" sz="1600"/>
              <a:t>RGB</a:t>
            </a:r>
            <a:endParaRPr/>
          </a:p>
        </p:txBody>
      </p:sp>
      <p:sp>
        <p:nvSpPr>
          <p:cNvPr id="103" name="CustomShape 8"/>
          <p:cNvSpPr/>
          <p:nvPr/>
        </p:nvSpPr>
        <p:spPr>
          <a:xfrm>
            <a:off x="5673960" y="4524480"/>
            <a:ext cx="714240" cy="640080"/>
          </a:xfrm>
          <a:prstGeom prst="rect">
            <a:avLst/>
          </a:prstGeom>
          <a:noFill/>
          <a:ln w="38160">
            <a:solidFill>
              <a:srgbClr val="000000"/>
            </a:solidFill>
            <a:round/>
          </a:ln>
        </p:spPr>
        <p:txBody>
          <a:bodyPr wrap="none" lIns="109080" rIns="109080" tIns="64080" bIns="64080" anchor="ctr"/>
          <a:p>
            <a:pPr algn="ctr"/>
            <a:r>
              <a:rPr lang="en-US"/>
              <a:t>DoLP</a:t>
            </a:r>
            <a:endParaRPr/>
          </a:p>
        </p:txBody>
      </p:sp>
      <p:sp>
        <p:nvSpPr>
          <p:cNvPr id="104" name="CustomShape 9"/>
          <p:cNvSpPr/>
          <p:nvPr/>
        </p:nvSpPr>
        <p:spPr>
          <a:xfrm>
            <a:off x="2367360" y="5155560"/>
            <a:ext cx="714240" cy="640080"/>
          </a:xfrm>
          <a:prstGeom prst="rect">
            <a:avLst/>
          </a:prstGeom>
          <a:noFill/>
          <a:ln w="38160">
            <a:solidFill>
              <a:srgbClr val="000000"/>
            </a:solidFill>
            <a:round/>
          </a:ln>
        </p:spPr>
        <p:txBody>
          <a:bodyPr wrap="none" lIns="109080" rIns="109080" tIns="64080" bIns="64080" anchor="ctr"/>
          <a:p>
            <a:pPr algn="ctr"/>
            <a:r>
              <a:rPr lang="en-US"/>
              <a:t>Interp.</a:t>
            </a:r>
            <a:endParaRPr/>
          </a:p>
        </p:txBody>
      </p:sp>
      <p:sp>
        <p:nvSpPr>
          <p:cNvPr id="105" name="Line 10"/>
          <p:cNvSpPr/>
          <p:nvPr/>
        </p:nvSpPr>
        <p:spPr>
          <a:xfrm flipV="1">
            <a:off x="1587600" y="3200400"/>
            <a:ext cx="779760" cy="9144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06" name="Line 11"/>
          <p:cNvSpPr/>
          <p:nvPr/>
        </p:nvSpPr>
        <p:spPr>
          <a:xfrm>
            <a:off x="1587600" y="4206240"/>
            <a:ext cx="779760" cy="10972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07" name="TextShape 12"/>
          <p:cNvSpPr txBox="1"/>
          <p:nvPr/>
        </p:nvSpPr>
        <p:spPr>
          <a:xfrm>
            <a:off x="2435760" y="3361680"/>
            <a:ext cx="508320" cy="169056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600"/>
              <a:t>.</a:t>
            </a:r>
            <a:endParaRPr/>
          </a:p>
          <a:p>
            <a:pPr algn="ctr"/>
            <a:r>
              <a:rPr lang="en-US" sz="1600"/>
              <a:t>.</a:t>
            </a:r>
            <a:endParaRPr/>
          </a:p>
          <a:p>
            <a:pPr algn="ctr"/>
            <a:r>
              <a:rPr lang="en-US" sz="1600"/>
              <a:t>.</a:t>
            </a:r>
            <a:endParaRPr/>
          </a:p>
          <a:p>
            <a:pPr algn="ctr"/>
            <a:r>
              <a:rPr lang="en-US" sz="1600"/>
              <a:t>x21</a:t>
            </a:r>
            <a:endParaRPr/>
          </a:p>
          <a:p>
            <a:pPr algn="ctr"/>
            <a:r>
              <a:rPr lang="en-US" sz="1600"/>
              <a:t>.</a:t>
            </a:r>
            <a:endParaRPr/>
          </a:p>
          <a:p>
            <a:pPr algn="ctr"/>
            <a:r>
              <a:rPr lang="en-US" sz="1600"/>
              <a:t>.</a:t>
            </a:r>
            <a:endParaRPr/>
          </a:p>
          <a:p>
            <a:pPr algn="ctr"/>
            <a:r>
              <a:rPr lang="en-US" sz="1600"/>
              <a:t>.</a:t>
            </a:r>
            <a:endParaRPr/>
          </a:p>
        </p:txBody>
      </p:sp>
      <p:sp>
        <p:nvSpPr>
          <p:cNvPr id="108" name="CustomShape 13"/>
          <p:cNvSpPr/>
          <p:nvPr/>
        </p:nvSpPr>
        <p:spPr>
          <a:xfrm>
            <a:off x="3730320" y="2671560"/>
            <a:ext cx="714240" cy="640080"/>
          </a:xfrm>
          <a:prstGeom prst="rect">
            <a:avLst/>
          </a:prstGeom>
          <a:noFill/>
          <a:ln w="38160">
            <a:solidFill>
              <a:srgbClr val="000000"/>
            </a:solidFill>
            <a:round/>
          </a:ln>
        </p:spPr>
        <p:txBody>
          <a:bodyPr wrap="none" lIns="109080" rIns="109080" tIns="64080" bIns="64080" anchor="ctr"/>
          <a:p>
            <a:pPr algn="ctr"/>
            <a:r>
              <a:rPr lang="en-US"/>
              <a:t>Stokes</a:t>
            </a:r>
            <a:endParaRPr/>
          </a:p>
        </p:txBody>
      </p:sp>
      <p:sp>
        <p:nvSpPr>
          <p:cNvPr id="109" name="TextShape 14"/>
          <p:cNvSpPr txBox="1"/>
          <p:nvPr/>
        </p:nvSpPr>
        <p:spPr>
          <a:xfrm>
            <a:off x="3839760" y="3361680"/>
            <a:ext cx="395640" cy="169056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600"/>
              <a:t>.</a:t>
            </a:r>
            <a:endParaRPr/>
          </a:p>
          <a:p>
            <a:pPr algn="ctr"/>
            <a:r>
              <a:rPr lang="en-US" sz="1600"/>
              <a:t>.</a:t>
            </a:r>
            <a:endParaRPr/>
          </a:p>
          <a:p>
            <a:pPr algn="ctr"/>
            <a:r>
              <a:rPr lang="en-US" sz="1600"/>
              <a:t>.</a:t>
            </a:r>
            <a:endParaRPr/>
          </a:p>
          <a:p>
            <a:pPr algn="ctr"/>
            <a:r>
              <a:rPr lang="en-US" sz="1600"/>
              <a:t>x3</a:t>
            </a:r>
            <a:endParaRPr/>
          </a:p>
          <a:p>
            <a:pPr algn="ctr"/>
            <a:r>
              <a:rPr lang="en-US" sz="1600"/>
              <a:t>.</a:t>
            </a:r>
            <a:endParaRPr/>
          </a:p>
          <a:p>
            <a:pPr algn="ctr"/>
            <a:r>
              <a:rPr lang="en-US" sz="1600"/>
              <a:t>.</a:t>
            </a:r>
            <a:endParaRPr/>
          </a:p>
          <a:p>
            <a:pPr algn="ctr"/>
            <a:r>
              <a:rPr lang="en-US" sz="1600"/>
              <a:t>.</a:t>
            </a:r>
            <a:endParaRPr/>
          </a:p>
        </p:txBody>
      </p:sp>
      <p:sp>
        <p:nvSpPr>
          <p:cNvPr id="110" name="CustomShape 15"/>
          <p:cNvSpPr/>
          <p:nvPr/>
        </p:nvSpPr>
        <p:spPr>
          <a:xfrm>
            <a:off x="5691240" y="3733200"/>
            <a:ext cx="714240" cy="640080"/>
          </a:xfrm>
          <a:prstGeom prst="rect">
            <a:avLst/>
          </a:prstGeom>
          <a:noFill/>
          <a:ln w="38160">
            <a:solidFill>
              <a:srgbClr val="000000"/>
            </a:solidFill>
            <a:round/>
          </a:ln>
        </p:spPr>
        <p:txBody>
          <a:bodyPr wrap="none" lIns="109080" rIns="109080" tIns="64080" bIns="64080" anchor="ctr"/>
          <a:p>
            <a:pPr algn="ctr"/>
            <a:r>
              <a:rPr lang="en-US"/>
              <a:t>AoP</a:t>
            </a:r>
            <a:endParaRPr/>
          </a:p>
        </p:txBody>
      </p:sp>
      <p:sp>
        <p:nvSpPr>
          <p:cNvPr id="111" name="TextShape 16"/>
          <p:cNvSpPr txBox="1"/>
          <p:nvPr/>
        </p:nvSpPr>
        <p:spPr>
          <a:xfrm>
            <a:off x="5856120" y="2065680"/>
            <a:ext cx="395640" cy="169056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600"/>
              <a:t>.</a:t>
            </a:r>
            <a:endParaRPr/>
          </a:p>
          <a:p>
            <a:pPr algn="ctr"/>
            <a:r>
              <a:rPr lang="en-US" sz="1600"/>
              <a:t>.</a:t>
            </a:r>
            <a:endParaRPr/>
          </a:p>
          <a:p>
            <a:pPr algn="ctr"/>
            <a:r>
              <a:rPr lang="en-US" sz="1600"/>
              <a:t>.</a:t>
            </a:r>
            <a:endParaRPr/>
          </a:p>
          <a:p>
            <a:pPr algn="ctr"/>
            <a:r>
              <a:rPr lang="en-US" sz="1600"/>
              <a:t>x3</a:t>
            </a:r>
            <a:endParaRPr/>
          </a:p>
          <a:p>
            <a:pPr algn="ctr"/>
            <a:r>
              <a:rPr lang="en-US" sz="1600"/>
              <a:t>.</a:t>
            </a:r>
            <a:endParaRPr/>
          </a:p>
          <a:p>
            <a:pPr algn="ctr"/>
            <a:r>
              <a:rPr lang="en-US" sz="1600"/>
              <a:t>.</a:t>
            </a:r>
            <a:endParaRPr/>
          </a:p>
          <a:p>
            <a:pPr algn="ctr"/>
            <a:r>
              <a:rPr lang="en-US" sz="1600"/>
              <a:t>.</a:t>
            </a:r>
            <a:endParaRPr/>
          </a:p>
        </p:txBody>
      </p:sp>
      <p:sp>
        <p:nvSpPr>
          <p:cNvPr id="112" name="CustomShape 17"/>
          <p:cNvSpPr/>
          <p:nvPr/>
        </p:nvSpPr>
        <p:spPr>
          <a:xfrm>
            <a:off x="5657040" y="6847560"/>
            <a:ext cx="714240" cy="640080"/>
          </a:xfrm>
          <a:prstGeom prst="rect">
            <a:avLst/>
          </a:prstGeom>
          <a:noFill/>
          <a:ln w="38160">
            <a:solidFill>
              <a:srgbClr val="000000"/>
            </a:solidFill>
            <a:round/>
          </a:ln>
        </p:spPr>
        <p:txBody>
          <a:bodyPr wrap="none" lIns="109080" rIns="109080" tIns="64080" bIns="64080" anchor="ctr"/>
          <a:p>
            <a:pPr algn="ctr"/>
            <a:r>
              <a:rPr lang="en-US"/>
              <a:t>DoLP</a:t>
            </a:r>
            <a:endParaRPr/>
          </a:p>
        </p:txBody>
      </p:sp>
      <p:sp>
        <p:nvSpPr>
          <p:cNvPr id="113" name="TextShape 18"/>
          <p:cNvSpPr txBox="1"/>
          <p:nvPr/>
        </p:nvSpPr>
        <p:spPr>
          <a:xfrm>
            <a:off x="5784480" y="5125680"/>
            <a:ext cx="508320" cy="1690560"/>
          </a:xfrm>
          <a:prstGeom prst="rect">
            <a:avLst/>
          </a:prstGeom>
        </p:spPr>
        <p:txBody>
          <a:bodyPr wrap="none" lIns="90000" rIns="90000" tIns="45000" bIns="45000"/>
          <a:p>
            <a:pPr algn="ctr"/>
            <a:r>
              <a:rPr lang="en-US" sz="1600"/>
              <a:t>.</a:t>
            </a:r>
            <a:endParaRPr/>
          </a:p>
          <a:p>
            <a:pPr algn="ctr"/>
            <a:r>
              <a:rPr lang="en-US" sz="1600"/>
              <a:t>.</a:t>
            </a:r>
            <a:endParaRPr/>
          </a:p>
          <a:p>
            <a:pPr algn="ctr"/>
            <a:r>
              <a:rPr lang="en-US" sz="1600"/>
              <a:t>.</a:t>
            </a:r>
            <a:endParaRPr/>
          </a:p>
          <a:p>
            <a:pPr algn="ctr"/>
            <a:r>
              <a:rPr lang="en-US" sz="1600"/>
              <a:t>x21</a:t>
            </a:r>
            <a:endParaRPr/>
          </a:p>
          <a:p>
            <a:pPr algn="ctr"/>
            <a:r>
              <a:rPr lang="en-US" sz="1600"/>
              <a:t>.</a:t>
            </a:r>
            <a:endParaRPr/>
          </a:p>
          <a:p>
            <a:pPr algn="ctr"/>
            <a:r>
              <a:rPr lang="en-US" sz="1600"/>
              <a:t>.</a:t>
            </a:r>
            <a:endParaRPr/>
          </a:p>
          <a:p>
            <a:pPr algn="ctr"/>
            <a:r>
              <a:rPr lang="en-US" sz="1600"/>
              <a:t>.</a:t>
            </a:r>
            <a:endParaRPr/>
          </a:p>
        </p:txBody>
      </p:sp>
      <p:sp>
        <p:nvSpPr>
          <p:cNvPr id="114" name="Line 19"/>
          <p:cNvSpPr/>
          <p:nvPr/>
        </p:nvSpPr>
        <p:spPr>
          <a:xfrm>
            <a:off x="3081600" y="3017520"/>
            <a:ext cx="64872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15" name="Line 20"/>
          <p:cNvSpPr/>
          <p:nvPr/>
        </p:nvSpPr>
        <p:spPr>
          <a:xfrm>
            <a:off x="3081600" y="5486400"/>
            <a:ext cx="62964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16" name="Line 21"/>
          <p:cNvSpPr/>
          <p:nvPr/>
        </p:nvSpPr>
        <p:spPr>
          <a:xfrm flipV="1">
            <a:off x="4444560" y="1737360"/>
            <a:ext cx="1227600" cy="11887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17" name="Line 22"/>
          <p:cNvSpPr/>
          <p:nvPr/>
        </p:nvSpPr>
        <p:spPr>
          <a:xfrm flipV="1">
            <a:off x="4425480" y="4023360"/>
            <a:ext cx="1265760" cy="14630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18" name="Line 23"/>
          <p:cNvSpPr/>
          <p:nvPr/>
        </p:nvSpPr>
        <p:spPr>
          <a:xfrm>
            <a:off x="4444560" y="2926080"/>
            <a:ext cx="1229400" cy="20116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19" name="Line 24"/>
          <p:cNvSpPr/>
          <p:nvPr/>
        </p:nvSpPr>
        <p:spPr>
          <a:xfrm>
            <a:off x="4425480" y="5486400"/>
            <a:ext cx="1231560" cy="1737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20" name="Line 25"/>
          <p:cNvSpPr/>
          <p:nvPr/>
        </p:nvSpPr>
        <p:spPr>
          <a:xfrm flipV="1">
            <a:off x="6388200" y="4206240"/>
            <a:ext cx="735840" cy="6400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21" name="Line 26"/>
          <p:cNvSpPr/>
          <p:nvPr/>
        </p:nvSpPr>
        <p:spPr>
          <a:xfrm>
            <a:off x="6405480" y="4023360"/>
            <a:ext cx="718560" cy="1828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22" name="Line 27"/>
          <p:cNvSpPr/>
          <p:nvPr/>
        </p:nvSpPr>
        <p:spPr>
          <a:xfrm>
            <a:off x="6386400" y="1737360"/>
            <a:ext cx="737640" cy="24688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23" name="Line 28"/>
          <p:cNvSpPr/>
          <p:nvPr/>
        </p:nvSpPr>
        <p:spPr>
          <a:xfrm flipV="1">
            <a:off x="6371280" y="4297680"/>
            <a:ext cx="752760" cy="29260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24" name="Line 29"/>
          <p:cNvSpPr/>
          <p:nvPr/>
        </p:nvSpPr>
        <p:spPr>
          <a:xfrm>
            <a:off x="4297680" y="4441680"/>
            <a:ext cx="282636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25" name="Line 30"/>
          <p:cNvSpPr/>
          <p:nvPr/>
        </p:nvSpPr>
        <p:spPr>
          <a:xfrm>
            <a:off x="4235400" y="3311640"/>
            <a:ext cx="62280" cy="113004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26" name="Line 31"/>
          <p:cNvSpPr/>
          <p:nvPr/>
        </p:nvSpPr>
        <p:spPr>
          <a:xfrm>
            <a:off x="7838280" y="4206240"/>
            <a:ext cx="25596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27" name="Line 32"/>
          <p:cNvSpPr/>
          <p:nvPr/>
        </p:nvSpPr>
        <p:spPr>
          <a:xfrm>
            <a:off x="8808480" y="4206240"/>
            <a:ext cx="5184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28" name="TextShape 33"/>
          <p:cNvSpPr txBox="1"/>
          <p:nvPr/>
        </p:nvSpPr>
        <p:spPr>
          <a:xfrm>
            <a:off x="9326880" y="3931920"/>
            <a:ext cx="648720" cy="60228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/>
              <a:t>Off </a:t>
            </a:r>
            <a:endParaRPr/>
          </a:p>
          <a:p>
            <a:r>
              <a:rPr lang="en-US"/>
              <a:t>Chip</a:t>
            </a:r>
            <a:endParaRPr/>
          </a:p>
        </p:txBody>
      </p:sp>
      <p:sp>
        <p:nvSpPr>
          <p:cNvPr id="129" name="TextShape 34"/>
          <p:cNvSpPr txBox="1"/>
          <p:nvPr/>
        </p:nvSpPr>
        <p:spPr>
          <a:xfrm>
            <a:off x="182880" y="2926080"/>
            <a:ext cx="991440" cy="60228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n-US"/>
              <a:t>From</a:t>
            </a:r>
            <a:endParaRPr/>
          </a:p>
          <a:p>
            <a:r>
              <a:rPr lang="en-US"/>
              <a:t>Camera</a:t>
            </a:r>
            <a:endParaRPr/>
          </a:p>
        </p:txBody>
      </p:sp>
      <p:sp>
        <p:nvSpPr>
          <p:cNvPr id="130" name="Line 35"/>
          <p:cNvSpPr/>
          <p:nvPr/>
        </p:nvSpPr>
        <p:spPr>
          <a:xfrm>
            <a:off x="457200" y="4206240"/>
            <a:ext cx="41616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31" name="Line 36"/>
          <p:cNvSpPr/>
          <p:nvPr/>
        </p:nvSpPr>
        <p:spPr>
          <a:xfrm>
            <a:off x="457200" y="3474720"/>
            <a:ext cx="0" cy="731520"/>
          </a:xfrm>
          <a:prstGeom prst="line">
            <a:avLst/>
          </a:prstGeom>
          <a:ln>
            <a:solidFill>
              <a:srgbClr val="000000"/>
            </a:solidFill>
          </a:ln>
        </p:spPr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Questions Still Seeking Answer</a:t>
            </a:r>
            <a:endParaRPr/>
          </a:p>
        </p:txBody>
      </p:sp>
      <p:sp>
        <p:nvSpPr>
          <p:cNvPr id="13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Will this architecture fit on the FPGA?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Synthesis issues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Motivation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Currently on CPU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Drains battery life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Battery runs out before air tanks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Where We Come In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Our task: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Create polarized pipeline to be deployed on FPGA using ScalaPipe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Time trial individual kernels to determine bottlenecks in pipeline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Suggest best architecture for pipeline given bottlenecks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Where We Come In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Data Throughput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1920x1080 frames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30 frames/second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62.2 M pixels/second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FPGA assumptions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Virtex 7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Best case clock rate: 700 Mhz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Pipeline Structure</a:t>
            </a:r>
            <a:endParaRPr/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Border Extension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Interpolation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Stokes Parameter Calculation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Degree of Linear Polarization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Angle of Linear Polarization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HSV Generator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HSV-&gt;RGB Image Converter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Border Extension</a:t>
            </a:r>
            <a:endParaRPr/>
          </a:p>
        </p:txBody>
      </p:sp>
      <p:graphicFrame>
        <p:nvGraphicFramePr>
          <p:cNvPr id="52" name="Table 2"/>
          <p:cNvGraphicFramePr/>
          <p:nvPr/>
        </p:nvGraphicFramePr>
        <p:xfrm>
          <a:off x="3066120" y="2344680"/>
          <a:ext cx="4200840" cy="3421800"/>
        </p:xfrm>
        <a:graphic>
          <a:graphicData uri="http://schemas.openxmlformats.org/drawingml/2006/table">
            <a:tbl>
              <a:tblPr/>
              <a:tblGrid>
                <a:gridCol w="1050120"/>
                <a:gridCol w="1050120"/>
                <a:gridCol w="1050120"/>
                <a:gridCol w="1050480"/>
              </a:tblGrid>
              <a:tr h="855360"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88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12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230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96</a:t>
                      </a:r>
                      <a:endParaRPr/>
                    </a:p>
                  </a:txBody>
                  <a:tcPr/>
                </a:tc>
              </a:tr>
              <a:tr h="855360"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45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50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40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87</a:t>
                      </a:r>
                      <a:endParaRPr/>
                    </a:p>
                  </a:txBody>
                  <a:tcPr/>
                </a:tc>
              </a:tr>
              <a:tr h="855360"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77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98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130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167</a:t>
                      </a:r>
                      <a:endParaRPr/>
                    </a:p>
                  </a:txBody>
                  <a:tcPr/>
                </a:tc>
              </a:tr>
              <a:tr h="855720"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75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32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150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112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Border Extension</a:t>
            </a:r>
            <a:endParaRPr/>
          </a:p>
        </p:txBody>
      </p:sp>
      <p:graphicFrame>
        <p:nvGraphicFramePr>
          <p:cNvPr id="54" name="Table 2"/>
          <p:cNvGraphicFramePr/>
          <p:nvPr/>
        </p:nvGraphicFramePr>
        <p:xfrm>
          <a:off x="1828800" y="1463040"/>
          <a:ext cx="6400440" cy="5394600"/>
        </p:xfrm>
        <a:graphic>
          <a:graphicData uri="http://schemas.openxmlformats.org/drawingml/2006/table">
            <a:tbl>
              <a:tblPr/>
              <a:tblGrid>
                <a:gridCol w="1065960"/>
                <a:gridCol w="1065960"/>
                <a:gridCol w="1065960"/>
                <a:gridCol w="1065960"/>
                <a:gridCol w="1065960"/>
                <a:gridCol w="1070640"/>
              </a:tblGrid>
              <a:tr h="898560"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50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45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50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40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87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40</a:t>
                      </a:r>
                      <a:endParaRPr/>
                    </a:p>
                  </a:txBody>
                  <a:tcPr/>
                </a:tc>
              </a:tr>
              <a:tr h="898560"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12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88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12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230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96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230</a:t>
                      </a:r>
                      <a:endParaRPr/>
                    </a:p>
                  </a:txBody>
                  <a:tcPr/>
                </a:tc>
              </a:tr>
              <a:tr h="898560"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50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45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50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40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87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40</a:t>
                      </a:r>
                      <a:endParaRPr/>
                    </a:p>
                  </a:txBody>
                  <a:tcPr/>
                </a:tc>
              </a:tr>
              <a:tr h="898560"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98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77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98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130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167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130</a:t>
                      </a:r>
                      <a:endParaRPr/>
                    </a:p>
                  </a:txBody>
                  <a:tcPr/>
                </a:tc>
              </a:tr>
              <a:tr h="898560"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32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75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32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150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112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150</a:t>
                      </a:r>
                      <a:endParaRPr/>
                    </a:p>
                  </a:txBody>
                  <a:tcPr/>
                </a:tc>
              </a:tr>
              <a:tr h="901800"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98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77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98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130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167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130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Border Extension</a:t>
            </a:r>
            <a:endParaRPr/>
          </a:p>
        </p:txBody>
      </p:sp>
      <p:sp>
        <p:nvSpPr>
          <p:cNvPr id="5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Inputs: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Image Data – UNSIGNED32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Outputs: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Image Data – UNSIGNED32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Timing: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7.8 cycles/pixel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42.9 frames/second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