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Essential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896" y="1238794"/>
            <a:ext cx="20097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a block of code designed to perform a particular task.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JavaScript function is executed when "something" invokes it (calls it</a:t>
            </a:r>
            <a:r>
              <a:rPr lang="en-US" dirty="0" smtClean="0"/>
              <a:t>).</a:t>
            </a:r>
          </a:p>
          <a:p>
            <a:r>
              <a:rPr lang="en-US" dirty="0"/>
              <a:t>function 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// </a:t>
            </a:r>
            <a:r>
              <a:rPr lang="en-US" i="1" dirty="0"/>
              <a:t>code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smtClean="0"/>
              <a:t>Different ways to declare a function</a:t>
            </a:r>
          </a:p>
          <a:p>
            <a:pPr lvl="1"/>
            <a:r>
              <a:rPr lang="en-US" dirty="0" smtClean="0"/>
              <a:t>Function Declaration, Function Expression, Arrow Function, new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variables too. But objects can contain many values.</a:t>
            </a:r>
          </a:p>
          <a:p>
            <a:r>
              <a:rPr lang="en-US" dirty="0" err="1"/>
              <a:t>var</a:t>
            </a:r>
            <a:r>
              <a:rPr lang="en-US" dirty="0"/>
              <a:t>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"};</a:t>
            </a:r>
          </a:p>
          <a:p>
            <a:r>
              <a:rPr lang="en-US" dirty="0" smtClean="0"/>
              <a:t>Methods.</a:t>
            </a:r>
          </a:p>
          <a:p>
            <a:r>
              <a:rPr lang="en-US" dirty="0" smtClean="0"/>
              <a:t>Accessing values of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04524"/>
            <a:ext cx="9404723" cy="1400530"/>
          </a:xfrm>
        </p:spPr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684" y="1153759"/>
            <a:ext cx="8946541" cy="4195481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events </a:t>
            </a:r>
            <a:r>
              <a:rPr lang="en-US" dirty="0"/>
              <a:t>are </a:t>
            </a:r>
            <a:r>
              <a:rPr lang="en-US" b="1" dirty="0"/>
              <a:t>"things"</a:t>
            </a:r>
            <a:r>
              <a:rPr lang="en-US" dirty="0"/>
              <a:t> that happen to HTML elements</a:t>
            </a:r>
            <a:r>
              <a:rPr lang="en-US" dirty="0" smtClean="0"/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&lt;button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('demo').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Date()"&gt;The time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is&lt;/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40" y="2672715"/>
            <a:ext cx="71532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0586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 </a:t>
            </a:r>
            <a:r>
              <a:rPr lang="en-US" dirty="0" smtClean="0"/>
              <a:t>Length  “ </a:t>
            </a:r>
            <a:r>
              <a:rPr lang="en-US" dirty="0" err="1" smtClean="0"/>
              <a:t>string.length</a:t>
            </a:r>
            <a:r>
              <a:rPr lang="en-US" dirty="0" smtClean="0"/>
              <a:t>”</a:t>
            </a:r>
          </a:p>
          <a:p>
            <a:r>
              <a:rPr lang="en-US" b="1" dirty="0"/>
              <a:t>backslash escape character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 x = "We are the so-called "Vikings" from the north</a:t>
            </a:r>
            <a:r>
              <a:rPr lang="en-US" dirty="0" smtClean="0"/>
              <a:t>.";</a:t>
            </a:r>
          </a:p>
          <a:p>
            <a:r>
              <a:rPr lang="en-US" dirty="0"/>
              <a:t>Finding a String in a </a:t>
            </a:r>
            <a:r>
              <a:rPr lang="en-US" dirty="0" smtClean="0"/>
              <a:t>String    “</a:t>
            </a:r>
            <a:r>
              <a:rPr lang="en-US" dirty="0" err="1" smtClean="0"/>
              <a:t>indexOf</a:t>
            </a:r>
            <a:r>
              <a:rPr lang="en-US" dirty="0" smtClean="0"/>
              <a:t>(), </a:t>
            </a:r>
            <a:r>
              <a:rPr lang="en-US" dirty="0" err="1"/>
              <a:t>lastIndexOf</a:t>
            </a:r>
            <a:r>
              <a:rPr lang="en-US" dirty="0" smtClean="0"/>
              <a:t>(), </a:t>
            </a:r>
            <a:r>
              <a:rPr lang="en-US" dirty="0"/>
              <a:t>search()</a:t>
            </a:r>
            <a:r>
              <a:rPr lang="en-US" dirty="0" smtClean="0"/>
              <a:t> “</a:t>
            </a:r>
          </a:p>
          <a:p>
            <a:r>
              <a:rPr lang="en-US" dirty="0"/>
              <a:t>Extracting String </a:t>
            </a:r>
            <a:r>
              <a:rPr lang="en-US" dirty="0" smtClean="0"/>
              <a:t>Parts  </a:t>
            </a:r>
          </a:p>
          <a:p>
            <a:pPr lvl="2"/>
            <a:r>
              <a:rPr lang="en-US" dirty="0"/>
              <a:t>slice(start, end</a:t>
            </a:r>
            <a:r>
              <a:rPr lang="en-US" dirty="0" smtClean="0"/>
              <a:t>) </a:t>
            </a:r>
            <a:r>
              <a:rPr lang="en-US" dirty="0"/>
              <a:t>extracts a part of a string and returns the extracted part in a new string.</a:t>
            </a:r>
            <a:endParaRPr lang="en-US" dirty="0"/>
          </a:p>
          <a:p>
            <a:pPr lvl="2"/>
            <a:r>
              <a:rPr lang="en-US" dirty="0"/>
              <a:t>substring(start, end</a:t>
            </a:r>
            <a:r>
              <a:rPr lang="en-US" dirty="0" smtClean="0"/>
              <a:t>) is similar to slice but can not accept negative numbers.</a:t>
            </a:r>
            <a:endParaRPr lang="en-US" dirty="0"/>
          </a:p>
          <a:p>
            <a:pPr lvl="2"/>
            <a:r>
              <a:rPr lang="en-US" dirty="0" err="1"/>
              <a:t>substr</a:t>
            </a:r>
            <a:r>
              <a:rPr lang="en-US" dirty="0"/>
              <a:t>(start, length</a:t>
            </a:r>
            <a:r>
              <a:rPr lang="en-US" dirty="0" smtClean="0"/>
              <a:t>) is similar to slice, t</a:t>
            </a:r>
            <a:r>
              <a:rPr lang="en-US" dirty="0"/>
              <a:t>he difference is that the second parameter specifies the </a:t>
            </a:r>
            <a:r>
              <a:rPr lang="en-US" b="1" dirty="0"/>
              <a:t>length</a:t>
            </a:r>
            <a:r>
              <a:rPr lang="en-US" dirty="0"/>
              <a:t> of the extracted part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replace() method replaces a specified value with another value in a string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7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432" y="354746"/>
            <a:ext cx="8946541" cy="4195481"/>
          </a:xfrm>
        </p:spPr>
        <p:txBody>
          <a:bodyPr/>
          <a:lstStyle/>
          <a:p>
            <a:r>
              <a:rPr lang="en-US" dirty="0" err="1"/>
              <a:t>toUpperCase</a:t>
            </a:r>
            <a:r>
              <a:rPr lang="en-US" dirty="0" smtClean="0"/>
              <a:t>()</a:t>
            </a:r>
          </a:p>
          <a:p>
            <a:r>
              <a:rPr lang="en-US" dirty="0"/>
              <a:t>The trim() method removes whitespace from both sides of a </a:t>
            </a:r>
            <a:r>
              <a:rPr lang="en-US" dirty="0" smtClean="0"/>
              <a:t>string</a:t>
            </a:r>
          </a:p>
          <a:p>
            <a:r>
              <a:rPr lang="en-US" dirty="0"/>
              <a:t>The </a:t>
            </a:r>
            <a:r>
              <a:rPr lang="en-US" dirty="0" err="1"/>
              <a:t>charAt</a:t>
            </a:r>
            <a:r>
              <a:rPr lang="en-US" dirty="0"/>
              <a:t>() method returns the character at a specified index (position) in a </a:t>
            </a:r>
            <a:r>
              <a:rPr lang="en-US" dirty="0" smtClean="0"/>
              <a:t>string</a:t>
            </a:r>
          </a:p>
          <a:p>
            <a:r>
              <a:rPr lang="en-US" dirty="0"/>
              <a:t>ECMAScript 5 (2009) allows property access [ ] on </a:t>
            </a:r>
            <a:r>
              <a:rPr lang="en-US" dirty="0" smtClean="0"/>
              <a:t>strings …. </a:t>
            </a:r>
            <a:r>
              <a:rPr lang="en-US" dirty="0" err="1" smtClean="0"/>
              <a:t>str</a:t>
            </a:r>
            <a:r>
              <a:rPr lang="en-US" dirty="0" smtClean="0"/>
              <a:t>[0]</a:t>
            </a:r>
          </a:p>
          <a:p>
            <a:r>
              <a:rPr lang="en-US" dirty="0"/>
              <a:t>A string can be converted to an array with the split() </a:t>
            </a:r>
            <a:r>
              <a:rPr lang="en-US" dirty="0" smtClean="0"/>
              <a:t>method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txt =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a,b,c,d,e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";   // String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txt.split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(",");          // Split on commas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txt.split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 ");          // Split on spaces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txt.split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("|");          // Split 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104826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152983"/>
            <a:ext cx="8946541" cy="531313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() method returns a number as a string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 = 123;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x.toString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            // returns 123 from variable x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(123).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        // returns 123 from literal 123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(100 + 23).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   // returns 123 from expression 100 +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  <a:p>
            <a:r>
              <a:rPr lang="en-US" dirty="0" err="1"/>
              <a:t>toExponential</a:t>
            </a:r>
            <a:r>
              <a:rPr lang="en-US" dirty="0"/>
              <a:t>() returns a string, with a number rounded and written using exponential notation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 = 9.656;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x.toExponential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(2);     // returns 9.66e+0</a:t>
            </a:r>
          </a:p>
          <a:p>
            <a:r>
              <a:rPr lang="en-US" dirty="0" err="1" smtClean="0"/>
              <a:t>toFixed</a:t>
            </a:r>
            <a:r>
              <a:rPr lang="en-US" dirty="0"/>
              <a:t>() returns a string, with the number written with a specified number of </a:t>
            </a:r>
            <a:r>
              <a:rPr lang="en-US" dirty="0" smtClean="0"/>
              <a:t>decimals</a:t>
            </a:r>
          </a:p>
          <a:p>
            <a:r>
              <a:rPr lang="en-US" dirty="0" err="1"/>
              <a:t>toPrecision</a:t>
            </a:r>
            <a:r>
              <a:rPr lang="en-US" dirty="0"/>
              <a:t>() returns a string, with a number written with a specified </a:t>
            </a:r>
            <a:r>
              <a:rPr lang="en-US" dirty="0" smtClean="0"/>
              <a:t>length</a:t>
            </a:r>
          </a:p>
          <a:p>
            <a:r>
              <a:rPr lang="en-US" dirty="0" err="1"/>
              <a:t>valueOf</a:t>
            </a:r>
            <a:r>
              <a:rPr lang="en-US" dirty="0"/>
              <a:t>() returns a number as a number</a:t>
            </a:r>
          </a:p>
        </p:txBody>
      </p:sp>
    </p:spTree>
    <p:extLst>
      <p:ext uri="{BB962C8B-B14F-4D97-AF65-F5344CB8AC3E}">
        <p14:creationId xmlns:p14="http://schemas.microsoft.com/office/powerpoint/2010/main" val="3843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Variables to Numbers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Number() can be used </a:t>
            </a:r>
            <a:r>
              <a:rPr lang="en-US" dirty="0" smtClean="0"/>
              <a:t>to </a:t>
            </a:r>
            <a:r>
              <a:rPr lang="en-US" dirty="0"/>
              <a:t>convert JavaScript variables to </a:t>
            </a:r>
            <a:r>
              <a:rPr lang="en-US" dirty="0" smtClean="0"/>
              <a:t>numbers</a:t>
            </a:r>
          </a:p>
          <a:p>
            <a:pPr lvl="1"/>
            <a:r>
              <a:rPr lang="en-US" dirty="0"/>
              <a:t>Number(true);          // returns 1</a:t>
            </a:r>
            <a:br>
              <a:rPr lang="en-US" dirty="0"/>
            </a:br>
            <a:r>
              <a:rPr lang="en-US" dirty="0"/>
              <a:t>Number(false);         // returns 0</a:t>
            </a:r>
            <a:br>
              <a:rPr lang="en-US" dirty="0"/>
            </a:br>
            <a:r>
              <a:rPr lang="en-US" dirty="0"/>
              <a:t>Number("10");          // returns 10</a:t>
            </a:r>
            <a:br>
              <a:rPr lang="en-US" dirty="0"/>
            </a:br>
            <a:r>
              <a:rPr lang="en-US" dirty="0"/>
              <a:t>Number("  10");        // returns 10</a:t>
            </a:r>
            <a:br>
              <a:rPr lang="en-US" dirty="0"/>
            </a:br>
            <a:r>
              <a:rPr lang="en-US" dirty="0"/>
              <a:t>Number("10  ");        // returns 10</a:t>
            </a:r>
            <a:br>
              <a:rPr lang="en-US" dirty="0"/>
            </a:br>
            <a:r>
              <a:rPr lang="en-US" dirty="0"/>
              <a:t>Number(" 10  ");       // returns 10</a:t>
            </a:r>
            <a:br>
              <a:rPr lang="en-US" dirty="0"/>
            </a:br>
            <a:r>
              <a:rPr lang="en-US" dirty="0"/>
              <a:t>Number("10.33");       // returns 10.33</a:t>
            </a:r>
            <a:br>
              <a:rPr lang="en-US" dirty="0"/>
            </a:br>
            <a:r>
              <a:rPr lang="en-US" dirty="0"/>
              <a:t>Number("10,33");       // returns </a:t>
            </a:r>
            <a:r>
              <a:rPr lang="en-US" dirty="0" err="1"/>
              <a:t>NaN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Number("10 33");       // returns </a:t>
            </a:r>
            <a:r>
              <a:rPr lang="en-US" dirty="0" err="1"/>
              <a:t>NaN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Number("John");        // returns </a:t>
            </a:r>
            <a:r>
              <a:rPr lang="en-US" dirty="0" err="1" smtClean="0"/>
              <a:t>NaN</a:t>
            </a:r>
            <a:endParaRPr lang="en-US" dirty="0" smtClean="0"/>
          </a:p>
          <a:p>
            <a:pPr lvl="1"/>
            <a:r>
              <a:rPr lang="en-US" dirty="0"/>
              <a:t>Number(new Date("2017-09-30"));    // returns 1506729600000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8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36470"/>
            <a:ext cx="8946541" cy="511193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parseInt</a:t>
            </a:r>
            <a:r>
              <a:rPr lang="en-US" dirty="0"/>
              <a:t>() parses a string and returns a whole number. Spaces are allowed. Only the first number is </a:t>
            </a:r>
            <a:r>
              <a:rPr lang="en-US" dirty="0" smtClean="0"/>
              <a:t>returned</a:t>
            </a:r>
          </a:p>
          <a:p>
            <a:pPr lvl="2"/>
            <a:r>
              <a:rPr lang="en-US" dirty="0" err="1"/>
              <a:t>parseInt</a:t>
            </a:r>
            <a:r>
              <a:rPr lang="en-US" dirty="0"/>
              <a:t>("10");         // returns 10</a:t>
            </a:r>
          </a:p>
          <a:p>
            <a:pPr lvl="2"/>
            <a:r>
              <a:rPr lang="en-US" dirty="0" err="1"/>
              <a:t>parseInt</a:t>
            </a:r>
            <a:r>
              <a:rPr lang="en-US" dirty="0"/>
              <a:t>("10.33");      // returns 10</a:t>
            </a:r>
          </a:p>
          <a:p>
            <a:pPr lvl="2"/>
            <a:r>
              <a:rPr lang="en-US" dirty="0" err="1"/>
              <a:t>parseInt</a:t>
            </a:r>
            <a:r>
              <a:rPr lang="en-US" dirty="0"/>
              <a:t>("10 20 30");   // returns 10</a:t>
            </a:r>
          </a:p>
          <a:p>
            <a:pPr lvl="2"/>
            <a:r>
              <a:rPr lang="en-US" dirty="0" err="1"/>
              <a:t>parseInt</a:t>
            </a:r>
            <a:r>
              <a:rPr lang="en-US" dirty="0"/>
              <a:t>("10 years");   // returns 10</a:t>
            </a:r>
          </a:p>
          <a:p>
            <a:pPr lvl="2"/>
            <a:r>
              <a:rPr lang="en-US" dirty="0" err="1"/>
              <a:t>parseInt</a:t>
            </a:r>
            <a:r>
              <a:rPr lang="en-US" dirty="0"/>
              <a:t>("years 10");   // returns </a:t>
            </a:r>
            <a:r>
              <a:rPr lang="en-US" dirty="0" err="1"/>
              <a:t>NaN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parseFloat</a:t>
            </a:r>
            <a:r>
              <a:rPr lang="en-US" dirty="0"/>
              <a:t>() parses a string and returns a number. Spaces are allowed. Only the first number is returned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parseFloat</a:t>
            </a:r>
            <a:r>
              <a:rPr lang="en-US" dirty="0"/>
              <a:t>("10");        // returns 10</a:t>
            </a:r>
          </a:p>
          <a:p>
            <a:pPr lvl="2"/>
            <a:r>
              <a:rPr lang="en-US" dirty="0" err="1"/>
              <a:t>parseFloat</a:t>
            </a:r>
            <a:r>
              <a:rPr lang="en-US" dirty="0"/>
              <a:t>("10.33");     // returns 10.33</a:t>
            </a:r>
          </a:p>
          <a:p>
            <a:pPr lvl="2"/>
            <a:r>
              <a:rPr lang="en-US" dirty="0" err="1"/>
              <a:t>parseFloat</a:t>
            </a:r>
            <a:r>
              <a:rPr lang="en-US" dirty="0"/>
              <a:t>("10 20 30");  // returns 10</a:t>
            </a:r>
          </a:p>
          <a:p>
            <a:pPr lvl="2"/>
            <a:r>
              <a:rPr lang="en-US" dirty="0" err="1"/>
              <a:t>parseFloat</a:t>
            </a:r>
            <a:r>
              <a:rPr lang="en-US" dirty="0"/>
              <a:t>("10 years");  // returns 10</a:t>
            </a:r>
          </a:p>
          <a:p>
            <a:pPr lvl="2"/>
            <a:r>
              <a:rPr lang="en-US" dirty="0" err="1"/>
              <a:t>parseFloat</a:t>
            </a:r>
            <a:r>
              <a:rPr lang="en-US" dirty="0"/>
              <a:t>("years 10");  // returns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91216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Statements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Comment</a:t>
            </a:r>
          </a:p>
          <a:p>
            <a:r>
              <a:rPr lang="en-US" dirty="0" smtClean="0"/>
              <a:t>Variable (Let, </a:t>
            </a:r>
            <a:r>
              <a:rPr lang="en-US" dirty="0" err="1" smtClean="0"/>
              <a:t>Var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Operator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Function &amp; Objects</a:t>
            </a:r>
          </a:p>
          <a:p>
            <a:r>
              <a:rPr lang="en-US" dirty="0" smtClean="0"/>
              <a:t>String &amp; Methods</a:t>
            </a:r>
          </a:p>
          <a:p>
            <a:r>
              <a:rPr lang="en-US" dirty="0" smtClean="0"/>
              <a:t>Number &amp; methods</a:t>
            </a:r>
          </a:p>
          <a:p>
            <a:r>
              <a:rPr lang="en-US" dirty="0" smtClean="0"/>
              <a:t>Comparison &amp; Conditions</a:t>
            </a:r>
          </a:p>
          <a:p>
            <a:r>
              <a:rPr lang="en-US" dirty="0" smtClean="0"/>
              <a:t>Switch, Break &amp; Loops</a:t>
            </a:r>
          </a:p>
          <a:p>
            <a:r>
              <a:rPr lang="en-US" dirty="0" err="1" smtClean="0"/>
              <a:t>RegEx</a:t>
            </a:r>
            <a:endParaRPr lang="en-US" dirty="0" smtClean="0"/>
          </a:p>
          <a:p>
            <a:r>
              <a:rPr lang="en-US" dirty="0" smtClean="0"/>
              <a:t>Scope &amp;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JS do in web pages?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</a:t>
            </a:r>
            <a:r>
              <a:rPr lang="en-US" dirty="0"/>
              <a:t>can be used to handle, and verify, user input, user actions, and browser actions:</a:t>
            </a:r>
            <a:endParaRPr lang="en-US" dirty="0" smtClean="0"/>
          </a:p>
          <a:p>
            <a:r>
              <a:rPr lang="en-US" dirty="0" smtClean="0"/>
              <a:t>Things </a:t>
            </a:r>
            <a:r>
              <a:rPr lang="en-US" dirty="0"/>
              <a:t>that should be done every time a page loads</a:t>
            </a:r>
          </a:p>
          <a:p>
            <a:r>
              <a:rPr lang="en-US" dirty="0"/>
              <a:t>Things that should be done when the page is closed</a:t>
            </a:r>
          </a:p>
          <a:p>
            <a:r>
              <a:rPr lang="en-US" dirty="0"/>
              <a:t>Action that should be performed when a user clicks a button</a:t>
            </a:r>
          </a:p>
          <a:p>
            <a:r>
              <a:rPr lang="en-US" dirty="0"/>
              <a:t>Content that should be verified when a user inputs data</a:t>
            </a:r>
          </a:p>
          <a:p>
            <a:r>
              <a:rPr lang="en-US" dirty="0"/>
              <a:t>And more ...</a:t>
            </a:r>
          </a:p>
        </p:txBody>
      </p:sp>
    </p:spTree>
    <p:extLst>
      <p:ext uri="{BB962C8B-B14F-4D97-AF65-F5344CB8AC3E}">
        <p14:creationId xmlns:p14="http://schemas.microsoft.com/office/powerpoint/2010/main" val="8283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what JS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can change HTML content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document.getElementById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("demo").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innerHTML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 = "Hello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JavaScript“</a:t>
            </a:r>
          </a:p>
          <a:p>
            <a:r>
              <a:rPr lang="en-US" dirty="0"/>
              <a:t>JavaScript can change HTML attribute values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myImage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').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'light-bulb.gif‘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("demo").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style.fontSize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 "35px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("demo").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style.display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 "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none“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("demo").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style.display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 "block";</a:t>
            </a:r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4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place JS code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in &lt;head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JavaScript in &lt;body&gt;</a:t>
            </a:r>
          </a:p>
          <a:p>
            <a:r>
              <a:rPr lang="en-US" dirty="0"/>
              <a:t>External file: myScript.js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Statements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dirty="0"/>
              <a:t>avaScript statements are composed of:</a:t>
            </a:r>
          </a:p>
          <a:p>
            <a:pPr marL="0" indent="0">
              <a:buNone/>
            </a:pPr>
            <a:r>
              <a:rPr lang="en-US" dirty="0" smtClean="0"/>
              <a:t>	Values</a:t>
            </a:r>
            <a:r>
              <a:rPr lang="en-US" dirty="0"/>
              <a:t>, Operators, Expressions, Keywords, and Comments.</a:t>
            </a:r>
          </a:p>
          <a:p>
            <a:r>
              <a:rPr lang="en-US" dirty="0"/>
              <a:t>S</a:t>
            </a:r>
            <a:r>
              <a:rPr lang="en-US" dirty="0" smtClean="0"/>
              <a:t>emicolon </a:t>
            </a:r>
            <a:r>
              <a:rPr lang="en-US" dirty="0"/>
              <a:t>at the end of each executable </a:t>
            </a:r>
            <a:r>
              <a:rPr lang="en-US" dirty="0" smtClean="0"/>
              <a:t>statement  (disputable).</a:t>
            </a:r>
          </a:p>
          <a:p>
            <a:r>
              <a:rPr lang="en-US" dirty="0"/>
              <a:t>JavaScript ignores multiple spaces</a:t>
            </a:r>
            <a:r>
              <a:rPr lang="en-US" dirty="0" smtClean="0"/>
              <a:t>.</a:t>
            </a:r>
          </a:p>
          <a:p>
            <a:r>
              <a:rPr lang="en-US" dirty="0"/>
              <a:t>JavaScript statements can be grouped together in code blocks, inside curly brackets {...}.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syntax is the set of rules, how JavaScript programs are </a:t>
            </a:r>
            <a:r>
              <a:rPr lang="en-US" dirty="0" smtClean="0"/>
              <a:t>constructed</a:t>
            </a:r>
          </a:p>
          <a:p>
            <a:r>
              <a:rPr lang="en-US" dirty="0" smtClean="0"/>
              <a:t>Strings, value, Operator, assignment, expression, </a:t>
            </a:r>
          </a:p>
          <a:p>
            <a:r>
              <a:rPr lang="en-US" dirty="0" smtClean="0"/>
              <a:t>JS is case- sensitive</a:t>
            </a:r>
          </a:p>
          <a:p>
            <a:r>
              <a:rPr lang="en-US" dirty="0" smtClean="0"/>
              <a:t>JS and camel casing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Code after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//</a:t>
            </a:r>
            <a:r>
              <a:rPr lang="en-US" dirty="0" smtClean="0"/>
              <a:t>    or between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/*        */ </a:t>
            </a:r>
            <a:r>
              <a:rPr lang="en-US" dirty="0" smtClean="0"/>
              <a:t>are treated as comment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3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452026"/>
            <a:ext cx="8946541" cy="4195481"/>
          </a:xfrm>
        </p:spPr>
        <p:txBody>
          <a:bodyPr/>
          <a:lstStyle/>
          <a:p>
            <a:r>
              <a:rPr lang="en-US" dirty="0"/>
              <a:t>The assignment operator (=) assigns a value to a </a:t>
            </a:r>
            <a:r>
              <a:rPr lang="en-US" dirty="0" smtClean="0"/>
              <a:t>variable</a:t>
            </a:r>
          </a:p>
          <a:p>
            <a:r>
              <a:rPr lang="en-US" dirty="0"/>
              <a:t>The addition operator (+) adds </a:t>
            </a:r>
            <a:r>
              <a:rPr lang="en-US" dirty="0" smtClean="0"/>
              <a:t>numbers</a:t>
            </a:r>
          </a:p>
          <a:p>
            <a:r>
              <a:rPr lang="en-US" dirty="0"/>
              <a:t>The multiplication operator (*) multiplies numbers.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618" y="2852556"/>
            <a:ext cx="46291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3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38965"/>
            <a:ext cx="8946541" cy="2283950"/>
          </a:xfrm>
        </p:spPr>
        <p:txBody>
          <a:bodyPr/>
          <a:lstStyle/>
          <a:p>
            <a:r>
              <a:rPr lang="en-US" dirty="0"/>
              <a:t>JavaScript variables can hold many </a:t>
            </a:r>
            <a:r>
              <a:rPr lang="en-US" b="1" dirty="0"/>
              <a:t>data types</a:t>
            </a:r>
            <a:r>
              <a:rPr lang="en-US" dirty="0"/>
              <a:t>: numbers, strings, objects and more</a:t>
            </a:r>
            <a:r>
              <a:rPr lang="en-US" dirty="0" smtClean="0"/>
              <a:t>:</a:t>
            </a:r>
          </a:p>
          <a:p>
            <a:pPr marL="1257300" lvl="3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sz="2000" dirty="0" err="1">
                <a:latin typeface="Agency FB" panose="020B0503020202020204" pitchFamily="34" charset="0"/>
              </a:rPr>
              <a:t>var</a:t>
            </a:r>
            <a:r>
              <a:rPr lang="en-US" sz="2000" dirty="0">
                <a:latin typeface="Agency FB" panose="020B0503020202020204" pitchFamily="34" charset="0"/>
              </a:rPr>
              <a:t> length = 16;                               // Number</a:t>
            </a:r>
          </a:p>
          <a:p>
            <a:pPr marL="1714500" lvl="4" indent="0">
              <a:buNone/>
            </a:pPr>
            <a:r>
              <a:rPr lang="en-US" sz="2000" dirty="0" err="1">
                <a:latin typeface="Agency FB" panose="020B0503020202020204" pitchFamily="34" charset="0"/>
              </a:rPr>
              <a:t>var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lastName</a:t>
            </a:r>
            <a:r>
              <a:rPr lang="en-US" sz="2000" dirty="0">
                <a:latin typeface="Agency FB" panose="020B0503020202020204" pitchFamily="34" charset="0"/>
              </a:rPr>
              <a:t> = "Johnson";                      // String</a:t>
            </a:r>
          </a:p>
          <a:p>
            <a:pPr marL="1714500" lvl="4" indent="0">
              <a:buNone/>
            </a:pPr>
            <a:r>
              <a:rPr lang="en-US" sz="2000" dirty="0" err="1">
                <a:latin typeface="Agency FB" panose="020B0503020202020204" pitchFamily="34" charset="0"/>
              </a:rPr>
              <a:t>var</a:t>
            </a:r>
            <a:r>
              <a:rPr lang="en-US" sz="2000" dirty="0">
                <a:latin typeface="Agency FB" panose="020B0503020202020204" pitchFamily="34" charset="0"/>
              </a:rPr>
              <a:t> x = {</a:t>
            </a:r>
            <a:r>
              <a:rPr lang="en-US" sz="2000" dirty="0" err="1">
                <a:latin typeface="Agency FB" panose="020B0503020202020204" pitchFamily="34" charset="0"/>
              </a:rPr>
              <a:t>firstName</a:t>
            </a:r>
            <a:r>
              <a:rPr lang="en-US" sz="2000" dirty="0">
                <a:latin typeface="Agency FB" panose="020B0503020202020204" pitchFamily="34" charset="0"/>
              </a:rPr>
              <a:t>:"John", </a:t>
            </a:r>
            <a:r>
              <a:rPr lang="en-US" sz="2000" dirty="0" err="1">
                <a:latin typeface="Agency FB" panose="020B0503020202020204" pitchFamily="34" charset="0"/>
              </a:rPr>
              <a:t>lastName</a:t>
            </a:r>
            <a:r>
              <a:rPr lang="en-US" sz="2000" dirty="0">
                <a:latin typeface="Agency FB" panose="020B0503020202020204" pitchFamily="34" charset="0"/>
              </a:rPr>
              <a:t>:"Doe"};    // </a:t>
            </a:r>
            <a:r>
              <a:rPr lang="en-US" sz="2000" dirty="0" smtClean="0">
                <a:latin typeface="Agency FB" panose="020B0503020202020204" pitchFamily="34" charset="0"/>
              </a:rPr>
              <a:t>Object</a:t>
            </a:r>
          </a:p>
          <a:p>
            <a:pPr marL="1714500" lvl="4" indent="0">
              <a:buNone/>
            </a:pP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111" y="3958046"/>
            <a:ext cx="10378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Typeof</a:t>
            </a:r>
            <a:r>
              <a:rPr lang="en-US" dirty="0" smtClean="0"/>
              <a:t> Operator</a:t>
            </a:r>
          </a:p>
          <a:p>
            <a:r>
              <a:rPr lang="en-US" dirty="0"/>
              <a:t>		string</a:t>
            </a:r>
          </a:p>
          <a:p>
            <a:pPr lvl="2"/>
            <a:r>
              <a:rPr lang="en-US" dirty="0"/>
              <a:t>number</a:t>
            </a:r>
          </a:p>
          <a:p>
            <a:pPr lvl="2"/>
            <a:r>
              <a:rPr lang="en-US" dirty="0" err="1"/>
              <a:t>boolean</a:t>
            </a:r>
            <a:endParaRPr lang="en-US" dirty="0"/>
          </a:p>
          <a:p>
            <a:pPr lvl="2"/>
            <a:r>
              <a:rPr lang="en-US" dirty="0" smtClean="0"/>
              <a:t>Undefined</a:t>
            </a:r>
          </a:p>
          <a:p>
            <a:pPr lvl="2"/>
            <a:r>
              <a:rPr lang="en-US" dirty="0" smtClean="0"/>
              <a:t>Object</a:t>
            </a:r>
          </a:p>
          <a:p>
            <a:pPr lvl="2"/>
            <a:r>
              <a:rPr lang="en-US" dirty="0" smtClean="0"/>
              <a:t>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undefined and null are equal in value but different in type:</a:t>
            </a:r>
          </a:p>
        </p:txBody>
      </p:sp>
    </p:spTree>
    <p:extLst>
      <p:ext uri="{BB962C8B-B14F-4D97-AF65-F5344CB8AC3E}">
        <p14:creationId xmlns:p14="http://schemas.microsoft.com/office/powerpoint/2010/main" val="15206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1827</TotalTime>
  <Words>600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Agency FB</vt:lpstr>
      <vt:lpstr>Arial</vt:lpstr>
      <vt:lpstr>Century Gothic</vt:lpstr>
      <vt:lpstr>Wingdings</vt:lpstr>
      <vt:lpstr>Wingdings 3</vt:lpstr>
      <vt:lpstr>Ion</vt:lpstr>
      <vt:lpstr>Javascript Essential</vt:lpstr>
      <vt:lpstr>Content</vt:lpstr>
      <vt:lpstr>What can JS do in web pages?</vt:lpstr>
      <vt:lpstr>Examples of what JS can do</vt:lpstr>
      <vt:lpstr>Where to place JS code in HTML</vt:lpstr>
      <vt:lpstr>JavaScript Statements </vt:lpstr>
      <vt:lpstr>JS Syntax</vt:lpstr>
      <vt:lpstr>Operators</vt:lpstr>
      <vt:lpstr>JavaScript Data Types </vt:lpstr>
      <vt:lpstr>JavaScript Functions </vt:lpstr>
      <vt:lpstr>Object</vt:lpstr>
      <vt:lpstr>Event</vt:lpstr>
      <vt:lpstr>String &amp; methods</vt:lpstr>
      <vt:lpstr>PowerPoint Presentation</vt:lpstr>
      <vt:lpstr>Number and Methods</vt:lpstr>
      <vt:lpstr>Converting Variables to Numbers </vt:lpstr>
      <vt:lpstr>Number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Essential</dc:title>
  <dc:creator>Olamilekan</dc:creator>
  <cp:lastModifiedBy>Olamilekan</cp:lastModifiedBy>
  <cp:revision>19</cp:revision>
  <dcterms:created xsi:type="dcterms:W3CDTF">2019-04-08T06:46:32Z</dcterms:created>
  <dcterms:modified xsi:type="dcterms:W3CDTF">2019-04-09T13:14:31Z</dcterms:modified>
</cp:coreProperties>
</file>