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Guide/Regular_Express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JavScript</a:t>
            </a:r>
            <a:r>
              <a:rPr lang="en-US" dirty="0" smtClean="0"/>
              <a:t> Intro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45474"/>
            <a:ext cx="8946541" cy="5172892"/>
          </a:xfrm>
        </p:spPr>
        <p:txBody>
          <a:bodyPr>
            <a:normAutofit/>
          </a:bodyPr>
          <a:lstStyle/>
          <a:p>
            <a:r>
              <a:rPr lang="en-US" dirty="0"/>
              <a:t>Scope determines the accessibility (visibility) of variables</a:t>
            </a:r>
            <a:r>
              <a:rPr lang="en-US" dirty="0" smtClean="0"/>
              <a:t>.</a:t>
            </a:r>
          </a:p>
          <a:p>
            <a:r>
              <a:rPr lang="en-US" dirty="0"/>
              <a:t>In JavaScript there are two types of scope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Local scope</a:t>
            </a:r>
          </a:p>
          <a:p>
            <a:pPr lvl="2"/>
            <a:r>
              <a:rPr lang="en-US" dirty="0"/>
              <a:t>Global </a:t>
            </a:r>
            <a:r>
              <a:rPr lang="en-US" dirty="0" smtClean="0"/>
              <a:t>scope</a:t>
            </a:r>
            <a:endParaRPr lang="en-US" dirty="0"/>
          </a:p>
          <a:p>
            <a:r>
              <a:rPr lang="en-US" dirty="0"/>
              <a:t>Variables defined inside a function are not accessible (visible) from outside the function.</a:t>
            </a:r>
          </a:p>
          <a:p>
            <a:pPr marL="91440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myName</a:t>
            </a:r>
            <a:r>
              <a:rPr lang="en-US" dirty="0" smtClean="0"/>
              <a:t> = “</a:t>
            </a:r>
            <a:r>
              <a:rPr lang="en-US" dirty="0" err="1" smtClean="0"/>
              <a:t>Dapo</a:t>
            </a:r>
            <a:r>
              <a:rPr lang="en-US" dirty="0" smtClean="0"/>
              <a:t>”</a:t>
            </a:r>
          </a:p>
          <a:p>
            <a:pPr marL="914400" lvl="2" indent="0">
              <a:buNone/>
            </a:pPr>
            <a:r>
              <a:rPr lang="en-US" dirty="0" smtClean="0"/>
              <a:t>//any code here can use variable </a:t>
            </a:r>
            <a:r>
              <a:rPr lang="en-US" dirty="0" err="1" smtClean="0"/>
              <a:t>myName</a:t>
            </a:r>
            <a:r>
              <a:rPr lang="en-US" dirty="0" smtClean="0"/>
              <a:t>….</a:t>
            </a:r>
            <a:r>
              <a:rPr lang="en-US" dirty="0" err="1" smtClean="0"/>
              <a:t>myName</a:t>
            </a:r>
            <a:r>
              <a:rPr lang="en-US" dirty="0" smtClean="0"/>
              <a:t> is Global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 code </a:t>
            </a:r>
            <a:r>
              <a:rPr lang="en-US" dirty="0" smtClean="0"/>
              <a:t>outside this function </a:t>
            </a:r>
            <a:r>
              <a:rPr lang="en-US" dirty="0"/>
              <a:t>can NOT use </a:t>
            </a:r>
            <a:r>
              <a:rPr lang="en-US" dirty="0" err="1" smtClean="0"/>
              <a:t>carName</a:t>
            </a:r>
            <a:r>
              <a:rPr lang="en-US" dirty="0" smtClean="0"/>
              <a:t> … </a:t>
            </a:r>
            <a:r>
              <a:rPr lang="en-US" dirty="0" err="1" smtClean="0"/>
              <a:t>carName</a:t>
            </a:r>
            <a:r>
              <a:rPr lang="en-US" dirty="0" smtClean="0"/>
              <a:t> is Local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carName</a:t>
            </a:r>
            <a:r>
              <a:rPr lang="en-US" dirty="0"/>
              <a:t> = "Volvo</a:t>
            </a:r>
            <a:r>
              <a:rPr lang="en-US" dirty="0" smtClean="0"/>
              <a:t>";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// </a:t>
            </a:r>
            <a:r>
              <a:rPr lang="en-US" dirty="0" smtClean="0"/>
              <a:t>code inside this function </a:t>
            </a:r>
            <a:r>
              <a:rPr lang="en-US" dirty="0"/>
              <a:t>CAN use </a:t>
            </a:r>
            <a:r>
              <a:rPr lang="en-US" dirty="0" err="1" smtClean="0"/>
              <a:t>carName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//code here can use </a:t>
            </a:r>
            <a:r>
              <a:rPr lang="en-US" dirty="0" err="1" smtClean="0"/>
              <a:t>myName</a:t>
            </a:r>
            <a:r>
              <a:rPr lang="en-US" dirty="0" smtClean="0"/>
              <a:t>.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1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this keyword refers to the object it belongs </a:t>
            </a:r>
            <a:r>
              <a:rPr lang="en-US" dirty="0" smtClean="0"/>
              <a:t>to.</a:t>
            </a:r>
          </a:p>
          <a:p>
            <a:r>
              <a:rPr lang="en-US" dirty="0"/>
              <a:t>It has different values depending on where it is used:</a:t>
            </a:r>
          </a:p>
          <a:p>
            <a:endParaRPr lang="en-US" dirty="0"/>
          </a:p>
          <a:p>
            <a:r>
              <a:rPr lang="en-US" dirty="0"/>
              <a:t>In a method, this refers to the owner object.</a:t>
            </a:r>
          </a:p>
          <a:p>
            <a:r>
              <a:rPr lang="en-US" dirty="0"/>
              <a:t>Alone, this refers to the global object.</a:t>
            </a:r>
          </a:p>
          <a:p>
            <a:r>
              <a:rPr lang="en-US" dirty="0"/>
              <a:t>In a function, this refers to the global object.</a:t>
            </a:r>
          </a:p>
          <a:p>
            <a:r>
              <a:rPr lang="en-US" dirty="0"/>
              <a:t>In a function, in strict mode, this is undefined.</a:t>
            </a:r>
          </a:p>
          <a:p>
            <a:r>
              <a:rPr lang="en-US" dirty="0"/>
              <a:t>In an event, this refers to the element that received the event.</a:t>
            </a:r>
          </a:p>
          <a:p>
            <a:r>
              <a:rPr lang="en-US" dirty="0"/>
              <a:t>Methods like call(), and apply() can refer this to any object.</a:t>
            </a:r>
          </a:p>
        </p:txBody>
      </p:sp>
    </p:spTree>
    <p:extLst>
      <p:ext uri="{BB962C8B-B14F-4D97-AF65-F5344CB8AC3E}">
        <p14:creationId xmlns:p14="http://schemas.microsoft.com/office/powerpoint/2010/main" val="69797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</a:t>
            </a:r>
            <a:r>
              <a:rPr lang="en-US" dirty="0"/>
              <a:t> in a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9350"/>
            <a:ext cx="8946541" cy="5538650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b="1" dirty="0"/>
              <a:t>person</a:t>
            </a:r>
            <a:r>
              <a:rPr lang="en-US" dirty="0"/>
              <a:t> =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firstName</a:t>
            </a:r>
            <a:r>
              <a:rPr lang="en-US" dirty="0"/>
              <a:t>: "John",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lastName</a:t>
            </a:r>
            <a:r>
              <a:rPr lang="en-US" dirty="0"/>
              <a:t> : "Doe",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id       : 5566,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fullName</a:t>
            </a:r>
            <a:r>
              <a:rPr lang="en-US" dirty="0"/>
              <a:t> : function()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return </a:t>
            </a:r>
            <a:r>
              <a:rPr lang="en-US" b="1" dirty="0" err="1"/>
              <a:t>this</a:t>
            </a:r>
            <a:r>
              <a:rPr lang="en-US" dirty="0" err="1"/>
              <a:t>.firstName</a:t>
            </a:r>
            <a:r>
              <a:rPr lang="en-US" dirty="0"/>
              <a:t> + " " + </a:t>
            </a:r>
            <a:r>
              <a:rPr lang="en-US" b="1" dirty="0" err="1"/>
              <a:t>this</a:t>
            </a:r>
            <a:r>
              <a:rPr lang="en-US" dirty="0" err="1"/>
              <a:t>.lastName</a:t>
            </a:r>
            <a:r>
              <a:rPr lang="en-US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};</a:t>
            </a:r>
          </a:p>
          <a:p>
            <a:r>
              <a:rPr lang="en-US" dirty="0"/>
              <a:t>In an object method, this refers to the "owner" of the method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the example on the top of this page, this refers to the person object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person object is the owner of the </a:t>
            </a:r>
            <a:r>
              <a:rPr lang="en-US" dirty="0" err="1"/>
              <a:t>fullName</a:t>
            </a:r>
            <a:r>
              <a:rPr lang="en-US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228132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45" y="219264"/>
            <a:ext cx="9404723" cy="1400530"/>
          </a:xfrm>
        </p:spPr>
        <p:txBody>
          <a:bodyPr/>
          <a:lstStyle/>
          <a:p>
            <a:r>
              <a:rPr lang="en-US" b="1" dirty="0"/>
              <a:t>this</a:t>
            </a:r>
            <a:r>
              <a:rPr lang="en-US" dirty="0"/>
              <a:t> in a Function (Default</a:t>
            </a:r>
            <a:r>
              <a:rPr lang="en-US" dirty="0" smtClean="0"/>
              <a:t>) &amp; Strict Mode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9794"/>
            <a:ext cx="8946541" cy="4963886"/>
          </a:xfrm>
        </p:spPr>
        <p:txBody>
          <a:bodyPr>
            <a:normAutofit/>
          </a:bodyPr>
          <a:lstStyle/>
          <a:p>
            <a:r>
              <a:rPr lang="en-US" dirty="0"/>
              <a:t>In a JavaScript function, the owner of the function is the default binding for this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So, in </a:t>
            </a:r>
            <a:r>
              <a:rPr lang="en-US" dirty="0" smtClean="0"/>
              <a:t>a </a:t>
            </a:r>
            <a:r>
              <a:rPr lang="en-US" dirty="0"/>
              <a:t>function, this refers to the Global object [object Window</a:t>
            </a:r>
            <a:r>
              <a:rPr lang="en-US" dirty="0" smtClean="0"/>
              <a:t>].</a:t>
            </a:r>
          </a:p>
          <a:p>
            <a:pPr lvl="2"/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lvl="2"/>
            <a:r>
              <a:rPr lang="en-US" dirty="0"/>
              <a:t>  return this;</a:t>
            </a:r>
          </a:p>
          <a:p>
            <a:pPr lvl="2"/>
            <a:r>
              <a:rPr lang="en-US" dirty="0" smtClean="0"/>
              <a:t>}</a:t>
            </a:r>
          </a:p>
          <a:p>
            <a:r>
              <a:rPr lang="en-US" dirty="0"/>
              <a:t>So, when used in a function, in strict mode, this is undefined.</a:t>
            </a:r>
          </a:p>
          <a:p>
            <a:pPr lvl="2"/>
            <a:r>
              <a:rPr lang="en-US" dirty="0"/>
              <a:t>"use strict";</a:t>
            </a:r>
          </a:p>
          <a:p>
            <a:pPr lvl="2"/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lvl="2"/>
            <a:r>
              <a:rPr lang="en-US" dirty="0"/>
              <a:t>  return this;</a:t>
            </a:r>
          </a:p>
          <a:p>
            <a:pPr lvl="2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782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57" y="191461"/>
            <a:ext cx="10392003" cy="1400530"/>
          </a:xfrm>
        </p:spPr>
        <p:txBody>
          <a:bodyPr/>
          <a:lstStyle/>
          <a:p>
            <a:r>
              <a:rPr lang="en-US" sz="3200" b="1" dirty="0"/>
              <a:t>this</a:t>
            </a:r>
            <a:r>
              <a:rPr lang="en-US" sz="3200" dirty="0"/>
              <a:t> in Event </a:t>
            </a:r>
            <a:r>
              <a:rPr lang="en-US" sz="3200" dirty="0" smtClean="0"/>
              <a:t>Handlers &amp; </a:t>
            </a:r>
            <a:r>
              <a:rPr lang="en-US" sz="3200" dirty="0"/>
              <a:t>Object Method Binding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75211"/>
            <a:ext cx="9778048" cy="53731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HTML event handlers, this refers to the HTML element that received the </a:t>
            </a:r>
            <a:r>
              <a:rPr lang="en-US" dirty="0" smtClean="0"/>
              <a:t>event</a:t>
            </a:r>
          </a:p>
          <a:p>
            <a:pPr lvl="2"/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this.style.display</a:t>
            </a:r>
            <a:r>
              <a:rPr lang="en-US" dirty="0"/>
              <a:t>='none'"&gt;</a:t>
            </a:r>
          </a:p>
          <a:p>
            <a:pPr lvl="2"/>
            <a:r>
              <a:rPr lang="en-US" dirty="0"/>
              <a:t>  Click to Remove Me!</a:t>
            </a:r>
          </a:p>
          <a:p>
            <a:pPr lvl="2"/>
            <a:r>
              <a:rPr lang="en-US" dirty="0"/>
              <a:t>&lt;/button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In object binding</a:t>
            </a:r>
            <a:r>
              <a:rPr lang="en-US" dirty="0"/>
              <a:t>, this is the person object (The person object is the "owner" of the function</a:t>
            </a:r>
            <a:r>
              <a:rPr lang="en-US" dirty="0" smtClean="0"/>
              <a:t>):</a:t>
            </a:r>
          </a:p>
          <a:p>
            <a:pPr marL="914400" lvl="2" indent="0">
              <a:buNone/>
            </a:pPr>
            <a:r>
              <a:rPr lang="en-US" dirty="0" err="1"/>
              <a:t>var</a:t>
            </a:r>
            <a:r>
              <a:rPr lang="en-US" dirty="0"/>
              <a:t> person = {</a:t>
            </a:r>
          </a:p>
          <a:p>
            <a:pPr marL="914400" lvl="2" indent="0">
              <a:buNone/>
            </a:pPr>
            <a:r>
              <a:rPr lang="en-US" dirty="0" smtClean="0"/>
              <a:t>	 </a:t>
            </a:r>
            <a:r>
              <a:rPr lang="en-US" dirty="0" err="1"/>
              <a:t>firstName</a:t>
            </a:r>
            <a:r>
              <a:rPr lang="en-US" dirty="0"/>
              <a:t>  : "John",</a:t>
            </a:r>
          </a:p>
          <a:p>
            <a:pPr marL="914400" lvl="2" indent="0">
              <a:buNone/>
            </a:pPr>
            <a:r>
              <a:rPr lang="en-US" dirty="0" smtClean="0"/>
              <a:t>	 </a:t>
            </a:r>
            <a:r>
              <a:rPr lang="en-US" dirty="0" err="1"/>
              <a:t>lastName</a:t>
            </a:r>
            <a:r>
              <a:rPr lang="en-US" dirty="0"/>
              <a:t>   : "Doe",</a:t>
            </a:r>
          </a:p>
          <a:p>
            <a:pPr marL="914400" lvl="2" indent="0">
              <a:buNone/>
            </a:pPr>
            <a:r>
              <a:rPr lang="en-US" dirty="0" smtClean="0"/>
              <a:t>	 </a:t>
            </a:r>
            <a:r>
              <a:rPr lang="en-US" dirty="0"/>
              <a:t>id         : 5566,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myFunction</a:t>
            </a:r>
            <a:r>
              <a:rPr lang="en-US" dirty="0" smtClean="0"/>
              <a:t> </a:t>
            </a:r>
            <a:r>
              <a:rPr lang="en-US" dirty="0"/>
              <a:t>: function() {</a:t>
            </a:r>
          </a:p>
          <a:p>
            <a:pPr marL="914400" lvl="2" indent="0">
              <a:buNone/>
            </a:pPr>
            <a:r>
              <a:rPr lang="en-US" dirty="0" smtClean="0"/>
              <a:t>	  </a:t>
            </a:r>
            <a:r>
              <a:rPr lang="en-US" dirty="0"/>
              <a:t>return this</a:t>
            </a:r>
            <a:r>
              <a:rPr lang="en-US" dirty="0" smtClean="0"/>
              <a:t>;	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6221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39210"/>
            <a:ext cx="9404723" cy="140053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92777"/>
            <a:ext cx="10496505" cy="561702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The console.log() </a:t>
            </a:r>
            <a:r>
              <a:rPr lang="en-US" b="1" dirty="0" smtClean="0"/>
              <a:t>Method</a:t>
            </a:r>
          </a:p>
          <a:p>
            <a:r>
              <a:rPr lang="en-US" dirty="0"/>
              <a:t>If your browser supports debugging, you can use console.log() to display JavaScript values in the debugger </a:t>
            </a:r>
            <a:r>
              <a:rPr lang="en-US" dirty="0" smtClean="0"/>
              <a:t>window.</a:t>
            </a:r>
          </a:p>
          <a:p>
            <a:endParaRPr lang="en-US" dirty="0"/>
          </a:p>
          <a:p>
            <a:r>
              <a:rPr lang="en-US" b="1" dirty="0"/>
              <a:t>Setting </a:t>
            </a:r>
            <a:r>
              <a:rPr lang="en-US" b="1" dirty="0" smtClean="0"/>
              <a:t>Breakpoints</a:t>
            </a:r>
          </a:p>
          <a:p>
            <a:r>
              <a:rPr lang="en-US" dirty="0"/>
              <a:t>In the debugger window, you can set breakpoints in the JavaScript code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At each breakpoint, JavaScript will stop executing, and let you examine JavaScript </a:t>
            </a:r>
            <a:r>
              <a:rPr lang="en-US" dirty="0" smtClean="0"/>
              <a:t>values. After </a:t>
            </a:r>
            <a:r>
              <a:rPr lang="en-US" dirty="0"/>
              <a:t>examining values, you can resume the execution of code (typically with a play button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The debugger Keyword</a:t>
            </a:r>
          </a:p>
          <a:p>
            <a:r>
              <a:rPr lang="en-US" dirty="0"/>
              <a:t>The debugger keyword stops the execution of JavaScript, and calls (if available) the debugging function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This has the same function as setting a breakpoint in the </a:t>
            </a:r>
            <a:r>
              <a:rPr lang="en-US" dirty="0" smtClean="0"/>
              <a:t>debugger. If </a:t>
            </a:r>
            <a:r>
              <a:rPr lang="en-US" dirty="0"/>
              <a:t>no debugging is available, the debugger statement has no effect.</a:t>
            </a:r>
          </a:p>
        </p:txBody>
      </p:sp>
    </p:spTree>
    <p:extLst>
      <p:ext uri="{BB962C8B-B14F-4D97-AF65-F5344CB8AC3E}">
        <p14:creationId xmlns:p14="http://schemas.microsoft.com/office/powerpoint/2010/main" val="211242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</a:t>
            </a:r>
            <a:r>
              <a:rPr lang="en-US" dirty="0" smtClean="0"/>
              <a:t>Versions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226" y="1152983"/>
            <a:ext cx="8946541" cy="4195481"/>
          </a:xfrm>
        </p:spPr>
        <p:txBody>
          <a:bodyPr/>
          <a:lstStyle/>
          <a:p>
            <a:r>
              <a:rPr lang="en-US" dirty="0"/>
              <a:t>JavaScript was invented by Brendan </a:t>
            </a:r>
            <a:r>
              <a:rPr lang="en-US" dirty="0" err="1"/>
              <a:t>Eich</a:t>
            </a:r>
            <a:r>
              <a:rPr lang="en-US" dirty="0"/>
              <a:t> in 1995, and became an ECMA standard in </a:t>
            </a:r>
            <a:r>
              <a:rPr lang="en-US" dirty="0" smtClean="0"/>
              <a:t>1997.ECMAScript </a:t>
            </a:r>
            <a:r>
              <a:rPr lang="en-US" dirty="0"/>
              <a:t>is the official name of the </a:t>
            </a:r>
            <a:r>
              <a:rPr lang="en-US" dirty="0" err="1" smtClean="0"/>
              <a:t>language.From</a:t>
            </a:r>
            <a:r>
              <a:rPr lang="en-US" dirty="0" smtClean="0"/>
              <a:t> </a:t>
            </a:r>
            <a:r>
              <a:rPr lang="en-US" dirty="0"/>
              <a:t>2015 ECMAScript is named by year (ECMAScript 2015).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67" y="2303553"/>
            <a:ext cx="70104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11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58" y="1535430"/>
            <a:ext cx="65722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12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75657"/>
            <a:ext cx="10940642" cy="55386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JSON is a format for storing and transporting data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JSON is often used when data is sent from a server to a web page</a:t>
            </a:r>
            <a:r>
              <a:rPr lang="en-US" dirty="0" smtClean="0"/>
              <a:t>.</a:t>
            </a:r>
          </a:p>
          <a:p>
            <a:r>
              <a:rPr lang="en-US" dirty="0"/>
              <a:t>JSON stands for JavaScript Object Notation</a:t>
            </a:r>
          </a:p>
          <a:p>
            <a:r>
              <a:rPr lang="en-US" dirty="0"/>
              <a:t>JSON is a lightweight data interchange format</a:t>
            </a:r>
          </a:p>
          <a:p>
            <a:r>
              <a:rPr lang="en-US" dirty="0"/>
              <a:t>JSON is language independent *</a:t>
            </a:r>
          </a:p>
          <a:p>
            <a:r>
              <a:rPr lang="en-US" dirty="0"/>
              <a:t>JSON is "self-describing" and easy to </a:t>
            </a:r>
            <a:r>
              <a:rPr lang="en-US" dirty="0" smtClean="0"/>
              <a:t>understand</a:t>
            </a:r>
          </a:p>
          <a:p>
            <a:r>
              <a:rPr lang="en-US" dirty="0"/>
              <a:t>The JSON format is syntactically identical to the code for creating JavaScript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</a:t>
            </a:r>
            <a:r>
              <a:rPr lang="en-US" dirty="0"/>
              <a:t>use JavaScript built-in function </a:t>
            </a:r>
            <a:r>
              <a:rPr lang="en-US" dirty="0" err="1">
                <a:solidFill>
                  <a:srgbClr val="FF0000"/>
                </a:solidFill>
              </a:rPr>
              <a:t>JSON.parse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to convert the string into a JavaScript object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/>
              <a:t>{</a:t>
            </a:r>
          </a:p>
          <a:p>
            <a:pPr marL="800100" lvl="2" indent="0">
              <a:buNone/>
            </a:pPr>
            <a:r>
              <a:rPr lang="en-US" dirty="0" smtClean="0"/>
              <a:t>	"</a:t>
            </a:r>
            <a:r>
              <a:rPr lang="en-US" dirty="0"/>
              <a:t>employees":[</a:t>
            </a:r>
          </a:p>
          <a:p>
            <a:pPr marL="800100" lvl="2" indent="0">
              <a:buNone/>
            </a:pPr>
            <a:r>
              <a:rPr lang="en-US" dirty="0" smtClean="0"/>
              <a:t>	 </a:t>
            </a:r>
            <a:r>
              <a:rPr lang="en-US" dirty="0"/>
              <a:t>{"</a:t>
            </a:r>
            <a:r>
              <a:rPr lang="en-US" dirty="0" err="1"/>
              <a:t>firstName</a:t>
            </a:r>
            <a:r>
              <a:rPr lang="en-US" dirty="0"/>
              <a:t>":"John", "</a:t>
            </a:r>
            <a:r>
              <a:rPr lang="en-US" dirty="0" err="1"/>
              <a:t>lastName</a:t>
            </a:r>
            <a:r>
              <a:rPr lang="en-US" dirty="0"/>
              <a:t>":"Doe"}, </a:t>
            </a:r>
          </a:p>
          <a:p>
            <a:pPr marL="800100" lvl="2" indent="0">
              <a:buNone/>
            </a:pPr>
            <a:r>
              <a:rPr lang="en-US" dirty="0" smtClean="0"/>
              <a:t>	{"</a:t>
            </a:r>
            <a:r>
              <a:rPr lang="en-US" dirty="0" err="1"/>
              <a:t>firstName</a:t>
            </a:r>
            <a:r>
              <a:rPr lang="en-US" dirty="0"/>
              <a:t>":"Anna", "</a:t>
            </a:r>
            <a:r>
              <a:rPr lang="en-US" dirty="0" err="1"/>
              <a:t>lastName</a:t>
            </a:r>
            <a:r>
              <a:rPr lang="en-US" dirty="0"/>
              <a:t>":"Smith"},</a:t>
            </a:r>
          </a:p>
          <a:p>
            <a:pPr marL="800100" lvl="2" indent="0">
              <a:buNone/>
            </a:pPr>
            <a:r>
              <a:rPr lang="en-US" dirty="0" smtClean="0"/>
              <a:t>	 </a:t>
            </a:r>
            <a:r>
              <a:rPr lang="en-US" dirty="0"/>
              <a:t>{"</a:t>
            </a:r>
            <a:r>
              <a:rPr lang="en-US" dirty="0" err="1"/>
              <a:t>firstName</a:t>
            </a:r>
            <a:r>
              <a:rPr lang="en-US" dirty="0"/>
              <a:t>":"Peter", "</a:t>
            </a:r>
            <a:r>
              <a:rPr lang="en-US" dirty="0" err="1"/>
              <a:t>lastName</a:t>
            </a:r>
            <a:r>
              <a:rPr lang="en-US" dirty="0"/>
              <a:t>":"Jones"}</a:t>
            </a:r>
          </a:p>
          <a:p>
            <a:pPr marL="800100" lvl="2" indent="0">
              <a:buNone/>
            </a:pPr>
            <a:r>
              <a:rPr lang="en-US" dirty="0" smtClean="0"/>
              <a:t>	]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328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form validation can be done by JavaScript</a:t>
            </a:r>
            <a:r>
              <a:rPr lang="en-US" dirty="0" smtClean="0"/>
              <a:t>.</a:t>
            </a:r>
          </a:p>
          <a:p>
            <a:r>
              <a:rPr lang="en-US" dirty="0"/>
              <a:t>If a form field (</a:t>
            </a:r>
            <a:r>
              <a:rPr lang="en-US" dirty="0" err="1"/>
              <a:t>fname</a:t>
            </a:r>
            <a:r>
              <a:rPr lang="en-US" dirty="0"/>
              <a:t>) is empty, the required attribute prevents this form from being </a:t>
            </a:r>
            <a:r>
              <a:rPr lang="en-US" dirty="0" smtClean="0"/>
              <a:t>submitted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87" y="3485794"/>
            <a:ext cx="58293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 Loop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err="1" smtClean="0"/>
              <a:t>RegEx</a:t>
            </a:r>
            <a:endParaRPr lang="en-US" dirty="0" smtClean="0"/>
          </a:p>
          <a:p>
            <a:r>
              <a:rPr lang="en-US" dirty="0" smtClean="0"/>
              <a:t>Error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This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7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45474"/>
            <a:ext cx="8946541" cy="5225143"/>
          </a:xfrm>
        </p:spPr>
        <p:txBody>
          <a:bodyPr>
            <a:normAutofit/>
          </a:bodyPr>
          <a:lstStyle/>
          <a:p>
            <a:r>
              <a:rPr lang="en-US" dirty="0"/>
              <a:t>Loops are handy, if you want to run the same code over and over again, each time with a different value</a:t>
            </a:r>
            <a:r>
              <a:rPr lang="en-US" dirty="0" smtClean="0"/>
              <a:t>.</a:t>
            </a:r>
          </a:p>
          <a:p>
            <a:r>
              <a:rPr lang="en-US" dirty="0"/>
              <a:t>JavaScript supports different kinds of loops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for - loops through a block of code a number of times</a:t>
            </a:r>
          </a:p>
          <a:p>
            <a:pPr lvl="2"/>
            <a:r>
              <a:rPr lang="en-US" dirty="0"/>
              <a:t>for/in - loops through the properties of an object</a:t>
            </a:r>
          </a:p>
          <a:p>
            <a:pPr lvl="2"/>
            <a:r>
              <a:rPr lang="en-US" dirty="0"/>
              <a:t>while - loops through a block of code while a specified condition is true</a:t>
            </a:r>
          </a:p>
          <a:p>
            <a:pPr lvl="2"/>
            <a:r>
              <a:rPr lang="en-US" dirty="0"/>
              <a:t>do/while - also loops through a block of code while a specified condition is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Code structure of a For loop.</a:t>
            </a:r>
          </a:p>
          <a:p>
            <a:pPr lvl="2"/>
            <a:r>
              <a:rPr lang="en-US" dirty="0"/>
              <a:t>for (statement 1; statement 2; statement 3) {</a:t>
            </a:r>
          </a:p>
          <a:p>
            <a:pPr lvl="2"/>
            <a:r>
              <a:rPr lang="en-US" dirty="0"/>
              <a:t>  // code block to be executed</a:t>
            </a:r>
          </a:p>
          <a:p>
            <a:pPr lvl="2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54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/ 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for/in statement loops through the properties of an </a:t>
            </a:r>
            <a:r>
              <a:rPr lang="en-US" dirty="0" smtClean="0"/>
              <a:t>object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person = {</a:t>
            </a:r>
            <a:r>
              <a:rPr lang="en-US" dirty="0" err="1"/>
              <a:t>fname</a:t>
            </a:r>
            <a:r>
              <a:rPr lang="en-US" dirty="0"/>
              <a:t>:"John", </a:t>
            </a:r>
            <a:r>
              <a:rPr lang="en-US" dirty="0" err="1"/>
              <a:t>lname</a:t>
            </a:r>
            <a:r>
              <a:rPr lang="en-US" dirty="0"/>
              <a:t>:"Doe", age:25}; 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text = "";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x;</a:t>
            </a:r>
          </a:p>
          <a:p>
            <a:pPr lvl="2"/>
            <a:r>
              <a:rPr lang="en-US" dirty="0"/>
              <a:t>for (x in person) {</a:t>
            </a:r>
          </a:p>
          <a:p>
            <a:pPr lvl="2"/>
            <a:r>
              <a:rPr lang="en-US" dirty="0"/>
              <a:t>  text += person[x];</a:t>
            </a:r>
          </a:p>
          <a:p>
            <a:pPr lvl="2"/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2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while loop loops through a block of code as long as a specified condition is true</a:t>
            </a:r>
            <a:r>
              <a:rPr lang="en-US" dirty="0" smtClean="0"/>
              <a:t>.</a:t>
            </a:r>
          </a:p>
          <a:p>
            <a:r>
              <a:rPr lang="en-US" dirty="0"/>
              <a:t>while (condition) {</a:t>
            </a:r>
          </a:p>
          <a:p>
            <a:r>
              <a:rPr lang="en-US" dirty="0"/>
              <a:t>  // code block to be executed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The Do/ While</a:t>
            </a:r>
          </a:p>
          <a:p>
            <a:r>
              <a:rPr lang="en-US" dirty="0"/>
              <a:t>do {</a:t>
            </a:r>
          </a:p>
          <a:p>
            <a:r>
              <a:rPr lang="en-US" dirty="0"/>
              <a:t>  // code block to be executed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while (condition);</a:t>
            </a:r>
          </a:p>
        </p:txBody>
      </p:sp>
    </p:spTree>
    <p:extLst>
      <p:ext uri="{BB962C8B-B14F-4D97-AF65-F5344CB8AC3E}">
        <p14:creationId xmlns:p14="http://schemas.microsoft.com/office/powerpoint/2010/main" val="184442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6459"/>
            <a:ext cx="9404723" cy="1400530"/>
          </a:xfrm>
        </p:spPr>
        <p:txBody>
          <a:bodyPr/>
          <a:lstStyle/>
          <a:p>
            <a:r>
              <a:rPr lang="en-US" dirty="0" err="1" smtClean="0"/>
              <a:t>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847535"/>
            <a:ext cx="8946541" cy="4195481"/>
          </a:xfrm>
        </p:spPr>
        <p:txBody>
          <a:bodyPr/>
          <a:lstStyle/>
          <a:p>
            <a:r>
              <a:rPr lang="en-US" dirty="0"/>
              <a:t>A regular expression is a sequence of characters that forms a search pattern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search pattern can be used for text search and text replace </a:t>
            </a:r>
            <a:r>
              <a:rPr lang="en-US" dirty="0" smtClean="0"/>
              <a:t>operations.</a:t>
            </a:r>
          </a:p>
          <a:p>
            <a:r>
              <a:rPr lang="en-US" dirty="0" smtClean="0"/>
              <a:t>Syntax = </a:t>
            </a:r>
            <a:r>
              <a:rPr lang="en-US" dirty="0"/>
              <a:t>/</a:t>
            </a:r>
            <a:r>
              <a:rPr lang="en-US" i="1" dirty="0"/>
              <a:t>pattern</a:t>
            </a:r>
            <a:r>
              <a:rPr lang="en-US" dirty="0"/>
              <a:t>/</a:t>
            </a:r>
            <a:r>
              <a:rPr lang="en-US" i="1" dirty="0"/>
              <a:t>modifiers</a:t>
            </a:r>
            <a:r>
              <a:rPr lang="en-US" dirty="0" smtClean="0"/>
              <a:t>;  </a:t>
            </a:r>
            <a:r>
              <a:rPr lang="en-US" dirty="0" err="1" smtClean="0"/>
              <a:t>E.g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class </a:t>
            </a:r>
            <a:r>
              <a:rPr lang="en-US" dirty="0"/>
              <a:t>= </a:t>
            </a:r>
            <a:r>
              <a:rPr lang="en-US" dirty="0" smtClean="0"/>
              <a:t>/</a:t>
            </a:r>
            <a:r>
              <a:rPr lang="en-US" dirty="0" err="1" smtClean="0"/>
              <a:t>codecenter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/>
              <a:t>In JavaScript, regular expressions are often used with the two string methods: </a:t>
            </a:r>
            <a:r>
              <a:rPr lang="en-US" dirty="0">
                <a:solidFill>
                  <a:srgbClr val="FF0000"/>
                </a:solidFill>
              </a:rPr>
              <a:t>search()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replace</a:t>
            </a:r>
            <a:r>
              <a:rPr lang="en-US" dirty="0" smtClean="0">
                <a:solidFill>
                  <a:srgbClr val="FF0000"/>
                </a:solidFill>
              </a:rPr>
              <a:t>().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932" y="3577756"/>
            <a:ext cx="6542314" cy="328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2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446" y="307340"/>
            <a:ext cx="6296025" cy="343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3" y="3745864"/>
            <a:ext cx="6991350" cy="2867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0" y="700450"/>
            <a:ext cx="5187043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4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()   &amp;   </a:t>
            </a:r>
            <a:r>
              <a:rPr lang="en-US" dirty="0"/>
              <a:t>exec()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7910"/>
            <a:ext cx="9895614" cy="5020490"/>
          </a:xfrm>
        </p:spPr>
        <p:txBody>
          <a:bodyPr>
            <a:normAutofit/>
          </a:bodyPr>
          <a:lstStyle/>
          <a:p>
            <a:r>
              <a:rPr lang="en-US" dirty="0"/>
              <a:t>The test() method is a </a:t>
            </a:r>
            <a:r>
              <a:rPr lang="en-US" dirty="0" err="1"/>
              <a:t>RegExp</a:t>
            </a:r>
            <a:r>
              <a:rPr lang="en-US" dirty="0"/>
              <a:t> expression method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searches a string for a pattern, and returns true or false, depending on the result</a:t>
            </a:r>
            <a:r>
              <a:rPr lang="en-US" dirty="0" smtClean="0"/>
              <a:t>.</a:t>
            </a:r>
          </a:p>
          <a:p>
            <a:r>
              <a:rPr lang="en-US" dirty="0"/>
              <a:t>The exec() method is a </a:t>
            </a:r>
            <a:r>
              <a:rPr lang="en-US" dirty="0" err="1"/>
              <a:t>RegExp</a:t>
            </a:r>
            <a:r>
              <a:rPr lang="en-US" dirty="0"/>
              <a:t> expression method.</a:t>
            </a:r>
          </a:p>
          <a:p>
            <a:r>
              <a:rPr lang="en-US" dirty="0"/>
              <a:t>It searches a string for a specified pattern, and returns the found text as an </a:t>
            </a:r>
            <a:r>
              <a:rPr lang="en-US" dirty="0" err="1"/>
              <a:t>object.If</a:t>
            </a:r>
            <a:r>
              <a:rPr lang="en-US" dirty="0"/>
              <a:t> no match is found, it returns an empty (null) object.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err="1"/>
              <a:t>var</a:t>
            </a:r>
            <a:r>
              <a:rPr lang="en-US" dirty="0"/>
              <a:t> pattern = /e/;</a:t>
            </a:r>
          </a:p>
          <a:p>
            <a:pPr marL="800100" lvl="2" indent="0">
              <a:buNone/>
            </a:pPr>
            <a:r>
              <a:rPr lang="en-US" dirty="0" err="1"/>
              <a:t>pattern.test</a:t>
            </a:r>
            <a:r>
              <a:rPr lang="en-US" dirty="0"/>
              <a:t>("The best things in life are free</a:t>
            </a:r>
            <a:r>
              <a:rPr lang="en-US" dirty="0" smtClean="0"/>
              <a:t>!")</a:t>
            </a:r>
          </a:p>
          <a:p>
            <a:pPr marL="800100" lvl="2" indent="0">
              <a:buNone/>
            </a:pPr>
            <a:r>
              <a:rPr lang="en-US" dirty="0" err="1" smtClean="0"/>
              <a:t>pattern.exec</a:t>
            </a:r>
            <a:r>
              <a:rPr lang="en-US" dirty="0" smtClean="0"/>
              <a:t>("</a:t>
            </a:r>
            <a:r>
              <a:rPr lang="en-US" dirty="0"/>
              <a:t>The best things in life are free!")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Further Reading:  </a:t>
            </a:r>
            <a:r>
              <a:rPr lang="en-US" dirty="0">
                <a:hlinkClick r:id="rId2"/>
              </a:rPr>
              <a:t>https://developer.mozilla.org/en-US/docs/Web/JavaScript/Guide/Regular_Expressions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4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- Throw and Try to Catch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45474"/>
            <a:ext cx="8946541" cy="5316583"/>
          </a:xfrm>
        </p:spPr>
        <p:txBody>
          <a:bodyPr>
            <a:normAutofit/>
          </a:bodyPr>
          <a:lstStyle/>
          <a:p>
            <a:r>
              <a:rPr lang="en-US" dirty="0"/>
              <a:t>The try statement lets you test a block of code for errors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catch statement lets you handle the error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throw statement lets you create custom errors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finally statement lets you execute code, after try and catch, regardless of the result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try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Block of code to try</a:t>
            </a:r>
            <a:br>
              <a:rPr lang="en-US" i="1" dirty="0"/>
            </a:b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catch(</a:t>
            </a:r>
            <a:r>
              <a:rPr lang="en-US" i="1" dirty="0"/>
              <a:t>err</a:t>
            </a:r>
            <a:r>
              <a:rPr lang="en-US" dirty="0"/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Block of code to handle errors</a:t>
            </a:r>
            <a:br>
              <a:rPr lang="en-US" i="1" dirty="0"/>
            </a:br>
            <a:r>
              <a:rPr lang="en-US" dirty="0" smtClean="0"/>
              <a:t>}</a:t>
            </a:r>
          </a:p>
          <a:p>
            <a:r>
              <a:rPr lang="en-US" dirty="0"/>
              <a:t>The throw statement allows you to create a custom error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throw "Too big";    // throw a text</a:t>
            </a:r>
          </a:p>
          <a:p>
            <a:pPr lvl="2"/>
            <a:r>
              <a:rPr lang="en-US" dirty="0"/>
              <a:t>throw 500;          // throw a number</a:t>
            </a:r>
          </a:p>
        </p:txBody>
      </p:sp>
    </p:spTree>
    <p:extLst>
      <p:ext uri="{BB962C8B-B14F-4D97-AF65-F5344CB8AC3E}">
        <p14:creationId xmlns:p14="http://schemas.microsoft.com/office/powerpoint/2010/main" val="2872987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616</TotalTime>
  <Words>1010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JavScript Intro Contd…</vt:lpstr>
      <vt:lpstr>Content</vt:lpstr>
      <vt:lpstr>For Loop</vt:lpstr>
      <vt:lpstr>For / in Loop</vt:lpstr>
      <vt:lpstr>While Loop</vt:lpstr>
      <vt:lpstr>RegEx</vt:lpstr>
      <vt:lpstr>PowerPoint Presentation</vt:lpstr>
      <vt:lpstr>test()   &amp;   exec()  </vt:lpstr>
      <vt:lpstr>Errors - Throw and Try to Catch </vt:lpstr>
      <vt:lpstr>Scope</vt:lpstr>
      <vt:lpstr>This</vt:lpstr>
      <vt:lpstr>this in a Method </vt:lpstr>
      <vt:lpstr>this in a Function (Default) &amp; Strict Mode </vt:lpstr>
      <vt:lpstr>this in Event Handlers &amp; Object Method Binding  </vt:lpstr>
      <vt:lpstr>Debugging</vt:lpstr>
      <vt:lpstr>ECMAScript Versions </vt:lpstr>
      <vt:lpstr>PowerPoint Presentation</vt:lpstr>
      <vt:lpstr>JSON</vt:lpstr>
      <vt:lpstr>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JavScript Intro Contd…</dc:title>
  <dc:creator>Olamilekan</dc:creator>
  <cp:lastModifiedBy>Olamilekan</cp:lastModifiedBy>
  <cp:revision>18</cp:revision>
  <dcterms:created xsi:type="dcterms:W3CDTF">2019-04-14T22:57:30Z</dcterms:created>
  <dcterms:modified xsi:type="dcterms:W3CDTF">2019-04-15T09:14:21Z</dcterms:modified>
</cp:coreProperties>
</file>