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3"/>
  </p:notesMasterIdLst>
  <p:sldIdLst>
    <p:sldId id="256" r:id="rId2"/>
    <p:sldId id="295" r:id="rId3"/>
    <p:sldId id="310" r:id="rId4"/>
    <p:sldId id="298" r:id="rId5"/>
    <p:sldId id="297" r:id="rId6"/>
    <p:sldId id="296" r:id="rId7"/>
    <p:sldId id="299" r:id="rId8"/>
    <p:sldId id="300" r:id="rId9"/>
    <p:sldId id="301" r:id="rId10"/>
    <p:sldId id="304" r:id="rId11"/>
    <p:sldId id="311" r:id="rId12"/>
    <p:sldId id="312" r:id="rId13"/>
    <p:sldId id="313" r:id="rId14"/>
    <p:sldId id="314" r:id="rId15"/>
    <p:sldId id="315" r:id="rId16"/>
    <p:sldId id="316" r:id="rId17"/>
    <p:sldId id="307" r:id="rId18"/>
    <p:sldId id="308" r:id="rId19"/>
    <p:sldId id="306" r:id="rId20"/>
    <p:sldId id="309" r:id="rId21"/>
    <p:sldId id="303" r:id="rId22"/>
  </p:sldIdLst>
  <p:sldSz cx="9144000" cy="5143500" type="screen16x9"/>
  <p:notesSz cx="6858000" cy="9144000"/>
  <p:embeddedFontLst>
    <p:embeddedFont>
      <p:font typeface="Titillium Web" panose="020B0604020202020204" charset="0"/>
      <p:regular r:id="rId24"/>
      <p:bold r:id="rId25"/>
      <p:italic r:id="rId26"/>
      <p:boldItalic r:id="rId27"/>
    </p:embeddedFont>
    <p:embeddedFont>
      <p:font typeface="Titillium Web ExtraLight"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EB44B9-4524-4C0D-8AF8-5427DF5A4584}">
  <a:tblStyle styleId="{65EB44B9-4524-4C0D-8AF8-5427DF5A458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96F2201-81D1-4D0E-8F2B-302A704BEF2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35" autoAdjust="0"/>
    <p:restoredTop sz="94660"/>
  </p:normalViewPr>
  <p:slideViewPr>
    <p:cSldViewPr snapToGrid="0">
      <p:cViewPr varScale="1">
        <p:scale>
          <a:sx n="93" d="100"/>
          <a:sy n="93" d="100"/>
        </p:scale>
        <p:origin x="7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13144386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8372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4114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2166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70681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9245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7885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5698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71755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13936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1850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9368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214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6467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3314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0801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6412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7421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4984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9770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823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3011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696525" y="817291"/>
            <a:ext cx="7729200" cy="2081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a:endParaRPr/>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2"/>
          <p:cNvSpPr/>
          <p:nvPr/>
        </p:nvSpPr>
        <p:spPr>
          <a:xfrm>
            <a:off x="0" y="22299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465573"/>
        </a:solidFill>
        <a:effectLst/>
      </p:bgPr>
    </p:bg>
    <p:spTree>
      <p:nvGrpSpPr>
        <p:cNvPr id="1" name="Shape 114"/>
        <p:cNvGrpSpPr/>
        <p:nvPr/>
      </p:nvGrpSpPr>
      <p:grpSpPr>
        <a:xfrm>
          <a:off x="0" y="0"/>
          <a:ext cx="0" cy="0"/>
          <a:chOff x="0" y="0"/>
          <a:chExt cx="0" cy="0"/>
        </a:xfrm>
      </p:grpSpPr>
      <p:sp>
        <p:nvSpPr>
          <p:cNvPr id="115" name="Google Shape;115;p3"/>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16" name="Google Shape;116;p3"/>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800"/>
              <a:buNone/>
              <a:defRPr sz="1800">
                <a:solidFill>
                  <a:schemeClr val="accent2"/>
                </a:solidFill>
              </a:defRPr>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5"/>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a:endParaRPr/>
          </a:p>
        </p:txBody>
      </p:sp>
      <p:sp>
        <p:nvSpPr>
          <p:cNvPr id="329" name="Google Shape;329;p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solidFill>
                  <a:schemeClr val="lt1"/>
                </a:solidFill>
              </a:defRPr>
            </a:lvl1pPr>
            <a:lvl2pPr marL="914400" lvl="1" indent="-381000">
              <a:spcBef>
                <a:spcPts val="0"/>
              </a:spcBef>
              <a:spcAft>
                <a:spcPts val="0"/>
              </a:spcAft>
              <a:buSzPts val="2400"/>
              <a:buChar char="-"/>
              <a:defRPr>
                <a:solidFill>
                  <a:schemeClr val="lt1"/>
                </a:solidFill>
              </a:defRPr>
            </a:lvl2pPr>
            <a:lvl3pPr marL="1371600" lvl="2" indent="-381000">
              <a:spcBef>
                <a:spcPts val="0"/>
              </a:spcBef>
              <a:spcAft>
                <a:spcPts val="0"/>
              </a:spcAft>
              <a:buSzPts val="2400"/>
              <a:buChar char="-"/>
              <a:defRPr>
                <a:solidFill>
                  <a:schemeClr val="lt1"/>
                </a:solidFill>
              </a:defRPr>
            </a:lvl3pPr>
            <a:lvl4pPr marL="1828800" lvl="3" indent="-381000">
              <a:spcBef>
                <a:spcPts val="0"/>
              </a:spcBef>
              <a:spcAft>
                <a:spcPts val="0"/>
              </a:spcAft>
              <a:buSzPts val="2400"/>
              <a:buChar char="-"/>
              <a:defRPr>
                <a:solidFill>
                  <a:schemeClr val="lt1"/>
                </a:solidFill>
              </a:defRPr>
            </a:lvl4pPr>
            <a:lvl5pPr marL="2286000" lvl="4" indent="-381000">
              <a:spcBef>
                <a:spcPts val="0"/>
              </a:spcBef>
              <a:spcAft>
                <a:spcPts val="0"/>
              </a:spcAft>
              <a:buSzPts val="2400"/>
              <a:buChar char="-"/>
              <a:defRPr>
                <a:solidFill>
                  <a:schemeClr val="lt1"/>
                </a:solidFill>
              </a:defRPr>
            </a:lvl5pPr>
            <a:lvl6pPr marL="2743200" lvl="5" indent="-381000">
              <a:spcBef>
                <a:spcPts val="0"/>
              </a:spcBef>
              <a:spcAft>
                <a:spcPts val="0"/>
              </a:spcAft>
              <a:buSzPts val="2400"/>
              <a:buChar char="-"/>
              <a:defRPr>
                <a:solidFill>
                  <a:schemeClr val="lt1"/>
                </a:solidFill>
              </a:defRPr>
            </a:lvl6pPr>
            <a:lvl7pPr marL="3200400" lvl="6" indent="-381000">
              <a:spcBef>
                <a:spcPts val="0"/>
              </a:spcBef>
              <a:spcAft>
                <a:spcPts val="0"/>
              </a:spcAft>
              <a:buSzPts val="2400"/>
              <a:buChar char="●"/>
              <a:defRPr>
                <a:solidFill>
                  <a:schemeClr val="lt1"/>
                </a:solidFill>
              </a:defRPr>
            </a:lvl7pPr>
            <a:lvl8pPr marL="3657600" lvl="7" indent="-381000">
              <a:spcBef>
                <a:spcPts val="0"/>
              </a:spcBef>
              <a:spcAft>
                <a:spcPts val="0"/>
              </a:spcAft>
              <a:buSzPts val="2400"/>
              <a:buChar char="○"/>
              <a:defRPr>
                <a:solidFill>
                  <a:schemeClr val="lt1"/>
                </a:solidFill>
              </a:defRPr>
            </a:lvl8pPr>
            <a:lvl9pPr marL="4114800" lvl="8" indent="-38100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4000" cy="5143488"/>
          </a:xfrm>
          <a:custGeom>
            <a:avLst/>
            <a:gdLst/>
            <a:ahLst/>
            <a:cxnLst/>
            <a:rect l="l" t="t" r="r" b="b"/>
            <a:pathLst>
              <a:path w="285750" h="160734" extrusionOk="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739675" y="401250"/>
            <a:ext cx="76860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1pPr>
            <a:lvl2pPr lvl="1">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2pPr>
            <a:lvl3pPr lvl="2">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3pPr>
            <a:lvl4pPr lvl="3">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4pPr>
            <a:lvl5pPr lvl="4">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5pPr>
            <a:lvl6pPr lvl="5">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6pPr>
            <a:lvl7pPr lvl="6">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7pPr>
            <a:lvl8pPr lvl="7">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8pPr>
            <a:lvl9pPr lvl="8">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9pPr>
          </a:lstStyle>
          <a:p>
            <a:endParaRPr/>
          </a:p>
        </p:txBody>
      </p:sp>
      <p:sp>
        <p:nvSpPr>
          <p:cNvPr id="8" name="Google Shape;8;p1"/>
          <p:cNvSpPr txBox="1">
            <a:spLocks noGrp="1"/>
          </p:cNvSpPr>
          <p:nvPr>
            <p:ph type="body" idx="1"/>
          </p:nvPr>
        </p:nvSpPr>
        <p:spPr>
          <a:xfrm>
            <a:off x="739680" y="1152528"/>
            <a:ext cx="7686000" cy="30984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marL="914400" lvl="1"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marL="1371600" lvl="2"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marL="1828800" lvl="3"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marL="2286000" lvl="4"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marL="2743200" lvl="5"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marL="3200400" lvl="6"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marL="3657600" lvl="7"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marL="4114800" lvl="8"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a:endParaRPr/>
          </a:p>
        </p:txBody>
      </p:sp>
      <p:sp>
        <p:nvSpPr>
          <p:cNvPr id="9" name="Google Shape;9;p1"/>
          <p:cNvSpPr txBox="1">
            <a:spLocks noGrp="1"/>
          </p:cNvSpPr>
          <p:nvPr>
            <p:ph type="sldNum" idx="12"/>
          </p:nvPr>
        </p:nvSpPr>
        <p:spPr>
          <a:xfrm>
            <a:off x="8586575" y="-11875"/>
            <a:ext cx="557400" cy="547800"/>
          </a:xfrm>
          <a:prstGeom prst="rect">
            <a:avLst/>
          </a:prstGeom>
          <a:noFill/>
          <a:ln>
            <a:noFill/>
          </a:ln>
        </p:spPr>
        <p:txBody>
          <a:bodyPr spcFirstLastPara="1" wrap="square" lIns="91425" tIns="91425" rIns="91425" bIns="91425" anchor="ctr" anchorCtr="0">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15"/>
          <p:cNvSpPr txBox="1">
            <a:spLocks noGrp="1"/>
          </p:cNvSpPr>
          <p:nvPr>
            <p:ph type="ctrTitle"/>
          </p:nvPr>
        </p:nvSpPr>
        <p:spPr>
          <a:xfrm>
            <a:off x="0" y="0"/>
            <a:ext cx="9144000" cy="5143499"/>
          </a:xfrm>
          <a:prstGeom prst="rect">
            <a:avLst/>
          </a:prstGeom>
        </p:spPr>
        <p:txBody>
          <a:bodyPr spcFirstLastPara="1" wrap="square" lIns="91425" tIns="91425" rIns="91425" bIns="91425" anchor="t" anchorCtr="0">
            <a:noAutofit/>
          </a:bodyPr>
          <a:lstStyle/>
          <a:p>
            <a:pPr lvl="0" algn="ctr"/>
            <a:r>
              <a:rPr lang="en" sz="3600" dirty="0" smtClean="0"/>
              <a:t/>
            </a:r>
            <a:br>
              <a:rPr lang="en" sz="3600" dirty="0" smtClean="0"/>
            </a:br>
            <a:r>
              <a:rPr lang="en" sz="3200" dirty="0" smtClean="0"/>
              <a:t>A </a:t>
            </a:r>
            <a:r>
              <a:rPr lang="en" sz="3200" dirty="0" smtClean="0"/>
              <a:t>CASE STUDY </a:t>
            </a:r>
            <a:r>
              <a:rPr lang="en" sz="3200" dirty="0"/>
              <a:t>ANALYSIS </a:t>
            </a:r>
            <a:r>
              <a:rPr lang="en" sz="3200" dirty="0" smtClean="0"/>
              <a:t/>
            </a:r>
            <a:br>
              <a:rPr lang="en" sz="3200" dirty="0" smtClean="0"/>
            </a:br>
            <a:r>
              <a:rPr lang="en" sz="3200" dirty="0" smtClean="0"/>
              <a:t/>
            </a:r>
            <a:br>
              <a:rPr lang="en" sz="3200" dirty="0" smtClean="0"/>
            </a:br>
            <a:r>
              <a:rPr lang="en" sz="3200" dirty="0"/>
              <a:t/>
            </a:r>
            <a:br>
              <a:rPr lang="en" sz="3200" dirty="0"/>
            </a:br>
            <a:r>
              <a:rPr lang="en" sz="3200" dirty="0" smtClean="0"/>
              <a:t>BY </a:t>
            </a:r>
            <a:br>
              <a:rPr lang="en" sz="3200" dirty="0" smtClean="0"/>
            </a:br>
            <a:r>
              <a:rPr lang="en" sz="3200" dirty="0" smtClean="0"/>
              <a:t/>
            </a:r>
            <a:br>
              <a:rPr lang="en" sz="3200" dirty="0" smtClean="0"/>
            </a:br>
            <a:r>
              <a:rPr lang="en" sz="3200" dirty="0"/>
              <a:t/>
            </a:r>
            <a:br>
              <a:rPr lang="en" sz="3200" dirty="0"/>
            </a:br>
            <a:r>
              <a:rPr lang="en" sz="3200" dirty="0" smtClean="0"/>
              <a:t>ADEDOTUN </a:t>
            </a:r>
            <a:r>
              <a:rPr lang="en" sz="3200" dirty="0" smtClean="0"/>
              <a:t>LAWAL</a:t>
            </a:r>
            <a:br>
              <a:rPr lang="en" sz="3200" dirty="0" smtClean="0"/>
            </a:br>
            <a:endParaRPr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0" y="9094"/>
            <a:ext cx="9144000" cy="1159800"/>
          </a:xfrm>
          <a:prstGeom prst="rect">
            <a:avLst/>
          </a:prstGeom>
        </p:spPr>
        <p:txBody>
          <a:bodyPr spcFirstLastPara="1" wrap="square" lIns="91425" tIns="91425" rIns="91425" bIns="91425" anchor="t" anchorCtr="0">
            <a:noAutofit/>
          </a:bodyPr>
          <a:lstStyle/>
          <a:p>
            <a:pPr lvl="0" algn="ctr"/>
            <a:r>
              <a:rPr lang="en" sz="2800" dirty="0"/>
              <a:t>Answer to Question </a:t>
            </a:r>
            <a:r>
              <a:rPr lang="en" sz="2800" dirty="0" smtClean="0"/>
              <a:t>2 (chart 2) Cont’d</a:t>
            </a:r>
            <a:br>
              <a:rPr lang="en" sz="2800" dirty="0" smtClean="0"/>
            </a:br>
            <a:r>
              <a:rPr lang="en" sz="2800" dirty="0" smtClean="0"/>
              <a:t>(Some Discussions)</a:t>
            </a:r>
            <a:endParaRPr sz="2800" dirty="0"/>
          </a:p>
        </p:txBody>
      </p:sp>
      <p:sp>
        <p:nvSpPr>
          <p:cNvPr id="808" name="Google Shape;808;p19"/>
          <p:cNvSpPr txBox="1">
            <a:spLocks noGrp="1"/>
          </p:cNvSpPr>
          <p:nvPr>
            <p:ph type="subTitle" idx="1"/>
          </p:nvPr>
        </p:nvSpPr>
        <p:spPr>
          <a:xfrm>
            <a:off x="0" y="1159800"/>
            <a:ext cx="9144000" cy="3983700"/>
          </a:xfrm>
          <a:prstGeom prst="rect">
            <a:avLst/>
          </a:prstGeom>
        </p:spPr>
        <p:txBody>
          <a:bodyPr spcFirstLastPara="1" wrap="square" lIns="91425" tIns="91425" rIns="91425" bIns="91425" anchor="t" anchorCtr="0">
            <a:noAutofit/>
          </a:bodyPr>
          <a:lstStyle/>
          <a:p>
            <a:pPr marL="342900" lvl="0" indent="-342900">
              <a:buFont typeface="Arial" panose="020B0604020202020204" pitchFamily="34" charset="0"/>
              <a:buChar char="•"/>
            </a:pPr>
            <a:r>
              <a:rPr lang="en-US" sz="2000" dirty="0" smtClean="0">
                <a:solidFill>
                  <a:schemeClr val="bg1"/>
                </a:solidFill>
              </a:rPr>
              <a:t>From </a:t>
            </a:r>
            <a:r>
              <a:rPr lang="en-US" sz="2000" dirty="0">
                <a:solidFill>
                  <a:schemeClr val="bg1"/>
                </a:solidFill>
              </a:rPr>
              <a:t>Chart 2, it is evident that Yahoo and Google drove most of the ads driving to the site where test ads ran; the other partners did far less. Although, </a:t>
            </a:r>
            <a:r>
              <a:rPr lang="en-US" sz="2000" dirty="0" err="1">
                <a:solidFill>
                  <a:schemeClr val="bg1"/>
                </a:solidFill>
              </a:rPr>
              <a:t>Adknowledge</a:t>
            </a:r>
            <a:r>
              <a:rPr lang="en-US" sz="2000" dirty="0">
                <a:solidFill>
                  <a:schemeClr val="bg1"/>
                </a:solidFill>
              </a:rPr>
              <a:t> had the highest proportion of best lead quality, 12.28%, compared to Yahoo and Google, who had 7.72% and 7.60%, respectively. </a:t>
            </a:r>
            <a:r>
              <a:rPr lang="en-US" sz="2000" dirty="0" err="1">
                <a:solidFill>
                  <a:schemeClr val="bg1"/>
                </a:solidFill>
              </a:rPr>
              <a:t>Call_Center</a:t>
            </a:r>
            <a:r>
              <a:rPr lang="en-US" sz="2000" dirty="0">
                <a:solidFill>
                  <a:schemeClr val="bg1"/>
                </a:solidFill>
              </a:rPr>
              <a:t> also had a higher proportion of best lead quality compared to Yahoo and Google, but with a high proportion of bad lead, quality compared to any others</a:t>
            </a:r>
            <a:r>
              <a:rPr lang="en-US" sz="2000" dirty="0" smtClean="0">
                <a:solidFill>
                  <a:schemeClr val="bg1"/>
                </a:solidFill>
              </a:rPr>
              <a:t>.</a:t>
            </a:r>
          </a:p>
          <a:p>
            <a:pPr marL="342900" lvl="0" indent="-342900">
              <a:buFont typeface="Arial" panose="020B0604020202020204" pitchFamily="34" charset="0"/>
              <a:buChar char="•"/>
            </a:pPr>
            <a:endParaRPr lang="en-US" sz="2000" dirty="0">
              <a:solidFill>
                <a:schemeClr val="bg1"/>
              </a:solidFill>
            </a:endParaRPr>
          </a:p>
          <a:p>
            <a:pPr marL="342900" lvl="0" indent="-342900">
              <a:buFont typeface="Arial" panose="020B0604020202020204" pitchFamily="34" charset="0"/>
              <a:buChar char="•"/>
            </a:pPr>
            <a:r>
              <a:rPr lang="en-US" sz="2000" dirty="0" smtClean="0">
                <a:solidFill>
                  <a:schemeClr val="bg1"/>
                </a:solidFill>
              </a:rPr>
              <a:t>No segment has </a:t>
            </a:r>
            <a:r>
              <a:rPr lang="en-US" sz="2000" dirty="0">
                <a:solidFill>
                  <a:schemeClr val="bg1"/>
                </a:solidFill>
              </a:rPr>
              <a:t>differing lead quality </a:t>
            </a:r>
            <a:r>
              <a:rPr lang="en-US" sz="2000" dirty="0" smtClean="0">
                <a:solidFill>
                  <a:schemeClr val="bg1"/>
                </a:solidFill>
              </a:rPr>
              <a:t>rates. All the segments follow the same pattern of having Unknown lead quality have the highest percentage, and the other categories having about the same proportion. This can be seen from the charts below (chart 3 – chart 7).</a:t>
            </a:r>
            <a:endParaRPr lang="en-US" sz="2000" dirty="0">
              <a:solidFill>
                <a:schemeClr val="bg1"/>
              </a:solidFill>
            </a:endParaRPr>
          </a:p>
        </p:txBody>
      </p:sp>
      <p:sp>
        <p:nvSpPr>
          <p:cNvPr id="809" name="Google Shape;809;p19"/>
          <p:cNvSpPr/>
          <p:nvPr/>
        </p:nvSpPr>
        <p:spPr>
          <a:xfrm>
            <a:off x="6898679" y="1890725"/>
            <a:ext cx="1408000" cy="2701375"/>
          </a:xfrm>
          <a:prstGeom prst="rect">
            <a:avLst/>
          </a:prstGeom>
        </p:spPr>
        <p:txBody>
          <a:bodyPr>
            <a:prstTxWarp prst="textPlain">
              <a:avLst/>
            </a:prstTxWarp>
          </a:bodyPr>
          <a:lstStyle/>
          <a:p>
            <a:pPr lvl="0" algn="ctr"/>
            <a:endParaRPr b="1" i="0" dirty="0">
              <a:ln>
                <a:noFill/>
              </a:ln>
              <a:solidFill>
                <a:srgbClr val="6E86B6"/>
              </a:solidFill>
              <a:latin typeface="Titillium Web"/>
            </a:endParaRPr>
          </a:p>
        </p:txBody>
      </p:sp>
    </p:spTree>
    <p:extLst>
      <p:ext uri="{BB962C8B-B14F-4D97-AF65-F5344CB8AC3E}">
        <p14:creationId xmlns:p14="http://schemas.microsoft.com/office/powerpoint/2010/main" val="30104084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0" y="-11875"/>
            <a:ext cx="7686000" cy="63859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	</a:t>
            </a:r>
            <a:r>
              <a:rPr lang="en" sz="2800" dirty="0" smtClean="0"/>
              <a:t>Answer to Question 2 (Chart 3)</a:t>
            </a:r>
            <a:endParaRPr sz="2800"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76200" lvl="0" indent="0" rtl="0">
              <a:spcBef>
                <a:spcPts val="600"/>
              </a:spcBef>
              <a:spcAft>
                <a:spcPts val="0"/>
              </a:spcAft>
              <a:buSzPts val="2400"/>
              <a:buNone/>
            </a:pP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91446"/>
            <a:ext cx="9144000" cy="4652054"/>
          </a:xfrm>
          <a:prstGeom prst="rect">
            <a:avLst/>
          </a:prstGeom>
        </p:spPr>
      </p:pic>
    </p:spTree>
    <p:extLst>
      <p:ext uri="{BB962C8B-B14F-4D97-AF65-F5344CB8AC3E}">
        <p14:creationId xmlns:p14="http://schemas.microsoft.com/office/powerpoint/2010/main" val="30006116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0" y="-11875"/>
            <a:ext cx="7686000" cy="63859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	</a:t>
            </a:r>
            <a:r>
              <a:rPr lang="en" sz="2800" dirty="0" smtClean="0"/>
              <a:t>Answer to Question 2 (Chart 4)</a:t>
            </a:r>
            <a:endParaRPr sz="2800"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76200" lvl="0" indent="0" rtl="0">
              <a:spcBef>
                <a:spcPts val="600"/>
              </a:spcBef>
              <a:spcAft>
                <a:spcPts val="0"/>
              </a:spcAft>
              <a:buSzPts val="2400"/>
              <a:buNone/>
            </a:pPr>
            <a:endParaRPr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06093"/>
            <a:ext cx="9144000" cy="4647681"/>
          </a:xfrm>
          <a:prstGeom prst="rect">
            <a:avLst/>
          </a:prstGeom>
        </p:spPr>
      </p:pic>
    </p:spTree>
    <p:extLst>
      <p:ext uri="{BB962C8B-B14F-4D97-AF65-F5344CB8AC3E}">
        <p14:creationId xmlns:p14="http://schemas.microsoft.com/office/powerpoint/2010/main" val="22281501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0" y="-11875"/>
            <a:ext cx="7686000" cy="63859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	</a:t>
            </a:r>
            <a:r>
              <a:rPr lang="en" sz="2800" dirty="0" smtClean="0"/>
              <a:t>Answer to Question 2 (Chart 5)</a:t>
            </a:r>
            <a:endParaRPr sz="2800"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76200" lvl="0" indent="0" rtl="0">
              <a:spcBef>
                <a:spcPts val="600"/>
              </a:spcBef>
              <a:spcAft>
                <a:spcPts val="0"/>
              </a:spcAft>
              <a:buSzPts val="2400"/>
              <a:buNone/>
            </a:pP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8233"/>
            <a:ext cx="9144000" cy="4625267"/>
          </a:xfrm>
          <a:prstGeom prst="rect">
            <a:avLst/>
          </a:prstGeom>
        </p:spPr>
      </p:pic>
    </p:spTree>
    <p:extLst>
      <p:ext uri="{BB962C8B-B14F-4D97-AF65-F5344CB8AC3E}">
        <p14:creationId xmlns:p14="http://schemas.microsoft.com/office/powerpoint/2010/main" val="19172524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0" y="-11875"/>
            <a:ext cx="7686000" cy="63859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	</a:t>
            </a:r>
            <a:r>
              <a:rPr lang="en" sz="2800" dirty="0" smtClean="0"/>
              <a:t>Answer to Question 2 (Chart 6)</a:t>
            </a:r>
            <a:endParaRPr sz="2800"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76200" lvl="0" indent="0" rtl="0">
              <a:spcBef>
                <a:spcPts val="600"/>
              </a:spcBef>
              <a:spcAft>
                <a:spcPts val="0"/>
              </a:spcAft>
              <a:buSzPts val="2400"/>
              <a:buNone/>
            </a:pP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82028"/>
            <a:ext cx="9144000" cy="4661472"/>
          </a:xfrm>
          <a:prstGeom prst="rect">
            <a:avLst/>
          </a:prstGeom>
        </p:spPr>
      </p:pic>
    </p:spTree>
    <p:extLst>
      <p:ext uri="{BB962C8B-B14F-4D97-AF65-F5344CB8AC3E}">
        <p14:creationId xmlns:p14="http://schemas.microsoft.com/office/powerpoint/2010/main" val="29536788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0" y="-11875"/>
            <a:ext cx="7686000" cy="63859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	</a:t>
            </a:r>
            <a:r>
              <a:rPr lang="en" sz="2800" dirty="0" smtClean="0"/>
              <a:t>Answer to Question 2 (Chart 7)</a:t>
            </a:r>
            <a:endParaRPr sz="2800"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76200" lvl="0" indent="0" rtl="0">
              <a:spcBef>
                <a:spcPts val="600"/>
              </a:spcBef>
              <a:spcAft>
                <a:spcPts val="0"/>
              </a:spcAft>
              <a:buSzPts val="2400"/>
              <a:buNone/>
            </a:pP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86916"/>
            <a:ext cx="9144000" cy="4656584"/>
          </a:xfrm>
          <a:prstGeom prst="rect">
            <a:avLst/>
          </a:prstGeom>
        </p:spPr>
      </p:pic>
    </p:spTree>
    <p:extLst>
      <p:ext uri="{BB962C8B-B14F-4D97-AF65-F5344CB8AC3E}">
        <p14:creationId xmlns:p14="http://schemas.microsoft.com/office/powerpoint/2010/main" val="8868938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0" y="1"/>
            <a:ext cx="9144000" cy="60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smtClean="0"/>
              <a:t>Answer to Question 2 </a:t>
            </a:r>
            <a:endParaRPr sz="2800" dirty="0"/>
          </a:p>
        </p:txBody>
      </p:sp>
      <p:sp>
        <p:nvSpPr>
          <p:cNvPr id="808" name="Google Shape;808;p19"/>
          <p:cNvSpPr txBox="1">
            <a:spLocks noGrp="1"/>
          </p:cNvSpPr>
          <p:nvPr>
            <p:ph type="subTitle" idx="1"/>
          </p:nvPr>
        </p:nvSpPr>
        <p:spPr>
          <a:xfrm>
            <a:off x="0" y="608401"/>
            <a:ext cx="9144000" cy="4535099"/>
          </a:xfrm>
          <a:prstGeom prst="rect">
            <a:avLst/>
          </a:prstGeom>
        </p:spPr>
        <p:txBody>
          <a:bodyPr spcFirstLastPara="1" wrap="square" lIns="91425" tIns="91425" rIns="91425" bIns="91425" anchor="t" anchorCtr="0">
            <a:noAutofit/>
          </a:bodyPr>
          <a:lstStyle/>
          <a:p>
            <a:pPr marL="342900" lvl="0" indent="-342900">
              <a:buFont typeface="Arial" panose="020B0604020202020204" pitchFamily="34" charset="0"/>
              <a:buChar char="•"/>
            </a:pPr>
            <a:endParaRPr lang="en-US" sz="2000" dirty="0">
              <a:solidFill>
                <a:schemeClr val="bg1"/>
              </a:solidFill>
            </a:endParaRPr>
          </a:p>
          <a:p>
            <a:pPr marL="342900" lvl="0" indent="-342900">
              <a:buFont typeface="Arial" panose="020B0604020202020204" pitchFamily="34" charset="0"/>
              <a:buChar char="•"/>
            </a:pPr>
            <a:r>
              <a:rPr lang="en-US" sz="2000" dirty="0" smtClean="0">
                <a:solidFill>
                  <a:schemeClr val="bg1"/>
                </a:solidFill>
              </a:rPr>
              <a:t>Chart 3 and Chart 4  are for “where the ad was shown”</a:t>
            </a:r>
          </a:p>
          <a:p>
            <a:pPr marL="0" lvl="0" indent="0"/>
            <a:endParaRPr lang="en-US" sz="2000" dirty="0" smtClean="0">
              <a:solidFill>
                <a:schemeClr val="bg1"/>
              </a:solidFill>
            </a:endParaRPr>
          </a:p>
          <a:p>
            <a:pPr marL="342900" lvl="0" indent="-342900">
              <a:buFont typeface="Arial" panose="020B0604020202020204" pitchFamily="34" charset="0"/>
              <a:buChar char="•"/>
            </a:pPr>
            <a:r>
              <a:rPr lang="en-US" sz="2000" dirty="0" smtClean="0">
                <a:solidFill>
                  <a:schemeClr val="bg1"/>
                </a:solidFill>
              </a:rPr>
              <a:t>Chart 5 and Chart 6 are for “</a:t>
            </a:r>
            <a:r>
              <a:rPr lang="en-US" sz="2000" dirty="0">
                <a:solidFill>
                  <a:schemeClr val="bg1"/>
                </a:solidFill>
              </a:rPr>
              <a:t>what kind of person filled out the </a:t>
            </a:r>
            <a:r>
              <a:rPr lang="en-US" sz="2000" dirty="0" smtClean="0">
                <a:solidFill>
                  <a:schemeClr val="bg1"/>
                </a:solidFill>
              </a:rPr>
              <a:t>ad”</a:t>
            </a:r>
          </a:p>
          <a:p>
            <a:pPr marL="342900" lvl="0" indent="-342900">
              <a:buFont typeface="Arial" panose="020B0604020202020204" pitchFamily="34" charset="0"/>
              <a:buChar char="•"/>
            </a:pPr>
            <a:endParaRPr lang="en-US" sz="2000" dirty="0">
              <a:solidFill>
                <a:schemeClr val="bg1"/>
              </a:solidFill>
            </a:endParaRPr>
          </a:p>
          <a:p>
            <a:pPr marL="342900" lvl="0" indent="-342900">
              <a:buFont typeface="Arial" panose="020B0604020202020204" pitchFamily="34" charset="0"/>
              <a:buChar char="•"/>
            </a:pPr>
            <a:r>
              <a:rPr lang="en-US" sz="2000" dirty="0" smtClean="0">
                <a:solidFill>
                  <a:schemeClr val="bg1"/>
                </a:solidFill>
              </a:rPr>
              <a:t>Chart 7 is for “</a:t>
            </a:r>
            <a:r>
              <a:rPr lang="en-US" sz="2000" dirty="0">
                <a:solidFill>
                  <a:schemeClr val="bg1"/>
                </a:solidFill>
              </a:rPr>
              <a:t>what kind of ad did they </a:t>
            </a:r>
            <a:r>
              <a:rPr lang="en-US" sz="2000" dirty="0" smtClean="0">
                <a:solidFill>
                  <a:schemeClr val="bg1"/>
                </a:solidFill>
              </a:rPr>
              <a:t>see”</a:t>
            </a:r>
          </a:p>
          <a:p>
            <a:pPr marL="342900" lvl="0" indent="-342900">
              <a:buFont typeface="Arial" panose="020B0604020202020204" pitchFamily="34" charset="0"/>
              <a:buChar char="•"/>
            </a:pPr>
            <a:endParaRPr lang="en-US" sz="2000" dirty="0">
              <a:solidFill>
                <a:schemeClr val="bg1"/>
              </a:solidFill>
            </a:endParaRPr>
          </a:p>
          <a:p>
            <a:pPr marL="342900" lvl="0" indent="-342900">
              <a:buFont typeface="Arial" panose="020B0604020202020204" pitchFamily="34" charset="0"/>
              <a:buChar char="•"/>
            </a:pPr>
            <a:r>
              <a:rPr lang="en-US" sz="2000" dirty="0" smtClean="0">
                <a:solidFill>
                  <a:schemeClr val="bg1"/>
                </a:solidFill>
              </a:rPr>
              <a:t>Chart 6 is a bar chart because it will be difficult to use the colored-rectangular chart because we have 32 states here. The chart won’t fit into a page.</a:t>
            </a:r>
          </a:p>
          <a:p>
            <a:pPr marL="342900" lvl="0" indent="-342900">
              <a:buFont typeface="Arial" panose="020B0604020202020204" pitchFamily="34" charset="0"/>
              <a:buChar char="•"/>
            </a:pPr>
            <a:endParaRPr lang="en-US" sz="2000" dirty="0">
              <a:solidFill>
                <a:schemeClr val="bg1"/>
              </a:solidFill>
            </a:endParaRPr>
          </a:p>
          <a:p>
            <a:pPr marL="342900" lvl="0" indent="-342900">
              <a:buFont typeface="Arial" panose="020B0604020202020204" pitchFamily="34" charset="0"/>
              <a:buChar char="•"/>
            </a:pPr>
            <a:r>
              <a:rPr lang="en-US" sz="2000" dirty="0">
                <a:solidFill>
                  <a:schemeClr val="bg1"/>
                </a:solidFill>
              </a:rPr>
              <a:t>We can see that </a:t>
            </a:r>
            <a:r>
              <a:rPr lang="en-US" sz="2000" dirty="0" smtClean="0">
                <a:solidFill>
                  <a:schemeClr val="bg1"/>
                </a:solidFill>
              </a:rPr>
              <a:t> chart </a:t>
            </a:r>
            <a:r>
              <a:rPr lang="en-US" sz="2000" dirty="0">
                <a:solidFill>
                  <a:schemeClr val="bg1"/>
                </a:solidFill>
              </a:rPr>
              <a:t>3 to chart </a:t>
            </a:r>
            <a:r>
              <a:rPr lang="en-US" sz="2000" dirty="0" smtClean="0">
                <a:solidFill>
                  <a:schemeClr val="bg1"/>
                </a:solidFill>
              </a:rPr>
              <a:t>7 follow </a:t>
            </a:r>
            <a:r>
              <a:rPr lang="en-US" sz="2000" dirty="0">
                <a:solidFill>
                  <a:schemeClr val="bg1"/>
                </a:solidFill>
              </a:rPr>
              <a:t>the same pattern for lead quality derived – the unknown lead quality has the highest percentage, and the others are close to each other. </a:t>
            </a:r>
          </a:p>
        </p:txBody>
      </p:sp>
      <p:sp>
        <p:nvSpPr>
          <p:cNvPr id="809" name="Google Shape;809;p19"/>
          <p:cNvSpPr/>
          <p:nvPr/>
        </p:nvSpPr>
        <p:spPr>
          <a:xfrm>
            <a:off x="6898679" y="1890725"/>
            <a:ext cx="1408000" cy="2701375"/>
          </a:xfrm>
          <a:prstGeom prst="rect">
            <a:avLst/>
          </a:prstGeom>
        </p:spPr>
        <p:txBody>
          <a:bodyPr>
            <a:prstTxWarp prst="textPlain">
              <a:avLst/>
            </a:prstTxWarp>
          </a:bodyPr>
          <a:lstStyle/>
          <a:p>
            <a:pPr lvl="0" algn="ctr"/>
            <a:endParaRPr b="1" i="0" dirty="0">
              <a:ln>
                <a:noFill/>
              </a:ln>
              <a:solidFill>
                <a:srgbClr val="6E86B6"/>
              </a:solidFill>
              <a:latin typeface="Titillium Web"/>
            </a:endParaRPr>
          </a:p>
        </p:txBody>
      </p:sp>
    </p:spTree>
    <p:extLst>
      <p:ext uri="{BB962C8B-B14F-4D97-AF65-F5344CB8AC3E}">
        <p14:creationId xmlns:p14="http://schemas.microsoft.com/office/powerpoint/2010/main" val="32603815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0" y="0"/>
            <a:ext cx="9144000" cy="7397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smtClean="0"/>
              <a:t>Question 3.</a:t>
            </a:r>
            <a:endParaRPr sz="2800" dirty="0"/>
          </a:p>
        </p:txBody>
      </p:sp>
      <p:sp>
        <p:nvSpPr>
          <p:cNvPr id="808" name="Google Shape;808;p19"/>
          <p:cNvSpPr txBox="1">
            <a:spLocks noGrp="1"/>
          </p:cNvSpPr>
          <p:nvPr>
            <p:ph type="subTitle" idx="1"/>
          </p:nvPr>
        </p:nvSpPr>
        <p:spPr>
          <a:xfrm>
            <a:off x="0" y="1159800"/>
            <a:ext cx="9144000" cy="3983700"/>
          </a:xfrm>
          <a:prstGeom prst="rect">
            <a:avLst/>
          </a:prstGeom>
        </p:spPr>
        <p:txBody>
          <a:bodyPr spcFirstLastPara="1" wrap="square" lIns="91425" tIns="91425" rIns="91425" bIns="91425" anchor="t" anchorCtr="0">
            <a:noAutofit/>
          </a:bodyPr>
          <a:lstStyle/>
          <a:p>
            <a:pPr lvl="0" indent="-457200">
              <a:buFont typeface="Arial" panose="020B0604020202020204" pitchFamily="34" charset="0"/>
              <a:buChar char="•"/>
            </a:pPr>
            <a:r>
              <a:rPr lang="en-US" sz="2000" dirty="0">
                <a:solidFill>
                  <a:schemeClr val="bg1"/>
                </a:solidFill>
              </a:rPr>
              <a:t>If an advertiser says they will increase our CPL by 20% (i.e., $30 to $33) if we increase our lead quality by 20% (i.e., from 8.0% to 9.6%), do we see any opportunities to do that here?  What kinds of things could we do?</a:t>
            </a:r>
            <a:r>
              <a:rPr lang="en-US" sz="2000" dirty="0"/>
              <a:t/>
            </a:r>
            <a:br>
              <a:rPr lang="en-US" sz="2000" dirty="0"/>
            </a:br>
            <a:endParaRPr sz="2000" dirty="0">
              <a:solidFill>
                <a:schemeClr val="bg1"/>
              </a:solidFill>
            </a:endParaRPr>
          </a:p>
        </p:txBody>
      </p:sp>
      <p:sp>
        <p:nvSpPr>
          <p:cNvPr id="809" name="Google Shape;809;p19"/>
          <p:cNvSpPr/>
          <p:nvPr/>
        </p:nvSpPr>
        <p:spPr>
          <a:xfrm>
            <a:off x="6898679" y="1890725"/>
            <a:ext cx="1408000" cy="2701375"/>
          </a:xfrm>
          <a:prstGeom prst="rect">
            <a:avLst/>
          </a:prstGeom>
        </p:spPr>
        <p:txBody>
          <a:bodyPr>
            <a:prstTxWarp prst="textPlain">
              <a:avLst/>
            </a:prstTxWarp>
          </a:bodyPr>
          <a:lstStyle/>
          <a:p>
            <a:pPr lvl="0" algn="ctr"/>
            <a:endParaRPr b="1" i="0" dirty="0">
              <a:ln>
                <a:noFill/>
              </a:ln>
              <a:solidFill>
                <a:srgbClr val="6E86B6"/>
              </a:solidFill>
              <a:latin typeface="Titillium Web"/>
            </a:endParaRPr>
          </a:p>
        </p:txBody>
      </p:sp>
    </p:spTree>
    <p:extLst>
      <p:ext uri="{BB962C8B-B14F-4D97-AF65-F5344CB8AC3E}">
        <p14:creationId xmlns:p14="http://schemas.microsoft.com/office/powerpoint/2010/main" val="40669984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0" y="9094"/>
            <a:ext cx="9144000" cy="586807"/>
          </a:xfrm>
          <a:prstGeom prst="rect">
            <a:avLst/>
          </a:prstGeom>
        </p:spPr>
        <p:txBody>
          <a:bodyPr spcFirstLastPara="1" wrap="square" lIns="91425" tIns="91425" rIns="91425" bIns="91425" anchor="t" anchorCtr="0">
            <a:noAutofit/>
          </a:bodyPr>
          <a:lstStyle/>
          <a:p>
            <a:pPr lvl="0" algn="ctr"/>
            <a:r>
              <a:rPr lang="en" sz="2800" dirty="0"/>
              <a:t>Answer to Question 3</a:t>
            </a:r>
            <a:r>
              <a:rPr lang="en" sz="2800" dirty="0" smtClean="0"/>
              <a:t> </a:t>
            </a:r>
            <a:endParaRPr sz="2800" dirty="0"/>
          </a:p>
        </p:txBody>
      </p:sp>
      <p:sp>
        <p:nvSpPr>
          <p:cNvPr id="808" name="Google Shape;808;p19"/>
          <p:cNvSpPr txBox="1">
            <a:spLocks noGrp="1"/>
          </p:cNvSpPr>
          <p:nvPr>
            <p:ph type="subTitle" idx="1"/>
          </p:nvPr>
        </p:nvSpPr>
        <p:spPr>
          <a:xfrm>
            <a:off x="0" y="493160"/>
            <a:ext cx="9144000" cy="4650340"/>
          </a:xfrm>
          <a:prstGeom prst="rect">
            <a:avLst/>
          </a:prstGeom>
        </p:spPr>
        <p:txBody>
          <a:bodyPr spcFirstLastPara="1" wrap="square" lIns="91425" tIns="91425" rIns="91425" bIns="91425" anchor="t" anchorCtr="0">
            <a:noAutofit/>
          </a:bodyPr>
          <a:lstStyle/>
          <a:p>
            <a:pPr marL="342900" lvl="0" indent="-342900">
              <a:buFont typeface="Arial" panose="020B0604020202020204" pitchFamily="34" charset="0"/>
              <a:buChar char="•"/>
            </a:pPr>
            <a:r>
              <a:rPr lang="en-US" sz="2000" dirty="0" smtClean="0">
                <a:solidFill>
                  <a:schemeClr val="bg1"/>
                </a:solidFill>
              </a:rPr>
              <a:t>Yes</a:t>
            </a:r>
            <a:r>
              <a:rPr lang="en-US" sz="2000" dirty="0">
                <a:solidFill>
                  <a:schemeClr val="bg1"/>
                </a:solidFill>
              </a:rPr>
              <a:t>, we see an opportunity to do that here</a:t>
            </a:r>
            <a:r>
              <a:rPr lang="en-US" sz="2000" dirty="0" smtClean="0">
                <a:solidFill>
                  <a:schemeClr val="bg1"/>
                </a:solidFill>
              </a:rPr>
              <a:t>.</a:t>
            </a:r>
          </a:p>
          <a:p>
            <a:pPr marL="342900" lvl="0" indent="-342900">
              <a:buFont typeface="Arial" panose="020B0604020202020204" pitchFamily="34" charset="0"/>
              <a:buChar char="•"/>
            </a:pPr>
            <a:endParaRPr lang="en-US" sz="2000" dirty="0">
              <a:solidFill>
                <a:schemeClr val="bg1"/>
              </a:solidFill>
            </a:endParaRPr>
          </a:p>
          <a:p>
            <a:pPr marL="342900" lvl="0" indent="-342900">
              <a:buFont typeface="Arial" panose="020B0604020202020204" pitchFamily="34" charset="0"/>
              <a:buChar char="•"/>
            </a:pPr>
            <a:r>
              <a:rPr lang="en-US" sz="2000" dirty="0" smtClean="0">
                <a:solidFill>
                  <a:schemeClr val="bg1"/>
                </a:solidFill>
              </a:rPr>
              <a:t>One </a:t>
            </a:r>
            <a:r>
              <a:rPr lang="en-US" sz="2000" dirty="0">
                <a:solidFill>
                  <a:schemeClr val="bg1"/>
                </a:solidFill>
              </a:rPr>
              <a:t>thing that could be done is using </a:t>
            </a:r>
            <a:r>
              <a:rPr lang="en-US" sz="2000" dirty="0" err="1">
                <a:solidFill>
                  <a:schemeClr val="bg1"/>
                </a:solidFill>
              </a:rPr>
              <a:t>Adknowledge</a:t>
            </a:r>
            <a:r>
              <a:rPr lang="en-US" sz="2000" dirty="0">
                <a:solidFill>
                  <a:schemeClr val="bg1"/>
                </a:solidFill>
              </a:rPr>
              <a:t> more than before. As seen from Question 2, </a:t>
            </a:r>
            <a:r>
              <a:rPr lang="en-US" sz="2000" dirty="0" err="1">
                <a:solidFill>
                  <a:schemeClr val="bg1"/>
                </a:solidFill>
              </a:rPr>
              <a:t>Adknowledge</a:t>
            </a:r>
            <a:r>
              <a:rPr lang="en-US" sz="2000" dirty="0">
                <a:solidFill>
                  <a:schemeClr val="bg1"/>
                </a:solidFill>
              </a:rPr>
              <a:t> gives the highest proportion of best lead quality. </a:t>
            </a:r>
            <a:endParaRPr lang="en-US" sz="2000" dirty="0" smtClean="0">
              <a:solidFill>
                <a:schemeClr val="bg1"/>
              </a:solidFill>
            </a:endParaRPr>
          </a:p>
          <a:p>
            <a:pPr marL="342900" lvl="0" indent="-342900">
              <a:buFont typeface="Arial" panose="020B0604020202020204" pitchFamily="34" charset="0"/>
              <a:buChar char="•"/>
            </a:pPr>
            <a:endParaRPr lang="en-US" sz="2000" dirty="0">
              <a:solidFill>
                <a:schemeClr val="bg1"/>
              </a:solidFill>
            </a:endParaRPr>
          </a:p>
          <a:p>
            <a:pPr marL="342900" lvl="0" indent="-342900">
              <a:buFont typeface="Arial" panose="020B0604020202020204" pitchFamily="34" charset="0"/>
              <a:buChar char="•"/>
            </a:pPr>
            <a:r>
              <a:rPr lang="en-US" sz="2000" dirty="0" smtClean="0">
                <a:solidFill>
                  <a:schemeClr val="bg1"/>
                </a:solidFill>
              </a:rPr>
              <a:t>Also</a:t>
            </a:r>
            <a:r>
              <a:rPr lang="en-US" sz="2000" dirty="0">
                <a:solidFill>
                  <a:schemeClr val="bg1"/>
                </a:solidFill>
              </a:rPr>
              <a:t>, we can establish confidence in </a:t>
            </a:r>
            <a:r>
              <a:rPr lang="en-US" sz="2000" dirty="0" err="1">
                <a:solidFill>
                  <a:schemeClr val="bg1"/>
                </a:solidFill>
              </a:rPr>
              <a:t>Adknowledge</a:t>
            </a:r>
            <a:r>
              <a:rPr lang="en-US" sz="2000" dirty="0">
                <a:solidFill>
                  <a:schemeClr val="bg1"/>
                </a:solidFill>
              </a:rPr>
              <a:t> because its yield of best lead quality is consistent with its lead generation. This is seen in the plots on the next page. In the plots for </a:t>
            </a:r>
            <a:r>
              <a:rPr lang="en-US" sz="2000" dirty="0" err="1">
                <a:solidFill>
                  <a:schemeClr val="bg1"/>
                </a:solidFill>
              </a:rPr>
              <a:t>Adknowledge</a:t>
            </a:r>
            <a:r>
              <a:rPr lang="en-US" sz="2000" dirty="0">
                <a:solidFill>
                  <a:schemeClr val="bg1"/>
                </a:solidFill>
              </a:rPr>
              <a:t>, we see that when there is a decline in the number of leads generated, there is also a decline in the number of leads of best quality generated. This is evident from April to June. And when there is increase in the number of leads generated, there is an increase in the number of leads of best quality. This is evident from June to August. September is not considered, as the data set doesn’t show the yield of leads of best quality for this month. Moreover, the p-value for the best lead quality trend, which is declining</a:t>
            </a:r>
            <a:endParaRPr lang="en-US" sz="2000" dirty="0" smtClean="0">
              <a:solidFill>
                <a:schemeClr val="bg1"/>
              </a:solidFill>
            </a:endParaRPr>
          </a:p>
        </p:txBody>
      </p:sp>
      <p:sp>
        <p:nvSpPr>
          <p:cNvPr id="809" name="Google Shape;809;p19"/>
          <p:cNvSpPr/>
          <p:nvPr/>
        </p:nvSpPr>
        <p:spPr>
          <a:xfrm>
            <a:off x="6898679" y="1890725"/>
            <a:ext cx="1408000" cy="2701375"/>
          </a:xfrm>
          <a:prstGeom prst="rect">
            <a:avLst/>
          </a:prstGeom>
        </p:spPr>
        <p:txBody>
          <a:bodyPr>
            <a:prstTxWarp prst="textPlain">
              <a:avLst/>
            </a:prstTxWarp>
          </a:bodyPr>
          <a:lstStyle/>
          <a:p>
            <a:pPr lvl="0" algn="ctr"/>
            <a:endParaRPr b="1" i="0" dirty="0">
              <a:ln>
                <a:noFill/>
              </a:ln>
              <a:solidFill>
                <a:srgbClr val="6E86B6"/>
              </a:solidFill>
              <a:latin typeface="Titillium Web"/>
            </a:endParaRPr>
          </a:p>
        </p:txBody>
      </p:sp>
    </p:spTree>
    <p:extLst>
      <p:ext uri="{BB962C8B-B14F-4D97-AF65-F5344CB8AC3E}">
        <p14:creationId xmlns:p14="http://schemas.microsoft.com/office/powerpoint/2010/main" val="37921795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0" y="-11875"/>
            <a:ext cx="7686000" cy="63859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	</a:t>
            </a:r>
            <a:r>
              <a:rPr lang="en" sz="2800" dirty="0" smtClean="0"/>
              <a:t>Answer to Question 3 (Chart 8)</a:t>
            </a:r>
            <a:endParaRPr sz="2800"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76200" lvl="0" indent="0" rtl="0">
              <a:spcBef>
                <a:spcPts val="600"/>
              </a:spcBef>
              <a:spcAft>
                <a:spcPts val="0"/>
              </a:spcAft>
              <a:buSzPts val="2400"/>
              <a:buNone/>
            </a:pP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3983"/>
            <a:ext cx="9154680" cy="4619518"/>
          </a:xfrm>
          <a:prstGeom prst="rect">
            <a:avLst/>
          </a:prstGeom>
        </p:spPr>
      </p:pic>
    </p:spTree>
    <p:extLst>
      <p:ext uri="{BB962C8B-B14F-4D97-AF65-F5344CB8AC3E}">
        <p14:creationId xmlns:p14="http://schemas.microsoft.com/office/powerpoint/2010/main" val="39721566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0" y="0"/>
            <a:ext cx="9144000" cy="60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smtClean="0"/>
              <a:t>CASE</a:t>
            </a:r>
            <a:endParaRPr sz="2800" dirty="0"/>
          </a:p>
        </p:txBody>
      </p:sp>
      <p:sp>
        <p:nvSpPr>
          <p:cNvPr id="808" name="Google Shape;808;p19"/>
          <p:cNvSpPr txBox="1">
            <a:spLocks noGrp="1"/>
          </p:cNvSpPr>
          <p:nvPr>
            <p:ph type="subTitle" idx="1"/>
          </p:nvPr>
        </p:nvSpPr>
        <p:spPr>
          <a:xfrm>
            <a:off x="0" y="1159800"/>
            <a:ext cx="9144000" cy="3983700"/>
          </a:xfrm>
          <a:prstGeom prst="rect">
            <a:avLst/>
          </a:prstGeom>
        </p:spPr>
        <p:txBody>
          <a:bodyPr spcFirstLastPara="1" wrap="square" lIns="91425" tIns="91425" rIns="91425" bIns="91425" anchor="t" anchorCtr="0">
            <a:noAutofit/>
          </a:bodyPr>
          <a:lstStyle/>
          <a:p>
            <a:pPr lvl="0" indent="-457200">
              <a:buFont typeface="Arial" panose="020B0604020202020204" pitchFamily="34" charset="0"/>
              <a:buChar char="•"/>
            </a:pPr>
            <a:r>
              <a:rPr lang="en-US" sz="2000" dirty="0">
                <a:solidFill>
                  <a:schemeClr val="bg1"/>
                </a:solidFill>
              </a:rPr>
              <a:t>This is a simplified subset of some data we have, one publisher (although multiple referring domains where traffic is sourced from) and one advertiser</a:t>
            </a:r>
            <a:br>
              <a:rPr lang="en-US" sz="2000" dirty="0">
                <a:solidFill>
                  <a:schemeClr val="bg1"/>
                </a:solidFill>
              </a:rPr>
            </a:br>
            <a:r>
              <a:rPr lang="en-US" sz="2000" dirty="0">
                <a:solidFill>
                  <a:schemeClr val="bg1"/>
                </a:solidFill>
              </a:rPr>
              <a:t> </a:t>
            </a:r>
            <a:br>
              <a:rPr lang="en-US" sz="2000" dirty="0">
                <a:solidFill>
                  <a:schemeClr val="bg1"/>
                </a:solidFill>
              </a:rPr>
            </a:br>
            <a:r>
              <a:rPr lang="en-US" sz="2000" dirty="0">
                <a:solidFill>
                  <a:schemeClr val="bg1"/>
                </a:solidFill>
              </a:rPr>
              <a:t>This data shows what happened to about 3,000 leads that were sold to the advertiser; their ultimate disposition is in Column E.  Every row is a "lead."</a:t>
            </a:r>
            <a:r>
              <a:rPr lang="en-US" sz="2800" dirty="0">
                <a:solidFill>
                  <a:schemeClr val="bg1"/>
                </a:solidFill>
              </a:rPr>
              <a:t> </a:t>
            </a:r>
            <a:endParaRPr sz="2800" dirty="0">
              <a:solidFill>
                <a:schemeClr val="bg1"/>
              </a:solidFill>
            </a:endParaRPr>
          </a:p>
        </p:txBody>
      </p:sp>
      <p:sp>
        <p:nvSpPr>
          <p:cNvPr id="809" name="Google Shape;809;p19"/>
          <p:cNvSpPr/>
          <p:nvPr/>
        </p:nvSpPr>
        <p:spPr>
          <a:xfrm>
            <a:off x="6898679" y="1890725"/>
            <a:ext cx="1408000" cy="2701375"/>
          </a:xfrm>
          <a:prstGeom prst="rect">
            <a:avLst/>
          </a:prstGeom>
        </p:spPr>
        <p:txBody>
          <a:bodyPr>
            <a:prstTxWarp prst="textPlain">
              <a:avLst/>
            </a:prstTxWarp>
          </a:bodyPr>
          <a:lstStyle/>
          <a:p>
            <a:pPr lvl="0" algn="ctr"/>
            <a:endParaRPr b="1" i="0" dirty="0">
              <a:ln>
                <a:noFill/>
              </a:ln>
              <a:solidFill>
                <a:srgbClr val="6E86B6"/>
              </a:solidFill>
              <a:latin typeface="Titillium Web"/>
            </a:endParaRPr>
          </a:p>
        </p:txBody>
      </p:sp>
    </p:spTree>
    <p:extLst>
      <p:ext uri="{BB962C8B-B14F-4D97-AF65-F5344CB8AC3E}">
        <p14:creationId xmlns:p14="http://schemas.microsoft.com/office/powerpoint/2010/main" val="11727082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0" y="9094"/>
            <a:ext cx="9144000" cy="576533"/>
          </a:xfrm>
          <a:prstGeom prst="rect">
            <a:avLst/>
          </a:prstGeom>
        </p:spPr>
        <p:txBody>
          <a:bodyPr spcFirstLastPara="1" wrap="square" lIns="91425" tIns="91425" rIns="91425" bIns="91425" anchor="t" anchorCtr="0">
            <a:noAutofit/>
          </a:bodyPr>
          <a:lstStyle/>
          <a:p>
            <a:pPr lvl="0" algn="ctr"/>
            <a:r>
              <a:rPr lang="en" sz="2800" dirty="0"/>
              <a:t>Answer to Question </a:t>
            </a:r>
            <a:r>
              <a:rPr lang="en" sz="2800" dirty="0" smtClean="0"/>
              <a:t>3 (Cont’d) </a:t>
            </a:r>
            <a:endParaRPr sz="2800" dirty="0"/>
          </a:p>
        </p:txBody>
      </p:sp>
      <p:sp>
        <p:nvSpPr>
          <p:cNvPr id="808" name="Google Shape;808;p19"/>
          <p:cNvSpPr txBox="1">
            <a:spLocks noGrp="1"/>
          </p:cNvSpPr>
          <p:nvPr>
            <p:ph type="subTitle" idx="1"/>
          </p:nvPr>
        </p:nvSpPr>
        <p:spPr>
          <a:xfrm>
            <a:off x="0" y="493160"/>
            <a:ext cx="9144000" cy="4650340"/>
          </a:xfrm>
          <a:prstGeom prst="rect">
            <a:avLst/>
          </a:prstGeom>
        </p:spPr>
        <p:txBody>
          <a:bodyPr spcFirstLastPara="1" wrap="square" lIns="91425" tIns="91425" rIns="91425" bIns="91425" anchor="t" anchorCtr="0">
            <a:noAutofit/>
          </a:bodyPr>
          <a:lstStyle/>
          <a:p>
            <a:pPr marL="457200" lvl="1" indent="0"/>
            <a:r>
              <a:rPr lang="en-US" sz="2000" dirty="0">
                <a:solidFill>
                  <a:schemeClr val="bg1"/>
                </a:solidFill>
              </a:rPr>
              <a:t>is not statistically significant; hence there are chances of the trend improving. Yahoo and Google also show the same behavior to some extent, like </a:t>
            </a:r>
            <a:r>
              <a:rPr lang="en-US" sz="2000" dirty="0" err="1">
                <a:solidFill>
                  <a:schemeClr val="bg1"/>
                </a:solidFill>
              </a:rPr>
              <a:t>Adknowledge</a:t>
            </a:r>
            <a:r>
              <a:rPr lang="en-US" sz="2000" dirty="0">
                <a:solidFill>
                  <a:schemeClr val="bg1"/>
                </a:solidFill>
              </a:rPr>
              <a:t>, in terms of consistency, but since </a:t>
            </a:r>
            <a:r>
              <a:rPr lang="en-US" sz="2000" dirty="0" err="1">
                <a:solidFill>
                  <a:schemeClr val="bg1"/>
                </a:solidFill>
              </a:rPr>
              <a:t>Adknowledge</a:t>
            </a:r>
            <a:r>
              <a:rPr lang="en-US" sz="2000" dirty="0">
                <a:solidFill>
                  <a:schemeClr val="bg1"/>
                </a:solidFill>
              </a:rPr>
              <a:t> has a high yield of lead of best quality, 12.28% compared to Yahoo and Google, we are sure an increase in lead generated by </a:t>
            </a:r>
            <a:r>
              <a:rPr lang="en-US" sz="2000" dirty="0" err="1">
                <a:solidFill>
                  <a:schemeClr val="bg1"/>
                </a:solidFill>
              </a:rPr>
              <a:t>Adknowledge</a:t>
            </a:r>
            <a:r>
              <a:rPr lang="en-US" sz="2000" dirty="0">
                <a:solidFill>
                  <a:schemeClr val="bg1"/>
                </a:solidFill>
              </a:rPr>
              <a:t>, will increase yield of lead of best quality. Thus we have a chance to increase lead quality for our advertisers</a:t>
            </a:r>
            <a:r>
              <a:rPr lang="en-US" sz="2000" dirty="0" smtClean="0">
                <a:solidFill>
                  <a:schemeClr val="bg1"/>
                </a:solidFill>
              </a:rPr>
              <a:t>.</a:t>
            </a:r>
          </a:p>
          <a:p>
            <a:pPr marL="457200" lvl="1" indent="0"/>
            <a:endParaRPr lang="en-US" sz="2000" dirty="0" smtClean="0">
              <a:solidFill>
                <a:schemeClr val="bg1"/>
              </a:solidFill>
            </a:endParaRPr>
          </a:p>
          <a:p>
            <a:pPr marL="342900" lvl="0" indent="-342900">
              <a:buFont typeface="Arial" panose="020B0604020202020204" pitchFamily="34" charset="0"/>
              <a:buChar char="•"/>
            </a:pPr>
            <a:r>
              <a:rPr lang="en-US" sz="2000" dirty="0">
                <a:solidFill>
                  <a:schemeClr val="bg1"/>
                </a:solidFill>
              </a:rPr>
              <a:t>•Another possible thing is to use the Top Right-300x250 location more. Reason can be seen in the next chart. Top Right-300x250 location gives a higher percentage of best lead quality than TopLeft-302250, 9.59% compared to 7.96%. Doing this also gives an opportunity of increasing lead quality for advertisers.</a:t>
            </a:r>
            <a:endParaRPr lang="en-US" sz="2000" dirty="0" smtClean="0">
              <a:solidFill>
                <a:schemeClr val="bg1"/>
              </a:solidFill>
            </a:endParaRPr>
          </a:p>
        </p:txBody>
      </p:sp>
      <p:sp>
        <p:nvSpPr>
          <p:cNvPr id="809" name="Google Shape;809;p19"/>
          <p:cNvSpPr/>
          <p:nvPr/>
        </p:nvSpPr>
        <p:spPr>
          <a:xfrm>
            <a:off x="6898679" y="1890725"/>
            <a:ext cx="1408000" cy="2701375"/>
          </a:xfrm>
          <a:prstGeom prst="rect">
            <a:avLst/>
          </a:prstGeom>
        </p:spPr>
        <p:txBody>
          <a:bodyPr>
            <a:prstTxWarp prst="textPlain">
              <a:avLst/>
            </a:prstTxWarp>
          </a:bodyPr>
          <a:lstStyle/>
          <a:p>
            <a:pPr lvl="0" algn="ctr"/>
            <a:endParaRPr b="1" i="0" dirty="0">
              <a:ln>
                <a:noFill/>
              </a:ln>
              <a:solidFill>
                <a:srgbClr val="6E86B6"/>
              </a:solidFill>
              <a:latin typeface="Titillium Web"/>
            </a:endParaRPr>
          </a:p>
        </p:txBody>
      </p:sp>
    </p:spTree>
    <p:extLst>
      <p:ext uri="{BB962C8B-B14F-4D97-AF65-F5344CB8AC3E}">
        <p14:creationId xmlns:p14="http://schemas.microsoft.com/office/powerpoint/2010/main" val="38715173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0" y="-11875"/>
            <a:ext cx="7686000" cy="63859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	</a:t>
            </a:r>
            <a:r>
              <a:rPr lang="en" sz="2800" dirty="0" smtClean="0"/>
              <a:t>Answer to Question 3 (Chart 9)</a:t>
            </a:r>
            <a:endParaRPr sz="2800"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76200" lvl="0" indent="0" rtl="0">
              <a:spcBef>
                <a:spcPts val="600"/>
              </a:spcBef>
              <a:spcAft>
                <a:spcPts val="0"/>
              </a:spcAft>
              <a:buSzPts val="2400"/>
              <a:buNone/>
            </a:pP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06093"/>
            <a:ext cx="9144000" cy="4647681"/>
          </a:xfrm>
          <a:prstGeom prst="rect">
            <a:avLst/>
          </a:prstGeom>
        </p:spPr>
      </p:pic>
    </p:spTree>
    <p:extLst>
      <p:ext uri="{BB962C8B-B14F-4D97-AF65-F5344CB8AC3E}">
        <p14:creationId xmlns:p14="http://schemas.microsoft.com/office/powerpoint/2010/main" val="35131497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0" y="0"/>
            <a:ext cx="9144000" cy="77056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smtClean="0"/>
              <a:t>Question 1.</a:t>
            </a:r>
            <a:endParaRPr sz="2800" dirty="0"/>
          </a:p>
        </p:txBody>
      </p:sp>
      <p:sp>
        <p:nvSpPr>
          <p:cNvPr id="808" name="Google Shape;808;p19"/>
          <p:cNvSpPr txBox="1">
            <a:spLocks noGrp="1"/>
          </p:cNvSpPr>
          <p:nvPr>
            <p:ph type="subTitle" idx="1"/>
          </p:nvPr>
        </p:nvSpPr>
        <p:spPr>
          <a:xfrm>
            <a:off x="0" y="1159800"/>
            <a:ext cx="9144000" cy="3983700"/>
          </a:xfrm>
          <a:prstGeom prst="rect">
            <a:avLst/>
          </a:prstGeom>
        </p:spPr>
        <p:txBody>
          <a:bodyPr spcFirstLastPara="1" wrap="square" lIns="91425" tIns="91425" rIns="91425" bIns="91425" anchor="t" anchorCtr="0">
            <a:noAutofit/>
          </a:bodyPr>
          <a:lstStyle/>
          <a:p>
            <a:pPr lvl="0" indent="-457200">
              <a:buFont typeface="Arial" panose="020B0604020202020204" pitchFamily="34" charset="0"/>
              <a:buChar char="•"/>
            </a:pPr>
            <a:r>
              <a:rPr lang="en-US" sz="2000" dirty="0">
                <a:solidFill>
                  <a:schemeClr val="bg1"/>
                </a:solidFill>
              </a:rPr>
              <a:t>Are we seeing any lead quality trends over time (improving, declining)?  Are they statistically significant?</a:t>
            </a:r>
            <a:endParaRPr sz="2000" dirty="0">
              <a:solidFill>
                <a:schemeClr val="bg1"/>
              </a:solidFill>
            </a:endParaRPr>
          </a:p>
        </p:txBody>
      </p:sp>
      <p:sp>
        <p:nvSpPr>
          <p:cNvPr id="809" name="Google Shape;809;p19"/>
          <p:cNvSpPr/>
          <p:nvPr/>
        </p:nvSpPr>
        <p:spPr>
          <a:xfrm>
            <a:off x="6898679" y="1890725"/>
            <a:ext cx="1408000" cy="2701375"/>
          </a:xfrm>
          <a:prstGeom prst="rect">
            <a:avLst/>
          </a:prstGeom>
        </p:spPr>
        <p:txBody>
          <a:bodyPr>
            <a:prstTxWarp prst="textPlain">
              <a:avLst/>
            </a:prstTxWarp>
          </a:bodyPr>
          <a:lstStyle/>
          <a:p>
            <a:pPr lvl="0" algn="ctr"/>
            <a:endParaRPr b="1" i="0" dirty="0">
              <a:ln>
                <a:noFill/>
              </a:ln>
              <a:solidFill>
                <a:srgbClr val="6E86B6"/>
              </a:solidFill>
              <a:latin typeface="Titillium Web"/>
            </a:endParaRPr>
          </a:p>
        </p:txBody>
      </p:sp>
    </p:spTree>
    <p:extLst>
      <p:ext uri="{BB962C8B-B14F-4D97-AF65-F5344CB8AC3E}">
        <p14:creationId xmlns:p14="http://schemas.microsoft.com/office/powerpoint/2010/main" val="41572634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0" y="1"/>
            <a:ext cx="9144000" cy="89385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smtClean="0"/>
              <a:t>Assumptions and Definitions</a:t>
            </a:r>
            <a:r>
              <a:rPr lang="en-US" dirty="0" smtClean="0"/>
              <a:t/>
            </a:r>
            <a:br>
              <a:rPr lang="en-US" dirty="0" smtClean="0"/>
            </a:br>
            <a:endParaRPr lang="en-US" dirty="0"/>
          </a:p>
        </p:txBody>
      </p:sp>
      <p:sp>
        <p:nvSpPr>
          <p:cNvPr id="808" name="Google Shape;808;p19"/>
          <p:cNvSpPr txBox="1">
            <a:spLocks noGrp="1"/>
          </p:cNvSpPr>
          <p:nvPr>
            <p:ph type="subTitle" idx="1"/>
          </p:nvPr>
        </p:nvSpPr>
        <p:spPr>
          <a:xfrm>
            <a:off x="0" y="893853"/>
            <a:ext cx="9144000" cy="4249647"/>
          </a:xfrm>
          <a:prstGeom prst="rect">
            <a:avLst/>
          </a:prstGeom>
        </p:spPr>
        <p:txBody>
          <a:bodyPr spcFirstLastPara="1" wrap="square" lIns="91425" tIns="91425" rIns="91425" bIns="91425" anchor="t" anchorCtr="0">
            <a:noAutofit/>
          </a:bodyPr>
          <a:lstStyle/>
          <a:p>
            <a:pPr marL="0" lvl="0" indent="0"/>
            <a:r>
              <a:rPr lang="en-US" sz="2000" dirty="0" smtClean="0">
                <a:solidFill>
                  <a:schemeClr val="bg1"/>
                </a:solidFill>
              </a:rPr>
              <a:t>Below are assumptions and definitions developed from the data set</a:t>
            </a:r>
          </a:p>
          <a:p>
            <a:pPr marL="0" lvl="0" indent="0"/>
            <a:endParaRPr lang="en-US" sz="2000" dirty="0">
              <a:solidFill>
                <a:schemeClr val="bg1"/>
              </a:solidFill>
            </a:endParaRPr>
          </a:p>
          <a:p>
            <a:pPr marL="342900" lvl="0" indent="-342900">
              <a:buFont typeface="Arial" panose="020B0604020202020204" pitchFamily="34" charset="0"/>
              <a:buChar char="•"/>
            </a:pPr>
            <a:r>
              <a:rPr lang="en-US" sz="2000" dirty="0" smtClean="0">
                <a:solidFill>
                  <a:schemeClr val="bg1"/>
                </a:solidFill>
              </a:rPr>
              <a:t>Best lead quality are leads that closed.</a:t>
            </a:r>
          </a:p>
          <a:p>
            <a:pPr marL="0" lvl="0" indent="0"/>
            <a:endParaRPr lang="en-US" sz="2000" dirty="0" smtClean="0">
              <a:solidFill>
                <a:schemeClr val="bg1"/>
              </a:solidFill>
            </a:endParaRPr>
          </a:p>
          <a:p>
            <a:pPr marL="342900" lvl="0" indent="-342900">
              <a:buFont typeface="Arial" panose="020B0604020202020204" pitchFamily="34" charset="0"/>
              <a:buChar char="•"/>
            </a:pPr>
            <a:r>
              <a:rPr lang="en-US" sz="2000" dirty="0" smtClean="0">
                <a:solidFill>
                  <a:schemeClr val="bg1"/>
                </a:solidFill>
              </a:rPr>
              <a:t>Good lead quality is the combination of EP sent, EP received, and EP confirmed.</a:t>
            </a:r>
          </a:p>
          <a:p>
            <a:pPr marL="342900" lvl="0" indent="-342900">
              <a:buFont typeface="Arial" panose="020B0604020202020204" pitchFamily="34" charset="0"/>
              <a:buChar char="•"/>
            </a:pPr>
            <a:endParaRPr lang="en-US" sz="2000" dirty="0" smtClean="0">
              <a:solidFill>
                <a:schemeClr val="bg1"/>
              </a:solidFill>
            </a:endParaRPr>
          </a:p>
          <a:p>
            <a:pPr marL="342900" lvl="0" indent="-342900">
              <a:buFont typeface="Arial" panose="020B0604020202020204" pitchFamily="34" charset="0"/>
              <a:buChar char="•"/>
            </a:pPr>
            <a:r>
              <a:rPr lang="en-US" sz="2000" dirty="0" smtClean="0">
                <a:solidFill>
                  <a:schemeClr val="bg1"/>
                </a:solidFill>
              </a:rPr>
              <a:t>Bad lead quality is the combination of Unable to Contact, Contacted – Invalid Profile, and Contacted – Doesn’t qualify.</a:t>
            </a:r>
          </a:p>
          <a:p>
            <a:pPr marL="342900" lvl="0" indent="-342900">
              <a:buFont typeface="Arial" panose="020B0604020202020204" pitchFamily="34" charset="0"/>
              <a:buChar char="•"/>
            </a:pPr>
            <a:endParaRPr lang="en-US" sz="2000" dirty="0" smtClean="0">
              <a:solidFill>
                <a:schemeClr val="bg1"/>
              </a:solidFill>
            </a:endParaRPr>
          </a:p>
          <a:p>
            <a:pPr marL="342900" lvl="0" indent="-342900">
              <a:buFont typeface="Arial" panose="020B0604020202020204" pitchFamily="34" charset="0"/>
              <a:buChar char="•"/>
            </a:pPr>
            <a:r>
              <a:rPr lang="en-US" sz="2000" dirty="0" smtClean="0">
                <a:solidFill>
                  <a:schemeClr val="bg1"/>
                </a:solidFill>
              </a:rPr>
              <a:t>Unknown lead quality is null values in the data set.</a:t>
            </a:r>
            <a:endParaRPr lang="en-US" sz="2000" dirty="0">
              <a:solidFill>
                <a:schemeClr val="bg1"/>
              </a:solidFill>
            </a:endParaRPr>
          </a:p>
        </p:txBody>
      </p:sp>
      <p:sp>
        <p:nvSpPr>
          <p:cNvPr id="809" name="Google Shape;809;p19"/>
          <p:cNvSpPr/>
          <p:nvPr/>
        </p:nvSpPr>
        <p:spPr>
          <a:xfrm>
            <a:off x="6898679" y="1890725"/>
            <a:ext cx="1408000" cy="2701375"/>
          </a:xfrm>
          <a:prstGeom prst="rect">
            <a:avLst/>
          </a:prstGeom>
        </p:spPr>
        <p:txBody>
          <a:bodyPr>
            <a:prstTxWarp prst="textPlain">
              <a:avLst/>
            </a:prstTxWarp>
          </a:bodyPr>
          <a:lstStyle/>
          <a:p>
            <a:pPr lvl="0" algn="ctr"/>
            <a:endParaRPr b="1" i="0" dirty="0">
              <a:ln>
                <a:noFill/>
              </a:ln>
              <a:solidFill>
                <a:srgbClr val="6E86B6"/>
              </a:solidFill>
              <a:latin typeface="Titillium Web"/>
            </a:endParaRPr>
          </a:p>
        </p:txBody>
      </p:sp>
    </p:spTree>
    <p:extLst>
      <p:ext uri="{BB962C8B-B14F-4D97-AF65-F5344CB8AC3E}">
        <p14:creationId xmlns:p14="http://schemas.microsoft.com/office/powerpoint/2010/main" val="16734205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0" y="0"/>
            <a:ext cx="9144000" cy="78083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smtClean="0"/>
              <a:t>Assumptions and Definitions</a:t>
            </a:r>
            <a:endParaRPr sz="2800" dirty="0"/>
          </a:p>
        </p:txBody>
      </p:sp>
      <p:sp>
        <p:nvSpPr>
          <p:cNvPr id="808" name="Google Shape;808;p19"/>
          <p:cNvSpPr txBox="1">
            <a:spLocks noGrp="1"/>
          </p:cNvSpPr>
          <p:nvPr>
            <p:ph type="subTitle" idx="1"/>
          </p:nvPr>
        </p:nvSpPr>
        <p:spPr>
          <a:xfrm>
            <a:off x="-1" y="1159800"/>
            <a:ext cx="9144001" cy="3983700"/>
          </a:xfrm>
          <a:prstGeom prst="rect">
            <a:avLst/>
          </a:prstGeom>
        </p:spPr>
        <p:txBody>
          <a:bodyPr spcFirstLastPara="1" wrap="square" lIns="91425" tIns="91425" rIns="91425" bIns="91425" anchor="t" anchorCtr="0">
            <a:noAutofit/>
          </a:bodyPr>
          <a:lstStyle/>
          <a:p>
            <a:pPr marL="342900" lvl="0" indent="-342900">
              <a:buFont typeface="Arial" panose="020B0604020202020204" pitchFamily="34" charset="0"/>
              <a:buChar char="•"/>
            </a:pPr>
            <a:r>
              <a:rPr lang="en-US" sz="2000" dirty="0">
                <a:solidFill>
                  <a:schemeClr val="bg1"/>
                </a:solidFill>
              </a:rPr>
              <a:t>P-value indicates the probability of getting the same trend result. </a:t>
            </a:r>
            <a:endParaRPr lang="en-US" sz="2000" dirty="0" smtClean="0">
              <a:solidFill>
                <a:schemeClr val="bg1"/>
              </a:solidFill>
            </a:endParaRPr>
          </a:p>
          <a:p>
            <a:pPr marL="342900" lvl="0" indent="-342900">
              <a:buFont typeface="Arial" panose="020B0604020202020204" pitchFamily="34" charset="0"/>
              <a:buChar char="•"/>
            </a:pPr>
            <a:endParaRPr lang="en-US" sz="2000" dirty="0" smtClean="0">
              <a:solidFill>
                <a:schemeClr val="bg1"/>
              </a:solidFill>
            </a:endParaRPr>
          </a:p>
          <a:p>
            <a:pPr marL="342900" lvl="0" indent="-342900">
              <a:buFont typeface="Arial" panose="020B0604020202020204" pitchFamily="34" charset="0"/>
              <a:buChar char="•"/>
            </a:pPr>
            <a:r>
              <a:rPr lang="en-US" sz="2000" dirty="0" smtClean="0">
                <a:solidFill>
                  <a:schemeClr val="bg1"/>
                </a:solidFill>
              </a:rPr>
              <a:t>A </a:t>
            </a:r>
            <a:r>
              <a:rPr lang="en-US" sz="2000" dirty="0">
                <a:solidFill>
                  <a:schemeClr val="bg1"/>
                </a:solidFill>
              </a:rPr>
              <a:t>P-value greater than 0.05 indicates that the trend is not statistically significant</a:t>
            </a:r>
            <a:r>
              <a:rPr lang="en-US" sz="2000" dirty="0" smtClean="0">
                <a:solidFill>
                  <a:schemeClr val="bg1"/>
                </a:solidFill>
              </a:rPr>
              <a:t>.</a:t>
            </a:r>
          </a:p>
          <a:p>
            <a:pPr marL="342900" lvl="0" indent="-342900">
              <a:buFont typeface="Arial" panose="020B0604020202020204" pitchFamily="34" charset="0"/>
              <a:buChar char="•"/>
            </a:pPr>
            <a:endParaRPr lang="en-US" sz="2000" dirty="0" smtClean="0">
              <a:solidFill>
                <a:schemeClr val="bg1"/>
              </a:solidFill>
            </a:endParaRPr>
          </a:p>
          <a:p>
            <a:pPr marL="342900" lvl="0" indent="-342900">
              <a:buFont typeface="Arial" panose="020B0604020202020204" pitchFamily="34" charset="0"/>
              <a:buChar char="•"/>
            </a:pPr>
            <a:r>
              <a:rPr lang="en-US" sz="2000" dirty="0" smtClean="0">
                <a:solidFill>
                  <a:schemeClr val="bg1"/>
                </a:solidFill>
              </a:rPr>
              <a:t>A </a:t>
            </a:r>
            <a:r>
              <a:rPr lang="en-US" sz="2000" dirty="0">
                <a:solidFill>
                  <a:schemeClr val="bg1"/>
                </a:solidFill>
              </a:rPr>
              <a:t>P-value lesser than 0.05 indicates that the trend is statistically significant</a:t>
            </a:r>
            <a:r>
              <a:rPr lang="en-US" sz="2000" dirty="0" smtClean="0">
                <a:solidFill>
                  <a:schemeClr val="bg1"/>
                </a:solidFill>
              </a:rPr>
              <a:t>.</a:t>
            </a:r>
          </a:p>
          <a:p>
            <a:pPr marL="342900" lvl="0" indent="-342900">
              <a:buFont typeface="Arial" panose="020B0604020202020204" pitchFamily="34" charset="0"/>
              <a:buChar char="•"/>
            </a:pPr>
            <a:endParaRPr lang="en-US" sz="2000" dirty="0">
              <a:solidFill>
                <a:schemeClr val="bg1"/>
              </a:solidFill>
            </a:endParaRPr>
          </a:p>
          <a:p>
            <a:pPr marL="0" lvl="0" indent="0"/>
            <a:endParaRPr lang="en-US" sz="2000" b="1" dirty="0" smtClean="0">
              <a:solidFill>
                <a:schemeClr val="bg1"/>
              </a:solidFill>
            </a:endParaRPr>
          </a:p>
          <a:p>
            <a:pPr marL="0" lvl="0" indent="0"/>
            <a:r>
              <a:rPr lang="en-US" sz="2000" b="1" dirty="0" smtClean="0">
                <a:solidFill>
                  <a:schemeClr val="bg1"/>
                </a:solidFill>
              </a:rPr>
              <a:t>Note: </a:t>
            </a:r>
            <a:r>
              <a:rPr lang="en-US" sz="2000" dirty="0" smtClean="0">
                <a:solidFill>
                  <a:schemeClr val="bg1"/>
                </a:solidFill>
              </a:rPr>
              <a:t>P-value is obtained using Tableau’s </a:t>
            </a:r>
            <a:r>
              <a:rPr lang="en-US" sz="2000" dirty="0">
                <a:solidFill>
                  <a:schemeClr val="bg1"/>
                </a:solidFill>
              </a:rPr>
              <a:t>T</a:t>
            </a:r>
            <a:r>
              <a:rPr lang="en-US" sz="2000" dirty="0" smtClean="0">
                <a:solidFill>
                  <a:schemeClr val="bg1"/>
                </a:solidFill>
              </a:rPr>
              <a:t>rend line.</a:t>
            </a:r>
            <a:endParaRPr lang="en-US" sz="2000" dirty="0">
              <a:solidFill>
                <a:schemeClr val="bg1"/>
              </a:solidFill>
            </a:endParaRPr>
          </a:p>
        </p:txBody>
      </p:sp>
      <p:sp>
        <p:nvSpPr>
          <p:cNvPr id="809" name="Google Shape;809;p19"/>
          <p:cNvSpPr/>
          <p:nvPr/>
        </p:nvSpPr>
        <p:spPr>
          <a:xfrm>
            <a:off x="6898679" y="1890725"/>
            <a:ext cx="1408000" cy="2701375"/>
          </a:xfrm>
          <a:prstGeom prst="rect">
            <a:avLst/>
          </a:prstGeom>
        </p:spPr>
        <p:txBody>
          <a:bodyPr>
            <a:prstTxWarp prst="textPlain">
              <a:avLst/>
            </a:prstTxWarp>
          </a:bodyPr>
          <a:lstStyle/>
          <a:p>
            <a:pPr lvl="0" algn="ctr"/>
            <a:endParaRPr b="1" i="0" dirty="0">
              <a:ln>
                <a:noFill/>
              </a:ln>
              <a:solidFill>
                <a:srgbClr val="6E86B6"/>
              </a:solidFill>
              <a:latin typeface="Titillium Web"/>
            </a:endParaRPr>
          </a:p>
        </p:txBody>
      </p:sp>
    </p:spTree>
    <p:extLst>
      <p:ext uri="{BB962C8B-B14F-4D97-AF65-F5344CB8AC3E}">
        <p14:creationId xmlns:p14="http://schemas.microsoft.com/office/powerpoint/2010/main" val="39872923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0" y="-11875"/>
            <a:ext cx="7686000" cy="63859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	</a:t>
            </a:r>
            <a:r>
              <a:rPr lang="en" sz="2800" dirty="0" smtClean="0"/>
              <a:t>Answer to Question 1 (Chart 1)</a:t>
            </a:r>
            <a:endParaRPr sz="2800"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76200" lvl="0" indent="0" rtl="0">
              <a:spcBef>
                <a:spcPts val="600"/>
              </a:spcBef>
              <a:spcAft>
                <a:spcPts val="0"/>
              </a:spcAft>
              <a:buSzPts val="2400"/>
              <a:buNone/>
            </a:pPr>
            <a:endParaRP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 y="535925"/>
            <a:ext cx="9144000" cy="4615923"/>
          </a:xfrm>
          <a:prstGeom prst="rect">
            <a:avLst/>
          </a:prstGeom>
        </p:spPr>
      </p:pic>
    </p:spTree>
    <p:extLst>
      <p:ext uri="{BB962C8B-B14F-4D97-AF65-F5344CB8AC3E}">
        <p14:creationId xmlns:p14="http://schemas.microsoft.com/office/powerpoint/2010/main" val="4038965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0" y="0"/>
            <a:ext cx="91440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smtClean="0"/>
              <a:t>Question 2.</a:t>
            </a:r>
            <a:endParaRPr sz="2800" dirty="0"/>
          </a:p>
        </p:txBody>
      </p:sp>
      <p:sp>
        <p:nvSpPr>
          <p:cNvPr id="808" name="Google Shape;808;p19"/>
          <p:cNvSpPr txBox="1">
            <a:spLocks noGrp="1"/>
          </p:cNvSpPr>
          <p:nvPr>
            <p:ph type="subTitle" idx="1"/>
          </p:nvPr>
        </p:nvSpPr>
        <p:spPr>
          <a:xfrm>
            <a:off x="0" y="1159800"/>
            <a:ext cx="9144000" cy="3983700"/>
          </a:xfrm>
          <a:prstGeom prst="rect">
            <a:avLst/>
          </a:prstGeom>
        </p:spPr>
        <p:txBody>
          <a:bodyPr spcFirstLastPara="1" wrap="square" lIns="91425" tIns="91425" rIns="91425" bIns="91425" anchor="t" anchorCtr="0">
            <a:noAutofit/>
          </a:bodyPr>
          <a:lstStyle/>
          <a:p>
            <a:pPr lvl="0" indent="-457200">
              <a:buFont typeface="Arial" panose="020B0604020202020204" pitchFamily="34" charset="0"/>
              <a:buChar char="•"/>
            </a:pPr>
            <a:r>
              <a:rPr lang="en-US" sz="2000" dirty="0">
                <a:solidFill>
                  <a:schemeClr val="bg1"/>
                </a:solidFill>
              </a:rPr>
              <a:t>What can we learn about the drivers of "lead quality" from this dataset? </a:t>
            </a:r>
            <a:endParaRPr lang="en-US" sz="2000" dirty="0" smtClean="0">
              <a:solidFill>
                <a:schemeClr val="bg1"/>
              </a:solidFill>
            </a:endParaRPr>
          </a:p>
          <a:p>
            <a:pPr lvl="0" indent="-457200">
              <a:buFont typeface="Arial" panose="020B0604020202020204" pitchFamily="34" charset="0"/>
              <a:buChar char="•"/>
            </a:pPr>
            <a:endParaRPr lang="en-US" sz="2000" dirty="0" smtClean="0">
              <a:solidFill>
                <a:schemeClr val="bg1"/>
              </a:solidFill>
            </a:endParaRPr>
          </a:p>
          <a:p>
            <a:pPr lvl="0" indent="-457200">
              <a:buFont typeface="Arial" panose="020B0604020202020204" pitchFamily="34" charset="0"/>
              <a:buChar char="•"/>
            </a:pPr>
            <a:r>
              <a:rPr lang="en-US" sz="2000" dirty="0" smtClean="0">
                <a:solidFill>
                  <a:schemeClr val="bg1"/>
                </a:solidFill>
              </a:rPr>
              <a:t>What </a:t>
            </a:r>
            <a:r>
              <a:rPr lang="en-US" sz="2000" dirty="0">
                <a:solidFill>
                  <a:schemeClr val="bg1"/>
                </a:solidFill>
              </a:rPr>
              <a:t>segments - where the ad was shown, what kind of person filled out the ad, what kind of ad did they see - have differing lead quality rates?</a:t>
            </a:r>
            <a:r>
              <a:rPr lang="en-US" sz="2000" dirty="0"/>
              <a:t/>
            </a:r>
            <a:br>
              <a:rPr lang="en-US" sz="2000" dirty="0"/>
            </a:br>
            <a:endParaRPr sz="2000" dirty="0">
              <a:solidFill>
                <a:schemeClr val="bg1"/>
              </a:solidFill>
            </a:endParaRPr>
          </a:p>
        </p:txBody>
      </p:sp>
      <p:sp>
        <p:nvSpPr>
          <p:cNvPr id="809" name="Google Shape;809;p19"/>
          <p:cNvSpPr/>
          <p:nvPr/>
        </p:nvSpPr>
        <p:spPr>
          <a:xfrm>
            <a:off x="6898679" y="1890725"/>
            <a:ext cx="1408000" cy="2701375"/>
          </a:xfrm>
          <a:prstGeom prst="rect">
            <a:avLst/>
          </a:prstGeom>
        </p:spPr>
        <p:txBody>
          <a:bodyPr>
            <a:prstTxWarp prst="textPlain">
              <a:avLst/>
            </a:prstTxWarp>
          </a:bodyPr>
          <a:lstStyle/>
          <a:p>
            <a:pPr lvl="0" algn="ctr"/>
            <a:endParaRPr b="1" i="0" dirty="0">
              <a:ln>
                <a:noFill/>
              </a:ln>
              <a:solidFill>
                <a:srgbClr val="6E86B6"/>
              </a:solidFill>
              <a:latin typeface="Titillium Web"/>
            </a:endParaRPr>
          </a:p>
        </p:txBody>
      </p:sp>
    </p:spTree>
    <p:extLst>
      <p:ext uri="{BB962C8B-B14F-4D97-AF65-F5344CB8AC3E}">
        <p14:creationId xmlns:p14="http://schemas.microsoft.com/office/powerpoint/2010/main" val="42097857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0" y="0"/>
            <a:ext cx="9144000" cy="71919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smtClean="0"/>
              <a:t>Assumptions and Definitions</a:t>
            </a:r>
            <a:endParaRPr sz="2800" dirty="0"/>
          </a:p>
        </p:txBody>
      </p:sp>
      <p:sp>
        <p:nvSpPr>
          <p:cNvPr id="808" name="Google Shape;808;p19"/>
          <p:cNvSpPr txBox="1">
            <a:spLocks noGrp="1"/>
          </p:cNvSpPr>
          <p:nvPr>
            <p:ph type="subTitle" idx="1"/>
          </p:nvPr>
        </p:nvSpPr>
        <p:spPr>
          <a:xfrm>
            <a:off x="0" y="1159800"/>
            <a:ext cx="9144000" cy="3983700"/>
          </a:xfrm>
          <a:prstGeom prst="rect">
            <a:avLst/>
          </a:prstGeom>
        </p:spPr>
        <p:txBody>
          <a:bodyPr spcFirstLastPara="1" wrap="square" lIns="91425" tIns="91425" rIns="91425" bIns="91425" anchor="t" anchorCtr="0">
            <a:noAutofit/>
          </a:bodyPr>
          <a:lstStyle/>
          <a:p>
            <a:pPr marL="342900" lvl="0" indent="-342900">
              <a:buFont typeface="Arial" panose="020B0604020202020204" pitchFamily="34" charset="0"/>
              <a:buChar char="•"/>
            </a:pPr>
            <a:r>
              <a:rPr lang="en-US" sz="2000" dirty="0" smtClean="0">
                <a:solidFill>
                  <a:schemeClr val="bg1"/>
                </a:solidFill>
              </a:rPr>
              <a:t>All assumptions made in Question 1. hold here.</a:t>
            </a:r>
          </a:p>
          <a:p>
            <a:pPr marL="342900" lvl="0" indent="-342900">
              <a:buFont typeface="Arial" panose="020B0604020202020204" pitchFamily="34" charset="0"/>
              <a:buChar char="•"/>
            </a:pPr>
            <a:endParaRPr lang="en-US" sz="2000" dirty="0" smtClean="0">
              <a:solidFill>
                <a:schemeClr val="bg1"/>
              </a:solidFill>
            </a:endParaRPr>
          </a:p>
          <a:p>
            <a:pPr marL="342900" lvl="0" indent="-342900">
              <a:buFont typeface="Arial" panose="020B0604020202020204" pitchFamily="34" charset="0"/>
              <a:buChar char="•"/>
            </a:pPr>
            <a:r>
              <a:rPr lang="en-US" sz="2000" dirty="0" smtClean="0">
                <a:solidFill>
                  <a:schemeClr val="bg1"/>
                </a:solidFill>
              </a:rPr>
              <a:t>Publisher Zone Name refers to location on the page.</a:t>
            </a:r>
          </a:p>
          <a:p>
            <a:pPr marL="342900" lvl="0" indent="-342900">
              <a:buFont typeface="Arial" panose="020B0604020202020204" pitchFamily="34" charset="0"/>
              <a:buChar char="•"/>
            </a:pPr>
            <a:endParaRPr lang="en-US" sz="2000" dirty="0">
              <a:solidFill>
                <a:schemeClr val="bg1"/>
              </a:solidFill>
            </a:endParaRPr>
          </a:p>
          <a:p>
            <a:pPr marL="342900" lvl="0" indent="-342900">
              <a:buFont typeface="Arial" panose="020B0604020202020204" pitchFamily="34" charset="0"/>
              <a:buChar char="•"/>
            </a:pPr>
            <a:endParaRPr lang="en-US" sz="2000" dirty="0" smtClean="0">
              <a:solidFill>
                <a:schemeClr val="bg1"/>
              </a:solidFill>
            </a:endParaRPr>
          </a:p>
          <a:p>
            <a:pPr marL="342900" lvl="0" indent="-342900">
              <a:buFont typeface="Arial" panose="020B0604020202020204" pitchFamily="34" charset="0"/>
              <a:buChar char="•"/>
            </a:pPr>
            <a:endParaRPr lang="en-US" sz="2000" dirty="0">
              <a:solidFill>
                <a:schemeClr val="bg1"/>
              </a:solidFill>
            </a:endParaRPr>
          </a:p>
        </p:txBody>
      </p:sp>
      <p:sp>
        <p:nvSpPr>
          <p:cNvPr id="809" name="Google Shape;809;p19"/>
          <p:cNvSpPr/>
          <p:nvPr/>
        </p:nvSpPr>
        <p:spPr>
          <a:xfrm>
            <a:off x="6898679" y="1890725"/>
            <a:ext cx="1408000" cy="2701375"/>
          </a:xfrm>
          <a:prstGeom prst="rect">
            <a:avLst/>
          </a:prstGeom>
        </p:spPr>
        <p:txBody>
          <a:bodyPr>
            <a:prstTxWarp prst="textPlain">
              <a:avLst/>
            </a:prstTxWarp>
          </a:bodyPr>
          <a:lstStyle/>
          <a:p>
            <a:pPr lvl="0" algn="ctr"/>
            <a:endParaRPr b="1" i="0" dirty="0">
              <a:ln>
                <a:noFill/>
              </a:ln>
              <a:solidFill>
                <a:srgbClr val="6E86B6"/>
              </a:solidFill>
              <a:latin typeface="Titillium Web"/>
            </a:endParaRPr>
          </a:p>
        </p:txBody>
      </p:sp>
    </p:spTree>
    <p:extLst>
      <p:ext uri="{BB962C8B-B14F-4D97-AF65-F5344CB8AC3E}">
        <p14:creationId xmlns:p14="http://schemas.microsoft.com/office/powerpoint/2010/main" val="840145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0" y="-11875"/>
            <a:ext cx="7686000" cy="63859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	</a:t>
            </a:r>
            <a:r>
              <a:rPr lang="en" sz="2800" dirty="0" smtClean="0"/>
              <a:t>Answer to Question 2 (Chart 2)</a:t>
            </a:r>
            <a:endParaRPr sz="2800"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76200" lvl="0" indent="0" rtl="0">
              <a:spcBef>
                <a:spcPts val="600"/>
              </a:spcBef>
              <a:spcAft>
                <a:spcPts val="0"/>
              </a:spcAft>
              <a:buSzPts val="2400"/>
              <a:buNone/>
            </a:pPr>
            <a:endParaRPr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86585"/>
            <a:ext cx="9144000" cy="4656915"/>
          </a:xfrm>
          <a:prstGeom prst="rect">
            <a:avLst/>
          </a:prstGeom>
        </p:spPr>
      </p:pic>
    </p:spTree>
    <p:extLst>
      <p:ext uri="{BB962C8B-B14F-4D97-AF65-F5344CB8AC3E}">
        <p14:creationId xmlns:p14="http://schemas.microsoft.com/office/powerpoint/2010/main" val="4250818207"/>
      </p:ext>
    </p:extLst>
  </p:cSld>
  <p:clrMapOvr>
    <a:masterClrMapping/>
  </p:clrMapOvr>
  <p:timing>
    <p:tnLst>
      <p:par>
        <p:cTn id="1" dur="indefinite" restart="never" nodeType="tmRoot"/>
      </p:par>
    </p:tnLst>
  </p:timing>
</p:sld>
</file>

<file path=ppt/theme/theme1.xml><?xml version="1.0" encoding="utf-8"?>
<a:theme xmlns:a="http://schemas.openxmlformats.org/drawingml/2006/main" name="Thaliard template">
  <a:themeElements>
    <a:clrScheme name="Custom 347">
      <a:dk1>
        <a:srgbClr val="34373D"/>
      </a:dk1>
      <a:lt1>
        <a:srgbClr val="FFFFFF"/>
      </a:lt1>
      <a:dk2>
        <a:srgbClr val="CDD2DB"/>
      </a:dk2>
      <a:lt2>
        <a:srgbClr val="6A7486"/>
      </a:lt2>
      <a:accent1>
        <a:srgbClr val="465573"/>
      </a:accent1>
      <a:accent2>
        <a:srgbClr val="6E86B6"/>
      </a:accent2>
      <a:accent3>
        <a:srgbClr val="ACBFE6"/>
      </a:accent3>
      <a:accent4>
        <a:srgbClr val="91C05E"/>
      </a:accent4>
      <a:accent5>
        <a:srgbClr val="ACCC88"/>
      </a:accent5>
      <a:accent6>
        <a:srgbClr val="E2F8C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1296</TotalTime>
  <Words>799</Words>
  <Application>Microsoft Office PowerPoint</Application>
  <PresentationFormat>On-screen Show (16:9)</PresentationFormat>
  <Paragraphs>69</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Titillium Web</vt:lpstr>
      <vt:lpstr>Titillium Web ExtraLight</vt:lpstr>
      <vt:lpstr>Arial</vt:lpstr>
      <vt:lpstr>Thaliard template</vt:lpstr>
      <vt:lpstr> A CASE STUDY ANALYSIS    BY    ADEDOTUN LAWAL </vt:lpstr>
      <vt:lpstr>CASE</vt:lpstr>
      <vt:lpstr>Question 1.</vt:lpstr>
      <vt:lpstr>Assumptions and Definitions </vt:lpstr>
      <vt:lpstr>Assumptions and Definitions</vt:lpstr>
      <vt:lpstr> Answer to Question 1 (Chart 1)</vt:lpstr>
      <vt:lpstr>Question 2.</vt:lpstr>
      <vt:lpstr>Assumptions and Definitions</vt:lpstr>
      <vt:lpstr> Answer to Question 2 (Chart 2)</vt:lpstr>
      <vt:lpstr>Answer to Question 2 (chart 2) Cont’d (Some Discussions)</vt:lpstr>
      <vt:lpstr> Answer to Question 2 (Chart 3)</vt:lpstr>
      <vt:lpstr> Answer to Question 2 (Chart 4)</vt:lpstr>
      <vt:lpstr> Answer to Question 2 (Chart 5)</vt:lpstr>
      <vt:lpstr> Answer to Question 2 (Chart 6)</vt:lpstr>
      <vt:lpstr> Answer to Question 2 (Chart 7)</vt:lpstr>
      <vt:lpstr>Answer to Question 2 </vt:lpstr>
      <vt:lpstr>Question 3.</vt:lpstr>
      <vt:lpstr>Answer to Question 3 </vt:lpstr>
      <vt:lpstr> Answer to Question 3 (Chart 8)</vt:lpstr>
      <vt:lpstr>Answer to Question 3 (Cont’d) </vt:lpstr>
      <vt:lpstr> Answer to Question 3 (Chart 9)</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Adedotun Lawal</dc:creator>
  <cp:lastModifiedBy>Microsoft account</cp:lastModifiedBy>
  <cp:revision>58</cp:revision>
  <dcterms:modified xsi:type="dcterms:W3CDTF">2022-07-20T21:13:38Z</dcterms:modified>
</cp:coreProperties>
</file>