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81" r:id="rId4"/>
    <p:sldId id="261" r:id="rId5"/>
    <p:sldId id="260" r:id="rId6"/>
    <p:sldId id="282" r:id="rId7"/>
    <p:sldId id="283" r:id="rId8"/>
    <p:sldId id="263" r:id="rId9"/>
    <p:sldId id="264" r:id="rId10"/>
    <p:sldId id="265" r:id="rId11"/>
    <p:sldId id="266" r:id="rId12"/>
    <p:sldId id="267" r:id="rId13"/>
    <p:sldId id="268" r:id="rId14"/>
    <p:sldId id="277" r:id="rId15"/>
    <p:sldId id="278" r:id="rId16"/>
    <p:sldId id="279" r:id="rId17"/>
    <p:sldId id="284" r:id="rId18"/>
    <p:sldId id="280"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EE17B03-D7B7-4B60-A8DA-134317B06D82}">
          <p14:sldIdLst>
            <p14:sldId id="256"/>
            <p14:sldId id="257"/>
            <p14:sldId id="281"/>
            <p14:sldId id="261"/>
            <p14:sldId id="260"/>
            <p14:sldId id="282"/>
            <p14:sldId id="283"/>
            <p14:sldId id="263"/>
            <p14:sldId id="264"/>
            <p14:sldId id="265"/>
            <p14:sldId id="266"/>
            <p14:sldId id="267"/>
            <p14:sldId id="268"/>
            <p14:sldId id="277"/>
            <p14:sldId id="278"/>
            <p14:sldId id="279"/>
            <p14:sldId id="284"/>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 d="1"/>
        <a:sy n="1" d="1"/>
      </p:scale>
      <p:origin x="0" y="0"/>
    </p:cViewPr>
  </p:notesTextViewPr>
  <p:notesViewPr>
    <p:cSldViewPr>
      <p:cViewPr varScale="1">
        <p:scale>
          <a:sx n="75" d="100"/>
          <a:sy n="75" d="100"/>
        </p:scale>
        <p:origin x="-1890"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D6FF992-13BC-4740-B8D8-188355EC92A7}" type="datetimeFigureOut">
              <a:rPr lang="en-US" smtClean="0"/>
              <a:t>12/7/2022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29235D2-B893-40FA-A20E-9CFAA17AEFC0}" type="slidenum">
              <a:rPr lang="en-US" smtClean="0"/>
              <a:t>‹#›</a:t>
            </a:fld>
            <a:endParaRPr lang="en-US"/>
          </a:p>
        </p:txBody>
      </p:sp>
    </p:spTree>
    <p:extLst>
      <p:ext uri="{BB962C8B-B14F-4D97-AF65-F5344CB8AC3E}">
        <p14:creationId xmlns:p14="http://schemas.microsoft.com/office/powerpoint/2010/main" val="172222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9235D2-B893-40FA-A20E-9CFAA17AEFC0}" type="slidenum">
              <a:rPr lang="en-US" smtClean="0"/>
              <a:t>5</a:t>
            </a:fld>
            <a:endParaRPr lang="en-US"/>
          </a:p>
        </p:txBody>
      </p:sp>
    </p:spTree>
    <p:extLst>
      <p:ext uri="{BB962C8B-B14F-4D97-AF65-F5344CB8AC3E}">
        <p14:creationId xmlns:p14="http://schemas.microsoft.com/office/powerpoint/2010/main" val="1700529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9235D2-B893-40FA-A20E-9CFAA17AEFC0}" type="slidenum">
              <a:rPr lang="en-US" smtClean="0"/>
              <a:t>7</a:t>
            </a:fld>
            <a:endParaRPr lang="en-US"/>
          </a:p>
        </p:txBody>
      </p:sp>
    </p:spTree>
    <p:extLst>
      <p:ext uri="{BB962C8B-B14F-4D97-AF65-F5344CB8AC3E}">
        <p14:creationId xmlns:p14="http://schemas.microsoft.com/office/powerpoint/2010/main" val="277198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C2E9FA-CA4F-4CA5-A800-EA2E76014EE7}"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FD68A-51E8-481E-A96C-9F7CEA6BBC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C2E9FA-CA4F-4CA5-A800-EA2E76014EE7}"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FD68A-51E8-481E-A96C-9F7CEA6BBC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C2E9FA-CA4F-4CA5-A800-EA2E76014EE7}"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FD68A-51E8-481E-A96C-9F7CEA6BBC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C2E9FA-CA4F-4CA5-A800-EA2E76014EE7}"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FD68A-51E8-481E-A96C-9F7CEA6BBC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9C2E9FA-CA4F-4CA5-A800-EA2E76014EE7}"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FD68A-51E8-481E-A96C-9F7CEA6BBCB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C2E9FA-CA4F-4CA5-A800-EA2E76014EE7}"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FD68A-51E8-481E-A96C-9F7CEA6BBCB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C2E9FA-CA4F-4CA5-A800-EA2E76014EE7}"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CFD68A-51E8-481E-A96C-9F7CEA6BBC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C2E9FA-CA4F-4CA5-A800-EA2E76014EE7}"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FD68A-51E8-481E-A96C-9F7CEA6BBC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2E9FA-CA4F-4CA5-A800-EA2E76014EE7}"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CFD68A-51E8-481E-A96C-9F7CEA6BBC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9C2E9FA-CA4F-4CA5-A800-EA2E76014EE7}" type="datetimeFigureOut">
              <a:rPr lang="en-US" smtClean="0"/>
              <a:t>12/7/2022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9CFD68A-51E8-481E-A96C-9F7CEA6BBC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C2E9FA-CA4F-4CA5-A800-EA2E76014EE7}"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FD68A-51E8-481E-A96C-9F7CEA6BBC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9C2E9FA-CA4F-4CA5-A800-EA2E76014EE7}" type="datetimeFigureOut">
              <a:rPr lang="en-US" smtClean="0"/>
              <a:t>12/7/2022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9CFD68A-51E8-481E-A96C-9F7CEA6BBC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Terminator 2"/>
          <p:cNvSpPr/>
          <p:nvPr/>
        </p:nvSpPr>
        <p:spPr>
          <a:xfrm>
            <a:off x="2057400" y="1752600"/>
            <a:ext cx="4953000" cy="952500"/>
          </a:xfrm>
          <a:prstGeom prst="flowChartTerminator">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22960" y="1752600"/>
            <a:ext cx="7520940" cy="1066800"/>
          </a:xfrm>
        </p:spPr>
        <p:txBody>
          <a:bodyPr/>
          <a:lstStyle/>
          <a:p>
            <a:pPr algn="ctr"/>
            <a:r>
              <a:rPr lang="en-US" u="sng" dirty="0" smtClean="0">
                <a:latin typeface="Times New Roman" pitchFamily="18" charset="0"/>
                <a:cs typeface="Times New Roman" pitchFamily="18" charset="0"/>
              </a:rPr>
              <a:t>Hospital Management </a:t>
            </a:r>
            <a:r>
              <a:rPr lang="en-US" u="sng" dirty="0" smtClean="0">
                <a:latin typeface="Times New Roman" pitchFamily="18" charset="0"/>
                <a:cs typeface="Times New Roman" pitchFamily="18" charset="0"/>
              </a:rPr>
              <a:t/>
            </a:r>
            <a:br>
              <a:rPr lang="en-US" u="sng" dirty="0" smtClean="0">
                <a:latin typeface="Times New Roman" pitchFamily="18" charset="0"/>
                <a:cs typeface="Times New Roman" pitchFamily="18" charset="0"/>
              </a:rPr>
            </a:br>
            <a:r>
              <a:rPr lang="en-US" u="sng" dirty="0" smtClean="0">
                <a:latin typeface="Times New Roman" pitchFamily="18" charset="0"/>
                <a:cs typeface="Times New Roman" pitchFamily="18" charset="0"/>
              </a:rPr>
              <a:t>System</a:t>
            </a:r>
            <a:endParaRPr lang="en-US" u="sng" dirty="0">
              <a:latin typeface="Times New Roman" pitchFamily="18" charset="0"/>
              <a:cs typeface="Times New Roman" pitchFamily="18" charset="0"/>
            </a:endParaRPr>
          </a:p>
        </p:txBody>
      </p:sp>
      <p:sp>
        <p:nvSpPr>
          <p:cNvPr id="9" name="Subtitle 8"/>
          <p:cNvSpPr>
            <a:spLocks noGrp="1"/>
          </p:cNvSpPr>
          <p:nvPr>
            <p:ph idx="1"/>
          </p:nvPr>
        </p:nvSpPr>
        <p:spPr>
          <a:xfrm>
            <a:off x="4800600" y="2743200"/>
            <a:ext cx="3543300" cy="1937277"/>
          </a:xfrm>
        </p:spPr>
        <p:txBody>
          <a:bodyPr>
            <a:normAutofit fontScale="77500" lnSpcReduction="20000"/>
          </a:bodyPr>
          <a:lstStyle/>
          <a:p>
            <a:pPr marL="0" lvl="1" indent="0">
              <a:buNone/>
            </a:pPr>
            <a:r>
              <a:rPr lang="en-US" sz="2000" b="0" dirty="0" smtClean="0">
                <a:latin typeface="Times New Roman" pitchFamily="18" charset="0"/>
                <a:cs typeface="Times New Roman" pitchFamily="18" charset="0"/>
              </a:rPr>
              <a:t>Presented by:</a:t>
            </a:r>
          </a:p>
          <a:p>
            <a:pPr marL="923544" lvl="5" indent="0">
              <a:buNone/>
            </a:pPr>
            <a:r>
              <a:rPr lang="en-US" sz="2000" b="1" dirty="0" smtClean="0">
                <a:latin typeface="Times New Roman" pitchFamily="18" charset="0"/>
                <a:cs typeface="Times New Roman" pitchFamily="18" charset="0"/>
              </a:rPr>
              <a:t>Adeeb </a:t>
            </a:r>
            <a:r>
              <a:rPr lang="en-US" sz="2000" b="1" dirty="0">
                <a:latin typeface="Times New Roman" pitchFamily="18" charset="0"/>
                <a:cs typeface="Times New Roman" pitchFamily="18" charset="0"/>
              </a:rPr>
              <a:t>Hassan</a:t>
            </a:r>
          </a:p>
          <a:p>
            <a:pPr marL="923544" lvl="5" indent="0">
              <a:buNone/>
            </a:pPr>
            <a:r>
              <a:rPr lang="en-US" sz="2000" b="1" dirty="0" smtClean="0">
                <a:latin typeface="Times New Roman" pitchFamily="18" charset="0"/>
                <a:cs typeface="Times New Roman" pitchFamily="18" charset="0"/>
              </a:rPr>
              <a:t>Bsf2003459</a:t>
            </a:r>
          </a:p>
          <a:p>
            <a:pPr marL="923544" lvl="5" indent="0">
              <a:buNone/>
            </a:pPr>
            <a:endParaRPr lang="en-US" sz="2000" b="1" dirty="0">
              <a:latin typeface="Times New Roman" pitchFamily="18" charset="0"/>
              <a:cs typeface="Times New Roman" pitchFamily="18" charset="0"/>
            </a:endParaRPr>
          </a:p>
          <a:p>
            <a:pPr marL="0" lvl="1" indent="0">
              <a:buNone/>
            </a:pPr>
            <a:r>
              <a:rPr lang="en-US" sz="2000" dirty="0" smtClean="0">
                <a:latin typeface="Times New Roman" pitchFamily="18" charset="0"/>
                <a:cs typeface="Times New Roman" pitchFamily="18" charset="0"/>
              </a:rPr>
              <a:t>Presented to:</a:t>
            </a:r>
          </a:p>
          <a:p>
            <a:pPr marL="923544" lvl="5" indent="0">
              <a:buNone/>
            </a:pPr>
            <a:r>
              <a:rPr lang="en-US" sz="2000" b="1" dirty="0" smtClean="0">
                <a:latin typeface="Times New Roman" pitchFamily="18" charset="0"/>
                <a:cs typeface="Times New Roman" pitchFamily="18" charset="0"/>
              </a:rPr>
              <a:t>Imran Abbas </a:t>
            </a:r>
            <a:r>
              <a:rPr lang="en-US" sz="2000" b="1" dirty="0" err="1" smtClean="0">
                <a:latin typeface="Times New Roman" pitchFamily="18" charset="0"/>
                <a:cs typeface="Times New Roman" pitchFamily="18" charset="0"/>
              </a:rPr>
              <a:t>Kazmi</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(Assistant Prof. ,  University of Education)</a:t>
            </a: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362136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8153400" cy="369332"/>
          </a:xfrm>
          <a:prstGeom prst="rect">
            <a:avLst/>
          </a:prstGeom>
          <a:noFill/>
        </p:spPr>
        <p:txBody>
          <a:bodyPr wrap="square" rtlCol="0">
            <a:spAutoFit/>
          </a:bodyPr>
          <a:lstStyle/>
          <a:p>
            <a:endParaRPr lang="en-US" dirty="0"/>
          </a:p>
        </p:txBody>
      </p:sp>
      <p:sp>
        <p:nvSpPr>
          <p:cNvPr id="4" name="TextBox 3"/>
          <p:cNvSpPr txBox="1"/>
          <p:nvPr/>
        </p:nvSpPr>
        <p:spPr>
          <a:xfrm>
            <a:off x="457200" y="381000"/>
            <a:ext cx="1671637" cy="369332"/>
          </a:xfrm>
          <a:prstGeom prst="rect">
            <a:avLst/>
          </a:prstGeom>
          <a:noFill/>
        </p:spPr>
        <p:txBody>
          <a:bodyPr wrap="square" rtlCol="0">
            <a:spAutoFit/>
          </a:bodyPr>
          <a:lstStyle/>
          <a:p>
            <a:r>
              <a:rPr lang="en-US" b="1" dirty="0" err="1" smtClean="0"/>
              <a:t>Usecase</a:t>
            </a:r>
            <a:r>
              <a:rPr lang="en-US" b="1" dirty="0" smtClean="0"/>
              <a:t>:</a:t>
            </a:r>
            <a:endParaRPr lang="en-US"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295" t="3014" r="1815" b="14355"/>
          <a:stretch/>
        </p:blipFill>
        <p:spPr>
          <a:xfrm>
            <a:off x="0" y="380999"/>
            <a:ext cx="9144000" cy="6627201"/>
          </a:xfrm>
          <a:prstGeom prst="rect">
            <a:avLst/>
          </a:prstGeom>
        </p:spPr>
      </p:pic>
      <p:sp>
        <p:nvSpPr>
          <p:cNvPr id="6" name="TextBox 5"/>
          <p:cNvSpPr txBox="1"/>
          <p:nvPr/>
        </p:nvSpPr>
        <p:spPr>
          <a:xfrm>
            <a:off x="457200" y="76200"/>
            <a:ext cx="835818" cy="369332"/>
          </a:xfrm>
          <a:prstGeom prst="rect">
            <a:avLst/>
          </a:prstGeom>
          <a:noFill/>
        </p:spPr>
        <p:txBody>
          <a:bodyPr wrap="square" rtlCol="0">
            <a:spAutoFit/>
          </a:bodyPr>
          <a:lstStyle/>
          <a:p>
            <a:r>
              <a:rPr lang="en-US" dirty="0" smtClean="0"/>
              <a:t>UC3</a:t>
            </a:r>
            <a:endParaRPr lang="en-US" dirty="0"/>
          </a:p>
        </p:txBody>
      </p:sp>
    </p:spTree>
    <p:extLst>
      <p:ext uri="{BB962C8B-B14F-4D97-AF65-F5344CB8AC3E}">
        <p14:creationId xmlns:p14="http://schemas.microsoft.com/office/powerpoint/2010/main" val="2943036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6045" b="7535"/>
          <a:stretch/>
        </p:blipFill>
        <p:spPr>
          <a:xfrm>
            <a:off x="0" y="365539"/>
            <a:ext cx="9143999" cy="6492461"/>
          </a:xfrm>
          <a:prstGeom prst="rect">
            <a:avLst/>
          </a:prstGeom>
        </p:spPr>
      </p:pic>
      <p:sp>
        <p:nvSpPr>
          <p:cNvPr id="3" name="TextBox 2"/>
          <p:cNvSpPr txBox="1"/>
          <p:nvPr/>
        </p:nvSpPr>
        <p:spPr>
          <a:xfrm>
            <a:off x="685800" y="228600"/>
            <a:ext cx="2128340" cy="369332"/>
          </a:xfrm>
          <a:prstGeom prst="rect">
            <a:avLst/>
          </a:prstGeom>
          <a:noFill/>
        </p:spPr>
        <p:txBody>
          <a:bodyPr wrap="none" rtlCol="0">
            <a:spAutoFit/>
          </a:bodyPr>
          <a:lstStyle/>
          <a:p>
            <a:r>
              <a:rPr lang="en-US" dirty="0" smtClean="0"/>
              <a:t>Complete Use Case:</a:t>
            </a:r>
            <a:endParaRPr lang="en-US" dirty="0"/>
          </a:p>
        </p:txBody>
      </p:sp>
    </p:spTree>
    <p:extLst>
      <p:ext uri="{BB962C8B-B14F-4D97-AF65-F5344CB8AC3E}">
        <p14:creationId xmlns:p14="http://schemas.microsoft.com/office/powerpoint/2010/main" val="3290641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1752600"/>
            <a:ext cx="3505200" cy="1569660"/>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STATE TRANSITION DIAGRAM</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950206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9144000" cy="6879371"/>
          </a:xfrm>
          <a:prstGeom prst="rect">
            <a:avLst/>
          </a:prstGeom>
        </p:spPr>
      </p:pic>
    </p:spTree>
    <p:extLst>
      <p:ext uri="{BB962C8B-B14F-4D97-AF65-F5344CB8AC3E}">
        <p14:creationId xmlns:p14="http://schemas.microsoft.com/office/powerpoint/2010/main" val="1170039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43000"/>
            <a:ext cx="8305800" cy="3139321"/>
          </a:xfrm>
          <a:prstGeom prst="rect">
            <a:avLst/>
          </a:prstGeom>
          <a:noFill/>
        </p:spPr>
        <p:txBody>
          <a:bodyPr wrap="square" rtlCol="0">
            <a:spAutoFit/>
          </a:bodyPr>
          <a:lstStyle/>
          <a:p>
            <a:r>
              <a:rPr lang="en-US" sz="3600" b="1" i="1" u="sng" dirty="0" smtClean="0"/>
              <a:t>Data Flow Diagram</a:t>
            </a:r>
          </a:p>
          <a:p>
            <a:endParaRPr lang="en-US" sz="2400" b="1" dirty="0"/>
          </a:p>
          <a:p>
            <a:endParaRPr lang="en-US" sz="2400" b="1" dirty="0" smtClean="0"/>
          </a:p>
          <a:p>
            <a:r>
              <a:rPr lang="en-US" sz="2400" b="1" dirty="0" smtClean="0"/>
              <a:t>Levels</a:t>
            </a:r>
            <a:r>
              <a:rPr lang="en-US" sz="2400" b="1" dirty="0"/>
              <a:t>:</a:t>
            </a:r>
          </a:p>
          <a:p>
            <a:r>
              <a:rPr lang="en-US" dirty="0"/>
              <a:t>Context level </a:t>
            </a:r>
          </a:p>
          <a:p>
            <a:r>
              <a:rPr lang="en-US" dirty="0" smtClean="0"/>
              <a:t> </a:t>
            </a:r>
            <a:r>
              <a:rPr lang="en-US" dirty="0"/>
              <a:t>zero level</a:t>
            </a:r>
          </a:p>
          <a:p>
            <a:r>
              <a:rPr lang="en-US" dirty="0"/>
              <a:t>Level 1</a:t>
            </a:r>
            <a:r>
              <a:rPr lang="en-US" baseline="30000" dirty="0"/>
              <a:t>st</a:t>
            </a:r>
            <a:endParaRPr lang="en-US" dirty="0"/>
          </a:p>
          <a:p>
            <a:r>
              <a:rPr lang="en-US" dirty="0"/>
              <a:t>Level </a:t>
            </a:r>
            <a:r>
              <a:rPr lang="en-US" dirty="0" smtClean="0"/>
              <a:t>2</a:t>
            </a:r>
            <a:r>
              <a:rPr lang="en-US" baseline="30000" dirty="0" smtClean="0"/>
              <a:t>nd</a:t>
            </a:r>
            <a:r>
              <a:rPr lang="en-US" dirty="0" smtClean="0"/>
              <a:t> …</a:t>
            </a:r>
            <a:endParaRPr lang="en-US" dirty="0"/>
          </a:p>
          <a:p>
            <a:endParaRPr lang="en-US" dirty="0"/>
          </a:p>
        </p:txBody>
      </p:sp>
    </p:spTree>
    <p:extLst>
      <p:ext uri="{BB962C8B-B14F-4D97-AF65-F5344CB8AC3E}">
        <p14:creationId xmlns:p14="http://schemas.microsoft.com/office/powerpoint/2010/main" val="898006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62" y="1295400"/>
            <a:ext cx="6391275" cy="3000375"/>
          </a:xfrm>
          <a:prstGeom prst="rect">
            <a:avLst/>
          </a:prstGeom>
        </p:spPr>
      </p:pic>
      <p:sp>
        <p:nvSpPr>
          <p:cNvPr id="3" name="TextBox 2"/>
          <p:cNvSpPr txBox="1"/>
          <p:nvPr/>
        </p:nvSpPr>
        <p:spPr>
          <a:xfrm>
            <a:off x="762000" y="1295400"/>
            <a:ext cx="2438400" cy="381000"/>
          </a:xfrm>
          <a:prstGeom prst="rect">
            <a:avLst/>
          </a:prstGeom>
          <a:noFill/>
        </p:spPr>
        <p:txBody>
          <a:bodyPr wrap="square" rtlCol="0">
            <a:spAutoFit/>
          </a:bodyPr>
          <a:lstStyle/>
          <a:p>
            <a:r>
              <a:rPr lang="en-US" b="1" dirty="0" smtClean="0"/>
              <a:t>Context Level:</a:t>
            </a:r>
            <a:endParaRPr lang="en-US" b="1" dirty="0"/>
          </a:p>
        </p:txBody>
      </p:sp>
    </p:spTree>
    <p:extLst>
      <p:ext uri="{BB962C8B-B14F-4D97-AF65-F5344CB8AC3E}">
        <p14:creationId xmlns:p14="http://schemas.microsoft.com/office/powerpoint/2010/main" val="3515393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9288"/>
            <a:ext cx="9144000" cy="4726770"/>
          </a:xfrm>
          <a:prstGeom prst="rect">
            <a:avLst/>
          </a:prstGeom>
        </p:spPr>
      </p:pic>
      <p:sp>
        <p:nvSpPr>
          <p:cNvPr id="3" name="TextBox 2"/>
          <p:cNvSpPr txBox="1"/>
          <p:nvPr/>
        </p:nvSpPr>
        <p:spPr>
          <a:xfrm>
            <a:off x="381000" y="228600"/>
            <a:ext cx="2667000" cy="369332"/>
          </a:xfrm>
          <a:prstGeom prst="rect">
            <a:avLst/>
          </a:prstGeom>
          <a:noFill/>
        </p:spPr>
        <p:txBody>
          <a:bodyPr wrap="square" rtlCol="0">
            <a:spAutoFit/>
          </a:bodyPr>
          <a:lstStyle/>
          <a:p>
            <a:r>
              <a:rPr lang="en-US" b="1" dirty="0" smtClean="0"/>
              <a:t>Level zero</a:t>
            </a:r>
            <a:endParaRPr lang="en-US" b="1" dirty="0"/>
          </a:p>
        </p:txBody>
      </p:sp>
    </p:spTree>
    <p:extLst>
      <p:ext uri="{BB962C8B-B14F-4D97-AF65-F5344CB8AC3E}">
        <p14:creationId xmlns:p14="http://schemas.microsoft.com/office/powerpoint/2010/main" val="994466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2133600"/>
            <a:ext cx="5410200" cy="1538883"/>
          </a:xfrm>
          <a:prstGeom prst="rect">
            <a:avLst/>
          </a:prstGeom>
          <a:noFill/>
        </p:spPr>
        <p:txBody>
          <a:bodyPr wrap="square" rtlCol="0">
            <a:spAutoFit/>
          </a:bodyPr>
          <a:lstStyle/>
          <a:p>
            <a:pPr algn="ctr"/>
            <a:r>
              <a:rPr lang="en-US" sz="5400" dirty="0" smtClean="0">
                <a:solidFill>
                  <a:schemeClr val="accent3"/>
                </a:solidFill>
                <a:latin typeface="Arial Rounded MT Bold" pitchFamily="34" charset="0"/>
                <a:cs typeface="Times New Roman" pitchFamily="18" charset="0"/>
              </a:rPr>
              <a:t>THANK YOU…</a:t>
            </a:r>
          </a:p>
          <a:p>
            <a:pPr algn="ctr"/>
            <a:r>
              <a:rPr lang="en-US" sz="4000" dirty="0" smtClean="0">
                <a:solidFill>
                  <a:schemeClr val="accent3"/>
                </a:solidFill>
                <a:latin typeface="Arial Rounded MT Bold" pitchFamily="34" charset="0"/>
                <a:cs typeface="Times New Roman" pitchFamily="18" charset="0"/>
              </a:rPr>
              <a:t>Any Question?</a:t>
            </a:r>
            <a:endParaRPr lang="en-US" sz="4000" dirty="0">
              <a:solidFill>
                <a:schemeClr val="accent3"/>
              </a:solidFill>
              <a:latin typeface="Arial Rounded MT Bold" pitchFamily="34" charset="0"/>
              <a:cs typeface="Times New Roman" pitchFamily="18" charset="0"/>
            </a:endParaRPr>
          </a:p>
        </p:txBody>
      </p:sp>
    </p:spTree>
    <p:extLst>
      <p:ext uri="{BB962C8B-B14F-4D97-AF65-F5344CB8AC3E}">
        <p14:creationId xmlns:p14="http://schemas.microsoft.com/office/powerpoint/2010/main" val="76227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0181"/>
            <a:ext cx="9144000" cy="4780019"/>
          </a:xfrm>
          <a:prstGeom prst="rect">
            <a:avLst/>
          </a:prstGeom>
        </p:spPr>
      </p:pic>
      <p:sp>
        <p:nvSpPr>
          <p:cNvPr id="3" name="TextBox 2"/>
          <p:cNvSpPr txBox="1"/>
          <p:nvPr/>
        </p:nvSpPr>
        <p:spPr>
          <a:xfrm>
            <a:off x="286987" y="376650"/>
            <a:ext cx="2362200" cy="369332"/>
          </a:xfrm>
          <a:prstGeom prst="rect">
            <a:avLst/>
          </a:prstGeom>
          <a:noFill/>
        </p:spPr>
        <p:txBody>
          <a:bodyPr wrap="square" rtlCol="0">
            <a:spAutoFit/>
          </a:bodyPr>
          <a:lstStyle/>
          <a:p>
            <a:r>
              <a:rPr lang="en-US" b="1" dirty="0" smtClean="0"/>
              <a:t>Level one</a:t>
            </a:r>
            <a:r>
              <a:rPr lang="en-US" dirty="0" smtClean="0"/>
              <a:t>:</a:t>
            </a:r>
            <a:endParaRPr lang="en-US" dirty="0"/>
          </a:p>
        </p:txBody>
      </p:sp>
    </p:spTree>
    <p:extLst>
      <p:ext uri="{BB962C8B-B14F-4D97-AF65-F5344CB8AC3E}">
        <p14:creationId xmlns:p14="http://schemas.microsoft.com/office/powerpoint/2010/main" val="596051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2000" y="1066800"/>
            <a:ext cx="7521575" cy="3579812"/>
          </a:xfrm>
        </p:spPr>
        <p:txBody>
          <a:bodyPr/>
          <a:lstStyle/>
          <a:p>
            <a:pPr lvl="1">
              <a:buFont typeface="Wingdings" pitchFamily="2" charset="2"/>
              <a:buChar char="Ø"/>
            </a:pPr>
            <a:endParaRPr lang="en-US" b="0" dirty="0" smtClean="0">
              <a:latin typeface="Times New Roman" pitchFamily="18" charset="0"/>
              <a:cs typeface="Times New Roman" pitchFamily="18" charset="0"/>
            </a:endParaRPr>
          </a:p>
          <a:p>
            <a:endParaRPr lang="en-US" b="0" dirty="0">
              <a:latin typeface="Times New Roman" pitchFamily="18" charset="0"/>
              <a:cs typeface="Times New Roman" pitchFamily="18" charset="0"/>
            </a:endParaRPr>
          </a:p>
        </p:txBody>
      </p:sp>
      <p:sp>
        <p:nvSpPr>
          <p:cNvPr id="2" name="TextBox 1"/>
          <p:cNvSpPr txBox="1"/>
          <p:nvPr/>
        </p:nvSpPr>
        <p:spPr>
          <a:xfrm>
            <a:off x="762000" y="762000"/>
            <a:ext cx="7772400" cy="3293209"/>
          </a:xfrm>
          <a:prstGeom prst="rect">
            <a:avLst/>
          </a:prstGeom>
          <a:noFill/>
        </p:spPr>
        <p:txBody>
          <a:bodyPr wrap="square" rtlCol="0">
            <a:spAutoFit/>
          </a:bodyPr>
          <a:lstStyle/>
          <a:p>
            <a:r>
              <a:rPr lang="en-US" sz="2800" dirty="0">
                <a:latin typeface="Times New Roman" pitchFamily="18" charset="0"/>
                <a:cs typeface="Times New Roman" pitchFamily="18" charset="0"/>
              </a:rPr>
              <a:t>Problem Statement</a:t>
            </a:r>
            <a:r>
              <a:rPr lang="en-US" dirty="0"/>
              <a:t>:</a:t>
            </a:r>
          </a:p>
          <a:p>
            <a:endParaRPr lang="en-US" dirty="0"/>
          </a:p>
          <a:p>
            <a:pPr lvl="1" algn="just"/>
            <a:r>
              <a:rPr lang="en-US" dirty="0" smtClean="0">
                <a:latin typeface="Times New Roman" pitchFamily="18" charset="0"/>
                <a:cs typeface="Times New Roman" pitchFamily="18" charset="0"/>
              </a:rPr>
              <a:t>           System </a:t>
            </a:r>
            <a:r>
              <a:rPr lang="en-US" dirty="0">
                <a:latin typeface="Times New Roman" pitchFamily="18" charset="0"/>
                <a:cs typeface="Times New Roman" pitchFamily="18" charset="0"/>
              </a:rPr>
              <a:t>models the working of hospital having hospital staff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wards. Hospital staff is divided into teams of doctors </a:t>
            </a:r>
            <a:r>
              <a:rPr lang="en-US" dirty="0" smtClean="0">
                <a:latin typeface="Times New Roman" pitchFamily="18" charset="0"/>
                <a:cs typeface="Times New Roman" pitchFamily="18" charset="0"/>
              </a:rPr>
              <a:t>, Lab technician </a:t>
            </a:r>
            <a:r>
              <a:rPr lang="en-US" dirty="0">
                <a:latin typeface="Times New Roman" pitchFamily="18" charset="0"/>
                <a:cs typeface="Times New Roman" pitchFamily="18" charset="0"/>
              </a:rPr>
              <a:t>and receptionists. Doctors may be senior or junior. Each senior doctor must leads one or more teams. Each ward is for many patients and  one bed is for one patient at a time in ward</a:t>
            </a:r>
            <a:r>
              <a:rPr lang="en-US" dirty="0" smtClean="0">
                <a:latin typeface="Times New Roman" pitchFamily="18" charset="0"/>
                <a:cs typeface="Times New Roman" pitchFamily="18" charset="0"/>
              </a:rPr>
              <a:t>. A </a:t>
            </a:r>
            <a:r>
              <a:rPr lang="en-US" dirty="0">
                <a:latin typeface="Times New Roman" pitchFamily="18" charset="0"/>
                <a:cs typeface="Times New Roman" pitchFamily="18" charset="0"/>
              </a:rPr>
              <a:t>patient can be treated by many doctors and also one doctor can treat more than one patients. Receptionist see user registration and lab </a:t>
            </a:r>
            <a:r>
              <a:rPr lang="en-US" dirty="0" smtClean="0">
                <a:latin typeface="Times New Roman" pitchFamily="18" charset="0"/>
                <a:cs typeface="Times New Roman" pitchFamily="18" charset="0"/>
              </a:rPr>
              <a:t>technicians </a:t>
            </a:r>
            <a:r>
              <a:rPr lang="en-US" dirty="0">
                <a:latin typeface="Times New Roman" pitchFamily="18" charset="0"/>
                <a:cs typeface="Times New Roman" pitchFamily="18" charset="0"/>
              </a:rPr>
              <a:t>are responsible for testing, generating reports of samples.</a:t>
            </a:r>
          </a:p>
          <a:p>
            <a:pPr lvl="2"/>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3955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768536"/>
            <a:ext cx="7315200" cy="3724096"/>
          </a:xfrm>
          <a:prstGeom prst="rect">
            <a:avLst/>
          </a:prstGeom>
          <a:noFill/>
        </p:spPr>
        <p:txBody>
          <a:bodyPr wrap="square" rtlCol="0">
            <a:spAutoFit/>
          </a:bodyPr>
          <a:lstStyle/>
          <a:p>
            <a:r>
              <a:rPr lang="en-US" sz="2800" dirty="0" smtClean="0">
                <a:latin typeface="Times New Roman" pitchFamily="18" charset="0"/>
                <a:cs typeface="Times New Roman" pitchFamily="18" charset="0"/>
              </a:rPr>
              <a:t>Objects</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in Problem Statement:</a:t>
            </a:r>
            <a:endParaRPr lang="en-US" sz="2000" b="1" dirty="0" smtClean="0">
              <a:latin typeface="Times New Roman" pitchFamily="18" charset="0"/>
              <a:cs typeface="Times New Roman" pitchFamily="18" charset="0"/>
            </a:endParaRPr>
          </a:p>
          <a:p>
            <a:pPr marL="1257300" lvl="2" indent="-342900">
              <a:buFont typeface="Arial" pitchFamily="34" charset="0"/>
              <a:buChar char="•"/>
            </a:pPr>
            <a:r>
              <a:rPr lang="en-US" sz="2000" b="1" dirty="0" smtClean="0">
                <a:latin typeface="Times New Roman" pitchFamily="18" charset="0"/>
                <a:cs typeface="Times New Roman" pitchFamily="18" charset="0"/>
              </a:rPr>
              <a:t>Hospital</a:t>
            </a:r>
          </a:p>
          <a:p>
            <a:pPr marL="1257300" lvl="2" indent="-342900">
              <a:buFont typeface="Arial" pitchFamily="34" charset="0"/>
              <a:buChar char="•"/>
            </a:pPr>
            <a:r>
              <a:rPr lang="en-US" sz="2000" b="1" dirty="0" smtClean="0">
                <a:latin typeface="Times New Roman" pitchFamily="18" charset="0"/>
                <a:cs typeface="Times New Roman" pitchFamily="18" charset="0"/>
              </a:rPr>
              <a:t>Hospital </a:t>
            </a:r>
            <a:r>
              <a:rPr lang="en-US" sz="2000" b="1" dirty="0" smtClean="0">
                <a:latin typeface="Times New Roman" pitchFamily="18" charset="0"/>
                <a:cs typeface="Times New Roman" pitchFamily="18" charset="0"/>
              </a:rPr>
              <a:t>Staff</a:t>
            </a:r>
            <a:endParaRPr lang="en-US" sz="2000" b="1" dirty="0" smtClean="0">
              <a:latin typeface="Times New Roman" pitchFamily="18" charset="0"/>
              <a:cs typeface="Times New Roman" pitchFamily="18" charset="0"/>
            </a:endParaRPr>
          </a:p>
          <a:p>
            <a:pPr marL="1257300" lvl="2" indent="-342900">
              <a:buFont typeface="Arial" pitchFamily="34" charset="0"/>
              <a:buChar char="•"/>
            </a:pPr>
            <a:r>
              <a:rPr lang="en-US" sz="2000" b="1" dirty="0" smtClean="0">
                <a:latin typeface="Times New Roman" pitchFamily="18" charset="0"/>
                <a:cs typeface="Times New Roman" pitchFamily="18" charset="0"/>
              </a:rPr>
              <a:t>Senior Doctor</a:t>
            </a:r>
          </a:p>
          <a:p>
            <a:pPr marL="1257300" lvl="2" indent="-342900">
              <a:buFont typeface="Arial" pitchFamily="34" charset="0"/>
              <a:buChar char="•"/>
            </a:pPr>
            <a:r>
              <a:rPr lang="en-US" sz="2000" b="1" dirty="0" smtClean="0">
                <a:latin typeface="Times New Roman" pitchFamily="18" charset="0"/>
                <a:cs typeface="Times New Roman" pitchFamily="18" charset="0"/>
              </a:rPr>
              <a:t>Junior Doctor</a:t>
            </a:r>
          </a:p>
          <a:p>
            <a:pPr marL="1257300" lvl="2" indent="-342900">
              <a:buFont typeface="Arial" pitchFamily="34" charset="0"/>
              <a:buChar char="•"/>
            </a:pPr>
            <a:r>
              <a:rPr lang="en-US" sz="2000" b="1" dirty="0" smtClean="0">
                <a:latin typeface="Times New Roman" pitchFamily="18" charset="0"/>
                <a:cs typeface="Times New Roman" pitchFamily="18" charset="0"/>
              </a:rPr>
              <a:t>Lab Technician</a:t>
            </a:r>
          </a:p>
          <a:p>
            <a:pPr marL="1257300" lvl="2" indent="-342900">
              <a:buFont typeface="Arial" pitchFamily="34" charset="0"/>
              <a:buChar char="•"/>
            </a:pPr>
            <a:r>
              <a:rPr lang="en-US" sz="2000" b="1" dirty="0" smtClean="0">
                <a:latin typeface="Times New Roman" pitchFamily="18" charset="0"/>
                <a:cs typeface="Times New Roman" pitchFamily="18" charset="0"/>
              </a:rPr>
              <a:t>Receptionist</a:t>
            </a:r>
          </a:p>
          <a:p>
            <a:pPr marL="1257300" lvl="2" indent="-342900">
              <a:buFont typeface="Arial" pitchFamily="34" charset="0"/>
              <a:buChar char="•"/>
            </a:pPr>
            <a:r>
              <a:rPr lang="en-US" sz="2000" b="1" dirty="0" smtClean="0">
                <a:latin typeface="Times New Roman" pitchFamily="18" charset="0"/>
                <a:cs typeface="Times New Roman" pitchFamily="18" charset="0"/>
              </a:rPr>
              <a:t>Ward</a:t>
            </a:r>
          </a:p>
          <a:p>
            <a:pPr marL="1257300" lvl="2" indent="-342900">
              <a:buFont typeface="Arial" pitchFamily="34" charset="0"/>
              <a:buChar char="•"/>
            </a:pPr>
            <a:r>
              <a:rPr lang="en-US" sz="2000" b="1" dirty="0" smtClean="0">
                <a:latin typeface="Times New Roman" pitchFamily="18" charset="0"/>
                <a:cs typeface="Times New Roman" pitchFamily="18" charset="0"/>
              </a:rPr>
              <a:t>Patient</a:t>
            </a:r>
          </a:p>
          <a:p>
            <a:pPr marL="1257300" lvl="2" indent="-342900">
              <a:buFont typeface="Arial" pitchFamily="34" charset="0"/>
              <a:buChar char="•"/>
            </a:pPr>
            <a:r>
              <a:rPr lang="en-US" sz="2000" b="1" dirty="0" smtClean="0">
                <a:latin typeface="Times New Roman" pitchFamily="18" charset="0"/>
                <a:cs typeface="Times New Roman" pitchFamily="18" charset="0"/>
              </a:rPr>
              <a:t>Report</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80065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70963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9125" y="628650"/>
            <a:ext cx="73914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Symbols</a:t>
            </a:r>
            <a:endParaRPr lang="en-US" sz="2000" b="1"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4936" y="3618015"/>
            <a:ext cx="2076450" cy="333375"/>
          </a:xfrm>
          <a:prstGeom prst="rect">
            <a:avLst/>
          </a:prstGeom>
        </p:spPr>
      </p:pic>
      <p:sp>
        <p:nvSpPr>
          <p:cNvPr id="5" name="TextBox 4"/>
          <p:cNvSpPr txBox="1"/>
          <p:nvPr/>
        </p:nvSpPr>
        <p:spPr>
          <a:xfrm>
            <a:off x="5486400" y="3976687"/>
            <a:ext cx="184731" cy="369332"/>
          </a:xfrm>
          <a:prstGeom prst="rect">
            <a:avLst/>
          </a:prstGeom>
          <a:noFill/>
        </p:spPr>
        <p:txBody>
          <a:bodyPr wrap="none" rtlCol="0">
            <a:spAutoFit/>
          </a:bodyPr>
          <a:lstStyle/>
          <a:p>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0421" y="2961591"/>
            <a:ext cx="2105025" cy="33337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9471" y="2381745"/>
            <a:ext cx="2085975" cy="34290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9470" y="1783894"/>
            <a:ext cx="2061915" cy="333375"/>
          </a:xfrm>
          <a:prstGeom prst="rect">
            <a:avLst/>
          </a:prstGeom>
        </p:spPr>
      </p:pic>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l="1" r="18468"/>
          <a:stretch/>
        </p:blipFill>
        <p:spPr>
          <a:xfrm>
            <a:off x="5214936" y="1249710"/>
            <a:ext cx="2024064" cy="371475"/>
          </a:xfrm>
          <a:prstGeom prst="rect">
            <a:avLst/>
          </a:prstGeom>
        </p:spPr>
      </p:pic>
      <p:sp>
        <p:nvSpPr>
          <p:cNvPr id="16" name="TextBox 15"/>
          <p:cNvSpPr txBox="1"/>
          <p:nvPr/>
        </p:nvSpPr>
        <p:spPr>
          <a:xfrm>
            <a:off x="609600" y="1251853"/>
            <a:ext cx="1905000" cy="369332"/>
          </a:xfrm>
          <a:prstGeom prst="rect">
            <a:avLst/>
          </a:prstGeom>
          <a:noFill/>
        </p:spPr>
        <p:txBody>
          <a:bodyPr wrap="square" rtlCol="0">
            <a:spAutoFit/>
          </a:bodyPr>
          <a:lstStyle/>
          <a:p>
            <a:pPr lvl="1"/>
            <a:r>
              <a:rPr lang="en-US" dirty="0" smtClean="0"/>
              <a:t>Association</a:t>
            </a:r>
            <a:endParaRPr lang="en-US" dirty="0"/>
          </a:p>
        </p:txBody>
      </p:sp>
      <p:sp>
        <p:nvSpPr>
          <p:cNvPr id="17" name="TextBox 16"/>
          <p:cNvSpPr txBox="1"/>
          <p:nvPr/>
        </p:nvSpPr>
        <p:spPr>
          <a:xfrm>
            <a:off x="609600" y="1747937"/>
            <a:ext cx="1905000" cy="369332"/>
          </a:xfrm>
          <a:prstGeom prst="rect">
            <a:avLst/>
          </a:prstGeom>
          <a:noFill/>
        </p:spPr>
        <p:txBody>
          <a:bodyPr wrap="square" rtlCol="0">
            <a:spAutoFit/>
          </a:bodyPr>
          <a:lstStyle/>
          <a:p>
            <a:pPr lvl="1"/>
            <a:r>
              <a:rPr lang="en-US" dirty="0" smtClean="0"/>
              <a:t>Inheritance</a:t>
            </a:r>
            <a:endParaRPr lang="en-US" dirty="0"/>
          </a:p>
        </p:txBody>
      </p:sp>
      <p:sp>
        <p:nvSpPr>
          <p:cNvPr id="18" name="TextBox 17"/>
          <p:cNvSpPr txBox="1"/>
          <p:nvPr/>
        </p:nvSpPr>
        <p:spPr>
          <a:xfrm>
            <a:off x="609600" y="2355313"/>
            <a:ext cx="1905000" cy="369332"/>
          </a:xfrm>
          <a:prstGeom prst="rect">
            <a:avLst/>
          </a:prstGeom>
          <a:noFill/>
        </p:spPr>
        <p:txBody>
          <a:bodyPr wrap="square" rtlCol="0">
            <a:spAutoFit/>
          </a:bodyPr>
          <a:lstStyle/>
          <a:p>
            <a:pPr lvl="1"/>
            <a:r>
              <a:rPr lang="en-US" dirty="0" smtClean="0"/>
              <a:t>Dependency</a:t>
            </a:r>
            <a:endParaRPr lang="en-US" dirty="0"/>
          </a:p>
        </p:txBody>
      </p:sp>
      <p:sp>
        <p:nvSpPr>
          <p:cNvPr id="19" name="TextBox 18"/>
          <p:cNvSpPr txBox="1"/>
          <p:nvPr/>
        </p:nvSpPr>
        <p:spPr>
          <a:xfrm>
            <a:off x="609600" y="2925634"/>
            <a:ext cx="1905000" cy="369332"/>
          </a:xfrm>
          <a:prstGeom prst="rect">
            <a:avLst/>
          </a:prstGeom>
          <a:noFill/>
        </p:spPr>
        <p:txBody>
          <a:bodyPr wrap="square" rtlCol="0">
            <a:spAutoFit/>
          </a:bodyPr>
          <a:lstStyle/>
          <a:p>
            <a:pPr lvl="1"/>
            <a:r>
              <a:rPr lang="en-US" dirty="0" smtClean="0"/>
              <a:t>Aggregation</a:t>
            </a:r>
            <a:endParaRPr lang="en-US" dirty="0"/>
          </a:p>
        </p:txBody>
      </p:sp>
      <p:sp>
        <p:nvSpPr>
          <p:cNvPr id="20" name="TextBox 19"/>
          <p:cNvSpPr txBox="1"/>
          <p:nvPr/>
        </p:nvSpPr>
        <p:spPr>
          <a:xfrm>
            <a:off x="609600" y="3582058"/>
            <a:ext cx="1905000" cy="369332"/>
          </a:xfrm>
          <a:prstGeom prst="rect">
            <a:avLst/>
          </a:prstGeom>
          <a:noFill/>
        </p:spPr>
        <p:txBody>
          <a:bodyPr wrap="square" rtlCol="0">
            <a:spAutoFit/>
          </a:bodyPr>
          <a:lstStyle/>
          <a:p>
            <a:pPr lvl="1"/>
            <a:r>
              <a:rPr lang="en-US" dirty="0" smtClean="0"/>
              <a:t>Composition</a:t>
            </a:r>
            <a:endParaRPr lang="en-US" dirty="0"/>
          </a:p>
        </p:txBody>
      </p:sp>
    </p:spTree>
    <p:extLst>
      <p:ext uri="{BB962C8B-B14F-4D97-AF65-F5344CB8AC3E}">
        <p14:creationId xmlns:p14="http://schemas.microsoft.com/office/powerpoint/2010/main" val="3824967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685800"/>
            <a:ext cx="6858000" cy="2862322"/>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Requirements</a:t>
            </a:r>
          </a:p>
          <a:p>
            <a:pPr algn="ctr"/>
            <a:endParaRPr lang="en-US" sz="32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Functional Requirements:</a:t>
            </a:r>
          </a:p>
          <a:p>
            <a:pPr lvl="1"/>
            <a:r>
              <a:rPr lang="en-US" sz="2000" b="1" dirty="0" smtClean="0">
                <a:latin typeface="Times New Roman" pitchFamily="18" charset="0"/>
                <a:cs typeface="Times New Roman" pitchFamily="18" charset="0"/>
              </a:rPr>
              <a:t>FR1:</a:t>
            </a:r>
            <a:r>
              <a:rPr lang="en-US" sz="2000" dirty="0" smtClean="0">
                <a:latin typeface="Times New Roman" pitchFamily="18" charset="0"/>
                <a:cs typeface="Times New Roman" pitchFamily="18" charset="0"/>
              </a:rPr>
              <a:t>System </a:t>
            </a:r>
            <a:r>
              <a:rPr lang="en-US" sz="2000" dirty="0" smtClean="0">
                <a:latin typeface="Times New Roman" pitchFamily="18" charset="0"/>
                <a:cs typeface="Times New Roman" pitchFamily="18" charset="0"/>
              </a:rPr>
              <a:t>must be able to handle patient registration.</a:t>
            </a:r>
          </a:p>
          <a:p>
            <a:pPr lvl="1"/>
            <a:r>
              <a:rPr lang="en-US" sz="2000" b="1" dirty="0" smtClean="0">
                <a:latin typeface="Times New Roman" pitchFamily="18" charset="0"/>
                <a:cs typeface="Times New Roman" pitchFamily="18" charset="0"/>
              </a:rPr>
              <a:t>FR2</a:t>
            </a:r>
            <a:r>
              <a:rPr lang="en-US" sz="2000" dirty="0" smtClean="0">
                <a:latin typeface="Times New Roman" pitchFamily="18" charset="0"/>
                <a:cs typeface="Times New Roman" pitchFamily="18" charset="0"/>
              </a:rPr>
              <a:t>:System </a:t>
            </a:r>
            <a:r>
              <a:rPr lang="en-US" sz="2000" dirty="0" smtClean="0">
                <a:latin typeface="Times New Roman" pitchFamily="18" charset="0"/>
                <a:cs typeface="Times New Roman" pitchFamily="18" charset="0"/>
              </a:rPr>
              <a:t>must be able to handle patient treatment.</a:t>
            </a:r>
          </a:p>
          <a:p>
            <a:pPr lvl="1"/>
            <a:r>
              <a:rPr lang="en-US" sz="2000" b="1" dirty="0" smtClean="0">
                <a:latin typeface="Times New Roman" pitchFamily="18" charset="0"/>
                <a:cs typeface="Times New Roman" pitchFamily="18" charset="0"/>
              </a:rPr>
              <a:t>FR3:</a:t>
            </a:r>
            <a:r>
              <a:rPr lang="en-US" sz="2000" dirty="0" smtClean="0">
                <a:latin typeface="Times New Roman" pitchFamily="18" charset="0"/>
                <a:cs typeface="Times New Roman" pitchFamily="18" charset="0"/>
              </a:rPr>
              <a:t>System </a:t>
            </a:r>
            <a:r>
              <a:rPr lang="en-US" sz="2000" dirty="0" smtClean="0">
                <a:latin typeface="Times New Roman" pitchFamily="18" charset="0"/>
                <a:cs typeface="Times New Roman" pitchFamily="18" charset="0"/>
              </a:rPr>
              <a:t>must be able to handle Bill Payments.</a:t>
            </a:r>
          </a:p>
          <a:p>
            <a:pPr lvl="1"/>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501448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5400" y="838200"/>
            <a:ext cx="6019800" cy="2062103"/>
          </a:xfrm>
          <a:prstGeom prst="rect">
            <a:avLst/>
          </a:prstGeom>
          <a:noFill/>
        </p:spPr>
        <p:txBody>
          <a:bodyPr wrap="square" rtlCol="0">
            <a:spAutoFit/>
          </a:bodyPr>
          <a:lstStyle/>
          <a:p>
            <a:r>
              <a:rPr lang="en-US" sz="2800" dirty="0" smtClean="0">
                <a:latin typeface="Times New Roman" pitchFamily="18" charset="0"/>
                <a:cs typeface="Times New Roman" pitchFamily="18" charset="0"/>
              </a:rPr>
              <a:t>Non-functional </a:t>
            </a:r>
            <a:r>
              <a:rPr lang="en-US" sz="2800" dirty="0">
                <a:latin typeface="Times New Roman" pitchFamily="18" charset="0"/>
                <a:cs typeface="Times New Roman" pitchFamily="18" charset="0"/>
              </a:rPr>
              <a:t>Requirements</a:t>
            </a:r>
            <a:r>
              <a:rPr lang="en-US" sz="2800" dirty="0" smtClean="0">
                <a:latin typeface="Times New Roman" pitchFamily="18" charset="0"/>
                <a:cs typeface="Times New Roman" pitchFamily="18" charset="0"/>
              </a:rPr>
              <a:t>:</a:t>
            </a:r>
          </a:p>
          <a:p>
            <a:pPr marL="800100" lvl="1" indent="-342900">
              <a:buFont typeface="Arial" pitchFamily="34" charset="0"/>
              <a:buChar char="•"/>
            </a:pPr>
            <a:r>
              <a:rPr lang="en-US" sz="2000" dirty="0" smtClean="0">
                <a:latin typeface="Times New Roman" pitchFamily="18" charset="0"/>
                <a:cs typeface="Times New Roman" pitchFamily="18" charset="0"/>
              </a:rPr>
              <a:t>Maintainability</a:t>
            </a:r>
          </a:p>
          <a:p>
            <a:pPr marL="800100" lvl="1" indent="-342900">
              <a:buFont typeface="Arial" pitchFamily="34" charset="0"/>
              <a:buChar char="•"/>
            </a:pPr>
            <a:r>
              <a:rPr lang="en-US" sz="2000" dirty="0" smtClean="0">
                <a:latin typeface="Times New Roman" pitchFamily="18" charset="0"/>
                <a:cs typeface="Times New Roman" pitchFamily="18" charset="0"/>
              </a:rPr>
              <a:t>Usability</a:t>
            </a:r>
          </a:p>
          <a:p>
            <a:pPr marL="800100" lvl="1" indent="-342900">
              <a:buFont typeface="Arial" pitchFamily="34" charset="0"/>
              <a:buChar char="•"/>
            </a:pPr>
            <a:r>
              <a:rPr lang="en-US" sz="2000" dirty="0" smtClean="0">
                <a:latin typeface="Times New Roman" pitchFamily="18" charset="0"/>
                <a:cs typeface="Times New Roman" pitchFamily="18" charset="0"/>
              </a:rPr>
              <a:t>Performance </a:t>
            </a:r>
          </a:p>
          <a:p>
            <a:pPr marL="800100" lvl="1" indent="-342900">
              <a:buFont typeface="Arial" pitchFamily="34" charset="0"/>
              <a:buChar char="•"/>
            </a:pPr>
            <a:r>
              <a:rPr lang="en-US" sz="2000" dirty="0" smtClean="0">
                <a:latin typeface="Times New Roman" pitchFamily="18" charset="0"/>
                <a:cs typeface="Times New Roman" pitchFamily="18" charset="0"/>
              </a:rPr>
              <a:t>Security</a:t>
            </a:r>
          </a:p>
          <a:p>
            <a:pPr marL="800100" lvl="1" indent="-342900">
              <a:buFont typeface="Arial" pitchFamily="34" charset="0"/>
              <a:buChar char="•"/>
            </a:pPr>
            <a:r>
              <a:rPr lang="en-US" sz="2000" dirty="0" smtClean="0">
                <a:latin typeface="Times New Roman" pitchFamily="18" charset="0"/>
                <a:cs typeface="Times New Roman" pitchFamily="18" charset="0"/>
              </a:rPr>
              <a:t>Availability</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83646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6806"/>
          <a:stretch/>
        </p:blipFill>
        <p:spPr>
          <a:xfrm>
            <a:off x="-27708" y="533400"/>
            <a:ext cx="9171708" cy="6324600"/>
          </a:xfrm>
          <a:prstGeom prst="rect">
            <a:avLst/>
          </a:prstGeom>
        </p:spPr>
      </p:pic>
      <p:sp>
        <p:nvSpPr>
          <p:cNvPr id="4" name="TextBox 3"/>
          <p:cNvSpPr txBox="1"/>
          <p:nvPr/>
        </p:nvSpPr>
        <p:spPr>
          <a:xfrm>
            <a:off x="533400" y="228600"/>
            <a:ext cx="591829" cy="369332"/>
          </a:xfrm>
          <a:prstGeom prst="rect">
            <a:avLst/>
          </a:prstGeom>
          <a:noFill/>
        </p:spPr>
        <p:txBody>
          <a:bodyPr wrap="none" rtlCol="0">
            <a:spAutoFit/>
          </a:bodyPr>
          <a:lstStyle/>
          <a:p>
            <a:r>
              <a:rPr lang="en-US" dirty="0" smtClean="0"/>
              <a:t>UC1</a:t>
            </a:r>
            <a:endParaRPr lang="en-US" dirty="0"/>
          </a:p>
        </p:txBody>
      </p:sp>
    </p:spTree>
    <p:extLst>
      <p:ext uri="{BB962C8B-B14F-4D97-AF65-F5344CB8AC3E}">
        <p14:creationId xmlns:p14="http://schemas.microsoft.com/office/powerpoint/2010/main" val="3268544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9868"/>
          <a:stretch/>
        </p:blipFill>
        <p:spPr>
          <a:xfrm>
            <a:off x="0" y="0"/>
            <a:ext cx="9144000" cy="6864927"/>
          </a:xfrm>
          <a:prstGeom prst="rect">
            <a:avLst/>
          </a:prstGeom>
        </p:spPr>
      </p:pic>
      <p:sp>
        <p:nvSpPr>
          <p:cNvPr id="4" name="TextBox 3"/>
          <p:cNvSpPr txBox="1"/>
          <p:nvPr/>
        </p:nvSpPr>
        <p:spPr>
          <a:xfrm>
            <a:off x="304800" y="228600"/>
            <a:ext cx="990600" cy="369332"/>
          </a:xfrm>
          <a:prstGeom prst="rect">
            <a:avLst/>
          </a:prstGeom>
          <a:noFill/>
        </p:spPr>
        <p:txBody>
          <a:bodyPr wrap="square" rtlCol="0">
            <a:spAutoFit/>
          </a:bodyPr>
          <a:lstStyle/>
          <a:p>
            <a:r>
              <a:rPr lang="en-US" dirty="0" smtClean="0"/>
              <a:t>UC2</a:t>
            </a:r>
            <a:endParaRPr lang="en-US" dirty="0"/>
          </a:p>
        </p:txBody>
      </p:sp>
    </p:spTree>
    <p:extLst>
      <p:ext uri="{BB962C8B-B14F-4D97-AF65-F5344CB8AC3E}">
        <p14:creationId xmlns:p14="http://schemas.microsoft.com/office/powerpoint/2010/main" val="5600101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438</TotalTime>
  <Words>232</Words>
  <Application>Microsoft Office PowerPoint</Application>
  <PresentationFormat>On-screen Show (4:3)</PresentationFormat>
  <Paragraphs>60</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Angles</vt:lpstr>
      <vt:lpstr>Hospital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Adeeb Hassi</dc:creator>
  <cp:lastModifiedBy>Adeeb Hassi</cp:lastModifiedBy>
  <cp:revision>41</cp:revision>
  <dcterms:created xsi:type="dcterms:W3CDTF">2022-10-26T18:16:14Z</dcterms:created>
  <dcterms:modified xsi:type="dcterms:W3CDTF">2022-12-07T06:00:07Z</dcterms:modified>
</cp:coreProperties>
</file>