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e0174a6a8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e0174a6a8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ff34aad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ff34aad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ff34aad1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ff34aad1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174a6a8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174a6a8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174a6a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174a6a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0174a6a85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0174a6a85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174a6a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174a6a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ff34aad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ff34aad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0174a6a85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0174a6a85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0174a6a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0174a6a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0174a6a85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0174a6a85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0174a6a85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0174a6a85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ff34aad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ff34aad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ff34aad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ff34aad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0174a6a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0174a6a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ff34aad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ff34aad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ff34aad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ff34aad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1168350" y="164125"/>
            <a:ext cx="66879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700">
                <a:solidFill>
                  <a:schemeClr val="dk1"/>
                </a:solidFill>
                <a:highlight>
                  <a:schemeClr val="lt1"/>
                </a:highlight>
                <a:latin typeface="Oswald"/>
                <a:ea typeface="Oswald"/>
                <a:cs typeface="Oswald"/>
                <a:sym typeface="Oswald"/>
              </a:rPr>
              <a:t>ANALYZING USER ENGAGEMENT</a:t>
            </a:r>
            <a:endParaRPr b="1" sz="2700">
              <a:solidFill>
                <a:schemeClr val="dk1"/>
              </a:solidFill>
              <a:highlight>
                <a:schemeClr val="lt1"/>
              </a:highlight>
              <a:latin typeface="Oswald"/>
              <a:ea typeface="Oswald"/>
              <a:cs typeface="Oswald"/>
              <a:sym typeface="Oswald"/>
            </a:endParaRPr>
          </a:p>
          <a:p>
            <a:pPr indent="0" lvl="0" marL="0" rtl="0" algn="ctr">
              <a:spcBef>
                <a:spcPts val="0"/>
              </a:spcBef>
              <a:spcAft>
                <a:spcPts val="0"/>
              </a:spcAft>
              <a:buNone/>
            </a:pPr>
            <a:r>
              <a:t/>
            </a:r>
            <a:endParaRPr b="1" sz="1900">
              <a:solidFill>
                <a:schemeClr val="dk1"/>
              </a:solidFill>
              <a:highlight>
                <a:schemeClr val="lt1"/>
              </a:highlight>
              <a:latin typeface="Oswald"/>
              <a:ea typeface="Oswald"/>
              <a:cs typeface="Oswald"/>
              <a:sym typeface="Oswald"/>
            </a:endParaRPr>
          </a:p>
        </p:txBody>
      </p:sp>
      <p:sp>
        <p:nvSpPr>
          <p:cNvPr id="60" name="Google Shape;60;p13"/>
          <p:cNvSpPr txBox="1"/>
          <p:nvPr/>
        </p:nvSpPr>
        <p:spPr>
          <a:xfrm>
            <a:off x="2054700" y="687925"/>
            <a:ext cx="49152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100">
                <a:solidFill>
                  <a:schemeClr val="dk1"/>
                </a:solidFill>
                <a:highlight>
                  <a:schemeClr val="lt1"/>
                </a:highlight>
                <a:latin typeface="Oswald"/>
                <a:ea typeface="Oswald"/>
                <a:cs typeface="Oswald"/>
                <a:sym typeface="Oswald"/>
              </a:rPr>
              <a:t>Insights from User Event Data</a:t>
            </a:r>
            <a:endParaRPr b="1" sz="1900">
              <a:solidFill>
                <a:schemeClr val="dk1"/>
              </a:solidFill>
              <a:highlight>
                <a:schemeClr val="lt1"/>
              </a:highlight>
              <a:latin typeface="Oswald"/>
              <a:ea typeface="Oswald"/>
              <a:cs typeface="Oswald"/>
              <a:sym typeface="Oswald"/>
            </a:endParaRPr>
          </a:p>
        </p:txBody>
      </p:sp>
      <p:sp>
        <p:nvSpPr>
          <p:cNvPr id="61" name="Google Shape;61;p13"/>
          <p:cNvSpPr txBox="1"/>
          <p:nvPr/>
        </p:nvSpPr>
        <p:spPr>
          <a:xfrm>
            <a:off x="2255400" y="3384250"/>
            <a:ext cx="46332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100">
                <a:solidFill>
                  <a:schemeClr val="dk1"/>
                </a:solidFill>
                <a:highlight>
                  <a:schemeClr val="lt1"/>
                </a:highlight>
                <a:latin typeface="Oswald"/>
                <a:ea typeface="Oswald"/>
                <a:cs typeface="Oswald"/>
                <a:sym typeface="Oswald"/>
              </a:rPr>
              <a:t>INTERN ASSIGNMENT</a:t>
            </a:r>
            <a:endParaRPr b="1" sz="2100">
              <a:solidFill>
                <a:schemeClr val="dk1"/>
              </a:solidFill>
              <a:highlight>
                <a:schemeClr val="lt1"/>
              </a:highlight>
              <a:latin typeface="Oswald"/>
              <a:ea typeface="Oswald"/>
              <a:cs typeface="Oswald"/>
              <a:sym typeface="Oswald"/>
            </a:endParaRPr>
          </a:p>
        </p:txBody>
      </p:sp>
      <p:sp>
        <p:nvSpPr>
          <p:cNvPr id="62" name="Google Shape;62;p13"/>
          <p:cNvSpPr txBox="1"/>
          <p:nvPr/>
        </p:nvSpPr>
        <p:spPr>
          <a:xfrm>
            <a:off x="2887613" y="4015450"/>
            <a:ext cx="36528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highlight>
                  <a:schemeClr val="lt1"/>
                </a:highlight>
                <a:latin typeface="Oswald"/>
                <a:ea typeface="Oswald"/>
                <a:cs typeface="Oswald"/>
                <a:sym typeface="Oswald"/>
              </a:rPr>
              <a:t>Submitted by: Aiyman Adeed Ansari</a:t>
            </a:r>
            <a:endParaRPr sz="1900">
              <a:solidFill>
                <a:schemeClr val="dk1"/>
              </a:solidFill>
              <a:highlight>
                <a:schemeClr val="lt1"/>
              </a:highlight>
              <a:latin typeface="Oswald"/>
              <a:ea typeface="Oswald"/>
              <a:cs typeface="Oswald"/>
              <a:sym typeface="Oswald"/>
            </a:endParaRPr>
          </a:p>
          <a:p>
            <a:pPr indent="0" lvl="0" marL="0" rtl="0" algn="l">
              <a:spcBef>
                <a:spcPts val="0"/>
              </a:spcBef>
              <a:spcAft>
                <a:spcPts val="0"/>
              </a:spcAft>
              <a:buNone/>
            </a:pPr>
            <a:r>
              <a:rPr lang="en-GB" sz="1900">
                <a:solidFill>
                  <a:schemeClr val="dk1"/>
                </a:solidFill>
                <a:highlight>
                  <a:schemeClr val="lt1"/>
                </a:highlight>
                <a:latin typeface="Oswald"/>
                <a:ea typeface="Oswald"/>
                <a:cs typeface="Oswald"/>
                <a:sym typeface="Oswald"/>
              </a:rPr>
              <a:t>Date: 25 May, 2024</a:t>
            </a:r>
            <a:endParaRPr sz="1900">
              <a:solidFill>
                <a:schemeClr val="dk1"/>
              </a:solidFill>
              <a:highlight>
                <a:schemeClr val="lt1"/>
              </a:highlight>
              <a:latin typeface="Oswald"/>
              <a:ea typeface="Oswald"/>
              <a:cs typeface="Oswald"/>
              <a:sym typeface="Oswald"/>
            </a:endParaRPr>
          </a:p>
        </p:txBody>
      </p:sp>
      <p:pic>
        <p:nvPicPr>
          <p:cNvPr id="63" name="Google Shape;63;p13"/>
          <p:cNvPicPr preferRelativeResize="0"/>
          <p:nvPr/>
        </p:nvPicPr>
        <p:blipFill>
          <a:blip r:embed="rId3">
            <a:alphaModFix/>
          </a:blip>
          <a:stretch>
            <a:fillRect/>
          </a:stretch>
        </p:blipFill>
        <p:spPr>
          <a:xfrm>
            <a:off x="2255400" y="1427662"/>
            <a:ext cx="4917213" cy="16197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580300" y="85350"/>
            <a:ext cx="6161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How user changing over each month?</a:t>
            </a:r>
            <a:endParaRPr sz="2000"/>
          </a:p>
        </p:txBody>
      </p:sp>
      <p:pic>
        <p:nvPicPr>
          <p:cNvPr id="125" name="Google Shape;125;p22"/>
          <p:cNvPicPr preferRelativeResize="0"/>
          <p:nvPr/>
        </p:nvPicPr>
        <p:blipFill>
          <a:blip r:embed="rId3">
            <a:alphaModFix/>
          </a:blip>
          <a:stretch>
            <a:fillRect/>
          </a:stretch>
        </p:blipFill>
        <p:spPr>
          <a:xfrm>
            <a:off x="4812300" y="786500"/>
            <a:ext cx="4331701" cy="3570475"/>
          </a:xfrm>
          <a:prstGeom prst="rect">
            <a:avLst/>
          </a:prstGeom>
          <a:noFill/>
          <a:ln>
            <a:noFill/>
          </a:ln>
        </p:spPr>
      </p:pic>
      <p:sp>
        <p:nvSpPr>
          <p:cNvPr id="126" name="Google Shape;126;p22"/>
          <p:cNvSpPr txBox="1"/>
          <p:nvPr/>
        </p:nvSpPr>
        <p:spPr>
          <a:xfrm>
            <a:off x="67150" y="658050"/>
            <a:ext cx="4504800" cy="3115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Jan-Feb</a:t>
            </a:r>
            <a:r>
              <a:rPr lang="en-GB" sz="1300">
                <a:solidFill>
                  <a:schemeClr val="dk1"/>
                </a:solidFill>
                <a:highlight>
                  <a:schemeClr val="lt1"/>
                </a:highlight>
                <a:latin typeface="Times New Roman"/>
                <a:ea typeface="Times New Roman"/>
                <a:cs typeface="Times New Roman"/>
                <a:sym typeface="Times New Roman"/>
              </a:rPr>
              <a:t>: There is significant increase in user, it peaks in February.</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Mar-Apr</a:t>
            </a:r>
            <a:r>
              <a:rPr lang="en-GB" sz="1300">
                <a:solidFill>
                  <a:schemeClr val="dk1"/>
                </a:solidFill>
                <a:highlight>
                  <a:schemeClr val="lt1"/>
                </a:highlight>
                <a:latin typeface="Times New Roman"/>
                <a:ea typeface="Times New Roman"/>
                <a:cs typeface="Times New Roman"/>
                <a:sym typeface="Times New Roman"/>
              </a:rPr>
              <a:t>: There is high user numbers with a slight drop in April.</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May-Jun</a:t>
            </a:r>
            <a:r>
              <a:rPr lang="en-GB" sz="1300">
                <a:solidFill>
                  <a:schemeClr val="dk1"/>
                </a:solidFill>
                <a:highlight>
                  <a:schemeClr val="lt1"/>
                </a:highlight>
                <a:latin typeface="Times New Roman"/>
                <a:ea typeface="Times New Roman"/>
                <a:cs typeface="Times New Roman"/>
                <a:sym typeface="Times New Roman"/>
              </a:rPr>
              <a:t>: Another peak in May, followed by a slight decrease in June.</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Jul</a:t>
            </a:r>
            <a:r>
              <a:rPr lang="en-GB" sz="1300">
                <a:solidFill>
                  <a:schemeClr val="dk1"/>
                </a:solidFill>
                <a:highlight>
                  <a:schemeClr val="lt1"/>
                </a:highlight>
                <a:latin typeface="Times New Roman"/>
                <a:ea typeface="Times New Roman"/>
                <a:cs typeface="Times New Roman"/>
                <a:sym typeface="Times New Roman"/>
              </a:rPr>
              <a:t>: There is significant drop, reaches the lowest point of the year.</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Aug-Sep</a:t>
            </a:r>
            <a:r>
              <a:rPr lang="en-GB" sz="1300">
                <a:solidFill>
                  <a:schemeClr val="dk1"/>
                </a:solidFill>
                <a:highlight>
                  <a:schemeClr val="lt1"/>
                </a:highlight>
                <a:latin typeface="Times New Roman"/>
                <a:ea typeface="Times New Roman"/>
                <a:cs typeface="Times New Roman"/>
                <a:sym typeface="Times New Roman"/>
              </a:rPr>
              <a:t>: It recovers in August and increase in users through the month.</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Oct-Nov</a:t>
            </a:r>
            <a:r>
              <a:rPr lang="en-GB" sz="1300">
                <a:solidFill>
                  <a:schemeClr val="dk1"/>
                </a:solidFill>
                <a:highlight>
                  <a:schemeClr val="lt1"/>
                </a:highlight>
                <a:latin typeface="Times New Roman"/>
                <a:ea typeface="Times New Roman"/>
                <a:cs typeface="Times New Roman"/>
                <a:sym typeface="Times New Roman"/>
              </a:rPr>
              <a:t>: It continues rise, peaks in November.</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Dec</a:t>
            </a:r>
            <a:r>
              <a:rPr lang="en-GB" sz="1300">
                <a:solidFill>
                  <a:schemeClr val="dk1"/>
                </a:solidFill>
                <a:highlight>
                  <a:schemeClr val="lt1"/>
                </a:highlight>
                <a:latin typeface="Times New Roman"/>
                <a:ea typeface="Times New Roman"/>
                <a:cs typeface="Times New Roman"/>
                <a:sym typeface="Times New Roman"/>
              </a:rPr>
              <a:t>: Decrease in user numbers towards the year's end.</a:t>
            </a:r>
            <a:endParaRPr b="1" sz="1300">
              <a:solidFill>
                <a:schemeClr val="dk1"/>
              </a:solidFill>
              <a:highlight>
                <a:schemeClr val="lt1"/>
              </a:highlight>
              <a:latin typeface="Times New Roman"/>
              <a:ea typeface="Times New Roman"/>
              <a:cs typeface="Times New Roman"/>
              <a:sym typeface="Times New Roman"/>
            </a:endParaRPr>
          </a:p>
        </p:txBody>
      </p:sp>
      <p:sp>
        <p:nvSpPr>
          <p:cNvPr id="127" name="Google Shape;127;p22"/>
          <p:cNvSpPr txBox="1"/>
          <p:nvPr/>
        </p:nvSpPr>
        <p:spPr>
          <a:xfrm>
            <a:off x="163975" y="3639400"/>
            <a:ext cx="7748700" cy="13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Overall, user changes are highest in:</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February</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May</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November</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The lowest point in user changes is in July, indicating a significant drop in users during that month.</a:t>
            </a:r>
            <a:endParaRPr sz="1300">
              <a:solidFill>
                <a:schemeClr val="accent3"/>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25125" y="310725"/>
            <a:ext cx="49527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GB" sz="2000">
                <a:highlight>
                  <a:schemeClr val="lt1"/>
                </a:highlight>
              </a:rPr>
              <a:t>How users engaging over the day?</a:t>
            </a:r>
            <a:endParaRPr sz="2000">
              <a:highlight>
                <a:schemeClr val="lt1"/>
              </a:highlight>
            </a:endParaRPr>
          </a:p>
        </p:txBody>
      </p:sp>
      <p:sp>
        <p:nvSpPr>
          <p:cNvPr id="133" name="Google Shape;133;p23"/>
          <p:cNvSpPr txBox="1"/>
          <p:nvPr/>
        </p:nvSpPr>
        <p:spPr>
          <a:xfrm>
            <a:off x="228325" y="1138575"/>
            <a:ext cx="2954400" cy="26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This bar graph shows how the users have interacted during the day:</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It shows that the users have interacted mostly in morning </a:t>
            </a:r>
            <a:r>
              <a:rPr lang="en-GB" sz="1300">
                <a:solidFill>
                  <a:schemeClr val="dk1"/>
                </a:solidFill>
                <a:highlight>
                  <a:schemeClr val="lt1"/>
                </a:highlight>
                <a:latin typeface="Times New Roman"/>
                <a:ea typeface="Times New Roman"/>
                <a:cs typeface="Times New Roman"/>
                <a:sym typeface="Times New Roman"/>
              </a:rPr>
              <a:t>followed</a:t>
            </a:r>
            <a:r>
              <a:rPr lang="en-GB" sz="1300">
                <a:solidFill>
                  <a:schemeClr val="dk1"/>
                </a:solidFill>
                <a:highlight>
                  <a:schemeClr val="lt1"/>
                </a:highlight>
                <a:latin typeface="Times New Roman"/>
                <a:ea typeface="Times New Roman"/>
                <a:cs typeface="Times New Roman"/>
                <a:sym typeface="Times New Roman"/>
              </a:rPr>
              <a:t> by the </a:t>
            </a:r>
            <a:r>
              <a:rPr lang="en-GB" sz="1300">
                <a:solidFill>
                  <a:schemeClr val="dk1"/>
                </a:solidFill>
                <a:highlight>
                  <a:schemeClr val="lt1"/>
                </a:highlight>
                <a:latin typeface="Times New Roman"/>
                <a:ea typeface="Times New Roman"/>
                <a:cs typeface="Times New Roman"/>
                <a:sym typeface="Times New Roman"/>
              </a:rPr>
              <a:t>evening</a:t>
            </a:r>
            <a:r>
              <a:rPr lang="en-GB" sz="1300">
                <a:solidFill>
                  <a:schemeClr val="dk1"/>
                </a:solidFill>
                <a:highlight>
                  <a:schemeClr val="lt1"/>
                </a:highlight>
                <a:latin typeface="Times New Roman"/>
                <a:ea typeface="Times New Roman"/>
                <a:cs typeface="Times New Roman"/>
                <a:sym typeface="Times New Roman"/>
              </a:rPr>
              <a:t> and afternoon.</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It has least interacted during late night.</a:t>
            </a:r>
            <a:endParaRPr sz="1300">
              <a:solidFill>
                <a:schemeClr val="dk1"/>
              </a:solidFill>
              <a:highlight>
                <a:schemeClr val="lt1"/>
              </a:highlight>
              <a:latin typeface="Times New Roman"/>
              <a:ea typeface="Times New Roman"/>
              <a:cs typeface="Times New Roman"/>
              <a:sym typeface="Times New Roman"/>
            </a:endParaRPr>
          </a:p>
        </p:txBody>
      </p:sp>
      <p:pic>
        <p:nvPicPr>
          <p:cNvPr id="134" name="Google Shape;134;p23"/>
          <p:cNvPicPr preferRelativeResize="0"/>
          <p:nvPr/>
        </p:nvPicPr>
        <p:blipFill>
          <a:blip r:embed="rId3">
            <a:alphaModFix/>
          </a:blip>
          <a:stretch>
            <a:fillRect/>
          </a:stretch>
        </p:blipFill>
        <p:spPr>
          <a:xfrm>
            <a:off x="3353300" y="1138575"/>
            <a:ext cx="5505450" cy="349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4550" y="337600"/>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GB" sz="2000">
                <a:highlight>
                  <a:schemeClr val="lt1"/>
                </a:highlight>
              </a:rPr>
              <a:t>Which events were performed mostly </a:t>
            </a:r>
            <a:r>
              <a:rPr b="1" lang="en-GB" sz="2000">
                <a:highlight>
                  <a:schemeClr val="lt1"/>
                </a:highlight>
              </a:rPr>
              <a:t>throughout</a:t>
            </a:r>
            <a:r>
              <a:rPr b="1" lang="en-GB" sz="2000">
                <a:highlight>
                  <a:schemeClr val="lt1"/>
                </a:highlight>
              </a:rPr>
              <a:t> the day?</a:t>
            </a:r>
            <a:endParaRPr b="1" sz="2000">
              <a:highlight>
                <a:schemeClr val="lt1"/>
              </a:highlight>
            </a:endParaRPr>
          </a:p>
          <a:p>
            <a:pPr indent="0" lvl="0" marL="0" rtl="0" algn="l">
              <a:spcBef>
                <a:spcPts val="0"/>
              </a:spcBef>
              <a:spcAft>
                <a:spcPts val="0"/>
              </a:spcAft>
              <a:buNone/>
            </a:pPr>
            <a:r>
              <a:t/>
            </a:r>
            <a:endParaRPr sz="2200">
              <a:highlight>
                <a:schemeClr val="lt1"/>
              </a:highlight>
            </a:endParaRPr>
          </a:p>
        </p:txBody>
      </p:sp>
      <p:pic>
        <p:nvPicPr>
          <p:cNvPr id="140" name="Google Shape;140;p24"/>
          <p:cNvPicPr preferRelativeResize="0"/>
          <p:nvPr/>
        </p:nvPicPr>
        <p:blipFill>
          <a:blip r:embed="rId3">
            <a:alphaModFix/>
          </a:blip>
          <a:stretch>
            <a:fillRect/>
          </a:stretch>
        </p:blipFill>
        <p:spPr>
          <a:xfrm>
            <a:off x="3920625" y="1074350"/>
            <a:ext cx="5005675" cy="3552700"/>
          </a:xfrm>
          <a:prstGeom prst="rect">
            <a:avLst/>
          </a:prstGeom>
          <a:noFill/>
          <a:ln>
            <a:noFill/>
          </a:ln>
        </p:spPr>
      </p:pic>
      <p:sp>
        <p:nvSpPr>
          <p:cNvPr id="141" name="Google Shape;141;p24"/>
          <p:cNvSpPr txBox="1"/>
          <p:nvPr/>
        </p:nvSpPr>
        <p:spPr>
          <a:xfrm>
            <a:off x="295450" y="1141500"/>
            <a:ext cx="3370800" cy="31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chemeClr val="lt1"/>
                </a:highlight>
                <a:latin typeface="Times New Roman"/>
                <a:ea typeface="Times New Roman"/>
                <a:cs typeface="Times New Roman"/>
                <a:sym typeface="Times New Roman"/>
              </a:rPr>
              <a:t>This chart show that the which event is performed most during which time of the day:</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highlight>
                  <a:schemeClr val="lt1"/>
                </a:highlight>
                <a:latin typeface="Times New Roman"/>
                <a:ea typeface="Times New Roman"/>
                <a:cs typeface="Times New Roman"/>
                <a:sym typeface="Times New Roman"/>
              </a:rPr>
              <a:t>The event that was performed the most throughout the day, across all time periods, is the Material Profile Material Load event, with the highest number of occurrences in the morning followed by stock material update and the add </a:t>
            </a:r>
            <a:r>
              <a:rPr lang="en-GB">
                <a:solidFill>
                  <a:schemeClr val="dk1"/>
                </a:solidFill>
                <a:highlight>
                  <a:schemeClr val="lt1"/>
                </a:highlight>
                <a:latin typeface="Times New Roman"/>
                <a:ea typeface="Times New Roman"/>
                <a:cs typeface="Times New Roman"/>
                <a:sym typeface="Times New Roman"/>
              </a:rPr>
              <a:t>attendance</a:t>
            </a:r>
            <a:r>
              <a:rPr lang="en-GB">
                <a:solidFill>
                  <a:schemeClr val="dk1"/>
                </a:solidFill>
                <a:highlight>
                  <a:schemeClr val="lt1"/>
                </a:highlight>
                <a:latin typeface="Times New Roman"/>
                <a:ea typeface="Times New Roman"/>
                <a:cs typeface="Times New Roman"/>
                <a:sym typeface="Times New Roman"/>
              </a:rPr>
              <a:t>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04275" y="364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2000">
                <a:highlight>
                  <a:schemeClr val="lt1"/>
                </a:highlight>
              </a:rPr>
              <a:t>What is the number of events occurring in each section?</a:t>
            </a:r>
            <a:endParaRPr b="1" sz="2000">
              <a:highlight>
                <a:schemeClr val="lt1"/>
              </a:highlight>
            </a:endParaRPr>
          </a:p>
          <a:p>
            <a:pPr indent="0" lvl="0" marL="0" rtl="0" algn="l">
              <a:spcBef>
                <a:spcPts val="1200"/>
              </a:spcBef>
              <a:spcAft>
                <a:spcPts val="0"/>
              </a:spcAft>
              <a:buSzPts val="990"/>
              <a:buNone/>
            </a:pPr>
            <a:r>
              <a:t/>
            </a:r>
            <a:endParaRPr b="1" sz="1800">
              <a:highlight>
                <a:schemeClr val="lt1"/>
              </a:highlight>
            </a:endParaRPr>
          </a:p>
        </p:txBody>
      </p:sp>
      <p:pic>
        <p:nvPicPr>
          <p:cNvPr id="147" name="Google Shape;147;p25"/>
          <p:cNvPicPr preferRelativeResize="0"/>
          <p:nvPr/>
        </p:nvPicPr>
        <p:blipFill>
          <a:blip r:embed="rId3">
            <a:alphaModFix/>
          </a:blip>
          <a:stretch>
            <a:fillRect/>
          </a:stretch>
        </p:blipFill>
        <p:spPr>
          <a:xfrm>
            <a:off x="3854275" y="1195825"/>
            <a:ext cx="5234650" cy="3390350"/>
          </a:xfrm>
          <a:prstGeom prst="rect">
            <a:avLst/>
          </a:prstGeom>
          <a:noFill/>
          <a:ln>
            <a:noFill/>
          </a:ln>
        </p:spPr>
      </p:pic>
      <p:sp>
        <p:nvSpPr>
          <p:cNvPr id="148" name="Google Shape;148;p25"/>
          <p:cNvSpPr txBox="1"/>
          <p:nvPr/>
        </p:nvSpPr>
        <p:spPr>
          <a:xfrm>
            <a:off x="258000" y="1407000"/>
            <a:ext cx="3327600" cy="26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chemeClr val="lt1"/>
                </a:highlight>
                <a:latin typeface="Times New Roman"/>
                <a:ea typeface="Times New Roman"/>
                <a:cs typeface="Times New Roman"/>
                <a:sym typeface="Times New Roman"/>
              </a:rPr>
              <a:t>This bar graph shows the number of events across different sections. </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chemeClr val="lt1"/>
                </a:highlight>
                <a:latin typeface="Times New Roman"/>
                <a:ea typeface="Times New Roman"/>
                <a:cs typeface="Times New Roman"/>
                <a:sym typeface="Times New Roman"/>
              </a:rPr>
              <a:t>It reveals that the material section is the most popular, followed by the labor section. </a:t>
            </a:r>
            <a:endParaRPr>
              <a:solidFill>
                <a:schemeClr val="dk1"/>
              </a:solidFill>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chemeClr val="lt1"/>
                </a:highlight>
                <a:latin typeface="Times New Roman"/>
                <a:ea typeface="Times New Roman"/>
                <a:cs typeface="Times New Roman"/>
                <a:sym typeface="Times New Roman"/>
              </a:rPr>
              <a:t>Also, the task section is the least popular, with the general section just above it in terms of user engagement.</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37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GB" sz="2000"/>
              <a:t>Who are the top users, and which events are they interacting with most frequently?</a:t>
            </a:r>
            <a:endParaRPr sz="1500"/>
          </a:p>
        </p:txBody>
      </p:sp>
      <p:pic>
        <p:nvPicPr>
          <p:cNvPr id="154" name="Google Shape;154;p26"/>
          <p:cNvPicPr preferRelativeResize="0"/>
          <p:nvPr/>
        </p:nvPicPr>
        <p:blipFill>
          <a:blip r:embed="rId3">
            <a:alphaModFix/>
          </a:blip>
          <a:stretch>
            <a:fillRect/>
          </a:stretch>
        </p:blipFill>
        <p:spPr>
          <a:xfrm>
            <a:off x="4170125" y="1116999"/>
            <a:ext cx="4753100" cy="3449025"/>
          </a:xfrm>
          <a:prstGeom prst="rect">
            <a:avLst/>
          </a:prstGeom>
          <a:noFill/>
          <a:ln>
            <a:noFill/>
          </a:ln>
        </p:spPr>
      </p:pic>
      <p:sp>
        <p:nvSpPr>
          <p:cNvPr id="155" name="Google Shape;155;p26"/>
          <p:cNvSpPr txBox="1"/>
          <p:nvPr/>
        </p:nvSpPr>
        <p:spPr>
          <a:xfrm>
            <a:off x="311700" y="1195200"/>
            <a:ext cx="37305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The bar graph displays the top 7 users and the number of events they interact with: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 The top user engages in two activities: accessing material profiles and updating inventory.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Similarly, the second most active user also engages in these two events.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The remaining users interact with only one event each.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This indicates that material profiles and inventory updates are key areas of interaction for the most active users.</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GB" sz="2000">
                <a:highlight>
                  <a:schemeClr val="lt1"/>
                </a:highlight>
              </a:rPr>
              <a:t>What percentage of users complete key actions?</a:t>
            </a:r>
            <a:endParaRPr sz="2000">
              <a:highlight>
                <a:schemeClr val="lt1"/>
              </a:highlight>
            </a:endParaRPr>
          </a:p>
        </p:txBody>
      </p:sp>
      <p:pic>
        <p:nvPicPr>
          <p:cNvPr id="161" name="Google Shape;161;p27"/>
          <p:cNvPicPr preferRelativeResize="0"/>
          <p:nvPr/>
        </p:nvPicPr>
        <p:blipFill>
          <a:blip r:embed="rId3">
            <a:alphaModFix/>
          </a:blip>
          <a:stretch>
            <a:fillRect/>
          </a:stretch>
        </p:blipFill>
        <p:spPr>
          <a:xfrm>
            <a:off x="4087250" y="1277550"/>
            <a:ext cx="4943475" cy="3315350"/>
          </a:xfrm>
          <a:prstGeom prst="rect">
            <a:avLst/>
          </a:prstGeom>
          <a:noFill/>
          <a:ln>
            <a:noFill/>
          </a:ln>
        </p:spPr>
      </p:pic>
      <p:sp>
        <p:nvSpPr>
          <p:cNvPr id="162" name="Google Shape;162;p27"/>
          <p:cNvSpPr txBox="1"/>
          <p:nvPr/>
        </p:nvSpPr>
        <p:spPr>
          <a:xfrm>
            <a:off x="376025" y="1329525"/>
            <a:ext cx="3625800" cy="28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highlight>
                  <a:schemeClr val="lt1"/>
                </a:highlight>
                <a:latin typeface="Times New Roman"/>
                <a:ea typeface="Times New Roman"/>
                <a:cs typeface="Times New Roman"/>
                <a:sym typeface="Times New Roman"/>
              </a:rPr>
              <a:t>This pie chart shows the percentage of users who have start their and also end its project by generating report.</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chemeClr val="lt1"/>
                </a:highlight>
                <a:latin typeface="Times New Roman"/>
                <a:ea typeface="Times New Roman"/>
                <a:cs typeface="Times New Roman"/>
                <a:sym typeface="Times New Roman"/>
              </a:rPr>
              <a:t>Project Created: 50.95%</a:t>
            </a:r>
            <a:endParaRPr>
              <a:solidFill>
                <a:schemeClr val="dk1"/>
              </a:solidFill>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chemeClr val="lt1"/>
                </a:highlight>
                <a:latin typeface="Times New Roman"/>
                <a:ea typeface="Times New Roman"/>
                <a:cs typeface="Times New Roman"/>
                <a:sym typeface="Times New Roman"/>
              </a:rPr>
              <a:t>Report Generated: 31.00%</a:t>
            </a:r>
            <a:endParaRPr>
              <a:solidFill>
                <a:schemeClr val="dk1"/>
              </a:solidFill>
              <a:highlight>
                <a:schemeClr val="lt1"/>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chemeClr val="lt1"/>
                </a:highlight>
                <a:latin typeface="Times New Roman"/>
                <a:ea typeface="Times New Roman"/>
                <a:cs typeface="Times New Roman"/>
                <a:sym typeface="Times New Roman"/>
              </a:rPr>
              <a:t>Others: 18.04%</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2100"/>
              </a:spcBef>
              <a:spcAft>
                <a:spcPts val="0"/>
              </a:spcAft>
              <a:buClr>
                <a:schemeClr val="dk1"/>
              </a:buClr>
              <a:buSzPts val="1100"/>
              <a:buFont typeface="Arial"/>
              <a:buNone/>
            </a:pPr>
            <a:r>
              <a:rPr lang="en-GB">
                <a:solidFill>
                  <a:schemeClr val="dk1"/>
                </a:solidFill>
                <a:highlight>
                  <a:schemeClr val="lt1"/>
                </a:highlight>
                <a:latin typeface="Times New Roman"/>
                <a:ea typeface="Times New Roman"/>
                <a:cs typeface="Times New Roman"/>
                <a:sym typeface="Times New Roman"/>
              </a:rPr>
              <a:t>The key actions, "Project Created" and "Report Generated," together account for 81.95% of the users.</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68" name="Google Shape;168;p28"/>
          <p:cNvSpPr txBox="1"/>
          <p:nvPr/>
        </p:nvSpPr>
        <p:spPr>
          <a:xfrm>
            <a:off x="443175" y="1168375"/>
            <a:ext cx="8389200" cy="366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500">
                <a:solidFill>
                  <a:schemeClr val="dk1"/>
                </a:solidFill>
                <a:highlight>
                  <a:schemeClr val="lt1"/>
                </a:highlight>
                <a:latin typeface="Times New Roman"/>
                <a:ea typeface="Times New Roman"/>
                <a:cs typeface="Times New Roman"/>
                <a:sym typeface="Times New Roman"/>
              </a:rPr>
              <a:t>This analysis provided valuable insights into user behavior within the application. We identified material management (profiles, loads, stock) and task management (creation, logging) as key activities. User activity peaks occur around 10am and 2-4pm on weekdays, with </a:t>
            </a:r>
            <a:r>
              <a:rPr lang="en-GB" sz="1500">
                <a:solidFill>
                  <a:schemeClr val="dk1"/>
                </a:solidFill>
                <a:highlight>
                  <a:schemeClr val="lt1"/>
                </a:highlight>
                <a:latin typeface="Times New Roman"/>
                <a:ea typeface="Times New Roman"/>
                <a:cs typeface="Times New Roman"/>
                <a:sym typeface="Times New Roman"/>
              </a:rPr>
              <a:t>Friday's</a:t>
            </a:r>
            <a:r>
              <a:rPr lang="en-GB" sz="1500">
                <a:solidFill>
                  <a:schemeClr val="dk1"/>
                </a:solidFill>
                <a:highlight>
                  <a:schemeClr val="lt1"/>
                </a:highlight>
                <a:latin typeface="Times New Roman"/>
                <a:ea typeface="Times New Roman"/>
                <a:cs typeface="Times New Roman"/>
                <a:sym typeface="Times New Roman"/>
              </a:rPr>
              <a:t> showing the highest engagement. User numbers see significant increases in February, May, and November, while July experiences a drop. Material management is the most popular section, followed by Labor and Task sections.</a:t>
            </a:r>
            <a:endParaRPr sz="15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rotWithShape="1">
          <a:blip r:embed="rId3">
            <a:alphaModFix/>
          </a:blip>
          <a:srcRect b="9066" l="0" r="0" t="0"/>
          <a:stretch/>
        </p:blipFill>
        <p:spPr>
          <a:xfrm>
            <a:off x="1439" y="0"/>
            <a:ext cx="914112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819200" y="819250"/>
            <a:ext cx="46062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chemeClr val="dk1"/>
                </a:solidFill>
                <a:highlight>
                  <a:schemeClr val="lt1"/>
                </a:highlight>
                <a:latin typeface="Oswald"/>
                <a:ea typeface="Oswald"/>
                <a:cs typeface="Oswald"/>
                <a:sym typeface="Oswald"/>
              </a:rPr>
              <a:t>TOPICS</a:t>
            </a:r>
            <a:endParaRPr b="1" sz="3100">
              <a:solidFill>
                <a:schemeClr val="dk1"/>
              </a:solidFill>
              <a:highlight>
                <a:schemeClr val="lt1"/>
              </a:highlight>
              <a:latin typeface="Oswald"/>
              <a:ea typeface="Oswald"/>
              <a:cs typeface="Oswald"/>
              <a:sym typeface="Oswald"/>
            </a:endParaRPr>
          </a:p>
        </p:txBody>
      </p:sp>
      <p:sp>
        <p:nvSpPr>
          <p:cNvPr id="69" name="Google Shape;69;p14"/>
          <p:cNvSpPr txBox="1"/>
          <p:nvPr/>
        </p:nvSpPr>
        <p:spPr>
          <a:xfrm>
            <a:off x="711775" y="1544350"/>
            <a:ext cx="3357300" cy="2350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highlight>
                  <a:schemeClr val="lt1"/>
                </a:highlight>
                <a:latin typeface="Times New Roman"/>
                <a:ea typeface="Times New Roman"/>
                <a:cs typeface="Times New Roman"/>
                <a:sym typeface="Times New Roman"/>
              </a:rPr>
              <a:t>INTRODUCTION</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highlight>
                  <a:schemeClr val="lt1"/>
                </a:highlight>
                <a:latin typeface="Times New Roman"/>
                <a:ea typeface="Times New Roman"/>
                <a:cs typeface="Times New Roman"/>
                <a:sym typeface="Times New Roman"/>
              </a:rPr>
              <a:t>PROCESS</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highlight>
                  <a:schemeClr val="lt1"/>
                </a:highlight>
                <a:latin typeface="Times New Roman"/>
                <a:ea typeface="Times New Roman"/>
                <a:cs typeface="Times New Roman"/>
                <a:sym typeface="Times New Roman"/>
              </a:rPr>
              <a:t>INSIGHTS</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highlight>
                  <a:schemeClr val="lt1"/>
                </a:highlight>
                <a:latin typeface="Times New Roman"/>
                <a:ea typeface="Times New Roman"/>
                <a:cs typeface="Times New Roman"/>
                <a:sym typeface="Times New Roman"/>
              </a:rPr>
              <a:t>CONCLUSION</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500">
                <a:solidFill>
                  <a:schemeClr val="dk1"/>
                </a:solidFill>
                <a:highlight>
                  <a:schemeClr val="lt1"/>
                </a:highlight>
                <a:latin typeface="Times New Roman"/>
                <a:ea typeface="Times New Roman"/>
                <a:cs typeface="Times New Roman"/>
                <a:sym typeface="Times New Roman"/>
              </a:rPr>
              <a:t>In this analysis, we have explored how users are interacting with the application on </a:t>
            </a:r>
            <a:r>
              <a:rPr lang="en-GB" sz="1500">
                <a:solidFill>
                  <a:schemeClr val="dk1"/>
                </a:solidFill>
                <a:highlight>
                  <a:schemeClr val="lt1"/>
                </a:highlight>
                <a:latin typeface="Times New Roman"/>
                <a:ea typeface="Times New Roman"/>
                <a:cs typeface="Times New Roman"/>
                <a:sym typeface="Times New Roman"/>
              </a:rPr>
              <a:t>different</a:t>
            </a:r>
            <a:r>
              <a:rPr lang="en-GB" sz="1500">
                <a:solidFill>
                  <a:schemeClr val="dk1"/>
                </a:solidFill>
                <a:highlight>
                  <a:schemeClr val="lt1"/>
                </a:highlight>
                <a:latin typeface="Times New Roman"/>
                <a:ea typeface="Times New Roman"/>
                <a:cs typeface="Times New Roman"/>
                <a:sym typeface="Times New Roman"/>
              </a:rPr>
              <a:t> levels by identifying various trends and patterns. We have identify different features which are driving users interaction such as creating task, adding material profiles, </a:t>
            </a:r>
            <a:r>
              <a:rPr lang="en-GB" sz="1500">
                <a:solidFill>
                  <a:schemeClr val="dk1"/>
                </a:solidFill>
                <a:highlight>
                  <a:schemeClr val="lt1"/>
                </a:highlight>
                <a:latin typeface="Times New Roman"/>
                <a:ea typeface="Times New Roman"/>
                <a:cs typeface="Times New Roman"/>
                <a:sym typeface="Times New Roman"/>
              </a:rPr>
              <a:t>managing</a:t>
            </a:r>
            <a:r>
              <a:rPr lang="en-GB" sz="1500">
                <a:solidFill>
                  <a:schemeClr val="dk1"/>
                </a:solidFill>
                <a:highlight>
                  <a:schemeClr val="lt1"/>
                </a:highlight>
                <a:latin typeface="Times New Roman"/>
                <a:ea typeface="Times New Roman"/>
                <a:cs typeface="Times New Roman"/>
                <a:sym typeface="Times New Roman"/>
              </a:rPr>
              <a:t> inventories, accessing </a:t>
            </a:r>
            <a:r>
              <a:rPr lang="en-GB" sz="1500">
                <a:solidFill>
                  <a:schemeClr val="dk1"/>
                </a:solidFill>
                <a:highlight>
                  <a:schemeClr val="lt1"/>
                </a:highlight>
                <a:latin typeface="Times New Roman"/>
                <a:ea typeface="Times New Roman"/>
                <a:cs typeface="Times New Roman"/>
                <a:sym typeface="Times New Roman"/>
              </a:rPr>
              <a:t>attendance</a:t>
            </a:r>
            <a:r>
              <a:rPr lang="en-GB" sz="1500">
                <a:solidFill>
                  <a:schemeClr val="dk1"/>
                </a:solidFill>
                <a:highlight>
                  <a:schemeClr val="lt1"/>
                </a:highlight>
                <a:latin typeface="Times New Roman"/>
                <a:ea typeface="Times New Roman"/>
                <a:cs typeface="Times New Roman"/>
                <a:sym typeface="Times New Roman"/>
              </a:rPr>
              <a:t> management etc,.</a:t>
            </a:r>
            <a:endParaRPr sz="1500">
              <a:solidFill>
                <a:schemeClr val="dk1"/>
              </a:solidFill>
              <a:highlight>
                <a:schemeClr val="lt1"/>
              </a:highlight>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1500">
                <a:solidFill>
                  <a:schemeClr val="dk1"/>
                </a:solidFill>
                <a:highlight>
                  <a:schemeClr val="lt1"/>
                </a:highlight>
                <a:latin typeface="Times New Roman"/>
                <a:ea typeface="Times New Roman"/>
                <a:cs typeface="Times New Roman"/>
                <a:sym typeface="Times New Roman"/>
              </a:rPr>
              <a:t>This analysis has highlighted the importance of application in management through task creating, logging </a:t>
            </a:r>
            <a:r>
              <a:rPr lang="en-GB" sz="1500">
                <a:solidFill>
                  <a:schemeClr val="dk1"/>
                </a:solidFill>
                <a:highlight>
                  <a:schemeClr val="lt1"/>
                </a:highlight>
                <a:latin typeface="Times New Roman"/>
                <a:ea typeface="Times New Roman"/>
                <a:cs typeface="Times New Roman"/>
                <a:sym typeface="Times New Roman"/>
              </a:rPr>
              <a:t>activities and communicating over the messages and comments.</a:t>
            </a:r>
            <a:endParaRPr sz="1500">
              <a:solidFill>
                <a:schemeClr val="dk1"/>
              </a:solidFill>
              <a:highlight>
                <a:schemeClr val="lt1"/>
              </a:highlight>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en-GB" sz="1500">
                <a:solidFill>
                  <a:schemeClr val="dk1"/>
                </a:solidFill>
                <a:highlight>
                  <a:schemeClr val="lt1"/>
                </a:highlight>
                <a:latin typeface="Times New Roman"/>
                <a:ea typeface="Times New Roman"/>
                <a:cs typeface="Times New Roman"/>
                <a:sym typeface="Times New Roman"/>
              </a:rPr>
              <a:t>The goal of this analysis is to extract insights which can be helpful to optimize performance and enhancing user experience.</a:t>
            </a:r>
            <a:endParaRPr sz="1500">
              <a:solidFill>
                <a:schemeClr val="dk1"/>
              </a:solidFill>
              <a:highlight>
                <a:schemeClr val="lt1"/>
              </a:highlight>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5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a:t>
            </a:r>
            <a:endParaRPr sz="2666"/>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b="1" lang="en-GB" sz="1400">
                <a:solidFill>
                  <a:schemeClr val="dk1"/>
                </a:solidFill>
                <a:highlight>
                  <a:schemeClr val="lt1"/>
                </a:highlight>
                <a:latin typeface="Times New Roman"/>
                <a:ea typeface="Times New Roman"/>
                <a:cs typeface="Times New Roman"/>
                <a:sym typeface="Times New Roman"/>
              </a:rPr>
              <a:t>Data Cleaning and Preprocessing:</a:t>
            </a:r>
            <a:r>
              <a:rPr lang="en-GB" sz="1400">
                <a:solidFill>
                  <a:schemeClr val="dk1"/>
                </a:solidFill>
                <a:highlight>
                  <a:schemeClr val="lt1"/>
                </a:highlight>
                <a:latin typeface="Times New Roman"/>
                <a:ea typeface="Times New Roman"/>
                <a:cs typeface="Times New Roman"/>
                <a:sym typeface="Times New Roman"/>
              </a:rPr>
              <a:t> We removed duplicate values, checked for null values, and addressed data anomalies. Additionally, we added relevant time-based columns to facilitate further analysis.</a:t>
            </a:r>
            <a:endParaRPr sz="14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GB" sz="1400">
                <a:solidFill>
                  <a:schemeClr val="dk1"/>
                </a:solidFill>
                <a:highlight>
                  <a:schemeClr val="lt1"/>
                </a:highlight>
                <a:latin typeface="Times New Roman"/>
                <a:ea typeface="Times New Roman"/>
                <a:cs typeface="Times New Roman"/>
                <a:sym typeface="Times New Roman"/>
              </a:rPr>
              <a:t>Exploratory Data Analysis:</a:t>
            </a:r>
            <a:r>
              <a:rPr lang="en-GB" sz="1400">
                <a:solidFill>
                  <a:schemeClr val="dk1"/>
                </a:solidFill>
                <a:highlight>
                  <a:schemeClr val="lt1"/>
                </a:highlight>
                <a:latin typeface="Times New Roman"/>
                <a:ea typeface="Times New Roman"/>
                <a:cs typeface="Times New Roman"/>
                <a:sym typeface="Times New Roman"/>
              </a:rPr>
              <a:t> We analyzed the frequency and distribution of events to identify key user activities and engagement patterns.</a:t>
            </a:r>
            <a:endParaRPr sz="14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GB" sz="1400">
                <a:solidFill>
                  <a:schemeClr val="dk1"/>
                </a:solidFill>
                <a:highlight>
                  <a:schemeClr val="lt1"/>
                </a:highlight>
                <a:latin typeface="Times New Roman"/>
                <a:ea typeface="Times New Roman"/>
                <a:cs typeface="Times New Roman"/>
                <a:sym typeface="Times New Roman"/>
              </a:rPr>
              <a:t>Insights</a:t>
            </a:r>
            <a:r>
              <a:rPr b="1" lang="en-GB" sz="1400">
                <a:solidFill>
                  <a:schemeClr val="dk1"/>
                </a:solidFill>
                <a:highlight>
                  <a:schemeClr val="lt1"/>
                </a:highlight>
                <a:latin typeface="Times New Roman"/>
                <a:ea typeface="Times New Roman"/>
                <a:cs typeface="Times New Roman"/>
                <a:sym typeface="Times New Roman"/>
              </a:rPr>
              <a:t> Extraction</a:t>
            </a:r>
            <a:r>
              <a:rPr b="1" lang="en-GB" sz="1400">
                <a:solidFill>
                  <a:schemeClr val="dk1"/>
                </a:solidFill>
                <a:highlight>
                  <a:schemeClr val="lt1"/>
                </a:highlight>
                <a:latin typeface="Times New Roman"/>
                <a:ea typeface="Times New Roman"/>
                <a:cs typeface="Times New Roman"/>
                <a:sym typeface="Times New Roman"/>
              </a:rPr>
              <a:t>:</a:t>
            </a:r>
            <a:r>
              <a:rPr lang="en-GB" sz="1400">
                <a:solidFill>
                  <a:schemeClr val="dk1"/>
                </a:solidFill>
                <a:highlight>
                  <a:schemeClr val="lt1"/>
                </a:highlight>
                <a:latin typeface="Times New Roman"/>
                <a:ea typeface="Times New Roman"/>
                <a:cs typeface="Times New Roman"/>
                <a:sym typeface="Times New Roman"/>
              </a:rPr>
              <a:t> We identified the top events users engage with, analyzed event occurrences by hour, day, and week to determine peak usage times, and tracked changes in user numbers throughout the year. These insights will help enhance user engagement.</a:t>
            </a:r>
            <a:endParaRPr b="1" sz="14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66200" y="203300"/>
            <a:ext cx="4833000" cy="45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990"/>
              <a:buFont typeface="Arial"/>
              <a:buNone/>
            </a:pPr>
            <a:r>
              <a:rPr b="1" lang="en-GB" sz="2000">
                <a:highlight>
                  <a:schemeClr val="lt1"/>
                </a:highlight>
              </a:rPr>
              <a:t>What were the most common user events?</a:t>
            </a:r>
            <a:endParaRPr sz="2000">
              <a:highlight>
                <a:schemeClr val="lt1"/>
              </a:highlight>
            </a:endParaRPr>
          </a:p>
        </p:txBody>
      </p:sp>
      <p:pic>
        <p:nvPicPr>
          <p:cNvPr id="87" name="Google Shape;87;p17"/>
          <p:cNvPicPr preferRelativeResize="0"/>
          <p:nvPr/>
        </p:nvPicPr>
        <p:blipFill rotWithShape="1">
          <a:blip r:embed="rId3">
            <a:alphaModFix/>
          </a:blip>
          <a:srcRect b="0" l="0" r="8045" t="0"/>
          <a:stretch/>
        </p:blipFill>
        <p:spPr>
          <a:xfrm>
            <a:off x="4230500" y="778950"/>
            <a:ext cx="4832925" cy="4203424"/>
          </a:xfrm>
          <a:prstGeom prst="rect">
            <a:avLst/>
          </a:prstGeom>
          <a:noFill/>
          <a:ln>
            <a:noFill/>
          </a:ln>
        </p:spPr>
      </p:pic>
      <p:sp>
        <p:nvSpPr>
          <p:cNvPr id="88" name="Google Shape;88;p17"/>
          <p:cNvSpPr txBox="1"/>
          <p:nvPr/>
        </p:nvSpPr>
        <p:spPr>
          <a:xfrm>
            <a:off x="121000" y="778950"/>
            <a:ext cx="3821100" cy="39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latin typeface="Times New Roman"/>
                <a:ea typeface="Times New Roman"/>
                <a:cs typeface="Times New Roman"/>
                <a:sym typeface="Times New Roman"/>
              </a:rPr>
              <a:t>This chart shows the top 10 Events:</a:t>
            </a:r>
            <a:endParaRPr b="1"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Users frequently accessing the material profile, </a:t>
            </a:r>
            <a:r>
              <a:rPr lang="en-GB" sz="1300">
                <a:solidFill>
                  <a:schemeClr val="dk1"/>
                </a:solidFill>
                <a:latin typeface="Times New Roman"/>
                <a:ea typeface="Times New Roman"/>
                <a:cs typeface="Times New Roman"/>
                <a:sym typeface="Times New Roman"/>
              </a:rPr>
              <a:t>followed</a:t>
            </a:r>
            <a:r>
              <a:rPr lang="en-GB" sz="1300">
                <a:solidFill>
                  <a:schemeClr val="dk1"/>
                </a:solidFill>
                <a:latin typeface="Times New Roman"/>
                <a:ea typeface="Times New Roman"/>
                <a:cs typeface="Times New Roman"/>
                <a:sym typeface="Times New Roman"/>
              </a:rPr>
              <a:t> by marking attendance, updating inventories, creating task logs and for communications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From this data events which is highest:</a:t>
            </a:r>
            <a:endParaRPr b="1"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material profile material load       10114</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add attendance success                 7569</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stock material updated                  7272</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task log create success                  5010</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comment create success                2054</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channel message sent                    1867</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generate report success                 1701</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task creation                                 1602</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new material added                      1243</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attendance list accessed                837</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13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98275" y="270425"/>
            <a:ext cx="7208700" cy="45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990"/>
              <a:buFont typeface="Arial"/>
              <a:buNone/>
            </a:pPr>
            <a:r>
              <a:rPr b="1" lang="en-GB" sz="2000">
                <a:highlight>
                  <a:schemeClr val="lt1"/>
                </a:highlight>
              </a:rPr>
              <a:t>Are there specific times or days when user activity is highest?</a:t>
            </a:r>
            <a:endParaRPr sz="2000">
              <a:highlight>
                <a:schemeClr val="lt1"/>
              </a:highlight>
            </a:endParaRPr>
          </a:p>
        </p:txBody>
      </p:sp>
      <p:pic>
        <p:nvPicPr>
          <p:cNvPr id="94" name="Google Shape;94;p18"/>
          <p:cNvPicPr preferRelativeResize="0"/>
          <p:nvPr/>
        </p:nvPicPr>
        <p:blipFill>
          <a:blip r:embed="rId3">
            <a:alphaModFix/>
          </a:blip>
          <a:stretch>
            <a:fillRect/>
          </a:stretch>
        </p:blipFill>
        <p:spPr>
          <a:xfrm>
            <a:off x="4378025" y="1524275"/>
            <a:ext cx="4698801" cy="3330525"/>
          </a:xfrm>
          <a:prstGeom prst="rect">
            <a:avLst/>
          </a:prstGeom>
          <a:noFill/>
          <a:ln>
            <a:noFill/>
          </a:ln>
        </p:spPr>
      </p:pic>
      <p:sp>
        <p:nvSpPr>
          <p:cNvPr id="95" name="Google Shape;95;p18"/>
          <p:cNvSpPr txBox="1"/>
          <p:nvPr/>
        </p:nvSpPr>
        <p:spPr>
          <a:xfrm>
            <a:off x="67150" y="1154950"/>
            <a:ext cx="4149600" cy="384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Peak Hours</a:t>
            </a:r>
            <a:r>
              <a:rPr lang="en-GB" sz="1300">
                <a:solidFill>
                  <a:schemeClr val="dk1"/>
                </a:solidFill>
                <a:highlight>
                  <a:schemeClr val="lt1"/>
                </a:highlight>
                <a:latin typeface="Times New Roman"/>
                <a:ea typeface="Times New Roman"/>
                <a:cs typeface="Times New Roman"/>
                <a:sym typeface="Times New Roman"/>
              </a:rPr>
              <a:t>: User activity peaks around 10 AM and again around 2 PM to 4 PM.</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Morning Peak</a:t>
            </a:r>
            <a:r>
              <a:rPr lang="en-GB" sz="1300">
                <a:solidFill>
                  <a:schemeClr val="dk1"/>
                </a:solidFill>
                <a:highlight>
                  <a:schemeClr val="lt1"/>
                </a:highlight>
                <a:latin typeface="Times New Roman"/>
                <a:ea typeface="Times New Roman"/>
                <a:cs typeface="Times New Roman"/>
                <a:sym typeface="Times New Roman"/>
              </a:rPr>
              <a:t>: There is an increase in activity starting from 8 AM, reaching the first peak around 10 AM.</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Afternoon Peak</a:t>
            </a:r>
            <a:r>
              <a:rPr lang="en-GB" sz="1300">
                <a:solidFill>
                  <a:schemeClr val="dk1"/>
                </a:solidFill>
                <a:highlight>
                  <a:schemeClr val="lt1"/>
                </a:highlight>
                <a:latin typeface="Times New Roman"/>
                <a:ea typeface="Times New Roman"/>
                <a:cs typeface="Times New Roman"/>
                <a:sym typeface="Times New Roman"/>
              </a:rPr>
              <a:t>: Activity dips slightly after 12 PM but rises again to a secondary peak between 2 PM and 4 PM.</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Off-Peak Hours</a:t>
            </a:r>
            <a:r>
              <a:rPr lang="en-GB" sz="1300">
                <a:solidFill>
                  <a:schemeClr val="dk1"/>
                </a:solidFill>
                <a:highlight>
                  <a:schemeClr val="lt1"/>
                </a:highlight>
                <a:latin typeface="Times New Roman"/>
                <a:ea typeface="Times New Roman"/>
                <a:cs typeface="Times New Roman"/>
                <a:sym typeface="Times New Roman"/>
              </a:rPr>
              <a:t>:</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Early Morning</a:t>
            </a:r>
            <a:r>
              <a:rPr lang="en-GB" sz="1300">
                <a:solidFill>
                  <a:schemeClr val="dk1"/>
                </a:solidFill>
                <a:highlight>
                  <a:schemeClr val="lt1"/>
                </a:highlight>
                <a:latin typeface="Times New Roman"/>
                <a:ea typeface="Times New Roman"/>
                <a:cs typeface="Times New Roman"/>
                <a:sym typeface="Times New Roman"/>
              </a:rPr>
              <a:t>: Very low activity between midnight and 7 AM.</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Evening</a:t>
            </a:r>
            <a:r>
              <a:rPr lang="en-GB" sz="1300">
                <a:solidFill>
                  <a:schemeClr val="dk1"/>
                </a:solidFill>
                <a:highlight>
                  <a:schemeClr val="lt1"/>
                </a:highlight>
                <a:latin typeface="Times New Roman"/>
                <a:ea typeface="Times New Roman"/>
                <a:cs typeface="Times New Roman"/>
                <a:sym typeface="Times New Roman"/>
              </a:rPr>
              <a:t>: Activity gradually decreases after 5 PM, with very low activity post 9 PM.</a:t>
            </a:r>
            <a:endParaRPr sz="1300">
              <a:solidFill>
                <a:schemeClr val="dk1"/>
              </a:solidFill>
              <a:highlight>
                <a:schemeClr val="lt1"/>
              </a:highlight>
              <a:latin typeface="Times New Roman"/>
              <a:ea typeface="Times New Roman"/>
              <a:cs typeface="Times New Roman"/>
              <a:sym typeface="Times New Roman"/>
            </a:endParaRPr>
          </a:p>
        </p:txBody>
      </p:sp>
      <p:sp>
        <p:nvSpPr>
          <p:cNvPr id="96" name="Google Shape;96;p18"/>
          <p:cNvSpPr txBox="1"/>
          <p:nvPr/>
        </p:nvSpPr>
        <p:spPr>
          <a:xfrm>
            <a:off x="174575" y="926625"/>
            <a:ext cx="51033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The line chart shows numbers of events happening per  hour</a:t>
            </a:r>
            <a:endParaRPr sz="13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4572000" y="1017624"/>
            <a:ext cx="4464575" cy="2955292"/>
          </a:xfrm>
          <a:prstGeom prst="rect">
            <a:avLst/>
          </a:prstGeom>
          <a:noFill/>
          <a:ln>
            <a:noFill/>
          </a:ln>
        </p:spPr>
      </p:pic>
      <p:sp>
        <p:nvSpPr>
          <p:cNvPr id="102" name="Google Shape;102;p19"/>
          <p:cNvSpPr txBox="1"/>
          <p:nvPr/>
        </p:nvSpPr>
        <p:spPr>
          <a:xfrm>
            <a:off x="470025" y="1112788"/>
            <a:ext cx="3626100" cy="2551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Weekday Activity</a:t>
            </a:r>
            <a:r>
              <a:rPr lang="en-GB" sz="1300">
                <a:solidFill>
                  <a:schemeClr val="dk1"/>
                </a:solidFill>
                <a:highlight>
                  <a:schemeClr val="lt1"/>
                </a:highlight>
                <a:latin typeface="Times New Roman"/>
                <a:ea typeface="Times New Roman"/>
                <a:cs typeface="Times New Roman"/>
                <a:sym typeface="Times New Roman"/>
              </a:rPr>
              <a:t>:</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Highest Activity</a:t>
            </a:r>
            <a:r>
              <a:rPr lang="en-GB" sz="1300">
                <a:solidFill>
                  <a:schemeClr val="dk1"/>
                </a:solidFill>
                <a:highlight>
                  <a:schemeClr val="lt1"/>
                </a:highlight>
                <a:latin typeface="Times New Roman"/>
                <a:ea typeface="Times New Roman"/>
                <a:cs typeface="Times New Roman"/>
                <a:sym typeface="Times New Roman"/>
              </a:rPr>
              <a:t>: Friday sees the highest user activity, closely followed by Tuesday, Wednesday, and Monday.</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Consistent Engagement</a:t>
            </a:r>
            <a:r>
              <a:rPr lang="en-GB" sz="1300">
                <a:solidFill>
                  <a:schemeClr val="dk1"/>
                </a:solidFill>
                <a:highlight>
                  <a:schemeClr val="lt1"/>
                </a:highlight>
                <a:latin typeface="Times New Roman"/>
                <a:ea typeface="Times New Roman"/>
                <a:cs typeface="Times New Roman"/>
                <a:sym typeface="Times New Roman"/>
              </a:rPr>
              <a:t>: There is a fairly consistent level of activity from Monday to Saturday, indicating that users are actively using the app throughout the week.</a:t>
            </a:r>
            <a:endParaRPr sz="1300">
              <a:solidFill>
                <a:schemeClr val="dk1"/>
              </a:solidFill>
              <a:highlight>
                <a:schemeClr val="lt1"/>
              </a:highlight>
              <a:latin typeface="Times New Roman"/>
              <a:ea typeface="Times New Roman"/>
              <a:cs typeface="Times New Roman"/>
              <a:sym typeface="Times New Roman"/>
            </a:endParaRPr>
          </a:p>
        </p:txBody>
      </p:sp>
      <p:sp>
        <p:nvSpPr>
          <p:cNvPr id="103" name="Google Shape;103;p19"/>
          <p:cNvSpPr txBox="1"/>
          <p:nvPr/>
        </p:nvSpPr>
        <p:spPr>
          <a:xfrm>
            <a:off x="470025" y="3664300"/>
            <a:ext cx="7936800" cy="888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Weekend Activity</a:t>
            </a:r>
            <a:r>
              <a:rPr lang="en-GB" sz="1300">
                <a:solidFill>
                  <a:schemeClr val="dk1"/>
                </a:solidFill>
                <a:highlight>
                  <a:schemeClr val="lt1"/>
                </a:highlight>
                <a:latin typeface="Times New Roman"/>
                <a:ea typeface="Times New Roman"/>
                <a:cs typeface="Times New Roman"/>
                <a:sym typeface="Times New Roman"/>
              </a:rPr>
              <a:t>:</a:t>
            </a:r>
            <a:endParaRPr sz="1300">
              <a:solidFill>
                <a:schemeClr val="dk1"/>
              </a:solidFill>
              <a:highlight>
                <a:schemeClr val="lt1"/>
              </a:highlight>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highlight>
                  <a:schemeClr val="lt1"/>
                </a:highlight>
                <a:latin typeface="Times New Roman"/>
                <a:ea typeface="Times New Roman"/>
                <a:cs typeface="Times New Roman"/>
                <a:sym typeface="Times New Roman"/>
              </a:rPr>
              <a:t>Lowest Activity</a:t>
            </a:r>
            <a:r>
              <a:rPr lang="en-GB" sz="1300">
                <a:solidFill>
                  <a:schemeClr val="dk1"/>
                </a:solidFill>
                <a:highlight>
                  <a:schemeClr val="lt1"/>
                </a:highlight>
                <a:latin typeface="Times New Roman"/>
                <a:ea typeface="Times New Roman"/>
                <a:cs typeface="Times New Roman"/>
                <a:sym typeface="Times New Roman"/>
              </a:rPr>
              <a:t>: Sunday experiences the lowest user activity, suggesting that users are less engaged with the app on this day.</a:t>
            </a:r>
            <a:endParaRPr sz="13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p:txBody>
      </p:sp>
      <p:sp>
        <p:nvSpPr>
          <p:cNvPr id="104" name="Google Shape;104;p19"/>
          <p:cNvSpPr txBox="1"/>
          <p:nvPr/>
        </p:nvSpPr>
        <p:spPr>
          <a:xfrm>
            <a:off x="698350" y="372925"/>
            <a:ext cx="6674400" cy="6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The bar chart titled "Events per Day of the Week" provides insights into user activity throughout the week:</a:t>
            </a:r>
            <a:endParaRPr sz="13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4201850" y="658050"/>
            <a:ext cx="4821325" cy="3088800"/>
          </a:xfrm>
          <a:prstGeom prst="rect">
            <a:avLst/>
          </a:prstGeom>
          <a:noFill/>
          <a:ln>
            <a:noFill/>
          </a:ln>
        </p:spPr>
      </p:pic>
      <p:sp>
        <p:nvSpPr>
          <p:cNvPr id="110" name="Google Shape;110;p20"/>
          <p:cNvSpPr txBox="1"/>
          <p:nvPr/>
        </p:nvSpPr>
        <p:spPr>
          <a:xfrm>
            <a:off x="345150" y="506825"/>
            <a:ext cx="3800700" cy="27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chemeClr val="dk1"/>
                </a:solidFill>
                <a:highlight>
                  <a:schemeClr val="lt1"/>
                </a:highlight>
                <a:latin typeface="Times New Roman"/>
                <a:ea typeface="Times New Roman"/>
                <a:cs typeface="Times New Roman"/>
                <a:sym typeface="Times New Roman"/>
              </a:rPr>
              <a:t>Observations:</a:t>
            </a:r>
            <a:endParaRPr b="1"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1-10:</a:t>
            </a:r>
            <a:r>
              <a:rPr lang="en-GB" sz="1300">
                <a:solidFill>
                  <a:schemeClr val="dk1"/>
                </a:solidFill>
                <a:highlight>
                  <a:schemeClr val="lt1"/>
                </a:highlight>
                <a:latin typeface="Times New Roman"/>
                <a:ea typeface="Times New Roman"/>
                <a:cs typeface="Times New Roman"/>
                <a:sym typeface="Times New Roman"/>
              </a:rPr>
              <a:t> Fluctuating trend with overall increase, peaking in weeks 9-10.</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11-20:</a:t>
            </a:r>
            <a:r>
              <a:rPr lang="en-GB" sz="1300">
                <a:solidFill>
                  <a:schemeClr val="dk1"/>
                </a:solidFill>
                <a:highlight>
                  <a:schemeClr val="lt1"/>
                </a:highlight>
                <a:latin typeface="Times New Roman"/>
                <a:ea typeface="Times New Roman"/>
                <a:cs typeface="Times New Roman"/>
                <a:sym typeface="Times New Roman"/>
              </a:rPr>
              <a:t> Significant activity rise, with peaks in weeks 12 and 18-19.</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21-30:</a:t>
            </a:r>
            <a:r>
              <a:rPr lang="en-GB" sz="1300">
                <a:solidFill>
                  <a:schemeClr val="dk1"/>
                </a:solidFill>
                <a:highlight>
                  <a:schemeClr val="lt1"/>
                </a:highlight>
                <a:latin typeface="Times New Roman"/>
                <a:ea typeface="Times New Roman"/>
                <a:cs typeface="Times New Roman"/>
                <a:sym typeface="Times New Roman"/>
              </a:rPr>
              <a:t> Gradual decline post-week 18-19 peak, maintaining moderate levels until a sharper drop after week 25.</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31-40:</a:t>
            </a:r>
            <a:r>
              <a:rPr lang="en-GB" sz="1300">
                <a:solidFill>
                  <a:schemeClr val="dk1"/>
                </a:solidFill>
                <a:highlight>
                  <a:schemeClr val="lt1"/>
                </a:highlight>
                <a:latin typeface="Times New Roman"/>
                <a:ea typeface="Times New Roman"/>
                <a:cs typeface="Times New Roman"/>
                <a:sym typeface="Times New Roman"/>
              </a:rPr>
              <a:t> Continued decrease with fluctuations, reaching lower levels compared to previous weeks.</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41-50:</a:t>
            </a:r>
            <a:r>
              <a:rPr lang="en-GB" sz="1300">
                <a:solidFill>
                  <a:schemeClr val="dk1"/>
                </a:solidFill>
                <a:highlight>
                  <a:schemeClr val="lt1"/>
                </a:highlight>
                <a:latin typeface="Times New Roman"/>
                <a:ea typeface="Times New Roman"/>
                <a:cs typeface="Times New Roman"/>
                <a:sym typeface="Times New Roman"/>
              </a:rPr>
              <a:t> Some increase and fluctuation, notable peak around week 45.</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highlight>
                  <a:schemeClr val="lt1"/>
                </a:highlight>
                <a:latin typeface="Times New Roman"/>
                <a:ea typeface="Times New Roman"/>
                <a:cs typeface="Times New Roman"/>
                <a:sym typeface="Times New Roman"/>
              </a:rPr>
              <a:t>Weeks 51-52:</a:t>
            </a:r>
            <a:r>
              <a:rPr lang="en-GB" sz="1300">
                <a:solidFill>
                  <a:schemeClr val="dk1"/>
                </a:solidFill>
                <a:highlight>
                  <a:schemeClr val="lt1"/>
                </a:highlight>
                <a:latin typeface="Times New Roman"/>
                <a:ea typeface="Times New Roman"/>
                <a:cs typeface="Times New Roman"/>
                <a:sym typeface="Times New Roman"/>
              </a:rPr>
              <a:t> Decrease towards year-end</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p:txBody>
      </p:sp>
      <p:sp>
        <p:nvSpPr>
          <p:cNvPr id="111" name="Google Shape;111;p20"/>
          <p:cNvSpPr txBox="1"/>
          <p:nvPr/>
        </p:nvSpPr>
        <p:spPr>
          <a:xfrm>
            <a:off x="345149" y="3746850"/>
            <a:ext cx="8453700" cy="15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From this data, user activity is highest:</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Around weeks 9-10</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Around weeks 18-19</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Around week 45</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These periods show significant peaks in the number of events per week, indicating higher user activity during these times.</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300">
              <a:solidFill>
                <a:schemeClr val="dk1"/>
              </a:solidFill>
              <a:highlight>
                <a:schemeClr val="lt1"/>
              </a:highlight>
              <a:latin typeface="Times New Roman"/>
              <a:ea typeface="Times New Roman"/>
              <a:cs typeface="Times New Roman"/>
              <a:sym typeface="Times New Roman"/>
            </a:endParaRPr>
          </a:p>
        </p:txBody>
      </p:sp>
      <p:sp>
        <p:nvSpPr>
          <p:cNvPr id="112" name="Google Shape;112;p20"/>
          <p:cNvSpPr txBox="1"/>
          <p:nvPr/>
        </p:nvSpPr>
        <p:spPr>
          <a:xfrm>
            <a:off x="0" y="63725"/>
            <a:ext cx="7587600" cy="4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chemeClr val="lt1"/>
                </a:highlight>
                <a:latin typeface="Times New Roman"/>
                <a:ea typeface="Times New Roman"/>
                <a:cs typeface="Times New Roman"/>
                <a:sym typeface="Times New Roman"/>
              </a:rPr>
              <a:t>This line chart shows the  number of events per week over the year. </a:t>
            </a:r>
            <a:endParaRPr sz="1900">
              <a:solidFill>
                <a:schemeClr val="accent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24175"/>
            <a:ext cx="589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00"/>
              <a:t>What was the trend of events throughout the month?</a:t>
            </a:r>
            <a:endParaRPr sz="2000"/>
          </a:p>
        </p:txBody>
      </p:sp>
      <p:pic>
        <p:nvPicPr>
          <p:cNvPr id="118" name="Google Shape;118;p21"/>
          <p:cNvPicPr preferRelativeResize="0"/>
          <p:nvPr/>
        </p:nvPicPr>
        <p:blipFill>
          <a:blip r:embed="rId3">
            <a:alphaModFix/>
          </a:blip>
          <a:stretch>
            <a:fillRect/>
          </a:stretch>
        </p:blipFill>
        <p:spPr>
          <a:xfrm>
            <a:off x="4151625" y="1074350"/>
            <a:ext cx="4868225" cy="3558200"/>
          </a:xfrm>
          <a:prstGeom prst="rect">
            <a:avLst/>
          </a:prstGeom>
          <a:noFill/>
          <a:ln>
            <a:noFill/>
          </a:ln>
        </p:spPr>
      </p:pic>
      <p:sp>
        <p:nvSpPr>
          <p:cNvPr id="119" name="Google Shape;119;p21"/>
          <p:cNvSpPr txBox="1"/>
          <p:nvPr/>
        </p:nvSpPr>
        <p:spPr>
          <a:xfrm>
            <a:off x="537175" y="1141500"/>
            <a:ext cx="3411000" cy="34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chemeClr val="dk1"/>
                </a:solidFill>
                <a:highlight>
                  <a:schemeClr val="lt1"/>
                </a:highlight>
                <a:latin typeface="Times New Roman"/>
                <a:ea typeface="Times New Roman"/>
                <a:cs typeface="Times New Roman"/>
                <a:sym typeface="Times New Roman"/>
              </a:rPr>
              <a:t>This chart shows the number events </a:t>
            </a:r>
            <a:r>
              <a:rPr lang="en-GB" sz="1300">
                <a:solidFill>
                  <a:schemeClr val="dk1"/>
                </a:solidFill>
                <a:highlight>
                  <a:schemeClr val="lt1"/>
                </a:highlight>
                <a:latin typeface="Times New Roman"/>
                <a:ea typeface="Times New Roman"/>
                <a:cs typeface="Times New Roman"/>
                <a:sym typeface="Times New Roman"/>
              </a:rPr>
              <a:t>occurred</a:t>
            </a:r>
            <a:r>
              <a:rPr lang="en-GB" sz="1300">
                <a:solidFill>
                  <a:schemeClr val="dk1"/>
                </a:solidFill>
                <a:highlight>
                  <a:schemeClr val="lt1"/>
                </a:highlight>
                <a:latin typeface="Times New Roman"/>
                <a:ea typeface="Times New Roman"/>
                <a:cs typeface="Times New Roman"/>
                <a:sym typeface="Times New Roman"/>
              </a:rPr>
              <a:t> over the year for each month</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It shows that the July,2022 was the peak  month followed by may,2022 and march,2022.</a:t>
            </a:r>
            <a:endParaRPr sz="1300">
              <a:solidFill>
                <a:schemeClr val="dk1"/>
              </a:solidFill>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GB" sz="1300">
                <a:solidFill>
                  <a:schemeClr val="dk1"/>
                </a:solidFill>
                <a:highlight>
                  <a:schemeClr val="lt1"/>
                </a:highlight>
                <a:latin typeface="Times New Roman"/>
                <a:ea typeface="Times New Roman"/>
                <a:cs typeface="Times New Roman"/>
                <a:sym typeface="Times New Roman"/>
              </a:rPr>
              <a:t>It also that the least event </a:t>
            </a:r>
            <a:r>
              <a:rPr lang="en-GB" sz="1300">
                <a:solidFill>
                  <a:schemeClr val="dk1"/>
                </a:solidFill>
                <a:highlight>
                  <a:schemeClr val="lt1"/>
                </a:highlight>
                <a:latin typeface="Times New Roman"/>
                <a:ea typeface="Times New Roman"/>
                <a:cs typeface="Times New Roman"/>
                <a:sym typeface="Times New Roman"/>
              </a:rPr>
              <a:t>occurred</a:t>
            </a:r>
            <a:r>
              <a:rPr lang="en-GB" sz="1300">
                <a:solidFill>
                  <a:schemeClr val="dk1"/>
                </a:solidFill>
                <a:highlight>
                  <a:schemeClr val="lt1"/>
                </a:highlight>
                <a:latin typeface="Times New Roman"/>
                <a:ea typeface="Times New Roman"/>
                <a:cs typeface="Times New Roman"/>
                <a:sym typeface="Times New Roman"/>
              </a:rPr>
              <a:t> in the month of January,2022 followed by february, 2023</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