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98" r:id="rId2"/>
    <p:sldId id="306" r:id="rId3"/>
    <p:sldId id="307" r:id="rId4"/>
    <p:sldId id="308" r:id="rId5"/>
    <p:sldId id="309" r:id="rId6"/>
    <p:sldId id="31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84626" autoAdjust="0"/>
  </p:normalViewPr>
  <p:slideViewPr>
    <p:cSldViewPr snapToGrid="0">
      <p:cViewPr varScale="1">
        <p:scale>
          <a:sx n="64" d="100"/>
          <a:sy n="64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B20CA-4BEC-4AFE-B0FD-DAD94366CBC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84F5F-6877-435D-ACA2-9462AD19E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6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AA47-B8C8-4092-BF74-AF57E3166855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42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C283-3508-4159-BCCC-7F2C59BBAD5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49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4F5F-6877-435D-ACA2-9462AD19E9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4F5F-6877-435D-ACA2-9462AD19E9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5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2275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9915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9856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0897"/>
            <a:ext cx="2057400" cy="365125"/>
          </a:xfrm>
        </p:spPr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0897"/>
            <a:ext cx="3086100" cy="365125"/>
          </a:xfrm>
        </p:spPr>
        <p:txBody>
          <a:bodyPr/>
          <a:lstStyle/>
          <a:p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en-CA" dirty="0" err="1">
                <a:solidFill>
                  <a:prstClr val="black">
                    <a:tint val="75000"/>
                  </a:prstClr>
                </a:solidFill>
              </a:rPr>
              <a:t>ValueInfinity</a:t>
            </a:r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0897"/>
            <a:ext cx="2057400" cy="365125"/>
          </a:xfrm>
        </p:spPr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CA" sz="3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563"/>
            <a:ext cx="7886700" cy="241114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en-US" sz="3200" kern="1200" dirty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2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0896"/>
            <a:ext cx="2057400" cy="365125"/>
          </a:xfrm>
        </p:spPr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0896"/>
            <a:ext cx="3086100" cy="365125"/>
          </a:xfrm>
        </p:spPr>
        <p:txBody>
          <a:bodyPr/>
          <a:lstStyle/>
          <a:p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en-CA" dirty="0" err="1">
                <a:solidFill>
                  <a:prstClr val="black">
                    <a:tint val="75000"/>
                  </a:prstClr>
                </a:solidFill>
              </a:rPr>
              <a:t>ValueInfinity</a:t>
            </a:r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0896"/>
            <a:ext cx="2057400" cy="365125"/>
          </a:xfrm>
        </p:spPr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0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CA" sz="3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563"/>
            <a:ext cx="7886700" cy="241114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en-US" sz="3200" kern="1200" dirty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/>
          </p:nvPr>
        </p:nvGraphicFramePr>
        <p:xfrm>
          <a:off x="372103" y="1089404"/>
          <a:ext cx="8445732" cy="361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5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0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71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500" b="0" i="0" u="none" strike="noStrik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ＭＳ Ｐゴシック" panose="020B0600070205080204" pitchFamily="50" charset="-128"/>
                          <a:cs typeface="+mn-cs"/>
                        </a:rPr>
                        <a:t>Name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ＭＳ Ｐゴシック" panose="020B0600070205080204" pitchFamily="50" charset="-128"/>
                        </a:rPr>
                        <a:t>Description</a:t>
                      </a:r>
                    </a:p>
                  </a:txBody>
                  <a:tcPr marL="7144" marR="7144" marT="7144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ＭＳ Ｐゴシック" panose="020B0600070205080204" pitchFamily="50" charset="-128"/>
                        </a:rPr>
                        <a:t>Level</a:t>
                      </a:r>
                    </a:p>
                  </a:txBody>
                  <a:tcPr marL="7144" marR="7144" marT="7144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ＭＳ Ｐゴシック" panose="020B0600070205080204" pitchFamily="50" charset="-128"/>
                        </a:rPr>
                        <a:t>Characteristics</a:t>
                      </a:r>
                    </a:p>
                  </a:txBody>
                  <a:tcPr marL="7144" marR="7144" marT="7144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ＭＳ Ｐゴシック" panose="020B0600070205080204" pitchFamily="50" charset="-128"/>
                        </a:rPr>
                        <a:t>Capability</a:t>
                      </a:r>
                    </a:p>
                  </a:txBody>
                  <a:tcPr marL="7144" marR="7144" marT="7144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850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u="none" strike="noStrike" dirty="0">
                          <a:effectLst/>
                          <a:latin typeface="+mn-lt"/>
                        </a:rPr>
                        <a:t>Name of Process</a:t>
                      </a:r>
                      <a:endParaRPr lang="en-US" altLang="ja-JP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Description</a:t>
                      </a:r>
                      <a:r>
                        <a:rPr lang="en-US" altLang="ja-JP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text point one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Description</a:t>
                      </a:r>
                      <a:r>
                        <a:rPr lang="en-US" altLang="ja-JP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text point  two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Description</a:t>
                      </a:r>
                      <a:r>
                        <a:rPr lang="en-US" altLang="ja-JP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text point three</a:t>
                      </a:r>
                    </a:p>
                  </a:txBody>
                  <a:tcPr marL="7144" marR="7144" marT="7144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Level 5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7144" marR="7144" marT="7144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7144" marR="7144" marT="7144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850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Level 4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</a:txBody>
                  <a:tcPr marL="7144" marR="7144" marT="7144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</a:txBody>
                  <a:tcPr marL="7144" marR="7144" marT="7144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Name of Process</a:t>
                      </a:r>
                      <a:endParaRPr kumimoji="1" lang="en-US" altLang="ja-JP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Description</a:t>
                      </a:r>
                      <a:r>
                        <a:rPr lang="en-US" altLang="ja-JP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text point one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Description</a:t>
                      </a:r>
                      <a:r>
                        <a:rPr lang="en-US" altLang="ja-JP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text point two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Description</a:t>
                      </a:r>
                      <a:r>
                        <a:rPr lang="en-US" altLang="ja-JP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text point three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endParaRPr lang="en-US" altLang="ja-JP" sz="11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 fontAlgn="t">
                        <a:buFontTx/>
                        <a:buChar char="-"/>
                      </a:pPr>
                      <a:endParaRPr lang="en-US" altLang="ja-JP" sz="11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 fontAlgn="t">
                        <a:buFontTx/>
                        <a:buChar char="-"/>
                      </a:pP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285750" indent="-285750" algn="l" fontAlgn="t">
                        <a:buFontTx/>
                        <a:buChar char="-"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7144" marR="7144" marT="7144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Level 5</a:t>
                      </a:r>
                    </a:p>
                  </a:txBody>
                  <a:tcPr marL="7144" marR="7144" marT="714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</a:txBody>
                  <a:tcPr marL="7144" marR="7144" marT="7144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</a:txBody>
                  <a:tcPr marL="7144" marR="7144" marT="7144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8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Level 4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144" marR="7144" marT="714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</a:p>
                  </a:txBody>
                  <a:tcPr marL="7144" marR="7144" marT="7144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Test</a:t>
                      </a:r>
                      <a:endParaRPr lang="en-US" altLang="ja-JP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144" marR="7144" marT="7144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8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1456809"/>
          </a:xfr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>
              <a:defRPr lang="en-US" sz="1600" b="1" u="sng" dirty="0" smtClean="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0" lvl="0" defTabSz="457154"/>
            <a:r>
              <a:rPr lang="ja-JP" altLang="en-US"/>
              <a:t>マスター テキストの書式設定</a:t>
            </a:r>
          </a:p>
          <a:p>
            <a:pPr marL="0" lvl="1" defTabSz="457154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marL="0" lvl="2" defTabSz="457154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marL="0" lvl="3" defTabSz="457154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marL="0" lvl="4" defTabSz="45715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0897"/>
            <a:ext cx="2057400" cy="365125"/>
          </a:xfrm>
        </p:spPr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0897"/>
            <a:ext cx="3086100" cy="365125"/>
          </a:xfrm>
        </p:spPr>
        <p:txBody>
          <a:bodyPr/>
          <a:lstStyle/>
          <a:p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en-CA" dirty="0" err="1">
                <a:solidFill>
                  <a:prstClr val="black">
                    <a:tint val="75000"/>
                  </a:prstClr>
                </a:solidFill>
              </a:rPr>
              <a:t>ValueInfinity</a:t>
            </a:r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0897"/>
            <a:ext cx="2057400" cy="365125"/>
          </a:xfrm>
        </p:spPr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0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CA" sz="3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563"/>
            <a:ext cx="7886700" cy="241114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en-US" sz="3200" kern="1200" dirty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062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CA" sz="3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564572"/>
            <a:ext cx="2057400" cy="365125"/>
          </a:xfrm>
        </p:spPr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564572"/>
            <a:ext cx="3086100" cy="365125"/>
          </a:xfrm>
        </p:spPr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64572"/>
            <a:ext cx="2057400" cy="365125"/>
          </a:xfrm>
        </p:spPr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2563"/>
            <a:ext cx="7886700" cy="241114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en-US" sz="3200" kern="1200" dirty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55638"/>
            <a:ext cx="9144000" cy="2811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latin typeface="+mj-lt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© ValueInfinity Inc.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714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421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CA" sz="3200" dirty="0">
              <a:solidFill>
                <a:prstClr val="white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021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6673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74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682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8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7257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7844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300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F6DE-BDCE-4836-8904-056BC20FEF2F}" type="slidenum">
              <a:rPr kumimoji="0"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5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560895"/>
            <a:ext cx="3086100" cy="365125"/>
          </a:xfrm>
        </p:spPr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60895"/>
            <a:ext cx="2057400" cy="365125"/>
          </a:xfrm>
        </p:spPr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720D2-0955-4D82-9164-F7A48C384E51}"/>
              </a:ext>
            </a:extLst>
          </p:cNvPr>
          <p:cNvSpPr/>
          <p:nvPr/>
        </p:nvSpPr>
        <p:spPr>
          <a:xfrm>
            <a:off x="2111720" y="2652661"/>
            <a:ext cx="4920559" cy="124032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i="1" dirty="0">
                <a:solidFill>
                  <a:schemeClr val="tx1"/>
                </a:solidFill>
              </a:rPr>
              <a:t>To-Be Process for NBM</a:t>
            </a:r>
          </a:p>
        </p:txBody>
      </p:sp>
    </p:spTree>
    <p:extLst>
      <p:ext uri="{BB962C8B-B14F-4D97-AF65-F5344CB8AC3E}">
        <p14:creationId xmlns:p14="http://schemas.microsoft.com/office/powerpoint/2010/main" val="3858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ValueInfinity Inc.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7F6DE-BDCE-4836-8904-056BC20FEF2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Value Creation from Data Analytics (Improve output 3)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905FA-F91D-432C-908C-790F2927DFA0}"/>
              </a:ext>
            </a:extLst>
          </p:cNvPr>
          <p:cNvSpPr/>
          <p:nvPr/>
        </p:nvSpPr>
        <p:spPr>
          <a:xfrm>
            <a:off x="38101" y="3394248"/>
            <a:ext cx="9072000" cy="3244677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Process 6">
            <a:extLst>
              <a:ext uri="{FF2B5EF4-FFF2-40B4-BE49-F238E27FC236}">
                <a16:creationId xmlns:a16="http://schemas.microsoft.com/office/drawing/2014/main" id="{DA95F015-BF03-4D85-8B1C-852B6E34F7C9}"/>
              </a:ext>
            </a:extLst>
          </p:cNvPr>
          <p:cNvSpPr/>
          <p:nvPr/>
        </p:nvSpPr>
        <p:spPr>
          <a:xfrm>
            <a:off x="7873798" y="4781469"/>
            <a:ext cx="1188000" cy="732963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Interpretation of Results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A2DE83-81B4-4833-BE10-6E3C6C19F128}"/>
              </a:ext>
            </a:extLst>
          </p:cNvPr>
          <p:cNvSpPr/>
          <p:nvPr/>
        </p:nvSpPr>
        <p:spPr>
          <a:xfrm>
            <a:off x="6025866" y="3490440"/>
            <a:ext cx="2921567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>
                <a:solidFill>
                  <a:schemeClr val="tx1"/>
                </a:solidFill>
              </a:rPr>
              <a:t>For example:</a:t>
            </a:r>
          </a:p>
          <a:p>
            <a:endParaRPr lang="en-CA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Strength of relationship (e.g. R</a:t>
            </a:r>
            <a:r>
              <a:rPr lang="en-CA" sz="1200" baseline="30000" dirty="0">
                <a:solidFill>
                  <a:schemeClr val="tx1"/>
                </a:solidFill>
              </a:rPr>
              <a:t>2</a:t>
            </a:r>
            <a:r>
              <a:rPr lang="en-CA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Accuracy of output (e.g. Cross Validation) </a:t>
            </a:r>
          </a:p>
        </p:txBody>
      </p:sp>
      <p:sp>
        <p:nvSpPr>
          <p:cNvPr id="111" name="Flowchart: Process 6">
            <a:extLst>
              <a:ext uri="{FF2B5EF4-FFF2-40B4-BE49-F238E27FC236}">
                <a16:creationId xmlns:a16="http://schemas.microsoft.com/office/drawing/2014/main" id="{6D38A526-42AC-460D-8F23-70B171ACA965}"/>
              </a:ext>
            </a:extLst>
          </p:cNvPr>
          <p:cNvSpPr/>
          <p:nvPr/>
        </p:nvSpPr>
        <p:spPr>
          <a:xfrm>
            <a:off x="3314043" y="4781469"/>
            <a:ext cx="1152000" cy="732963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Model Assumptions and Validation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Flowchart: Process 6">
            <a:extLst>
              <a:ext uri="{FF2B5EF4-FFF2-40B4-BE49-F238E27FC236}">
                <a16:creationId xmlns:a16="http://schemas.microsoft.com/office/drawing/2014/main" id="{570AB3E7-ABAE-4A70-9449-DEE41BC56F7C}"/>
              </a:ext>
            </a:extLst>
          </p:cNvPr>
          <p:cNvSpPr/>
          <p:nvPr/>
        </p:nvSpPr>
        <p:spPr>
          <a:xfrm>
            <a:off x="6508857" y="4781469"/>
            <a:ext cx="1188000" cy="732963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Implementation of the Model on Larger Data Set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lowchart: Process 6">
            <a:extLst>
              <a:ext uri="{FF2B5EF4-FFF2-40B4-BE49-F238E27FC236}">
                <a16:creationId xmlns:a16="http://schemas.microsoft.com/office/drawing/2014/main" id="{004E24AB-A1BD-47BB-AF0E-B466C3A70385}"/>
              </a:ext>
            </a:extLst>
          </p:cNvPr>
          <p:cNvSpPr/>
          <p:nvPr/>
        </p:nvSpPr>
        <p:spPr>
          <a:xfrm>
            <a:off x="5575919" y="4781469"/>
            <a:ext cx="756000" cy="732963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Model Selection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円/楕円 65">
            <a:extLst>
              <a:ext uri="{FF2B5EF4-FFF2-40B4-BE49-F238E27FC236}">
                <a16:creationId xmlns:a16="http://schemas.microsoft.com/office/drawing/2014/main" id="{4720EDBA-EFBB-4972-8113-D35044582A2B}"/>
              </a:ext>
            </a:extLst>
          </p:cNvPr>
          <p:cNvSpPr/>
          <p:nvPr/>
        </p:nvSpPr>
        <p:spPr>
          <a:xfrm>
            <a:off x="96700" y="3448225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125AB51-2AD8-4758-82F6-08FEC46F0D1C}"/>
              </a:ext>
            </a:extLst>
          </p:cNvPr>
          <p:cNvSpPr/>
          <p:nvPr/>
        </p:nvSpPr>
        <p:spPr>
          <a:xfrm>
            <a:off x="3270582" y="3652440"/>
            <a:ext cx="237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>
                <a:solidFill>
                  <a:schemeClr val="tx1"/>
                </a:solidFill>
              </a:rPr>
              <a:t>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Visualization (Histogram, Q-Q plot)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Distribution of input parameters</a:t>
            </a:r>
          </a:p>
        </p:txBody>
      </p:sp>
      <p:sp>
        <p:nvSpPr>
          <p:cNvPr id="152" name="Flowchart: Process 6">
            <a:extLst>
              <a:ext uri="{FF2B5EF4-FFF2-40B4-BE49-F238E27FC236}">
                <a16:creationId xmlns:a16="http://schemas.microsoft.com/office/drawing/2014/main" id="{2AE158B6-F10E-4D4D-BF51-E6DA2306BF3C}"/>
              </a:ext>
            </a:extLst>
          </p:cNvPr>
          <p:cNvSpPr/>
          <p:nvPr/>
        </p:nvSpPr>
        <p:spPr>
          <a:xfrm>
            <a:off x="1052167" y="4781469"/>
            <a:ext cx="756000" cy="732963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Model Options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Flowchart: Process 6">
            <a:extLst>
              <a:ext uri="{FF2B5EF4-FFF2-40B4-BE49-F238E27FC236}">
                <a16:creationId xmlns:a16="http://schemas.microsoft.com/office/drawing/2014/main" id="{29DDFE28-8BE7-4D35-80BE-1C537DB5258D}"/>
              </a:ext>
            </a:extLst>
          </p:cNvPr>
          <p:cNvSpPr/>
          <p:nvPr/>
        </p:nvSpPr>
        <p:spPr>
          <a:xfrm>
            <a:off x="1985105" y="4781469"/>
            <a:ext cx="1152000" cy="732963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Visualization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Transformation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085C421-85A5-421F-AD1E-DB09AFD6416D}"/>
              </a:ext>
            </a:extLst>
          </p:cNvPr>
          <p:cNvSpPr/>
          <p:nvPr/>
        </p:nvSpPr>
        <p:spPr>
          <a:xfrm>
            <a:off x="3000131" y="5617118"/>
            <a:ext cx="2152023" cy="943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50" dirty="0">
                <a:solidFill>
                  <a:schemeClr val="tx1"/>
                </a:solidFill>
              </a:rPr>
              <a:t>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tx1"/>
                </a:solidFill>
              </a:rPr>
              <a:t>Scatter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tx1"/>
                </a:solidFill>
              </a:rPr>
              <a:t>Feature Scaling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tx1"/>
                </a:solidFill>
              </a:rPr>
              <a:t>Mean 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tx1"/>
                </a:solidFill>
              </a:rPr>
              <a:t>Log transformation 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3970B-C46A-43F8-9E52-FD36D31B3D6A}"/>
              </a:ext>
            </a:extLst>
          </p:cNvPr>
          <p:cNvSpPr/>
          <p:nvPr/>
        </p:nvSpPr>
        <p:spPr>
          <a:xfrm>
            <a:off x="527336" y="3652440"/>
            <a:ext cx="237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>
                <a:solidFill>
                  <a:schemeClr val="tx1"/>
                </a:solidFill>
              </a:rPr>
              <a:t>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Different Approach (e.g. Regression, Classification, Clustering)</a:t>
            </a:r>
          </a:p>
        </p:txBody>
      </p:sp>
      <p:sp>
        <p:nvSpPr>
          <p:cNvPr id="160" name="Flowchart: Process 6">
            <a:extLst>
              <a:ext uri="{FF2B5EF4-FFF2-40B4-BE49-F238E27FC236}">
                <a16:creationId xmlns:a16="http://schemas.microsoft.com/office/drawing/2014/main" id="{E769FD19-13C5-48B4-AA11-6DAAB740C7AE}"/>
              </a:ext>
            </a:extLst>
          </p:cNvPr>
          <p:cNvSpPr/>
          <p:nvPr/>
        </p:nvSpPr>
        <p:spPr>
          <a:xfrm>
            <a:off x="4642981" y="4781469"/>
            <a:ext cx="756000" cy="732963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Model Tuning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DA134D6-7958-4857-92CB-9C2F718C5315}"/>
              </a:ext>
            </a:extLst>
          </p:cNvPr>
          <p:cNvCxnSpPr>
            <a:cxnSpLocks/>
            <a:stCxn id="152" idx="3"/>
            <a:endCxn id="156" idx="1"/>
          </p:cNvCxnSpPr>
          <p:nvPr/>
        </p:nvCxnSpPr>
        <p:spPr>
          <a:xfrm>
            <a:off x="1808167" y="5147951"/>
            <a:ext cx="176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0B57420-F0C1-4E0C-826B-D957FA765C8C}"/>
              </a:ext>
            </a:extLst>
          </p:cNvPr>
          <p:cNvCxnSpPr>
            <a:stCxn id="156" idx="3"/>
            <a:endCxn id="111" idx="1"/>
          </p:cNvCxnSpPr>
          <p:nvPr/>
        </p:nvCxnSpPr>
        <p:spPr>
          <a:xfrm>
            <a:off x="3137105" y="5147951"/>
            <a:ext cx="176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750C267-5E93-4E4E-AF6B-738E52A7CAD0}"/>
              </a:ext>
            </a:extLst>
          </p:cNvPr>
          <p:cNvCxnSpPr>
            <a:cxnSpLocks/>
            <a:stCxn id="111" idx="3"/>
            <a:endCxn id="160" idx="1"/>
          </p:cNvCxnSpPr>
          <p:nvPr/>
        </p:nvCxnSpPr>
        <p:spPr>
          <a:xfrm>
            <a:off x="4466043" y="5147951"/>
            <a:ext cx="176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AA7DCC8-0E78-4035-B1DF-02E872679A4B}"/>
              </a:ext>
            </a:extLst>
          </p:cNvPr>
          <p:cNvCxnSpPr>
            <a:cxnSpLocks/>
            <a:stCxn id="160" idx="3"/>
            <a:endCxn id="122" idx="1"/>
          </p:cNvCxnSpPr>
          <p:nvPr/>
        </p:nvCxnSpPr>
        <p:spPr>
          <a:xfrm>
            <a:off x="5398981" y="5147951"/>
            <a:ext cx="176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A9D5720-6B9F-4A1D-918C-2B511DC85B1A}"/>
              </a:ext>
            </a:extLst>
          </p:cNvPr>
          <p:cNvCxnSpPr>
            <a:cxnSpLocks/>
            <a:stCxn id="122" idx="3"/>
            <a:endCxn id="112" idx="1"/>
          </p:cNvCxnSpPr>
          <p:nvPr/>
        </p:nvCxnSpPr>
        <p:spPr>
          <a:xfrm>
            <a:off x="6331919" y="5147951"/>
            <a:ext cx="176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909D341-86BA-422F-92D6-DB93253CABB4}"/>
              </a:ext>
            </a:extLst>
          </p:cNvPr>
          <p:cNvCxnSpPr>
            <a:cxnSpLocks/>
            <a:stCxn id="112" idx="3"/>
            <a:endCxn id="103" idx="1"/>
          </p:cNvCxnSpPr>
          <p:nvPr/>
        </p:nvCxnSpPr>
        <p:spPr>
          <a:xfrm>
            <a:off x="7696857" y="5147951"/>
            <a:ext cx="176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F23D59B-5710-4DBD-A71C-F655690FE714}"/>
              </a:ext>
            </a:extLst>
          </p:cNvPr>
          <p:cNvCxnSpPr>
            <a:cxnSpLocks/>
            <a:stCxn id="152" idx="0"/>
            <a:endCxn id="159" idx="2"/>
          </p:cNvCxnSpPr>
          <p:nvPr/>
        </p:nvCxnSpPr>
        <p:spPr>
          <a:xfrm flipV="1">
            <a:off x="1430167" y="4408440"/>
            <a:ext cx="285169" cy="3730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36CA88E-2C6A-4385-ADAF-C77A97CE9C8D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>
            <a:off x="2561105" y="5514432"/>
            <a:ext cx="1515038" cy="10268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E160F5-02DF-41BA-BD1D-B02600304D24}"/>
              </a:ext>
            </a:extLst>
          </p:cNvPr>
          <p:cNvCxnSpPr>
            <a:cxnSpLocks/>
            <a:stCxn id="111" idx="0"/>
            <a:endCxn id="151" idx="2"/>
          </p:cNvCxnSpPr>
          <p:nvPr/>
        </p:nvCxnSpPr>
        <p:spPr>
          <a:xfrm flipV="1">
            <a:off x="3890043" y="4408440"/>
            <a:ext cx="568539" cy="3730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B099D6A-63D2-4A93-AC7A-2E4CAF419062}"/>
              </a:ext>
            </a:extLst>
          </p:cNvPr>
          <p:cNvCxnSpPr>
            <a:cxnSpLocks/>
            <a:stCxn id="122" idx="0"/>
            <a:endCxn id="39" idx="2"/>
          </p:cNvCxnSpPr>
          <p:nvPr/>
        </p:nvCxnSpPr>
        <p:spPr>
          <a:xfrm flipV="1">
            <a:off x="5953919" y="4570440"/>
            <a:ext cx="1532731" cy="2110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784B29D-8403-46E2-8E1F-495D86AFB832}"/>
              </a:ext>
            </a:extLst>
          </p:cNvPr>
          <p:cNvSpPr/>
          <p:nvPr/>
        </p:nvSpPr>
        <p:spPr>
          <a:xfrm>
            <a:off x="5677228" y="5616576"/>
            <a:ext cx="2304095" cy="100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50" dirty="0">
                <a:solidFill>
                  <a:schemeClr val="tx1"/>
                </a:solidFill>
              </a:rPr>
              <a:t>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tx1"/>
                </a:solidFill>
              </a:rPr>
              <a:t>Optimize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tx1"/>
                </a:solidFill>
              </a:rPr>
              <a:t>Significance of dependent variable to independent variable (e.g. P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tx1"/>
                </a:solidFill>
              </a:rPr>
              <a:t>Reduce overfitting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CA4B929-3B9E-4690-8402-9162552A7A3A}"/>
              </a:ext>
            </a:extLst>
          </p:cNvPr>
          <p:cNvCxnSpPr>
            <a:cxnSpLocks/>
            <a:stCxn id="160" idx="2"/>
            <a:endCxn id="187" idx="0"/>
          </p:cNvCxnSpPr>
          <p:nvPr/>
        </p:nvCxnSpPr>
        <p:spPr>
          <a:xfrm>
            <a:off x="5020981" y="5514432"/>
            <a:ext cx="1808295" cy="1021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50">
            <a:extLst>
              <a:ext uri="{FF2B5EF4-FFF2-40B4-BE49-F238E27FC236}">
                <a16:creationId xmlns:a16="http://schemas.microsoft.com/office/drawing/2014/main" id="{5125AB51-2AD8-4758-82F6-08FEC46F0D1C}"/>
              </a:ext>
            </a:extLst>
          </p:cNvPr>
          <p:cNvSpPr/>
          <p:nvPr/>
        </p:nvSpPr>
        <p:spPr>
          <a:xfrm>
            <a:off x="137018" y="5814550"/>
            <a:ext cx="2088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>
                <a:solidFill>
                  <a:schemeClr val="tx1"/>
                </a:solidFill>
              </a:rPr>
              <a:t>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tx1"/>
                </a:solidFill>
              </a:rPr>
              <a:t>Feature selection, prioritization (when enough operations data is available)</a:t>
            </a:r>
          </a:p>
        </p:txBody>
      </p:sp>
      <p:sp>
        <p:nvSpPr>
          <p:cNvPr id="59" name="Flowchart: Process 6">
            <a:extLst>
              <a:ext uri="{FF2B5EF4-FFF2-40B4-BE49-F238E27FC236}">
                <a16:creationId xmlns:a16="http://schemas.microsoft.com/office/drawing/2014/main" id="{1270672E-7645-4BFD-9B7C-10DD4548ACDF}"/>
              </a:ext>
            </a:extLst>
          </p:cNvPr>
          <p:cNvSpPr/>
          <p:nvPr/>
        </p:nvSpPr>
        <p:spPr>
          <a:xfrm>
            <a:off x="119229" y="4781469"/>
            <a:ext cx="756000" cy="732963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Mining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95920BC-1237-44D5-BED2-D0C776BBE450}"/>
              </a:ext>
            </a:extLst>
          </p:cNvPr>
          <p:cNvCxnSpPr>
            <a:stCxn id="59" idx="3"/>
            <a:endCxn id="152" idx="1"/>
          </p:cNvCxnSpPr>
          <p:nvPr/>
        </p:nvCxnSpPr>
        <p:spPr>
          <a:xfrm>
            <a:off x="875229" y="5147951"/>
            <a:ext cx="176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2D68C43-ACDB-4A77-B8AC-F2FFD4BAD37B}"/>
              </a:ext>
            </a:extLst>
          </p:cNvPr>
          <p:cNvCxnSpPr>
            <a:cxnSpLocks/>
            <a:stCxn id="59" idx="2"/>
            <a:endCxn id="57" idx="0"/>
          </p:cNvCxnSpPr>
          <p:nvPr/>
        </p:nvCxnSpPr>
        <p:spPr>
          <a:xfrm>
            <a:off x="497229" y="5514432"/>
            <a:ext cx="683789" cy="30011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124DBD-53A7-4F4A-A9EA-4DA2EF39AF8B}"/>
              </a:ext>
            </a:extLst>
          </p:cNvPr>
          <p:cNvSpPr txBox="1"/>
          <p:nvPr/>
        </p:nvSpPr>
        <p:spPr>
          <a:xfrm>
            <a:off x="3667146" y="800038"/>
            <a:ext cx="215936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Some information available on weak point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D0A2E0-D21A-46C3-9FFF-6036882061FA}"/>
              </a:ext>
            </a:extLst>
          </p:cNvPr>
          <p:cNvSpPr txBox="1"/>
          <p:nvPr/>
        </p:nvSpPr>
        <p:spPr>
          <a:xfrm>
            <a:off x="628650" y="790157"/>
            <a:ext cx="2159367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Some information available on horizontal deployment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8D596E-09BE-4D91-B508-0F84FF16644A}"/>
              </a:ext>
            </a:extLst>
          </p:cNvPr>
          <p:cNvSpPr txBox="1"/>
          <p:nvPr/>
        </p:nvSpPr>
        <p:spPr>
          <a:xfrm>
            <a:off x="6705643" y="790157"/>
            <a:ext cx="2159367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Some information available on MTBF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BF6A3-A9DD-46D5-8B0E-393F54A68FF0}"/>
              </a:ext>
            </a:extLst>
          </p:cNvPr>
          <p:cNvSpPr txBox="1"/>
          <p:nvPr/>
        </p:nvSpPr>
        <p:spPr>
          <a:xfrm>
            <a:off x="1354389" y="1577112"/>
            <a:ext cx="1674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It is part of NCR process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4080DF-BD5F-47E2-B961-0853245D7E42}"/>
              </a:ext>
            </a:extLst>
          </p:cNvPr>
          <p:cNvSpPr txBox="1"/>
          <p:nvPr/>
        </p:nvSpPr>
        <p:spPr>
          <a:xfrm>
            <a:off x="-2225335" y="2935727"/>
            <a:ext cx="2159367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Final decision will be taken by the customer, however the justification needs to be clear incorporating the age of the plant, operating load, start up frequency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DC932B-EF90-40C0-8360-D53C6CFE37E8}"/>
              </a:ext>
            </a:extLst>
          </p:cNvPr>
          <p:cNvSpPr txBox="1"/>
          <p:nvPr/>
        </p:nvSpPr>
        <p:spPr>
          <a:xfrm>
            <a:off x="7597130" y="1419672"/>
            <a:ext cx="25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MTBF has a wide range of probability </a:t>
            </a:r>
          </a:p>
        </p:txBody>
      </p:sp>
    </p:spTree>
    <p:extLst>
      <p:ext uri="{BB962C8B-B14F-4D97-AF65-F5344CB8AC3E}">
        <p14:creationId xmlns:p14="http://schemas.microsoft.com/office/powerpoint/2010/main" val="31194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BE006-4073-4FCE-91CF-19EBC8AA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en-CA" dirty="0" err="1">
                <a:solidFill>
                  <a:prstClr val="black">
                    <a:tint val="75000"/>
                  </a:prstClr>
                </a:solidFill>
              </a:rPr>
              <a:t>ValueInfinity</a:t>
            </a:r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5C3AB-F21B-4D70-AA33-6EA0A9CC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3603-7345-434C-A33F-BF2C007A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NBM Process Map</a:t>
            </a:r>
          </a:p>
        </p:txBody>
      </p:sp>
      <p:sp>
        <p:nvSpPr>
          <p:cNvPr id="8" name="Flowchart: Process 6">
            <a:extLst>
              <a:ext uri="{FF2B5EF4-FFF2-40B4-BE49-F238E27FC236}">
                <a16:creationId xmlns:a16="http://schemas.microsoft.com/office/drawing/2014/main" id="{D4839C37-73B3-4449-81C5-FD0EDC287CD6}"/>
              </a:ext>
            </a:extLst>
          </p:cNvPr>
          <p:cNvSpPr/>
          <p:nvPr/>
        </p:nvSpPr>
        <p:spPr>
          <a:xfrm>
            <a:off x="1644764" y="3009900"/>
            <a:ext cx="1244601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algn="ctr" defTabSz="457200">
              <a:defRPr/>
            </a:pPr>
            <a:r>
              <a:rPr kumimoji="0" lang="en-US" altLang="ja-JP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Normalize &amp; Standardize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6CC054-5378-4946-9D15-ADE326D62BC1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2889365" y="3562350"/>
            <a:ext cx="18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C60F97-C77F-4C59-9BD1-9BB15317EC46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1460500" y="3562350"/>
            <a:ext cx="18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8D100B-A752-4714-977F-A607A6EAE6E8}"/>
              </a:ext>
            </a:extLst>
          </p:cNvPr>
          <p:cNvSpPr txBox="1"/>
          <p:nvPr/>
        </p:nvSpPr>
        <p:spPr>
          <a:xfrm>
            <a:off x="477088" y="966921"/>
            <a:ext cx="196682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Data Preprocessing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6F0FD4-0988-4E58-8F52-FBFA50E19E98}"/>
              </a:ext>
            </a:extLst>
          </p:cNvPr>
          <p:cNvSpPr/>
          <p:nvPr/>
        </p:nvSpPr>
        <p:spPr>
          <a:xfrm>
            <a:off x="215900" y="3009900"/>
            <a:ext cx="1244600" cy="1104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Time Series Data</a:t>
            </a:r>
          </a:p>
        </p:txBody>
      </p:sp>
      <p:sp>
        <p:nvSpPr>
          <p:cNvPr id="26" name="Flowchart: Process 6">
            <a:extLst>
              <a:ext uri="{FF2B5EF4-FFF2-40B4-BE49-F238E27FC236}">
                <a16:creationId xmlns:a16="http://schemas.microsoft.com/office/drawing/2014/main" id="{DFD69305-836B-46A1-A858-6E4E71DA5B89}"/>
              </a:ext>
            </a:extLst>
          </p:cNvPr>
          <p:cNvSpPr/>
          <p:nvPr/>
        </p:nvSpPr>
        <p:spPr>
          <a:xfrm>
            <a:off x="3073629" y="3009900"/>
            <a:ext cx="1244602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algn="ctr" defTabSz="457200">
              <a:defRPr/>
            </a:pPr>
            <a:r>
              <a:rPr kumimoji="0" lang="en-US" altLang="ja-JP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Feature Selection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8D160C-19C3-45CE-A282-55CECA664BD5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4318231" y="3562350"/>
            <a:ext cx="178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6">
            <a:extLst>
              <a:ext uri="{FF2B5EF4-FFF2-40B4-BE49-F238E27FC236}">
                <a16:creationId xmlns:a16="http://schemas.microsoft.com/office/drawing/2014/main" id="{D76BD044-55A6-483C-A77B-994CD546DC04}"/>
              </a:ext>
            </a:extLst>
          </p:cNvPr>
          <p:cNvSpPr/>
          <p:nvPr/>
        </p:nvSpPr>
        <p:spPr>
          <a:xfrm>
            <a:off x="4496266" y="3009900"/>
            <a:ext cx="1244602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algn="ctr" defTabSz="457200">
              <a:defRPr/>
            </a:pPr>
            <a:r>
              <a:rPr kumimoji="0" lang="en-US" altLang="ja-JP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Outlier Removal &amp; Masking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E95923-212A-4ADE-8BF0-C3BA512C431A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5740868" y="3562350"/>
            <a:ext cx="178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6">
            <a:extLst>
              <a:ext uri="{FF2B5EF4-FFF2-40B4-BE49-F238E27FC236}">
                <a16:creationId xmlns:a16="http://schemas.microsoft.com/office/drawing/2014/main" id="{28AE29FE-091E-4F2F-B332-1EDC94E59A06}"/>
              </a:ext>
            </a:extLst>
          </p:cNvPr>
          <p:cNvSpPr/>
          <p:nvPr/>
        </p:nvSpPr>
        <p:spPr>
          <a:xfrm>
            <a:off x="5918903" y="3009900"/>
            <a:ext cx="1244602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algn="ctr" defTabSz="457200">
              <a:defRPr/>
            </a:pPr>
            <a:r>
              <a:rPr kumimoji="0" lang="en-US" altLang="ja-JP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Detrending &amp; </a:t>
            </a:r>
            <a:r>
              <a:rPr kumimoji="0" lang="en-US" altLang="ja-JP" sz="1200" dirty="0" err="1">
                <a:solidFill>
                  <a:prstClr val="black"/>
                </a:solidFill>
                <a:ea typeface="ＭＳ Ｐゴシック" panose="020B0600070205080204" pitchFamily="34" charset="-128"/>
              </a:rPr>
              <a:t>Deseasonalize</a:t>
            </a:r>
            <a:endParaRPr kumimoji="0" lang="en-US" altLang="ja-JP" sz="12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lowchart: Process 6">
            <a:extLst>
              <a:ext uri="{FF2B5EF4-FFF2-40B4-BE49-F238E27FC236}">
                <a16:creationId xmlns:a16="http://schemas.microsoft.com/office/drawing/2014/main" id="{EB21EFB7-5211-4220-90C7-AC9E4FA50B89}"/>
              </a:ext>
            </a:extLst>
          </p:cNvPr>
          <p:cNvSpPr/>
          <p:nvPr/>
        </p:nvSpPr>
        <p:spPr>
          <a:xfrm>
            <a:off x="7341540" y="3009900"/>
            <a:ext cx="1244602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algn="ctr" defTabSz="457200">
              <a:defRPr/>
            </a:pPr>
            <a:r>
              <a:rPr kumimoji="0" lang="en-US" altLang="ja-JP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PCA (If Applicable)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E30EDC-0E60-4418-A3C5-276989FA08F3}"/>
              </a:ext>
            </a:extLst>
          </p:cNvPr>
          <p:cNvCxnSpPr>
            <a:cxnSpLocks/>
          </p:cNvCxnSpPr>
          <p:nvPr/>
        </p:nvCxnSpPr>
        <p:spPr>
          <a:xfrm>
            <a:off x="7163505" y="3562350"/>
            <a:ext cx="178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A72E92F7-918D-4172-A435-43B7F96EFAC5}"/>
              </a:ext>
            </a:extLst>
          </p:cNvPr>
          <p:cNvSpPr/>
          <p:nvPr/>
        </p:nvSpPr>
        <p:spPr>
          <a:xfrm>
            <a:off x="7142339" y="4667250"/>
            <a:ext cx="1643004" cy="102233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Is the data of sufficient quality?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89842D-FE0F-4201-A55A-D5319DDA1E8E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>
            <a:off x="7963841" y="411480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2BD5E-EA83-42B8-BA5F-BCED7DA9DDA7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2267064" y="5178415"/>
            <a:ext cx="4875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E2EE37-8513-4D6C-97FE-9D04089D08D9}"/>
              </a:ext>
            </a:extLst>
          </p:cNvPr>
          <p:cNvCxnSpPr>
            <a:cxnSpLocks/>
          </p:cNvCxnSpPr>
          <p:nvPr/>
        </p:nvCxnSpPr>
        <p:spPr>
          <a:xfrm flipV="1">
            <a:off x="2282002" y="4098924"/>
            <a:ext cx="1" cy="107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278492F-4128-405B-9A64-33D2695F28F7}"/>
              </a:ext>
            </a:extLst>
          </p:cNvPr>
          <p:cNvSpPr txBox="1"/>
          <p:nvPr/>
        </p:nvSpPr>
        <p:spPr>
          <a:xfrm>
            <a:off x="6541204" y="4856708"/>
            <a:ext cx="49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92D19A0-CB06-4D2C-9CA8-9B08C3197439}"/>
              </a:ext>
            </a:extLst>
          </p:cNvPr>
          <p:cNvCxnSpPr>
            <a:stCxn id="75" idx="3"/>
          </p:cNvCxnSpPr>
          <p:nvPr/>
        </p:nvCxnSpPr>
        <p:spPr>
          <a:xfrm>
            <a:off x="8785343" y="5178415"/>
            <a:ext cx="358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0596178-C79C-4167-97B3-F56C5042968E}"/>
              </a:ext>
            </a:extLst>
          </p:cNvPr>
          <p:cNvSpPr txBox="1"/>
          <p:nvPr/>
        </p:nvSpPr>
        <p:spPr>
          <a:xfrm>
            <a:off x="8715034" y="4875748"/>
            <a:ext cx="49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1A453B7-A24E-4E85-8EDF-8D9D565DCA7C}"/>
              </a:ext>
            </a:extLst>
          </p:cNvPr>
          <p:cNvSpPr/>
          <p:nvPr/>
        </p:nvSpPr>
        <p:spPr>
          <a:xfrm>
            <a:off x="3229263" y="5257762"/>
            <a:ext cx="2177935" cy="10222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Check the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Revise the outlier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Review the original data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57FA273-EC15-401E-9AC4-2D308847C0D5}"/>
              </a:ext>
            </a:extLst>
          </p:cNvPr>
          <p:cNvSpPr/>
          <p:nvPr/>
        </p:nvSpPr>
        <p:spPr>
          <a:xfrm>
            <a:off x="7377341" y="5796401"/>
            <a:ext cx="1172999" cy="5492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/>
              <a:t>Visualize the data to inspect</a:t>
            </a:r>
          </a:p>
        </p:txBody>
      </p:sp>
    </p:spTree>
    <p:extLst>
      <p:ext uri="{BB962C8B-B14F-4D97-AF65-F5344CB8AC3E}">
        <p14:creationId xmlns:p14="http://schemas.microsoft.com/office/powerpoint/2010/main" val="204299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BE006-4073-4FCE-91CF-19EBC8AA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en-CA" dirty="0" err="1">
                <a:solidFill>
                  <a:prstClr val="black">
                    <a:tint val="75000"/>
                  </a:prstClr>
                </a:solidFill>
              </a:rPr>
              <a:t>ValueInfinity</a:t>
            </a:r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5C3AB-F21B-4D70-AA33-6EA0A9CC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3603-7345-434C-A33F-BF2C007A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NBM Process Map</a:t>
            </a:r>
          </a:p>
        </p:txBody>
      </p:sp>
      <p:sp>
        <p:nvSpPr>
          <p:cNvPr id="8" name="Flowchart: Process 6">
            <a:extLst>
              <a:ext uri="{FF2B5EF4-FFF2-40B4-BE49-F238E27FC236}">
                <a16:creationId xmlns:a16="http://schemas.microsoft.com/office/drawing/2014/main" id="{D4839C37-73B3-4449-81C5-FD0EDC287CD6}"/>
              </a:ext>
            </a:extLst>
          </p:cNvPr>
          <p:cNvSpPr/>
          <p:nvPr/>
        </p:nvSpPr>
        <p:spPr>
          <a:xfrm>
            <a:off x="1747697" y="3009900"/>
            <a:ext cx="1244601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algn="ctr" defTabSz="457200">
              <a:defRPr/>
            </a:pPr>
            <a:r>
              <a:rPr kumimoji="0" lang="en-US" altLang="ja-JP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Split Data into Training and Testing Sets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6CC054-5378-4946-9D15-ADE326D62BC1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 flipV="1">
            <a:off x="2992298" y="3562232"/>
            <a:ext cx="376216" cy="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C60F97-C77F-4C59-9BD1-9BB15317EC46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1371482" y="3562350"/>
            <a:ext cx="376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8D100B-A752-4714-977F-A607A6EAE6E8}"/>
              </a:ext>
            </a:extLst>
          </p:cNvPr>
          <p:cNvSpPr txBox="1"/>
          <p:nvPr/>
        </p:nvSpPr>
        <p:spPr>
          <a:xfrm>
            <a:off x="477088" y="966921"/>
            <a:ext cx="196682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Model Generation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6F0FD4-0988-4E58-8F52-FBFA50E19E98}"/>
              </a:ext>
            </a:extLst>
          </p:cNvPr>
          <p:cNvSpPr/>
          <p:nvPr/>
        </p:nvSpPr>
        <p:spPr>
          <a:xfrm>
            <a:off x="126882" y="3009900"/>
            <a:ext cx="1244600" cy="1104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Preprocessed Data</a:t>
            </a:r>
          </a:p>
        </p:txBody>
      </p:sp>
      <p:sp>
        <p:nvSpPr>
          <p:cNvPr id="26" name="Flowchart: Process 6">
            <a:extLst>
              <a:ext uri="{FF2B5EF4-FFF2-40B4-BE49-F238E27FC236}">
                <a16:creationId xmlns:a16="http://schemas.microsoft.com/office/drawing/2014/main" id="{DFD69305-836B-46A1-A858-6E4E71DA5B89}"/>
              </a:ext>
            </a:extLst>
          </p:cNvPr>
          <p:cNvSpPr/>
          <p:nvPr/>
        </p:nvSpPr>
        <p:spPr>
          <a:xfrm>
            <a:off x="3368514" y="3009900"/>
            <a:ext cx="1244601" cy="1104664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kumimoji="0" lang="en-US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Design the Number of Layers and Neurons</a:t>
            </a:r>
            <a:endParaRPr kumimoji="0" lang="en-US" altLang="ja-JP" sz="12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8D160C-19C3-45CE-A282-55CECA664BD5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613115" y="3562114"/>
            <a:ext cx="376216" cy="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6">
            <a:extLst>
              <a:ext uri="{FF2B5EF4-FFF2-40B4-BE49-F238E27FC236}">
                <a16:creationId xmlns:a16="http://schemas.microsoft.com/office/drawing/2014/main" id="{D76BD044-55A6-483C-A77B-994CD546DC04}"/>
              </a:ext>
            </a:extLst>
          </p:cNvPr>
          <p:cNvSpPr/>
          <p:nvPr/>
        </p:nvSpPr>
        <p:spPr>
          <a:xfrm>
            <a:off x="4989331" y="3009664"/>
            <a:ext cx="1244602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kumimoji="0" lang="en-US" altLang="ja-JP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Select Batch Size and Number of Epochs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E95923-212A-4ADE-8BF0-C3BA512C431A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6233933" y="3562114"/>
            <a:ext cx="376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6">
            <a:extLst>
              <a:ext uri="{FF2B5EF4-FFF2-40B4-BE49-F238E27FC236}">
                <a16:creationId xmlns:a16="http://schemas.microsoft.com/office/drawing/2014/main" id="{28AE29FE-091E-4F2F-B332-1EDC94E59A06}"/>
              </a:ext>
            </a:extLst>
          </p:cNvPr>
          <p:cNvSpPr/>
          <p:nvPr/>
        </p:nvSpPr>
        <p:spPr>
          <a:xfrm>
            <a:off x="6610147" y="3009664"/>
            <a:ext cx="1244602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Generate the LSTM Model</a:t>
            </a:r>
            <a:endParaRPr kumimoji="0" lang="en-US" altLang="ja-JP" sz="12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A72E92F7-918D-4172-A435-43B7F96EFAC5}"/>
              </a:ext>
            </a:extLst>
          </p:cNvPr>
          <p:cNvSpPr/>
          <p:nvPr/>
        </p:nvSpPr>
        <p:spPr>
          <a:xfrm>
            <a:off x="5635362" y="4649484"/>
            <a:ext cx="3086096" cy="1430669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50" dirty="0"/>
              <a:t>Is there a discrepancy between the RMSE of the training and testing sets? Is the RMSE unacceptable</a:t>
            </a:r>
            <a:r>
              <a:rPr lang="en-CA" sz="1200" dirty="0"/>
              <a:t>?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89842D-FE0F-4201-A55A-D5319DDA1E8E}"/>
              </a:ext>
            </a:extLst>
          </p:cNvPr>
          <p:cNvCxnSpPr>
            <a:cxnSpLocks/>
          </p:cNvCxnSpPr>
          <p:nvPr/>
        </p:nvCxnSpPr>
        <p:spPr>
          <a:xfrm>
            <a:off x="7178410" y="4114564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2BD5E-EA83-42B8-BA5F-BCED7DA9DDA7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2180258" y="5364819"/>
            <a:ext cx="3455104" cy="1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E2EE37-8513-4D6C-97FE-9D04089D08D9}"/>
              </a:ext>
            </a:extLst>
          </p:cNvPr>
          <p:cNvCxnSpPr>
            <a:cxnSpLocks/>
          </p:cNvCxnSpPr>
          <p:nvPr/>
        </p:nvCxnSpPr>
        <p:spPr>
          <a:xfrm flipH="1" flipV="1">
            <a:off x="2171817" y="4084557"/>
            <a:ext cx="8441" cy="129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278492F-4128-405B-9A64-33D2695F28F7}"/>
              </a:ext>
            </a:extLst>
          </p:cNvPr>
          <p:cNvSpPr txBox="1"/>
          <p:nvPr/>
        </p:nvSpPr>
        <p:spPr>
          <a:xfrm>
            <a:off x="8591192" y="4995486"/>
            <a:ext cx="49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92D19A0-CB06-4D2C-9CA8-9B08C3197439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8721458" y="5364818"/>
            <a:ext cx="422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0596178-C79C-4167-97B3-F56C5042968E}"/>
              </a:ext>
            </a:extLst>
          </p:cNvPr>
          <p:cNvSpPr txBox="1"/>
          <p:nvPr/>
        </p:nvSpPr>
        <p:spPr>
          <a:xfrm>
            <a:off x="5136088" y="4974472"/>
            <a:ext cx="49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1A453B7-A24E-4E85-8EDF-8D9D565DCA7C}"/>
              </a:ext>
            </a:extLst>
          </p:cNvPr>
          <p:cNvSpPr/>
          <p:nvPr/>
        </p:nvSpPr>
        <p:spPr>
          <a:xfrm>
            <a:off x="2180259" y="5451711"/>
            <a:ext cx="2492742" cy="10222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/>
              <a:t>Perform one action at a time: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Modify the layers &amp; neurons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Modify the number of epoch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Modify the training/testing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Reinspect the preprocessed data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267BFB6-305E-4290-988A-F1DC834C7E28}"/>
              </a:ext>
            </a:extLst>
          </p:cNvPr>
          <p:cNvSpPr/>
          <p:nvPr/>
        </p:nvSpPr>
        <p:spPr>
          <a:xfrm>
            <a:off x="6591910" y="6151278"/>
            <a:ext cx="1172999" cy="5492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/>
              <a:t>Below 0.7 for the RMSE is poor</a:t>
            </a:r>
          </a:p>
        </p:txBody>
      </p:sp>
    </p:spTree>
    <p:extLst>
      <p:ext uri="{BB962C8B-B14F-4D97-AF65-F5344CB8AC3E}">
        <p14:creationId xmlns:p14="http://schemas.microsoft.com/office/powerpoint/2010/main" val="259725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BE006-4073-4FCE-91CF-19EBC8AA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© </a:t>
            </a:r>
            <a:r>
              <a:rPr lang="en-CA" dirty="0" err="1">
                <a:solidFill>
                  <a:prstClr val="black">
                    <a:tint val="75000"/>
                  </a:prstClr>
                </a:solidFill>
              </a:rPr>
              <a:t>ValueInfinity</a:t>
            </a:r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5C3AB-F21B-4D70-AA33-6EA0A9CC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3603-7345-434C-A33F-BF2C007A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NBM Process Map</a:t>
            </a:r>
          </a:p>
        </p:txBody>
      </p:sp>
      <p:sp>
        <p:nvSpPr>
          <p:cNvPr id="8" name="Flowchart: Process 6">
            <a:extLst>
              <a:ext uri="{FF2B5EF4-FFF2-40B4-BE49-F238E27FC236}">
                <a16:creationId xmlns:a16="http://schemas.microsoft.com/office/drawing/2014/main" id="{D4839C37-73B3-4449-81C5-FD0EDC287CD6}"/>
              </a:ext>
            </a:extLst>
          </p:cNvPr>
          <p:cNvSpPr/>
          <p:nvPr/>
        </p:nvSpPr>
        <p:spPr>
          <a:xfrm>
            <a:off x="2114852" y="2964195"/>
            <a:ext cx="1244601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algn="ctr" defTabSz="457200">
              <a:defRPr/>
            </a:pPr>
            <a:r>
              <a:rPr kumimoji="0" lang="en-US" altLang="ja-JP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Split the Data into Validation Sets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6CC054-5378-4946-9D15-ADE326D62BC1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359453" y="3516645"/>
            <a:ext cx="743370" cy="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C60F97-C77F-4C59-9BD1-9BB15317EC4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371482" y="3562350"/>
            <a:ext cx="743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8D100B-A752-4714-977F-A607A6EAE6E8}"/>
              </a:ext>
            </a:extLst>
          </p:cNvPr>
          <p:cNvSpPr txBox="1"/>
          <p:nvPr/>
        </p:nvSpPr>
        <p:spPr>
          <a:xfrm>
            <a:off x="477088" y="966921"/>
            <a:ext cx="196682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Validation Trials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6F0FD4-0988-4E58-8F52-FBFA50E19E98}"/>
              </a:ext>
            </a:extLst>
          </p:cNvPr>
          <p:cNvSpPr/>
          <p:nvPr/>
        </p:nvSpPr>
        <p:spPr>
          <a:xfrm>
            <a:off x="126882" y="3009900"/>
            <a:ext cx="1244600" cy="1104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Unused Time Series Data</a:t>
            </a:r>
          </a:p>
        </p:txBody>
      </p:sp>
      <p:sp>
        <p:nvSpPr>
          <p:cNvPr id="26" name="Flowchart: Process 6">
            <a:extLst>
              <a:ext uri="{FF2B5EF4-FFF2-40B4-BE49-F238E27FC236}">
                <a16:creationId xmlns:a16="http://schemas.microsoft.com/office/drawing/2014/main" id="{DFD69305-836B-46A1-A858-6E4E71DA5B89}"/>
              </a:ext>
            </a:extLst>
          </p:cNvPr>
          <p:cNvSpPr/>
          <p:nvPr/>
        </p:nvSpPr>
        <p:spPr>
          <a:xfrm>
            <a:off x="4102823" y="2971953"/>
            <a:ext cx="1244601" cy="1104664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kumimoji="0" lang="en-US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Input Each into the LSTM Model and Save Each Generated Figure</a:t>
            </a:r>
            <a:endParaRPr kumimoji="0" lang="en-US" altLang="ja-JP" sz="12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8D160C-19C3-45CE-A282-55CECA664BD5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5347424" y="3524285"/>
            <a:ext cx="743370" cy="1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6">
            <a:extLst>
              <a:ext uri="{FF2B5EF4-FFF2-40B4-BE49-F238E27FC236}">
                <a16:creationId xmlns:a16="http://schemas.microsoft.com/office/drawing/2014/main" id="{D76BD044-55A6-483C-A77B-994CD546DC04}"/>
              </a:ext>
            </a:extLst>
          </p:cNvPr>
          <p:cNvSpPr/>
          <p:nvPr/>
        </p:nvSpPr>
        <p:spPr>
          <a:xfrm>
            <a:off x="6090794" y="2989991"/>
            <a:ext cx="1244602" cy="1104900"/>
          </a:xfrm>
          <a:prstGeom prst="flowChartProces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kumimoji="0" lang="en-US" altLang="ja-JP" sz="1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Compare the Figures and Their Respective RMSE</a:t>
            </a:r>
          </a:p>
        </p:txBody>
      </p: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A72E92F7-918D-4172-A435-43B7F96EFAC5}"/>
              </a:ext>
            </a:extLst>
          </p:cNvPr>
          <p:cNvSpPr/>
          <p:nvPr/>
        </p:nvSpPr>
        <p:spPr>
          <a:xfrm>
            <a:off x="5151041" y="4532309"/>
            <a:ext cx="3086096" cy="1430669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50" dirty="0"/>
              <a:t>Is the error similar or better when compared to the training/testing sets</a:t>
            </a:r>
            <a:r>
              <a:rPr lang="en-CA" sz="1200" dirty="0"/>
              <a:t>? 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89842D-FE0F-4201-A55A-D5319DDA1E8E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6694089" y="4114800"/>
            <a:ext cx="4636" cy="41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2BD5E-EA83-42B8-BA5F-BCED7DA9DDA7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1695937" y="5247644"/>
            <a:ext cx="3455104" cy="1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E2EE37-8513-4D6C-97FE-9D04089D08D9}"/>
              </a:ext>
            </a:extLst>
          </p:cNvPr>
          <p:cNvCxnSpPr>
            <a:cxnSpLocks/>
          </p:cNvCxnSpPr>
          <p:nvPr/>
        </p:nvCxnSpPr>
        <p:spPr>
          <a:xfrm flipH="1" flipV="1">
            <a:off x="2737152" y="4069095"/>
            <a:ext cx="8441" cy="129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278492F-4128-405B-9A64-33D2695F28F7}"/>
              </a:ext>
            </a:extLst>
          </p:cNvPr>
          <p:cNvSpPr txBox="1"/>
          <p:nvPr/>
        </p:nvSpPr>
        <p:spPr>
          <a:xfrm>
            <a:off x="8370221" y="4908894"/>
            <a:ext cx="49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92D19A0-CB06-4D2C-9CA8-9B08C3197439}"/>
              </a:ext>
            </a:extLst>
          </p:cNvPr>
          <p:cNvCxnSpPr>
            <a:cxnSpLocks/>
          </p:cNvCxnSpPr>
          <p:nvPr/>
        </p:nvCxnSpPr>
        <p:spPr>
          <a:xfrm>
            <a:off x="8269677" y="5234322"/>
            <a:ext cx="802944" cy="1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0596178-C79C-4167-97B3-F56C5042968E}"/>
              </a:ext>
            </a:extLst>
          </p:cNvPr>
          <p:cNvSpPr txBox="1"/>
          <p:nvPr/>
        </p:nvSpPr>
        <p:spPr>
          <a:xfrm>
            <a:off x="4651767" y="4929310"/>
            <a:ext cx="49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1A453B7-A24E-4E85-8EDF-8D9D565DCA7C}"/>
              </a:ext>
            </a:extLst>
          </p:cNvPr>
          <p:cNvSpPr/>
          <p:nvPr/>
        </p:nvSpPr>
        <p:spPr>
          <a:xfrm>
            <a:off x="2180259" y="5451711"/>
            <a:ext cx="2432856" cy="11091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Check the sampling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Inspect/Visualize the Validation Sets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Reinspect for model overfitting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Vary the number of epochs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3C1166-9039-449D-A111-5D523A3865CF}"/>
              </a:ext>
            </a:extLst>
          </p:cNvPr>
          <p:cNvCxnSpPr>
            <a:cxnSpLocks/>
          </p:cNvCxnSpPr>
          <p:nvPr/>
        </p:nvCxnSpPr>
        <p:spPr>
          <a:xfrm flipH="1">
            <a:off x="1459676" y="5259804"/>
            <a:ext cx="734712" cy="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151D28-3F5D-468C-8430-1A24F9001F73}"/>
              </a:ext>
            </a:extLst>
          </p:cNvPr>
          <p:cNvSpPr txBox="1"/>
          <p:nvPr/>
        </p:nvSpPr>
        <p:spPr>
          <a:xfrm>
            <a:off x="103919" y="5020638"/>
            <a:ext cx="134080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Model Generation</a:t>
            </a:r>
          </a:p>
        </p:txBody>
      </p:sp>
    </p:spTree>
    <p:extLst>
      <p:ext uri="{BB962C8B-B14F-4D97-AF65-F5344CB8AC3E}">
        <p14:creationId xmlns:p14="http://schemas.microsoft.com/office/powerpoint/2010/main" val="330378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A48AB-4792-4680-B42E-F33B4475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solidFill>
                  <a:prstClr val="black">
                    <a:tint val="75000"/>
                  </a:prstClr>
                </a:solidFill>
              </a:rPr>
              <a:t>© ValueInfinity Inc.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88A08-81F9-4B81-8903-4B1A4927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6DE-BDCE-4836-8904-056BC20FEF2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AC0F6A-A992-4981-B27E-1DD9081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BE2-9173-4D83-A6FC-27FB0DCAD3E1}"/>
              </a:ext>
            </a:extLst>
          </p:cNvPr>
          <p:cNvSpPr txBox="1"/>
          <p:nvPr/>
        </p:nvSpPr>
        <p:spPr>
          <a:xfrm>
            <a:off x="477088" y="966921"/>
            <a:ext cx="22534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Implementation Trials</a:t>
            </a:r>
          </a:p>
        </p:txBody>
      </p:sp>
    </p:spTree>
    <p:extLst>
      <p:ext uri="{BB962C8B-B14F-4D97-AF65-F5344CB8AC3E}">
        <p14:creationId xmlns:p14="http://schemas.microsoft.com/office/powerpoint/2010/main" val="417609097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New" id="{77F607AB-5B05-4CEB-8662-3D53E2494997}" vid="{F17BFD61-64A2-460B-8FA9-ACA7B23AED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New</Template>
  <TotalTime>5615</TotalTime>
  <Words>448</Words>
  <Application>Microsoft Office PowerPoint</Application>
  <PresentationFormat>On-screen Show (4:3)</PresentationFormat>
  <Paragraphs>108</Paragraphs>
  <Slides>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3_Office Theme</vt:lpstr>
      <vt:lpstr>PowerPoint Presentation</vt:lpstr>
      <vt:lpstr>Value Creation from Data Analytics (Improve output 3)</vt:lpstr>
      <vt:lpstr>NBM Process Map</vt:lpstr>
      <vt:lpstr>NBM Process Map</vt:lpstr>
      <vt:lpstr>NBM Process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Processes</dc:title>
  <dc:creator>Sen Yotaro</dc:creator>
  <cp:lastModifiedBy>VIpana</cp:lastModifiedBy>
  <cp:revision>178</cp:revision>
  <dcterms:created xsi:type="dcterms:W3CDTF">2017-05-10T23:25:10Z</dcterms:created>
  <dcterms:modified xsi:type="dcterms:W3CDTF">2018-02-07T21:04:26Z</dcterms:modified>
</cp:coreProperties>
</file>