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1"/>
  </p:notesMasterIdLst>
  <p:handoutMasterIdLst>
    <p:handoutMasterId r:id="rId32"/>
  </p:handoutMasterIdLst>
  <p:sldIdLst>
    <p:sldId id="257" r:id="rId6"/>
    <p:sldId id="269" r:id="rId7"/>
    <p:sldId id="274" r:id="rId8"/>
    <p:sldId id="271" r:id="rId9"/>
    <p:sldId id="275" r:id="rId10"/>
    <p:sldId id="272" r:id="rId11"/>
    <p:sldId id="273" r:id="rId12"/>
    <p:sldId id="296" r:id="rId13"/>
    <p:sldId id="276" r:id="rId14"/>
    <p:sldId id="278" r:id="rId15"/>
    <p:sldId id="286" r:id="rId16"/>
    <p:sldId id="279" r:id="rId17"/>
    <p:sldId id="297" r:id="rId18"/>
    <p:sldId id="280" r:id="rId19"/>
    <p:sldId id="281" r:id="rId20"/>
    <p:sldId id="283" r:id="rId21"/>
    <p:sldId id="277" r:id="rId22"/>
    <p:sldId id="284" r:id="rId23"/>
    <p:sldId id="285" r:id="rId24"/>
    <p:sldId id="287" r:id="rId25"/>
    <p:sldId id="288" r:id="rId26"/>
    <p:sldId id="270" r:id="rId27"/>
    <p:sldId id="299" r:id="rId28"/>
    <p:sldId id="298" r:id="rId29"/>
    <p:sldId id="29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A5A5A"/>
    <a:srgbClr val="FFEBE7"/>
    <a:srgbClr val="FFFFE7"/>
    <a:srgbClr val="FFD9B2"/>
    <a:srgbClr val="FFAA99"/>
    <a:srgbClr val="E67386"/>
    <a:srgbClr val="666666"/>
    <a:srgbClr val="000000"/>
    <a:srgbClr val="6EC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77045" autoAdjust="0"/>
  </p:normalViewPr>
  <p:slideViewPr>
    <p:cSldViewPr>
      <p:cViewPr varScale="1">
        <p:scale>
          <a:sx n="78" d="100"/>
          <a:sy n="78" d="100"/>
        </p:scale>
        <p:origin x="132" y="1758"/>
      </p:cViewPr>
      <p:guideLst>
        <p:guide orient="horz" pos="3874"/>
        <p:guide orient="horz" pos="1230"/>
        <p:guide pos="3700"/>
        <p:guide pos="3999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62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11/26/2019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‹N°›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8792" y="1"/>
            <a:ext cx="886407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</a:t>
            </a:r>
            <a:endParaRPr lang="en-GB" dirty="0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latin typeface="+mn-lt"/>
              </a:rPr>
              <a:t>© CGI Group Inc.</a:t>
            </a:r>
            <a:endParaRPr lang="en-US" sz="1000" b="0" i="0" u="none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fr-FR"/>
              <a:t>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5" r:id="rId2"/>
    <p:sldLayoutId id="2147483693" r:id="rId3"/>
    <p:sldLayoutId id="2147483666" r:id="rId4"/>
    <p:sldLayoutId id="2147483674" r:id="rId5"/>
    <p:sldLayoutId id="2147483671" r:id="rId6"/>
    <p:sldLayoutId id="2147483672" r:id="rId7"/>
    <p:sldLayoutId id="2147483678" r:id="rId8"/>
    <p:sldLayoutId id="2147483679" r:id="rId9"/>
    <p:sldLayoutId id="2147483696" r:id="rId10"/>
    <p:sldLayoutId id="2147483703" r:id="rId11"/>
    <p:sldLayoutId id="2147483650" r:id="rId12"/>
    <p:sldLayoutId id="2147483667" r:id="rId13"/>
    <p:sldLayoutId id="2147483668" r:id="rId14"/>
    <p:sldLayoutId id="2147483687" r:id="rId15"/>
    <p:sldLayoutId id="2147483690" r:id="rId16"/>
    <p:sldLayoutId id="2147483691" r:id="rId17"/>
    <p:sldLayoutId id="2147483661" r:id="rId18"/>
    <p:sldLayoutId id="2147483695" r:id="rId19"/>
    <p:sldLayoutId id="2147483698" r:id="rId20"/>
    <p:sldLayoutId id="2147483699" r:id="rId21"/>
    <p:sldLayoutId id="2147483700" r:id="rId22"/>
    <p:sldLayoutId id="2147483660" r:id="rId2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tart.spring.io/" TargetMode="Externa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boot/tree/v2.1.4.RELEASE/spring-boot-project/spring-boot-starters" TargetMode="External"/><Relationship Id="rId2" Type="http://schemas.openxmlformats.org/officeDocument/2006/relationships/hyperlink" Target="https://spring.io/projects/spring-boo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boot/blob/v2.1.4.RELEASE/spring-boot-project/spring-boot-dependencies/pom.xml" TargetMode="External"/><Relationship Id="rId2" Type="http://schemas.openxmlformats.org/officeDocument/2006/relationships/hyperlink" Target="https://github.com/spring-projects/spring-boot/tree/v2.1.4.RELEASE/spring-boot-project/spring-boot-starter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swagger.io/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pring.io/projects/spring-framework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spring-framework-reference/core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8063-BADA-4E30-9EF0-F850EDC44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days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81F6D-9666-4A4E-9B0C-AD1E704B5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035627"/>
          </a:xfrm>
        </p:spPr>
        <p:txBody>
          <a:bodyPr/>
          <a:lstStyle/>
          <a:p>
            <a:r>
              <a:rPr lang="en-US" dirty="0"/>
              <a:t>Spring</a:t>
            </a:r>
          </a:p>
          <a:p>
            <a:r>
              <a:rPr lang="en-US" dirty="0"/>
              <a:t>Spring Boot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283A7-02A4-402E-B0C0-A313FC210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0447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04" y="1805485"/>
            <a:ext cx="8564801" cy="248761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Framework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 bwMode="auto">
          <a:xfrm>
            <a:off x="3143672" y="4992092"/>
            <a:ext cx="6209566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b="1" dirty="0"/>
              <a:t>Annotations</a:t>
            </a:r>
            <a:r>
              <a:rPr lang="fr-FR" dirty="0"/>
              <a:t> </a:t>
            </a:r>
            <a:r>
              <a:rPr lang="fr-FR" dirty="0" err="1"/>
              <a:t>Spring</a:t>
            </a:r>
            <a:r>
              <a:rPr lang="fr-FR" dirty="0"/>
              <a:t> pour alléger la configuration (toujours pas besoin d’implémenter une quelconque interface)</a:t>
            </a:r>
            <a:endParaRPr lang="fr-FR" b="1" dirty="0">
              <a:cs typeface="Arial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564904"/>
            <a:ext cx="936104" cy="936104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 bwMode="gray">
          <a:xfrm>
            <a:off x="1544005" y="2708920"/>
            <a:ext cx="648072" cy="648072"/>
          </a:xfrm>
          <a:prstGeom prst="mathPlu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7032103" y="1340768"/>
            <a:ext cx="238470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fr-FR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MovieFinder</a:t>
            </a:r>
            <a:endParaRPr lang="fr-FR" b="1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Connecteur en angle 15"/>
          <p:cNvCxnSpPr>
            <a:stCxn id="10" idx="3"/>
          </p:cNvCxnSpPr>
          <p:nvPr/>
        </p:nvCxnSpPr>
        <p:spPr bwMode="gray">
          <a:xfrm flipH="1">
            <a:off x="6320466" y="1479268"/>
            <a:ext cx="3096340" cy="1752517"/>
          </a:xfrm>
          <a:prstGeom prst="bentConnector3">
            <a:avLst>
              <a:gd name="adj1" fmla="val -7383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2324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25B2C-5A89-4DBE-8C93-2C82F291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1905D1-164A-4492-BB26-AF056D95547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 err="1"/>
              <a:t>ApplicationContext</a:t>
            </a:r>
            <a:r>
              <a:rPr lang="fr-FR" dirty="0"/>
              <a:t> et instanciation du Spring Container 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/>
              <a:t>Configuration</a:t>
            </a:r>
            <a:r>
              <a:rPr lang="fr-FR" dirty="0"/>
              <a:t> centrale de l’application Spring</a:t>
            </a:r>
          </a:p>
          <a:p>
            <a:pPr marL="606425" lvl="1" indent="-342900">
              <a:buFont typeface="Wingdings" panose="05000000000000000000" pitchFamily="2" charset="2"/>
              <a:buChar char="Ø"/>
            </a:pPr>
            <a:r>
              <a:rPr lang="fr-FR" dirty="0"/>
              <a:t>Bean </a:t>
            </a:r>
            <a:r>
              <a:rPr lang="fr-FR" dirty="0" err="1"/>
              <a:t>Factory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  <a:p>
            <a:pPr marL="606425" lvl="1" indent="-342900">
              <a:buFont typeface="Wingdings" panose="05000000000000000000" pitchFamily="2" charset="2"/>
              <a:buChar char="Ø"/>
            </a:pPr>
            <a:r>
              <a:rPr lang="fr-FR" dirty="0" err="1"/>
              <a:t>Beans</a:t>
            </a:r>
            <a:r>
              <a:rPr lang="fr-FR" dirty="0"/>
              <a:t> en singleton par défaut</a:t>
            </a:r>
          </a:p>
          <a:p>
            <a:pPr marL="606425" lvl="1" indent="-342900">
              <a:buFont typeface="Wingdings" panose="05000000000000000000" pitchFamily="2" charset="2"/>
              <a:buChar char="Ø"/>
            </a:pPr>
            <a:r>
              <a:rPr lang="fr-FR" dirty="0" err="1"/>
              <a:t>Load</a:t>
            </a:r>
            <a:r>
              <a:rPr lang="fr-FR" dirty="0"/>
              <a:t> file </a:t>
            </a:r>
            <a:r>
              <a:rPr lang="fr-FR" dirty="0" err="1"/>
              <a:t>resources</a:t>
            </a:r>
            <a:r>
              <a:rPr lang="fr-FR" dirty="0"/>
              <a:t> (</a:t>
            </a:r>
            <a:r>
              <a:rPr lang="fr-FR" dirty="0" err="1"/>
              <a:t>properties</a:t>
            </a:r>
            <a:r>
              <a:rPr lang="fr-FR" dirty="0"/>
              <a:t>,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, …)</a:t>
            </a:r>
          </a:p>
          <a:p>
            <a:pPr marL="606425" lvl="1" indent="-342900">
              <a:buFont typeface="Wingdings" panose="05000000000000000000" pitchFamily="2" charset="2"/>
              <a:buChar char="Ø"/>
            </a:pPr>
            <a:r>
              <a:rPr lang="fr-FR" dirty="0"/>
              <a:t>Gestion d’événements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264995-FF3D-4FAB-80D2-B2AA78465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F7F337-D126-48E6-9E9B-2BDBAC8E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20" y="4077072"/>
            <a:ext cx="8839160" cy="8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1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Framework - </a:t>
            </a:r>
            <a:r>
              <a:rPr lang="fr-FR" dirty="0" err="1"/>
              <a:t>Metadata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</p:spPr>
        <p:txBody>
          <a:bodyPr/>
          <a:lstStyle/>
          <a:p>
            <a:r>
              <a:rPr lang="fr-FR" dirty="0"/>
              <a:t>Configuration XML + Annotations </a:t>
            </a:r>
            <a:r>
              <a:rPr lang="fr-FR" b="1" dirty="0"/>
              <a:t>vs</a:t>
            </a:r>
            <a:r>
              <a:rPr lang="fr-FR" dirty="0"/>
              <a:t> Java-</a:t>
            </a:r>
            <a:r>
              <a:rPr lang="fr-FR" dirty="0" err="1"/>
              <a:t>based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1775506"/>
            <a:ext cx="5112362" cy="3165662"/>
          </a:xfrm>
          <a:prstGeom prst="rect">
            <a:avLst/>
          </a:prstGeom>
        </p:spPr>
      </p:pic>
      <p:sp>
        <p:nvSpPr>
          <p:cNvPr id="5" name="Parenthèse ouvrante 4">
            <a:extLst>
              <a:ext uri="{FF2B5EF4-FFF2-40B4-BE49-F238E27FC236}">
                <a16:creationId xmlns:a16="http://schemas.microsoft.com/office/drawing/2014/main" id="{4EC4A5D2-8CE1-478D-8D20-7764C0C93302}"/>
              </a:ext>
            </a:extLst>
          </p:cNvPr>
          <p:cNvSpPr/>
          <p:nvPr/>
        </p:nvSpPr>
        <p:spPr bwMode="gray">
          <a:xfrm rot="16200000">
            <a:off x="1570873" y="393289"/>
            <a:ext cx="147756" cy="2186732"/>
          </a:xfrm>
          <a:prstGeom prst="leftBracket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26117D89-26BE-4051-B4F3-2A6480903CFA}"/>
              </a:ext>
            </a:extLst>
          </p:cNvPr>
          <p:cNvSpPr/>
          <p:nvPr/>
        </p:nvSpPr>
        <p:spPr bwMode="gray">
          <a:xfrm rot="16200000">
            <a:off x="2313711" y="-421558"/>
            <a:ext cx="147756" cy="3960441"/>
          </a:xfrm>
          <a:prstGeom prst="leftBracket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arenthèse ouvrante 12">
            <a:extLst>
              <a:ext uri="{FF2B5EF4-FFF2-40B4-BE49-F238E27FC236}">
                <a16:creationId xmlns:a16="http://schemas.microsoft.com/office/drawing/2014/main" id="{1B960F4A-27B1-41D4-B43B-AABD1ECC251E}"/>
              </a:ext>
            </a:extLst>
          </p:cNvPr>
          <p:cNvSpPr/>
          <p:nvPr/>
        </p:nvSpPr>
        <p:spPr bwMode="gray">
          <a:xfrm rot="16200000">
            <a:off x="5323593" y="860133"/>
            <a:ext cx="147756" cy="1397058"/>
          </a:xfrm>
          <a:prstGeom prst="leftBracket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76288C2-19CD-4157-BF6E-6A66D3897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87" y="1933606"/>
            <a:ext cx="5524500" cy="37147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7792141-9F25-4F92-AB8D-596D86189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69" y="2787945"/>
            <a:ext cx="5495925" cy="1219200"/>
          </a:xfrm>
          <a:prstGeom prst="rect">
            <a:avLst/>
          </a:prstGeom>
        </p:spPr>
      </p:pic>
      <p:sp>
        <p:nvSpPr>
          <p:cNvPr id="28" name="Interdiction 27">
            <a:extLst>
              <a:ext uri="{FF2B5EF4-FFF2-40B4-BE49-F238E27FC236}">
                <a16:creationId xmlns:a16="http://schemas.microsoft.com/office/drawing/2014/main" id="{51154208-DC14-4300-B3B9-ED82145CF45E}"/>
              </a:ext>
            </a:extLst>
          </p:cNvPr>
          <p:cNvSpPr/>
          <p:nvPr/>
        </p:nvSpPr>
        <p:spPr bwMode="gray">
          <a:xfrm>
            <a:off x="2927648" y="2942992"/>
            <a:ext cx="1053627" cy="864096"/>
          </a:xfrm>
          <a:prstGeom prst="noSmoking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Interdiction 28">
            <a:extLst>
              <a:ext uri="{FF2B5EF4-FFF2-40B4-BE49-F238E27FC236}">
                <a16:creationId xmlns:a16="http://schemas.microsoft.com/office/drawing/2014/main" id="{175B1152-ACED-4813-854F-584B3A5E4E3B}"/>
              </a:ext>
            </a:extLst>
          </p:cNvPr>
          <p:cNvSpPr/>
          <p:nvPr/>
        </p:nvSpPr>
        <p:spPr bwMode="gray">
          <a:xfrm>
            <a:off x="3134617" y="1848913"/>
            <a:ext cx="639688" cy="584448"/>
          </a:xfrm>
          <a:prstGeom prst="noSmoking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Parenthèses 29">
            <a:extLst>
              <a:ext uri="{FF2B5EF4-FFF2-40B4-BE49-F238E27FC236}">
                <a16:creationId xmlns:a16="http://schemas.microsoft.com/office/drawing/2014/main" id="{07C4FA87-717B-445F-9508-817EF2203FD7}"/>
              </a:ext>
            </a:extLst>
          </p:cNvPr>
          <p:cNvSpPr/>
          <p:nvPr/>
        </p:nvSpPr>
        <p:spPr bwMode="gray">
          <a:xfrm>
            <a:off x="6726024" y="2421329"/>
            <a:ext cx="4608512" cy="2003751"/>
          </a:xfrm>
          <a:prstGeom prst="bracketPair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00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28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DE64B-B3C7-427A-AE6A-F6638BE8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Framework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CF57C6-45E9-4EC8-9130-C5BE2DE45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101CC1-8728-4C47-8614-D16DF495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085178"/>
            <a:ext cx="7049849" cy="55121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08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Framework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3719736" y="1772816"/>
            <a:ext cx="4248472" cy="372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3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Boot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98" y="1268413"/>
            <a:ext cx="6136004" cy="511333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D12E69-63EB-47DC-A491-5372209AF499}"/>
              </a:ext>
            </a:extLst>
          </p:cNvPr>
          <p:cNvSpPr txBox="1"/>
          <p:nvPr/>
        </p:nvSpPr>
        <p:spPr bwMode="auto">
          <a:xfrm>
            <a:off x="839416" y="3271083"/>
            <a:ext cx="2258739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/>
              <a:t>Convention over Configuration</a:t>
            </a:r>
            <a:endParaRPr lang="fr-FR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2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002F8-A3FB-4A2D-8549-2E8EFBC3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Boot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93DA4A-1AF8-404B-88AF-FC0BE5D4C53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/>
              <a:t>	</a:t>
            </a:r>
          </a:p>
          <a:p>
            <a:pPr algn="just"/>
            <a:r>
              <a:rPr lang="fr-FR" dirty="0"/>
              <a:t>	</a:t>
            </a:r>
            <a:r>
              <a:rPr lang="fr-FR" i="1" dirty="0"/>
              <a:t>« Convention plutôt que configuration (aussi connu sous le nom de coder par convention) est une pratique informatique qui tend à faire décroître le nombre de décisions qu'un développeur doit prendre.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785F84-21DF-4266-9B4F-C24FDE384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7C07EF-E814-4100-B523-3639B57921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1268412"/>
            <a:ext cx="692696" cy="6926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938277E-4FC2-4D6B-9335-87F69D5D9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197" y="2915198"/>
            <a:ext cx="3529955" cy="26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Boot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852989"/>
            <a:ext cx="5544616" cy="54800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2060847"/>
            <a:ext cx="4968552" cy="298860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E2075F5-91EA-41FA-A4BD-B21764674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2348880"/>
            <a:ext cx="2173801" cy="25134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6566C2-5B6C-4220-B827-9D9BDD4FD8D7}"/>
              </a:ext>
            </a:extLst>
          </p:cNvPr>
          <p:cNvSpPr/>
          <p:nvPr/>
        </p:nvSpPr>
        <p:spPr>
          <a:xfrm>
            <a:off x="9264352" y="3165750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https://start.spring.io/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88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CA50F-2F38-4564-8577-988FF65E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Boot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9E6A0D-CC86-4E8C-ABCE-2A67D81DC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8A7355-1784-432C-885A-7960B0F1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268760"/>
            <a:ext cx="7037462" cy="958876"/>
          </a:xfrm>
          <a:prstGeom prst="rect">
            <a:avLst/>
          </a:prstGeo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E809E589-A777-41D0-B79B-157C4E304717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629530" y="2708920"/>
            <a:ext cx="3492293" cy="34444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76449A1-4337-4107-B5CE-FEF4982DB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564" y="2712032"/>
            <a:ext cx="3176872" cy="35686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76D48B9-70FF-4244-9069-1741668F8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224" y="2708920"/>
            <a:ext cx="2727694" cy="2448272"/>
          </a:xfrm>
          <a:prstGeom prst="rect">
            <a:avLst/>
          </a:prstGeom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27F0474-BAA0-4871-A4CF-3FE034B48F0E}"/>
              </a:ext>
            </a:extLst>
          </p:cNvPr>
          <p:cNvSpPr/>
          <p:nvPr/>
        </p:nvSpPr>
        <p:spPr bwMode="gray">
          <a:xfrm>
            <a:off x="2561592" y="1673267"/>
            <a:ext cx="593245" cy="261429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A34AA18-497A-41AB-A9D1-53484B653754}"/>
              </a:ext>
            </a:extLst>
          </p:cNvPr>
          <p:cNvSpPr/>
          <p:nvPr/>
        </p:nvSpPr>
        <p:spPr bwMode="gray">
          <a:xfrm>
            <a:off x="7968208" y="2636912"/>
            <a:ext cx="1512168" cy="1656184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455CC13-099B-4F06-8B1A-E5CB1446F889}"/>
              </a:ext>
            </a:extLst>
          </p:cNvPr>
          <p:cNvSpPr/>
          <p:nvPr/>
        </p:nvSpPr>
        <p:spPr bwMode="gray">
          <a:xfrm>
            <a:off x="7958740" y="4463714"/>
            <a:ext cx="1512168" cy="477454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Boot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https://spring.io/projects/spring-boot</a:t>
            </a:r>
            <a:endParaRPr lang="fr-FR" dirty="0"/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Application spring </a:t>
            </a:r>
            <a:r>
              <a:rPr lang="en-US" b="1" dirty="0"/>
              <a:t>stand-alone</a:t>
            </a:r>
            <a:r>
              <a:rPr lang="en-US" dirty="0"/>
              <a:t> (avec tomcat </a:t>
            </a:r>
            <a:r>
              <a:rPr lang="en-US" dirty="0" err="1"/>
              <a:t>embarqué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Opinionated </a:t>
            </a:r>
            <a:r>
              <a:rPr lang="en-US" dirty="0">
                <a:hlinkClick r:id="rId3"/>
              </a:rPr>
              <a:t>starter</a:t>
            </a:r>
            <a:r>
              <a:rPr lang="en-US" b="1" dirty="0"/>
              <a:t> </a:t>
            </a:r>
            <a:r>
              <a:rPr lang="fr-FR" dirty="0" err="1"/>
              <a:t>dependencies</a:t>
            </a:r>
            <a:r>
              <a:rPr lang="fr-FR" dirty="0"/>
              <a:t> </a:t>
            </a:r>
            <a:r>
              <a:rPr lang="en-US" dirty="0"/>
              <a:t>pour simplifier la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Configuration de Spring </a:t>
            </a:r>
            <a:r>
              <a:rPr lang="en-US" dirty="0" err="1"/>
              <a:t>automatique</a:t>
            </a:r>
            <a:r>
              <a:rPr lang="en-US" dirty="0"/>
              <a:t> (</a:t>
            </a:r>
            <a:r>
              <a:rPr lang="en-US" dirty="0" err="1"/>
              <a:t>quand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possible</a:t>
            </a:r>
            <a:r>
              <a:rPr lang="fr-FR" dirty="0"/>
              <a:t>)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Focus sur la </a:t>
            </a:r>
            <a:r>
              <a:rPr lang="en-US" dirty="0" err="1"/>
              <a:t>logique</a:t>
            </a:r>
            <a:r>
              <a:rPr lang="en-US" dirty="0"/>
              <a:t> métier </a:t>
            </a:r>
            <a:r>
              <a:rPr lang="en-US" dirty="0" err="1"/>
              <a:t>plutôt</a:t>
            </a:r>
            <a:r>
              <a:rPr lang="en-US" dirty="0"/>
              <a:t> que sur la configuration (+)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Set-up de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 (+)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Besoin</a:t>
            </a:r>
            <a:r>
              <a:rPr lang="en-US" dirty="0"/>
              <a:t> de </a:t>
            </a:r>
            <a:r>
              <a:rPr lang="fr-FR" dirty="0"/>
              <a:t>connaître</a:t>
            </a:r>
            <a:r>
              <a:rPr lang="en-US" dirty="0"/>
              <a:t> les bases de Spring (debugging </a:t>
            </a:r>
            <a:r>
              <a:rPr lang="en-US" dirty="0" err="1"/>
              <a:t>compliqué</a:t>
            </a:r>
            <a:r>
              <a:rPr lang="en-US" dirty="0"/>
              <a:t>) (-)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It’s magic ! (+/-)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https://spring.io/</a:t>
            </a:r>
            <a:endParaRPr lang="fr-FR" dirty="0"/>
          </a:p>
          <a:p>
            <a:endParaRPr lang="fr-FR" dirty="0"/>
          </a:p>
          <a:p>
            <a:r>
              <a:rPr lang="fr-FR" dirty="0"/>
              <a:t>Un </a:t>
            </a:r>
            <a:r>
              <a:rPr lang="fr-FR" u="sng" dirty="0"/>
              <a:t>Ecosystème</a:t>
            </a:r>
            <a:r>
              <a:rPr lang="fr-FR" dirty="0"/>
              <a:t> complet (plusieurs projets)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 err="1"/>
              <a:t>Spring</a:t>
            </a:r>
            <a:r>
              <a:rPr lang="fr-FR" b="1" dirty="0"/>
              <a:t> Boot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 err="1"/>
              <a:t>Spring</a:t>
            </a:r>
            <a:r>
              <a:rPr lang="fr-FR" b="1" dirty="0"/>
              <a:t>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Spring</a:t>
            </a:r>
            <a:r>
              <a:rPr lang="fr-FR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Spring</a:t>
            </a:r>
            <a:r>
              <a:rPr lang="fr-FR" dirty="0"/>
              <a:t>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Spring</a:t>
            </a:r>
            <a:r>
              <a:rPr lang="fr-FR" dirty="0"/>
              <a:t> Batch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Spring</a:t>
            </a:r>
            <a:r>
              <a:rPr lang="fr-FR" dirty="0"/>
              <a:t>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284984"/>
            <a:ext cx="4864933" cy="1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99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BF110-5A17-4A75-8DBA-6E0297E1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Boot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2193E3-6C8B-4D88-8462-0994BAE59A0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b="1" dirty="0"/>
              <a:t>Auto-configuration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Création de la configuration nécessaire en fonctions des jar pour l’ajouter à l’</a:t>
            </a:r>
            <a:r>
              <a:rPr lang="fr-FR" i="1" dirty="0" err="1"/>
              <a:t>ApplicationContext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Possibilité de fournir notre propre configuration (prioritaire)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Starters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Ensemble de dépendances regroupées par </a:t>
            </a:r>
            <a:r>
              <a:rPr lang="fr-FR" dirty="0">
                <a:hlinkClick r:id="rId2"/>
              </a:rPr>
              <a:t>thèmes</a:t>
            </a:r>
            <a:r>
              <a:rPr lang="fr-FR" dirty="0"/>
              <a:t> (Web, JPA, Security,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Utilisation des POM </a:t>
            </a:r>
            <a:r>
              <a:rPr lang="fr-FR" dirty="0" err="1"/>
              <a:t>maven</a:t>
            </a:r>
            <a:r>
              <a:rPr lang="fr-FR" dirty="0"/>
              <a:t> parents pour les versions des </a:t>
            </a:r>
            <a:r>
              <a:rPr lang="fr-FR" dirty="0">
                <a:hlinkClick r:id="rId3"/>
              </a:rPr>
              <a:t>dépendances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D77D76-7F72-472A-BDE4-CBF11CF1A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24A5B6-FD4B-4AD0-ACED-0BAE5304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4314726"/>
            <a:ext cx="3054275" cy="192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12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42123-E7C4-48F1-B9FC-337D1146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Boot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3F07E6-2EA9-45F6-AAEB-8B0EEB4FC48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  <a:r>
              <a:rPr lang="fr-FR" dirty="0"/>
              <a:t> donne à la classe actuelle la possibilité de définir des configurations qui iront remplacer les fichiers XML. Ces configurations se font via des </a:t>
            </a:r>
            <a:r>
              <a:rPr lang="fr-FR" dirty="0" err="1"/>
              <a:t>Beans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EnableAutoConfiguration</a:t>
            </a:r>
            <a:r>
              <a:rPr lang="fr-FR" dirty="0"/>
              <a:t> permet au démarrage de Spring, de générer automatiquement les configurations nécessaires en fonction des dépendances situées dans votre classpath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ComponentScan</a:t>
            </a:r>
            <a:r>
              <a:rPr lang="fr-FR" dirty="0"/>
              <a:t> indique qu'il faut scanner les classes de ce package afin de trouver des </a:t>
            </a:r>
            <a:r>
              <a:rPr lang="fr-FR" dirty="0" err="1"/>
              <a:t>Beans</a:t>
            </a:r>
            <a:r>
              <a:rPr lang="fr-FR" dirty="0"/>
              <a:t> de configuration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EB0E2A-28DE-4DF5-A280-13038E086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384122-87A1-4952-A62F-A935EC815091}"/>
              </a:ext>
            </a:extLst>
          </p:cNvPr>
          <p:cNvSpPr txBox="1"/>
          <p:nvPr/>
        </p:nvSpPr>
        <p:spPr bwMode="auto">
          <a:xfrm flipH="1">
            <a:off x="4007768" y="4941168"/>
            <a:ext cx="41764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5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Boot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8E9CE5-C55E-442A-91E1-4B4A60EC4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340768"/>
            <a:ext cx="8360848" cy="48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39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D3582-8791-4960-9F5F-218C4487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4D31A4-5593-4521-BE3F-95785F573E6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i="1" dirty="0" err="1"/>
              <a:t>Representational</a:t>
            </a:r>
            <a:r>
              <a:rPr lang="fr-FR" i="1" dirty="0"/>
              <a:t> State Transfer</a:t>
            </a:r>
            <a:r>
              <a:rPr lang="fr-FR" dirty="0"/>
              <a:t> » &amp; «</a:t>
            </a:r>
            <a:r>
              <a:rPr lang="fr-FR" i="1" dirty="0"/>
              <a:t> Application </a:t>
            </a:r>
            <a:r>
              <a:rPr lang="fr-FR" i="1" dirty="0" err="1"/>
              <a:t>Programming</a:t>
            </a:r>
            <a:r>
              <a:rPr lang="fr-FR" i="1" dirty="0"/>
              <a:t> Interface</a:t>
            </a:r>
            <a:r>
              <a:rPr lang="fr-FR" dirty="0"/>
              <a:t> 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Imitent la façon dont le web lui-même marche dans les échanges entre un client et un serveur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Sans état / Orienté client-serveur / Avec une interface uniforme / 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8C2F15-E0ED-4D93-B3C5-0D2A7611F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B7E04A-16C9-486B-9AD1-9B94CB0C1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3140968"/>
            <a:ext cx="6624736" cy="244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64347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7138A-A18C-4887-AB5A-8E8EB8DB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Swagger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B516E0-C0D4-4CF2-AA2F-691FA8E6472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https://swagger.io/</a:t>
            </a:r>
            <a:endParaRPr lang="fr-FR" dirty="0"/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Open-source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Repose sur un vaste écosystème d'outils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Aide les développeurs à concevoir, créer, documenter et utiliser des </a:t>
            </a:r>
            <a:r>
              <a:rPr lang="fr-FR" b="1" dirty="0"/>
              <a:t>services Web RESTful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2F428D-08F0-44D3-9F6F-520A400B0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30" name="Picture 6" descr="RÃ©sultat de recherche d'images pour &quot;swagger&quot;&quot;">
            <a:extLst>
              <a:ext uri="{FF2B5EF4-FFF2-40B4-BE49-F238E27FC236}">
                <a16:creationId xmlns:a16="http://schemas.microsoft.com/office/drawing/2014/main" id="{7232A330-F86F-4E0A-B78E-AFF9FDF02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065" y="382508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3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D7FA66-6D7D-4495-94F3-3C4CF0C18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D2DB79-94D4-4B80-A9B0-79A0796D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528" y="1412776"/>
            <a:ext cx="3576640" cy="36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3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-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i="1" dirty="0"/>
              <a:t>	</a:t>
            </a:r>
          </a:p>
          <a:p>
            <a:pPr algn="just"/>
            <a:r>
              <a:rPr lang="fr-FR" i="1" dirty="0"/>
              <a:t>	« </a:t>
            </a:r>
            <a:r>
              <a:rPr lang="fr-FR" i="1" dirty="0" err="1"/>
              <a:t>Spring</a:t>
            </a:r>
            <a:r>
              <a:rPr lang="fr-FR" i="1" dirty="0"/>
              <a:t> est un </a:t>
            </a:r>
            <a:r>
              <a:rPr lang="fr-FR" i="1" dirty="0" err="1"/>
              <a:t>framework</a:t>
            </a:r>
            <a:r>
              <a:rPr lang="fr-FR" i="1" dirty="0"/>
              <a:t> libre pour construire et définir l'infrastructure d'une application java, dont il facilite le développement et les tests. »</a:t>
            </a:r>
          </a:p>
          <a:p>
            <a:pPr algn="just"/>
            <a:endParaRPr lang="fr-FR" i="1" dirty="0"/>
          </a:p>
          <a:p>
            <a:pPr algn="just"/>
            <a:r>
              <a:rPr lang="en-US" i="1" dirty="0"/>
              <a:t>« The results of using J2EE in practice are often disappointing: applications are often slow, unduly complex, and take too long to develop. </a:t>
            </a:r>
            <a:r>
              <a:rPr lang="en-US" b="1" i="1" dirty="0"/>
              <a:t>Rod Johnson </a:t>
            </a:r>
            <a:r>
              <a:rPr lang="en-US" i="1" dirty="0"/>
              <a:t>believes that the problem lies not in J2EE itself, but in that it is often used badly</a:t>
            </a:r>
            <a:r>
              <a:rPr lang="fr-FR" i="1" dirty="0"/>
              <a:t>. »</a:t>
            </a:r>
          </a:p>
          <a:p>
            <a:endParaRPr lang="fr-FR" i="1" dirty="0"/>
          </a:p>
          <a:p>
            <a:endParaRPr lang="fr-FR" i="1" dirty="0"/>
          </a:p>
          <a:p>
            <a:r>
              <a:rPr lang="en-US" dirty="0"/>
              <a:t>	 Expert One–on–One J2EE Design and Development (October 2002)</a:t>
            </a:r>
            <a:endParaRPr lang="fr-FR" dirty="0"/>
          </a:p>
          <a:p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1268412"/>
            <a:ext cx="692696" cy="6926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798912"/>
            <a:ext cx="1070248" cy="10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7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- introduction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62" y="1124373"/>
            <a:ext cx="6053496" cy="504056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 bwMode="gray">
          <a:xfrm>
            <a:off x="4295800" y="1106489"/>
            <a:ext cx="2736304" cy="954359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 bwMode="gray">
          <a:xfrm>
            <a:off x="5591810" y="2656578"/>
            <a:ext cx="3168486" cy="2223627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1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844124"/>
            <a:ext cx="10790057" cy="570884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Framework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Framework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https://spring.io/projects/spring-framework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container mag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204864"/>
            <a:ext cx="4985747" cy="296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 bwMode="auto">
          <a:xfrm>
            <a:off x="7938210" y="3147165"/>
            <a:ext cx="313959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b="1" dirty="0"/>
              <a:t>« </a:t>
            </a:r>
            <a:r>
              <a:rPr lang="fr-FR" b="1" dirty="0" err="1"/>
              <a:t>Plumbing</a:t>
            </a:r>
            <a:r>
              <a:rPr lang="fr-FR" b="1" dirty="0"/>
              <a:t> » of Java-</a:t>
            </a:r>
            <a:r>
              <a:rPr lang="fr-FR" b="1" dirty="0" err="1"/>
              <a:t>based</a:t>
            </a:r>
            <a:r>
              <a:rPr lang="fr-FR" b="1" dirty="0"/>
              <a:t> </a:t>
            </a:r>
            <a:r>
              <a:rPr lang="fr-FR" b="1" dirty="0" err="1"/>
              <a:t>enterprise</a:t>
            </a:r>
            <a:r>
              <a:rPr lang="fr-FR" b="1" dirty="0"/>
              <a:t> applications</a:t>
            </a:r>
            <a:endParaRPr lang="fr-FR" b="1" dirty="0">
              <a:cs typeface="Arial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FBF3C7-2628-414D-9B9E-9A3DF6069676}"/>
              </a:ext>
            </a:extLst>
          </p:cNvPr>
          <p:cNvSpPr txBox="1"/>
          <p:nvPr/>
        </p:nvSpPr>
        <p:spPr bwMode="auto">
          <a:xfrm>
            <a:off x="7938210" y="5877272"/>
            <a:ext cx="313959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i="1" dirty="0"/>
              <a:t>POJO : Plain Old Java Object</a:t>
            </a:r>
            <a:endParaRPr lang="fr-FR" sz="1400" b="1" i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Framework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https://docs.spring.io/spring-framework/docs/current/spring-framework-reference/core.html</a:t>
            </a:r>
            <a:endParaRPr lang="fr-FR" dirty="0"/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Conteneur dit « léger » (</a:t>
            </a:r>
            <a:r>
              <a:rPr lang="fr-FR" dirty="0" err="1"/>
              <a:t>IoC</a:t>
            </a:r>
            <a:r>
              <a:rPr lang="fr-FR" dirty="0"/>
              <a:t> Container), pas besoin d’un serveur d’application: une alternative aux EJB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Inversion de contrôle est assurée de deux façons différentes : la </a:t>
            </a:r>
            <a:r>
              <a:rPr lang="fr-FR" b="1" dirty="0"/>
              <a:t>recherche de dépendances </a:t>
            </a:r>
            <a:r>
              <a:rPr lang="fr-FR" dirty="0"/>
              <a:t>et </a:t>
            </a:r>
            <a:r>
              <a:rPr lang="fr-FR" b="1" dirty="0"/>
              <a:t>l'injection de dépendances</a:t>
            </a:r>
          </a:p>
          <a:p>
            <a:endParaRPr lang="fr-FR" dirty="0"/>
          </a:p>
          <a:p>
            <a:endParaRPr lang="fr-FR" dirty="0"/>
          </a:p>
          <a:p>
            <a:pPr marL="606425" lvl="1" indent="-342900"/>
            <a:r>
              <a:rPr lang="fr-FR" dirty="0"/>
              <a:t>Code plus clair</a:t>
            </a:r>
          </a:p>
          <a:p>
            <a:pPr marL="606425" lvl="1" indent="-342900"/>
            <a:r>
              <a:rPr lang="fr-FR" dirty="0"/>
              <a:t>Code </a:t>
            </a:r>
            <a:r>
              <a:rPr lang="fr-FR" dirty="0" err="1"/>
              <a:t>decouplé</a:t>
            </a:r>
            <a:endParaRPr lang="fr-FR" dirty="0"/>
          </a:p>
          <a:p>
            <a:pPr marL="606425" lvl="1" indent="-342900"/>
            <a:r>
              <a:rPr lang="fr-FR" dirty="0"/>
              <a:t>Plus simple à tester (</a:t>
            </a:r>
            <a:r>
              <a:rPr lang="fr-FR" dirty="0" err="1"/>
              <a:t>mock</a:t>
            </a:r>
            <a:r>
              <a:rPr lang="fr-FR" dirty="0"/>
              <a:t>)</a:t>
            </a:r>
          </a:p>
          <a:p>
            <a:pPr marL="606425" lvl="1" indent="-342900"/>
            <a:r>
              <a:rPr lang="fr-FR" dirty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lèche droite 4"/>
          <p:cNvSpPr/>
          <p:nvPr/>
        </p:nvSpPr>
        <p:spPr bwMode="gray">
          <a:xfrm>
            <a:off x="983432" y="3825080"/>
            <a:ext cx="746571" cy="288032"/>
          </a:xfrm>
          <a:prstGeom prst="rightArrow">
            <a:avLst/>
          </a:prstGeom>
          <a:solidFill>
            <a:schemeClr val="bg2">
              <a:lumMod val="65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3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27CD7-EF9F-4FDE-A804-F12AA196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Spring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6C3B39-745D-4D78-8943-842D045A6F3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fr-FR" b="1" dirty="0"/>
              <a:t>Les </a:t>
            </a:r>
            <a:r>
              <a:rPr lang="fr-FR" b="1" dirty="0" err="1"/>
              <a:t>beans</a:t>
            </a:r>
            <a:r>
              <a:rPr lang="fr-FR" b="1" dirty="0"/>
              <a:t> Spring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Gérés pas le conteneur Spring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Défini avec une classe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Possède un nom + identifiant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Configuration : singleton ou prototype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Le conteneur Spring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Créer les instances et de gérer les objets requis par l'application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Fabrique évoluée qui gère le cycle de vie des objets et la gestion de leurs dépendances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12ABF6-CDA1-4469-BB78-9E9C9913D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1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801030"/>
            <a:ext cx="8694157" cy="303991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Framework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 bwMode="auto">
          <a:xfrm>
            <a:off x="3071664" y="5068341"/>
            <a:ext cx="6209566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Pas besoin d’implémenter une quelconque interface pour être prises en charge par le </a:t>
            </a:r>
            <a:r>
              <a:rPr lang="fr-FR" dirty="0" err="1"/>
              <a:t>framework</a:t>
            </a:r>
            <a:endParaRPr lang="fr-FR" dirty="0"/>
          </a:p>
          <a:p>
            <a:endParaRPr lang="fr-FR" dirty="0"/>
          </a:p>
          <a:p>
            <a:r>
              <a:rPr lang="fr-FR" dirty="0"/>
              <a:t>L'application ne crée pas directement les instances des objets dont elle a besoin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852936"/>
            <a:ext cx="936104" cy="936104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 bwMode="gray">
          <a:xfrm>
            <a:off x="1544005" y="2996952"/>
            <a:ext cx="648072" cy="648072"/>
          </a:xfrm>
          <a:prstGeom prst="mathPlu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6744069" y="1106489"/>
            <a:ext cx="238470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fr-FR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MovieFinder</a:t>
            </a:r>
            <a:endParaRPr lang="fr-FR" b="1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Connecteur en angle 15"/>
          <p:cNvCxnSpPr>
            <a:stCxn id="10" idx="3"/>
          </p:cNvCxnSpPr>
          <p:nvPr/>
        </p:nvCxnSpPr>
        <p:spPr bwMode="gray">
          <a:xfrm flipH="1">
            <a:off x="6168008" y="1244989"/>
            <a:ext cx="2960764" cy="1391923"/>
          </a:xfrm>
          <a:prstGeom prst="bentConnector3">
            <a:avLst>
              <a:gd name="adj1" fmla="val -7721"/>
            </a:avLst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8004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  <Value>46118</Value>
      <Value>3697</Value>
      <Value>46486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 ＆ Investor Relations</TermName>
          <TermId xmlns="http://schemas.microsoft.com/office/infopath/2007/PartnerControls">fb65bde5-f439-4af8-aaa0-dcf1364d6414</TermId>
        </TermInfo>
      </Terms>
    </kbc8ce58d0914d5e9641963f23cd2adf>
    <ae4bb7bb5e1849a3a75b9d2ac781ba53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 template</TermName>
          <TermId xmlns="http://schemas.microsoft.com/office/infopath/2007/PartnerControls">a8dae13e-44bb-4ec1-860e-cc2305177641</TermId>
        </TermInfo>
      </Terms>
    </ae4bb7bb5e1849a3a75b9d2ac781ba53>
    <Creator xmlns="d95a5b16-1b8d-4c7c-9ebf-89c0983b6970" xsi:nil="true"/>
    <Language xmlns="http://schemas.microsoft.com/sharepoint/v3">EN</Language>
    <CSMeta2010Field xmlns="http://schemas.microsoft.com/sharepoint/v3">05e75bc4-3603-41f3-a983-277b965d86b6;2018-10-29 14:11:22;PARTIALMANUALCLASSIFIED;Topic:2018-10-29 14:11:22|False||AUTOCLASSIFIED|2018-10-29 14:11:22|UNDEFINED|00000000-0000-0000-0000-000000000000;Organization:2018-06-14 16:30:37|False|2018-06-14 16:34:19|MANUALCLASSIFIED|2018-06-14 16:34:19|UNDEFINED|00000000-0000-0000-0000-000000000000;Industry:2018-10-29 14:11:22|False||AUTOCLASSIFIED|2018-10-29 14:11:22|UNDEFINED|00000000-0000-0000-0000-000000000000;Service line:2018-10-29 14:11:22|False||AUTOCLASSIFIED|2018-10-29 14:11:22|UNDEFINED|00000000-0000-0000-0000-000000000000;Business Practice:2018-10-29 14:11:22|False||AUTOCLASSIFIED|2018-10-29 14:11:22|UNDEFINED|00000000-0000-0000-0000-000000000000;Intellectual Property:2018-10-29 14:11:22|False||AUTOCLASSIFIED|2018-10-29 14:11:22|UNDEFINED|00000000-0000-0000-0000-000000000000;Content Format:2018-06-14 16:30:37|False|2018-06-14 16:34:19|MANUALCLASSIFIED|2018-06-14 16:34:19|UNDEFINED|00000000-0000-0000-0000-000000000000;Functions:2018-10-29 14:11:22|False||AUTOCLASSIFIED|2018-10-29 14:11:22|UNDEFINED|00000000-0000-0000-0000-000000000000;Geography:2018-10-29 14:11:22|False||AUTOCLASSIFIED|2018-10-29 14:11:22|UNDEFINED|00000000-0000-0000-0000-000000000000;False</CSMeta2010Field>
    <Abstract xmlns="d95a5b16-1b8d-4c7c-9ebf-89c0983b6970">CGI widescreen graphic PowerPoint template - English version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Business Aid</BS_x0020_Document_x0020_Sub_x0020_Type>
    <Market xmlns="d95a5b16-1b8d-4c7c-9ebf-89c0983b6970"/>
    <TaxKeywordTaxHTField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5b4ca844-900d-4151-9c88-1a4b47550bee</TermId>
        </TermInfo>
      </Terms>
    </TaxKeywordTaxHTField>
    <Best_x0020_Before_x0020_Date xmlns="d95a5b16-1b8d-4c7c-9ebf-89c0983b6970">2023-06-13T23:00:00+00:00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2018-06-13T23:00:00+00:00</Publication_x0020_Date>
    <Geographic_x0020_Region xmlns="d95a5b16-1b8d-4c7c-9ebf-89c0983b6970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85" ma:contentTypeDescription="" ma:contentTypeScope="" ma:versionID="2e185370c66e36c56dd232e65dd02ed3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83532d8de379e40041d3a9288ce2e015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TaxKeywordTaxHTField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LT - Lithuania, NL - Dutch, NO - Norwegian, PL - Polish, PT - Portuguese, SV - Swedish, SK - Slovak,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LT"/>
          <xsd:enumeration value="NL"/>
          <xsd:enumeration value="NO"/>
          <xsd:enumeration value="PL"/>
          <xsd:enumeration value="PT"/>
          <xsd:enumeration value="SK"/>
          <xsd:enumeration value="SV"/>
        </xsd:restriction>
      </xsd:simpleType>
    </xsd:element>
    <xsd:element name="CSMeta2010Field" ma:index="41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Czech Republic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ithuania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lovak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nking"/>
                    <xsd:enumeration value="Communications"/>
                    <xsd:enumeration value="Cross-industry"/>
                    <xsd:enumeration value="Energy and Utilities"/>
                    <xsd:enumeration value="Financial Services"/>
                    <xsd:enumeration value="Government"/>
                    <xsd:enumeration value="Healthcare"/>
                    <xsd:enumeration value="IDT"/>
                    <xsd:enumeration value="Manufacturing"/>
                    <xsd:enumeration value="Oil and Gas"/>
                    <xsd:enumeration value="Public Sector"/>
                    <xsd:enumeration value="Retail and Consumer Services"/>
                    <xsd:enumeration value="Telecommunications"/>
                    <xsd:enumeration value="Telecoms and Media"/>
                    <xsd:enumeration value="Transportation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Eastern, Central &amp; Southern Europe"/>
                    <xsd:enumeration value="France"/>
                    <xsd:enumeration value="France, Luxembourg and Morocco"/>
                    <xsd:enumeration value="Nordic, Southern Europe and America"/>
                    <xsd:enumeration value="Nordics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6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0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2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9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b0f7c43cb32a4bb99696cc0157e407bc" ma:index="31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33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35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37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39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3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d95a5b16-1b8d-4c7c-9ebf-89c0983b6970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223829-22B6-4242-8D82-2D6B0210658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87FA55F-5903-479D-BDD5-BC336782B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12555</TotalTime>
  <Words>548</Words>
  <Application>Microsoft Office PowerPoint</Application>
  <PresentationFormat>Grand écran</PresentationFormat>
  <Paragraphs>146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Verdana</vt:lpstr>
      <vt:lpstr>Wingdings</vt:lpstr>
      <vt:lpstr>CGI Widescreen Beet</vt:lpstr>
      <vt:lpstr>Java days</vt:lpstr>
      <vt:lpstr>Spring</vt:lpstr>
      <vt:lpstr>Spring - introduction</vt:lpstr>
      <vt:lpstr>Spring - introduction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Spring Framework - Metadata</vt:lpstr>
      <vt:lpstr>Spring Framework</vt:lpstr>
      <vt:lpstr>Spring Framework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REST Api</vt:lpstr>
      <vt:lpstr>Swagger</vt:lpstr>
      <vt:lpstr>Présentation PowerPoint</vt:lpstr>
    </vt:vector>
  </TitlesOfParts>
  <Company>In Branding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Colin mcbride</dc:creator>
  <cp:keywords>PowerPoint</cp:keywords>
  <cp:lastModifiedBy>GUILLAUME GALLOIS</cp:lastModifiedBy>
  <cp:revision>428</cp:revision>
  <dcterms:created xsi:type="dcterms:W3CDTF">2018-03-29T13:37:19Z</dcterms:created>
  <dcterms:modified xsi:type="dcterms:W3CDTF">2019-11-26T08:26:29Z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Sector">
    <vt:lpwstr/>
  </property>
  <property fmtid="{D5CDD505-2E9C-101B-9397-08002B2CF9AE}" pid="6" name="Organisation">
    <vt:lpwstr>260;#Corporate|43ac7042-3752-4f1b-8a93-43b36e65d3e5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>46118;#Communications ＆ Investor Relations|fb65bde5-f439-4af8-aaa0-dcf1364d6414</vt:lpwstr>
  </property>
  <property fmtid="{D5CDD505-2E9C-101B-9397-08002B2CF9AE}" pid="11" name="Business Practice">
    <vt:lpwstr/>
  </property>
  <property fmtid="{D5CDD505-2E9C-101B-9397-08002B2CF9AE}" pid="12" name="Content Format">
    <vt:lpwstr>46486;#Brand template|a8dae13e-44bb-4ec1-860e-cc2305177641</vt:lpwstr>
  </property>
  <property fmtid="{D5CDD505-2E9C-101B-9397-08002B2CF9AE}" pid="13" name="Intellectual Property">
    <vt:lpwstr/>
  </property>
  <property fmtid="{D5CDD505-2E9C-101B-9397-08002B2CF9AE}" pid="14" name="TaxKeyword">
    <vt:lpwstr>3697;#PowerPoint|5b4ca844-900d-4151-9c88-1a4b47550bee</vt:lpwstr>
  </property>
</Properties>
</file>