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57" r:id="rId6"/>
    <p:sldId id="269" r:id="rId7"/>
    <p:sldId id="274" r:id="rId8"/>
    <p:sldId id="271" r:id="rId9"/>
    <p:sldId id="275" r:id="rId10"/>
    <p:sldId id="272" r:id="rId11"/>
    <p:sldId id="273" r:id="rId12"/>
    <p:sldId id="296" r:id="rId13"/>
    <p:sldId id="276" r:id="rId14"/>
    <p:sldId id="278" r:id="rId15"/>
    <p:sldId id="286" r:id="rId16"/>
    <p:sldId id="279" r:id="rId17"/>
    <p:sldId id="297" r:id="rId18"/>
    <p:sldId id="280" r:id="rId19"/>
    <p:sldId id="281" r:id="rId20"/>
    <p:sldId id="283" r:id="rId21"/>
    <p:sldId id="277" r:id="rId22"/>
    <p:sldId id="284" r:id="rId23"/>
    <p:sldId id="285" r:id="rId24"/>
    <p:sldId id="287" r:id="rId25"/>
    <p:sldId id="288" r:id="rId26"/>
    <p:sldId id="270" r:id="rId27"/>
    <p:sldId id="299" r:id="rId28"/>
    <p:sldId id="298" r:id="rId29"/>
    <p:sldId id="300" r:id="rId30"/>
    <p:sldId id="301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77045" autoAdjust="0"/>
  </p:normalViewPr>
  <p:slideViewPr>
    <p:cSldViewPr>
      <p:cViewPr varScale="1">
        <p:scale>
          <a:sx n="101" d="100"/>
          <a:sy n="101" d="100"/>
        </p:scale>
        <p:origin x="132" y="420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11/26/2019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‹N°›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art.spring.io/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tree/v2.1.4.RELEASE/spring-boot-project/spring-boot-starters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blob/v2.2.0.RELEASE/spring-boot-project/spring-boot-dependencies/pom.xml" TargetMode="External"/><Relationship Id="rId2" Type="http://schemas.openxmlformats.org/officeDocument/2006/relationships/hyperlink" Target="https://github.com/spring-projects/spring-boot/tree/v2.2.0.RELEASE/spring-boot-project/spring-boot-starter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spring-framework-reference/cor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8063-BADA-4E30-9EF0-F850EDC44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81F6D-9666-4A4E-9B0C-AD1E704B5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4676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Spring</a:t>
            </a:r>
          </a:p>
          <a:p>
            <a:endParaRPr lang="en-US" sz="1800" dirty="0"/>
          </a:p>
          <a:p>
            <a:r>
              <a:rPr lang="en-US" sz="1800" dirty="0"/>
              <a:t>Spring </a:t>
            </a:r>
            <a:r>
              <a:rPr lang="en-US" sz="1800" dirty="0" smtClean="0"/>
              <a:t>Boot</a:t>
            </a:r>
          </a:p>
          <a:p>
            <a:endParaRPr lang="en-US" sz="1800" dirty="0" smtClean="0"/>
          </a:p>
          <a:p>
            <a:r>
              <a:rPr lang="en-US" sz="1800" dirty="0" smtClean="0"/>
              <a:t>REST </a:t>
            </a:r>
            <a:r>
              <a:rPr lang="en-US" sz="1800" dirty="0" err="1"/>
              <a:t>A</a:t>
            </a:r>
            <a:r>
              <a:rPr lang="en-US" sz="1800" dirty="0" err="1" smtClean="0"/>
              <a:t>pi</a:t>
            </a:r>
            <a:r>
              <a:rPr lang="en-US" sz="1800" dirty="0" smtClean="0"/>
              <a:t> introduction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83A7-02A4-402E-B0C0-A313FC21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04" y="1805485"/>
            <a:ext cx="8564801" cy="2487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 bwMode="auto">
          <a:xfrm>
            <a:off x="3143672" y="4992092"/>
            <a:ext cx="620956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/>
              <a:t>Annotations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pour alléger la configuration (toujours pas besoin d’implémenter une quelconque interface)</a:t>
            </a:r>
            <a:endParaRPr lang="fr-FR" b="1" dirty="0"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564904"/>
            <a:ext cx="936104" cy="93610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 bwMode="gray">
          <a:xfrm>
            <a:off x="1544005" y="2708920"/>
            <a:ext cx="648072" cy="648072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7032103" y="1340768"/>
            <a:ext cx="23847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fr-FR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Connecteur en angle 15"/>
          <p:cNvCxnSpPr>
            <a:stCxn id="10" idx="3"/>
          </p:cNvCxnSpPr>
          <p:nvPr/>
        </p:nvCxnSpPr>
        <p:spPr bwMode="gray">
          <a:xfrm flipH="1">
            <a:off x="6320466" y="1479268"/>
            <a:ext cx="3096340" cy="1752517"/>
          </a:xfrm>
          <a:prstGeom prst="bentConnector3">
            <a:avLst>
              <a:gd name="adj1" fmla="val -73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32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25B2C-5A89-4DBE-8C93-2C82F29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905D1-164A-4492-BB26-AF056D95547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err="1"/>
              <a:t>ApplicationContext</a:t>
            </a:r>
            <a:r>
              <a:rPr lang="fr-FR" dirty="0"/>
              <a:t> et instanciation du Spring Container 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Configuration</a:t>
            </a:r>
            <a:r>
              <a:rPr lang="fr-FR" dirty="0"/>
              <a:t> centrale de l’application Spring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/>
              <a:t>Bean </a:t>
            </a:r>
            <a:r>
              <a:rPr lang="fr-FR" dirty="0" err="1"/>
              <a:t>Factory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err="1"/>
              <a:t>Beans</a:t>
            </a:r>
            <a:r>
              <a:rPr lang="fr-FR" dirty="0"/>
              <a:t> en singleton par défaut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err="1"/>
              <a:t>Load</a:t>
            </a:r>
            <a:r>
              <a:rPr lang="fr-FR" dirty="0"/>
              <a:t> file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properties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, …)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/>
              <a:t>Gestion d’événements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264995-FF3D-4FAB-80D2-B2AA7846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F7F337-D126-48E6-9E9B-2BDBAC8E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20" y="4077072"/>
            <a:ext cx="8839160" cy="814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8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 -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</p:spPr>
        <p:txBody>
          <a:bodyPr/>
          <a:lstStyle/>
          <a:p>
            <a:r>
              <a:rPr lang="fr-FR" dirty="0"/>
              <a:t>Configuration XML + Annotations </a:t>
            </a:r>
            <a:r>
              <a:rPr lang="fr-FR" b="1" dirty="0"/>
              <a:t>vs</a:t>
            </a:r>
            <a:r>
              <a:rPr lang="fr-FR" dirty="0"/>
              <a:t> Java-</a:t>
            </a:r>
            <a:r>
              <a:rPr lang="fr-FR" dirty="0" err="1"/>
              <a:t>based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775506"/>
            <a:ext cx="5112362" cy="3165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4EC4A5D2-8CE1-478D-8D20-7764C0C93302}"/>
              </a:ext>
            </a:extLst>
          </p:cNvPr>
          <p:cNvSpPr/>
          <p:nvPr/>
        </p:nvSpPr>
        <p:spPr bwMode="gray">
          <a:xfrm rot="16200000">
            <a:off x="1570873" y="393289"/>
            <a:ext cx="147756" cy="2186732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26117D89-26BE-4051-B4F3-2A6480903CFA}"/>
              </a:ext>
            </a:extLst>
          </p:cNvPr>
          <p:cNvSpPr/>
          <p:nvPr/>
        </p:nvSpPr>
        <p:spPr bwMode="gray">
          <a:xfrm rot="16200000">
            <a:off x="2313711" y="-421558"/>
            <a:ext cx="147756" cy="3960441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1B960F4A-27B1-41D4-B43B-AABD1ECC251E}"/>
              </a:ext>
            </a:extLst>
          </p:cNvPr>
          <p:cNvSpPr/>
          <p:nvPr/>
        </p:nvSpPr>
        <p:spPr bwMode="gray">
          <a:xfrm rot="16200000">
            <a:off x="5323593" y="860133"/>
            <a:ext cx="147756" cy="1397058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6288C2-19CD-4157-BF6E-6A66D389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7" y="1933606"/>
            <a:ext cx="5524500" cy="37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7792141-9F25-4F92-AB8D-596D8618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69" y="2787945"/>
            <a:ext cx="5495925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Interdiction 27">
            <a:extLst>
              <a:ext uri="{FF2B5EF4-FFF2-40B4-BE49-F238E27FC236}">
                <a16:creationId xmlns:a16="http://schemas.microsoft.com/office/drawing/2014/main" id="{51154208-DC14-4300-B3B9-ED82145CF45E}"/>
              </a:ext>
            </a:extLst>
          </p:cNvPr>
          <p:cNvSpPr/>
          <p:nvPr/>
        </p:nvSpPr>
        <p:spPr bwMode="gray">
          <a:xfrm>
            <a:off x="2927648" y="2942992"/>
            <a:ext cx="1053627" cy="864096"/>
          </a:xfrm>
          <a:prstGeom prst="noSmoking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nterdiction 28">
            <a:extLst>
              <a:ext uri="{FF2B5EF4-FFF2-40B4-BE49-F238E27FC236}">
                <a16:creationId xmlns:a16="http://schemas.microsoft.com/office/drawing/2014/main" id="{175B1152-ACED-4813-854F-584B3A5E4E3B}"/>
              </a:ext>
            </a:extLst>
          </p:cNvPr>
          <p:cNvSpPr/>
          <p:nvPr/>
        </p:nvSpPr>
        <p:spPr bwMode="gray">
          <a:xfrm>
            <a:off x="3134617" y="1848913"/>
            <a:ext cx="639688" cy="584448"/>
          </a:xfrm>
          <a:prstGeom prst="noSmoking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Parenthèses 29">
            <a:extLst>
              <a:ext uri="{FF2B5EF4-FFF2-40B4-BE49-F238E27FC236}">
                <a16:creationId xmlns:a16="http://schemas.microsoft.com/office/drawing/2014/main" id="{07C4FA87-717B-445F-9508-817EF2203FD7}"/>
              </a:ext>
            </a:extLst>
          </p:cNvPr>
          <p:cNvSpPr/>
          <p:nvPr/>
        </p:nvSpPr>
        <p:spPr bwMode="gray">
          <a:xfrm>
            <a:off x="6726024" y="2421329"/>
            <a:ext cx="4608512" cy="2003751"/>
          </a:xfrm>
          <a:prstGeom prst="bracketPair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DE64B-B3C7-427A-AE6A-F6638BE8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F57C6-45E9-4EC8-9130-C5BE2DE45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101CC1-8728-4C47-8614-D16DF495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085178"/>
            <a:ext cx="7049849" cy="5512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8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719736" y="1772816"/>
            <a:ext cx="4248472" cy="37261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43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98" y="1268413"/>
            <a:ext cx="6136004" cy="51133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D12E69-63EB-47DC-A491-5372209AF499}"/>
              </a:ext>
            </a:extLst>
          </p:cNvPr>
          <p:cNvSpPr txBox="1"/>
          <p:nvPr/>
        </p:nvSpPr>
        <p:spPr bwMode="auto">
          <a:xfrm>
            <a:off x="839416" y="3271083"/>
            <a:ext cx="22587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Convention over Configuration</a:t>
            </a:r>
            <a:endParaRPr lang="fr-F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2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02F8-A3FB-4A2D-8549-2E8EFBC3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3DA4A-1AF8-404B-88AF-FC0BE5D4C53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/>
              <a:t>	</a:t>
            </a:r>
          </a:p>
          <a:p>
            <a:pPr algn="just"/>
            <a:r>
              <a:rPr lang="fr-FR" dirty="0"/>
              <a:t>	</a:t>
            </a:r>
            <a:r>
              <a:rPr lang="fr-FR" i="1" dirty="0"/>
              <a:t>« Convention plutôt que configuration (aussi connu sous le nom de coder par convention) est une pratique informatique qui tend à faire décroître le nombre de décisions qu'un développeur doit prendre.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785F84-21DF-4266-9B4F-C24FDE38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7C07EF-E814-4100-B523-3639B5792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268412"/>
            <a:ext cx="692696" cy="692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38277E-4FC2-4D6B-9335-87F69D5D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97" y="2915198"/>
            <a:ext cx="3529955" cy="2674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2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852989"/>
            <a:ext cx="5544616" cy="54800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060847"/>
            <a:ext cx="4968552" cy="29886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E2075F5-91EA-41FA-A4BD-B21764674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348880"/>
            <a:ext cx="2173801" cy="25134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6566C2-5B6C-4220-B827-9D9BDD4FD8D7}"/>
              </a:ext>
            </a:extLst>
          </p:cNvPr>
          <p:cNvSpPr/>
          <p:nvPr/>
        </p:nvSpPr>
        <p:spPr>
          <a:xfrm>
            <a:off x="9264352" y="316575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https://start.spring.io/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CA50F-2F38-4564-8577-988FF65E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9E6A0D-CC86-4E8C-ABCE-2A67D81D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8A7355-1784-432C-885A-7960B0F1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68760"/>
            <a:ext cx="7037462" cy="958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809E589-A777-41D0-B79B-157C4E30471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29530" y="2708920"/>
            <a:ext cx="3492293" cy="344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6449A1-4337-4107-B5CE-FEF4982DB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64" y="2712032"/>
            <a:ext cx="3176872" cy="3568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6D48B9-70FF-4244-9069-1741668F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2708920"/>
            <a:ext cx="2727694" cy="2448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7F0474-BAA0-4871-A4CF-3FE034B48F0E}"/>
              </a:ext>
            </a:extLst>
          </p:cNvPr>
          <p:cNvSpPr/>
          <p:nvPr/>
        </p:nvSpPr>
        <p:spPr bwMode="gray">
          <a:xfrm>
            <a:off x="2561592" y="1673267"/>
            <a:ext cx="593245" cy="261429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34AA18-497A-41AB-A9D1-53484B653754}"/>
              </a:ext>
            </a:extLst>
          </p:cNvPr>
          <p:cNvSpPr/>
          <p:nvPr/>
        </p:nvSpPr>
        <p:spPr bwMode="gray">
          <a:xfrm>
            <a:off x="7968208" y="2636912"/>
            <a:ext cx="1512168" cy="165618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455CC13-099B-4F06-8B1A-E5CB1446F889}"/>
              </a:ext>
            </a:extLst>
          </p:cNvPr>
          <p:cNvSpPr/>
          <p:nvPr/>
        </p:nvSpPr>
        <p:spPr bwMode="gray">
          <a:xfrm>
            <a:off x="7958740" y="4463714"/>
            <a:ext cx="1512168" cy="47745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https://spring.io/projects/spring-boot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spring </a:t>
            </a:r>
            <a:r>
              <a:rPr lang="en-US" b="1" dirty="0"/>
              <a:t>stand-alone</a:t>
            </a:r>
            <a:r>
              <a:rPr lang="en-US" dirty="0"/>
              <a:t> (avec tomcat </a:t>
            </a:r>
            <a:r>
              <a:rPr lang="en-US" dirty="0" err="1"/>
              <a:t>embarqué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Opinionated </a:t>
            </a:r>
            <a:r>
              <a:rPr lang="en-US" dirty="0">
                <a:hlinkClick r:id="rId3"/>
              </a:rPr>
              <a:t>starter</a:t>
            </a:r>
            <a:r>
              <a:rPr lang="en-US" b="1" dirty="0"/>
              <a:t>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en-US" dirty="0"/>
              <a:t>pour simplifier la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de Spring </a:t>
            </a:r>
            <a:r>
              <a:rPr lang="en-US" dirty="0" err="1"/>
              <a:t>automatique</a:t>
            </a:r>
            <a:r>
              <a:rPr lang="en-US" dirty="0"/>
              <a:t> (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possible</a:t>
            </a:r>
            <a:r>
              <a:rPr lang="fr-FR" dirty="0"/>
              <a:t>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Focus sur la </a:t>
            </a:r>
            <a:r>
              <a:rPr lang="en-US" dirty="0" err="1"/>
              <a:t>logique</a:t>
            </a:r>
            <a:r>
              <a:rPr lang="en-US" dirty="0"/>
              <a:t> métier </a:t>
            </a:r>
            <a:r>
              <a:rPr lang="en-US" dirty="0" err="1"/>
              <a:t>plutôt</a:t>
            </a:r>
            <a:r>
              <a:rPr lang="en-US" dirty="0"/>
              <a:t> que sur la configuration (+)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Set-up de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(+)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fr-FR" dirty="0"/>
              <a:t>connaître</a:t>
            </a:r>
            <a:r>
              <a:rPr lang="en-US" dirty="0"/>
              <a:t> les bases de Spring (debugging </a:t>
            </a:r>
            <a:r>
              <a:rPr lang="en-US" dirty="0" err="1"/>
              <a:t>compliqué</a:t>
            </a:r>
            <a:r>
              <a:rPr lang="en-US" dirty="0"/>
              <a:t>) (-)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magic ! (+/-)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https://spring.io/</a:t>
            </a:r>
            <a:endParaRPr lang="fr-FR" dirty="0"/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u="sng" dirty="0"/>
              <a:t>Ecosystème</a:t>
            </a:r>
            <a:r>
              <a:rPr lang="fr-FR" dirty="0"/>
              <a:t> complet (plusieurs projets)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Spring</a:t>
            </a:r>
            <a:r>
              <a:rPr lang="fr-FR" b="1" dirty="0"/>
              <a:t>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Spring</a:t>
            </a:r>
            <a:r>
              <a:rPr lang="fr-FR" b="1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284984"/>
            <a:ext cx="4864933" cy="1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BF110-5A17-4A75-8DBA-6E0297E1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193E3-6C8B-4D88-8462-0994BAE59A0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b="1" dirty="0"/>
              <a:t>Auto-configuration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de la configuration nécessaire en fonctions des jar pour l’ajouter à l’</a:t>
            </a:r>
            <a:r>
              <a:rPr lang="fr-FR" i="1" dirty="0" err="1"/>
              <a:t>ApplicationContext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Possibilité de fournir notre propre configuration (prioritaire)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Starters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Ensemble de dépendances regroupées par </a:t>
            </a:r>
            <a:r>
              <a:rPr lang="fr-FR" dirty="0">
                <a:hlinkClick r:id="rId2"/>
              </a:rPr>
              <a:t>thèmes</a:t>
            </a:r>
            <a:r>
              <a:rPr lang="fr-FR" dirty="0"/>
              <a:t> (Web, JPA, Security,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Utilisation des POM </a:t>
            </a:r>
            <a:r>
              <a:rPr lang="fr-FR" dirty="0" err="1"/>
              <a:t>maven</a:t>
            </a:r>
            <a:r>
              <a:rPr lang="fr-FR" dirty="0"/>
              <a:t> parents pour les versions des </a:t>
            </a:r>
            <a:r>
              <a:rPr lang="fr-FR" dirty="0">
                <a:hlinkClick r:id="rId3"/>
              </a:rPr>
              <a:t>dépendances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D77D76-7F72-472A-BDE4-CBF11CF1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24A5B6-FD4B-4AD0-ACED-0BAE5304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4314726"/>
            <a:ext cx="3054275" cy="1922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6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42123-E7C4-48F1-B9FC-337D114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07E6-2EA9-45F6-AAEB-8B0EEB4FC48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r>
              <a:rPr lang="fr-FR" dirty="0"/>
              <a:t> donne à la classe actuelle la possibilité de définir des configurations qui iront remplacer les fichiers XML. Ces configurations se font via des </a:t>
            </a:r>
            <a:r>
              <a:rPr lang="fr-FR" dirty="0" err="1"/>
              <a:t>Beans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r>
              <a:rPr lang="fr-FR" dirty="0"/>
              <a:t> permet au démarrage de Spring, de générer automatiquement les configurations nécessaires en fonction des dépendances situées dans votre classpath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fr-FR" dirty="0"/>
              <a:t> indique qu'il faut scanner les classes de ce package afin de trouver des </a:t>
            </a:r>
            <a:r>
              <a:rPr lang="fr-FR" dirty="0" err="1"/>
              <a:t>Beans</a:t>
            </a:r>
            <a:r>
              <a:rPr lang="fr-FR" dirty="0"/>
              <a:t> de configuration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EB0E2A-28DE-4DF5-A280-13038E086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384122-87A1-4952-A62F-A935EC815091}"/>
              </a:ext>
            </a:extLst>
          </p:cNvPr>
          <p:cNvSpPr txBox="1"/>
          <p:nvPr/>
        </p:nvSpPr>
        <p:spPr bwMode="auto">
          <a:xfrm flipH="1">
            <a:off x="4007768" y="4941168"/>
            <a:ext cx="4176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E9CE5-C55E-442A-91E1-4B4A60EC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340768"/>
            <a:ext cx="8360848" cy="4827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1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D3582-8791-4960-9F5F-218C448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D31A4-5593-4521-BE3F-95785F573E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i="1" dirty="0" err="1"/>
              <a:t>Representational</a:t>
            </a:r>
            <a:r>
              <a:rPr lang="fr-FR" i="1" dirty="0"/>
              <a:t> State Transfer</a:t>
            </a:r>
            <a:r>
              <a:rPr lang="fr-FR" dirty="0"/>
              <a:t> » &amp; «</a:t>
            </a:r>
            <a:r>
              <a:rPr lang="fr-FR" i="1" dirty="0"/>
              <a:t> Application </a:t>
            </a:r>
            <a:r>
              <a:rPr lang="fr-FR" i="1" dirty="0" err="1"/>
              <a:t>Programming</a:t>
            </a:r>
            <a:r>
              <a:rPr lang="fr-FR" i="1" dirty="0"/>
              <a:t> Interface</a:t>
            </a:r>
            <a:r>
              <a:rPr lang="fr-FR" dirty="0"/>
              <a:t>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Imitent la façon dont le web lui-même marche dans les échanges entre un client et un serveur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Sans état / Orienté client-serveur / Avec une interface uniforme /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8C2F15-E0ED-4D93-B3C5-0D2A7611F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B7E04A-16C9-486B-9AD1-9B94CB0C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140968"/>
            <a:ext cx="6624736" cy="2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434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7138A-A18C-4887-AB5A-8E8EB8DB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516E0-C0D4-4CF2-AA2F-691FA8E6472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https://swagger.io/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Open-source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Repose sur un vaste écosystème d'outils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Aide les développeurs à concevoir, créer, documenter et utiliser des </a:t>
            </a:r>
            <a:r>
              <a:rPr lang="fr-FR" b="1" dirty="0"/>
              <a:t>services Web RESTful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F428D-08F0-44D3-9F6F-520A400B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30" name="Picture 6" descr="RÃ©sultat de recherche d'images pour &quot;swagger&quot;&quot;">
            <a:extLst>
              <a:ext uri="{FF2B5EF4-FFF2-40B4-BE49-F238E27FC236}">
                <a16:creationId xmlns:a16="http://schemas.microsoft.com/office/drawing/2014/main" id="{7232A330-F86F-4E0A-B78E-AFF9FDF0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65" y="3825080"/>
            <a:ext cx="1905000" cy="1905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mot sur Docker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Résultat de recherche d'images pour &quot;docker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484784"/>
            <a:ext cx="5904656" cy="481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mot sur Docker - </a:t>
            </a:r>
            <a:r>
              <a:rPr lang="fr-FR" dirty="0" err="1" smtClean="0"/>
              <a:t>Dockerfile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6843986" cy="1286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  <p:pic>
        <p:nvPicPr>
          <p:cNvPr id="2055" name="Picture 7" descr="Résultat de recherche d'images pour &quot;recipe book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694347"/>
            <a:ext cx="2521941" cy="18914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D7FA66-6D7D-4495-94F3-3C4CF0C18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2DB79-94D4-4B80-A9B0-79A07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8" y="1412776"/>
            <a:ext cx="3576640" cy="3682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8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-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i="1" dirty="0"/>
              <a:t>	</a:t>
            </a:r>
          </a:p>
          <a:p>
            <a:pPr algn="just"/>
            <a:r>
              <a:rPr lang="fr-FR" i="1" dirty="0"/>
              <a:t>	« </a:t>
            </a:r>
            <a:r>
              <a:rPr lang="fr-FR" i="1" dirty="0" err="1"/>
              <a:t>Spring</a:t>
            </a:r>
            <a:r>
              <a:rPr lang="fr-FR" i="1" dirty="0"/>
              <a:t> est un </a:t>
            </a:r>
            <a:r>
              <a:rPr lang="fr-FR" i="1" dirty="0" err="1"/>
              <a:t>framework</a:t>
            </a:r>
            <a:r>
              <a:rPr lang="fr-FR" i="1" dirty="0"/>
              <a:t> libre pour construire et définir l'infrastructure d'une application java, dont il facilite le développement et les tests. »</a:t>
            </a:r>
          </a:p>
          <a:p>
            <a:pPr algn="just"/>
            <a:endParaRPr lang="fr-FR" i="1" dirty="0"/>
          </a:p>
          <a:p>
            <a:pPr algn="just"/>
            <a:r>
              <a:rPr lang="en-US" i="1" dirty="0"/>
              <a:t>« The results of using J2EE in practice are often disappointing: applications are often slow, unduly complex, and take too long to develop. </a:t>
            </a:r>
            <a:r>
              <a:rPr lang="en-US" b="1" i="1" dirty="0"/>
              <a:t>Rod Johnson </a:t>
            </a:r>
            <a:r>
              <a:rPr lang="en-US" i="1" dirty="0"/>
              <a:t>believes that the problem lies not in J2EE itself, but in that it is often used badly</a:t>
            </a:r>
            <a:r>
              <a:rPr lang="fr-FR" i="1" dirty="0"/>
              <a:t>. »</a:t>
            </a:r>
          </a:p>
          <a:p>
            <a:endParaRPr lang="fr-FR" i="1" dirty="0"/>
          </a:p>
          <a:p>
            <a:endParaRPr lang="fr-FR" i="1" dirty="0"/>
          </a:p>
          <a:p>
            <a:r>
              <a:rPr lang="en-US" dirty="0"/>
              <a:t>	 Expert One–on–One J2EE Design and Development (October 2002)</a:t>
            </a:r>
            <a:endParaRPr lang="fr-FR" dirty="0"/>
          </a:p>
          <a:p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268412"/>
            <a:ext cx="692696" cy="692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98912"/>
            <a:ext cx="1070248" cy="10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-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62" y="1124373"/>
            <a:ext cx="6053496" cy="50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à coins arrondis 5"/>
          <p:cNvSpPr/>
          <p:nvPr/>
        </p:nvSpPr>
        <p:spPr bwMode="gray">
          <a:xfrm>
            <a:off x="4295800" y="1106489"/>
            <a:ext cx="2736304" cy="954359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 bwMode="gray">
          <a:xfrm>
            <a:off x="5591810" y="2656578"/>
            <a:ext cx="3168486" cy="2223627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44124"/>
            <a:ext cx="10790057" cy="57088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https://spring.io/projects/spring-framework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ontainer ma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204864"/>
            <a:ext cx="4985747" cy="29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 bwMode="auto">
          <a:xfrm>
            <a:off x="7938210" y="3147165"/>
            <a:ext cx="313959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/>
              <a:t>« </a:t>
            </a:r>
            <a:r>
              <a:rPr lang="fr-FR" b="1" dirty="0" err="1"/>
              <a:t>Plumbing</a:t>
            </a:r>
            <a:r>
              <a:rPr lang="fr-FR" b="1" dirty="0"/>
              <a:t> » of Java-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b="1" dirty="0" err="1"/>
              <a:t>enterprise</a:t>
            </a:r>
            <a:r>
              <a:rPr lang="fr-FR" b="1" dirty="0"/>
              <a:t> applications</a:t>
            </a:r>
            <a:endParaRPr lang="fr-FR" b="1" dirty="0"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FBF3C7-2628-414D-9B9E-9A3DF6069676}"/>
              </a:ext>
            </a:extLst>
          </p:cNvPr>
          <p:cNvSpPr txBox="1"/>
          <p:nvPr/>
        </p:nvSpPr>
        <p:spPr bwMode="auto">
          <a:xfrm>
            <a:off x="7938210" y="5877272"/>
            <a:ext cx="313959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i="1" dirty="0"/>
              <a:t>POJO : Plain Old Java Object</a:t>
            </a:r>
            <a:endParaRPr lang="fr-FR" sz="14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https://docs.spring.io/spring-framework/docs/current/spring-framework-reference/core.html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Conteneur dit « léger » (</a:t>
            </a:r>
            <a:r>
              <a:rPr lang="fr-FR" dirty="0" err="1"/>
              <a:t>IoC</a:t>
            </a:r>
            <a:r>
              <a:rPr lang="fr-FR" dirty="0"/>
              <a:t> Container), pas besoin d’un serveur d’application: une alternative aux EJB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Inversion de contrôle est assurée de deux façons différentes : la </a:t>
            </a:r>
            <a:r>
              <a:rPr lang="fr-FR" b="1" dirty="0"/>
              <a:t>recherche de dépendances </a:t>
            </a:r>
            <a:r>
              <a:rPr lang="fr-FR" dirty="0"/>
              <a:t>et </a:t>
            </a:r>
            <a:r>
              <a:rPr lang="fr-FR" b="1" dirty="0"/>
              <a:t>l'injection de dépendances</a:t>
            </a:r>
          </a:p>
          <a:p>
            <a:endParaRPr lang="fr-FR" dirty="0"/>
          </a:p>
          <a:p>
            <a:endParaRPr lang="fr-FR" dirty="0"/>
          </a:p>
          <a:p>
            <a:pPr marL="606425" lvl="1" indent="-342900"/>
            <a:r>
              <a:rPr lang="fr-FR" dirty="0"/>
              <a:t>Code plus clair</a:t>
            </a:r>
          </a:p>
          <a:p>
            <a:pPr marL="606425" lvl="1" indent="-342900"/>
            <a:r>
              <a:rPr lang="fr-FR" dirty="0"/>
              <a:t>Code </a:t>
            </a:r>
            <a:r>
              <a:rPr lang="fr-FR" dirty="0" err="1"/>
              <a:t>decouplé</a:t>
            </a:r>
            <a:endParaRPr lang="fr-FR" dirty="0"/>
          </a:p>
          <a:p>
            <a:pPr marL="606425" lvl="1" indent="-342900"/>
            <a:r>
              <a:rPr lang="fr-FR" dirty="0"/>
              <a:t>Plus simple à tester (</a:t>
            </a:r>
            <a:r>
              <a:rPr lang="fr-FR" dirty="0" err="1"/>
              <a:t>mock</a:t>
            </a:r>
            <a:r>
              <a:rPr lang="fr-FR" dirty="0"/>
              <a:t>)</a:t>
            </a:r>
          </a:p>
          <a:p>
            <a:pPr marL="606425" lvl="1" indent="-342900"/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lèche droite 4"/>
          <p:cNvSpPr/>
          <p:nvPr/>
        </p:nvSpPr>
        <p:spPr bwMode="gray">
          <a:xfrm>
            <a:off x="983432" y="3825080"/>
            <a:ext cx="746571" cy="288032"/>
          </a:xfrm>
          <a:prstGeom prst="rightArrow">
            <a:avLst/>
          </a:prstGeom>
          <a:solidFill>
            <a:schemeClr val="bg2">
              <a:lumMod val="65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3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27CD7-EF9F-4FDE-A804-F12AA196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C3B39-745D-4D78-8943-842D045A6F3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b="1" dirty="0"/>
              <a:t>Les </a:t>
            </a:r>
            <a:r>
              <a:rPr lang="fr-FR" b="1" dirty="0" err="1"/>
              <a:t>beans</a:t>
            </a:r>
            <a:r>
              <a:rPr lang="fr-FR" b="1" dirty="0"/>
              <a:t> Spring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Gérés pas le conteneur 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Défini avec une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Possède un nom + identifiant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Configuration : singleton ou 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Le conteneur Spring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Créer les instances et de gérer les objets requis par l'application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Fabrique évoluée qui gère le cycle de vie des objets et la gestion de leurs dépendances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12ABF6-CDA1-4469-BB78-9E9C9913D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801030"/>
            <a:ext cx="8694157" cy="3039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 bwMode="auto">
          <a:xfrm>
            <a:off x="3071664" y="5068341"/>
            <a:ext cx="620956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Pas besoin d’implémenter une quelconque interface pour être prises en charge par le </a:t>
            </a:r>
            <a:r>
              <a:rPr lang="fr-FR" dirty="0" err="1"/>
              <a:t>framework</a:t>
            </a:r>
            <a:endParaRPr lang="fr-FR" dirty="0"/>
          </a:p>
          <a:p>
            <a:endParaRPr lang="fr-FR" dirty="0"/>
          </a:p>
          <a:p>
            <a:r>
              <a:rPr lang="fr-FR" dirty="0"/>
              <a:t>L'application ne crée pas directement les instances des objets dont elle a besoin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852936"/>
            <a:ext cx="936104" cy="93610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 bwMode="gray">
          <a:xfrm>
            <a:off x="1544005" y="2996952"/>
            <a:ext cx="648072" cy="648072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6744069" y="1106489"/>
            <a:ext cx="23847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fr-FR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Connecteur en angle 15"/>
          <p:cNvCxnSpPr>
            <a:stCxn id="10" idx="3"/>
          </p:cNvCxnSpPr>
          <p:nvPr/>
        </p:nvCxnSpPr>
        <p:spPr bwMode="gray">
          <a:xfrm flipH="1">
            <a:off x="6168008" y="1244989"/>
            <a:ext cx="2960764" cy="1391923"/>
          </a:xfrm>
          <a:prstGeom prst="bentConnector3">
            <a:avLst>
              <a:gd name="adj1" fmla="val -7721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800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05e75bc4-3603-41f3-a983-277b965d86b6;2018-10-29 14:11:22;PARTIALMANUALCLASSIFIED;Topic:2018-10-29 14:11:22|False||AUTOCLASSIFIED|2018-10-29 14:11:22|UNDEFINED|00000000-0000-0000-0000-000000000000;Organization:2018-06-14 16:30:37|False|2018-06-14 16:34:19|MANUALCLASSIFIED|2018-06-14 16:34:19|UNDEFINED|00000000-0000-0000-0000-000000000000;Industry:2018-10-29 14:11:22|False||AUTOCLASSIFIED|2018-10-29 14:11:22|UNDEFINED|00000000-0000-0000-0000-000000000000;Service line:2018-10-29 14:11:22|False||AUTOCLASSIFIED|2018-10-29 14:11:22|UNDEFINED|00000000-0000-0000-0000-000000000000;Business Practice:2018-10-29 14:11:22|False||AUTOCLASSIFIED|2018-10-29 14:11:22|UNDEFINED|00000000-0000-0000-0000-000000000000;Intellectual Property:2018-10-29 14:11:22|False||AUTOCLASSIFIED|2018-10-29 14:11:22|UNDEFINED|00000000-0000-0000-0000-000000000000;Content Format:2018-06-14 16:30:37|False|2018-06-14 16:34:19|MANUALCLASSIFIED|2018-06-14 16:34:19|UNDEFINED|00000000-0000-0000-0000-000000000000;Functions:2018-10-29 14:11:22|False||AUTOCLASSIFIED|2018-10-29 14:11:22|UNDEFINED|00000000-0000-0000-0000-000000000000;Geography:2018-10-29 14:11:22|False||AUTOCLASSIFIED|2018-10-29 14:11:22|UNDEFINED|00000000-0000-0000-0000-000000000000;False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95a5b16-1b8d-4c7c-9ebf-89c0983b6970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12579</TotalTime>
  <Words>527</Words>
  <Application>Microsoft Office PowerPoint</Application>
  <PresentationFormat>Grand écran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Verdana</vt:lpstr>
      <vt:lpstr>Wingdings</vt:lpstr>
      <vt:lpstr>CGI Widescreen Beet</vt:lpstr>
      <vt:lpstr>Java days</vt:lpstr>
      <vt:lpstr>Spring</vt:lpstr>
      <vt:lpstr>Spring - introduction</vt:lpstr>
      <vt:lpstr>Spring - introduction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 - Metadata</vt:lpstr>
      <vt:lpstr>Spring Framework</vt:lpstr>
      <vt:lpstr>Spring Framework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REST Api</vt:lpstr>
      <vt:lpstr>Swagger</vt:lpstr>
      <vt:lpstr>Un mot sur Docker</vt:lpstr>
      <vt:lpstr>Un mot sur Docker - Dockerfile</vt:lpstr>
      <vt:lpstr>Présentation PowerPoint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GALLOIS, Guillaume</cp:lastModifiedBy>
  <cp:revision>448</cp:revision>
  <dcterms:created xsi:type="dcterms:W3CDTF">2018-03-29T13:37:19Z</dcterms:created>
  <dcterms:modified xsi:type="dcterms:W3CDTF">2019-11-26T10:12:29Z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