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F244-B44D-408D-9146-536AB105B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C7DC1-92A9-4BB6-9A37-A80224E62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E9B04-E911-4074-B525-EF011D7A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8F14-6006-4C70-A6AA-E87A3BE7500D}" type="datetimeFigureOut">
              <a:rPr lang="en-IE" smtClean="0"/>
              <a:t>25/04/2019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4C9BD-F08C-4161-93CA-F2700269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6A8C0-16C8-4367-AD30-ED4294ABB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DEB7-3CBB-42E1-8BA8-8CC86F79F8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0313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14698-A773-4B7D-9E89-0A581981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C1927-4B35-48BC-9C64-B495E9A25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CAED0-5562-44EA-A2E5-D64F789B0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8F14-6006-4C70-A6AA-E87A3BE7500D}" type="datetimeFigureOut">
              <a:rPr lang="en-IE" smtClean="0"/>
              <a:t>25/04/2019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A23E4-E1D3-4F76-8E1D-82E0F50D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9FB62-DCCE-41D8-BF09-4716A3D4B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DEB7-3CBB-42E1-8BA8-8CC86F79F8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5689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57F24B-2272-48C6-8D2B-4C221F850F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59ADC-39C8-43F7-92EB-4869983D0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44AF0-2441-4F99-B9E6-93125539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8F14-6006-4C70-A6AA-E87A3BE7500D}" type="datetimeFigureOut">
              <a:rPr lang="en-IE" smtClean="0"/>
              <a:t>25/04/2019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1E164-B8F9-4C5A-A220-B6F4FCCC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8323D-06E9-43F3-811C-5E73E2FC9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DEB7-3CBB-42E1-8BA8-8CC86F79F8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14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51A4-CFB3-4FB8-AE59-999CC7631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42746-B531-4526-A229-F47118D81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3F4DD-CA1E-4B30-BB87-241356C8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8F14-6006-4C70-A6AA-E87A3BE7500D}" type="datetimeFigureOut">
              <a:rPr lang="en-IE" smtClean="0"/>
              <a:t>25/04/2019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F9E25-4583-4401-935B-D7E7F9CD2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6BEF-63B2-4057-BB46-924B46742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DEB7-3CBB-42E1-8BA8-8CC86F79F8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855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ABB8-D26E-46B8-B866-80D72F242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5E353-3BA2-4ADE-8F39-4C7D53344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BD497-90DA-4FDC-8328-9663D083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8F14-6006-4C70-A6AA-E87A3BE7500D}" type="datetimeFigureOut">
              <a:rPr lang="en-IE" smtClean="0"/>
              <a:t>25/04/2019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76DF3-E3D4-44AA-98D6-14A23EC2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1139F-66FD-40EC-841E-5C3EFD0AE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DEB7-3CBB-42E1-8BA8-8CC86F79F8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898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310C3-162D-4733-AFF7-EA00BE8C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64BE1-DF57-4F6B-BDD2-EA056C5CA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5D5CC-B9A0-4F2F-8997-B2B2143B5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1C27E-4762-4812-9813-372863F4C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8F14-6006-4C70-A6AA-E87A3BE7500D}" type="datetimeFigureOut">
              <a:rPr lang="en-IE" smtClean="0"/>
              <a:t>25/04/2019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2E2FE-3640-430F-BC81-C0822009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9F440-CA0C-40F1-A83D-6FF18E87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DEB7-3CBB-42E1-8BA8-8CC86F79F8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1728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505FB-B392-48DE-A3AC-04A99359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DB11E-E763-40E8-A307-D269745D6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1AF82-9BA8-400E-A7B3-41FFEDA01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AC6F3-DB4D-47CF-B464-E44265E3B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CBA67-9D4B-4604-B030-93497AA8C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C97921-F40D-4BB4-A308-9A9365DF3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8F14-6006-4C70-A6AA-E87A3BE7500D}" type="datetimeFigureOut">
              <a:rPr lang="en-IE" smtClean="0"/>
              <a:t>25/04/2019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9891A-54F4-48CC-BACE-57BE0113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157E8-0983-4575-BDD5-09E9A6E1D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DEB7-3CBB-42E1-8BA8-8CC86F79F8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482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F2EB2-C3B9-4ED9-B56E-CE30EC2EE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F586B9-A6B4-47D1-8A52-81CCA7E05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8F14-6006-4C70-A6AA-E87A3BE7500D}" type="datetimeFigureOut">
              <a:rPr lang="en-IE" smtClean="0"/>
              <a:t>25/04/2019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32B49-62FC-4ADB-9FFB-7A5633C2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8DD5B-8593-42A5-A61C-4D0BDF5A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DEB7-3CBB-42E1-8BA8-8CC86F79F8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2903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B90DA-457B-46BC-AC16-13A9D50D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8F14-6006-4C70-A6AA-E87A3BE7500D}" type="datetimeFigureOut">
              <a:rPr lang="en-IE" smtClean="0"/>
              <a:t>25/04/2019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00A395-EAA6-4B54-9EB8-1999E9FA5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42B45-5EE4-4201-8732-9DCA1945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DEB7-3CBB-42E1-8BA8-8CC86F79F8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782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E8A49-AFF6-4667-9860-70B0ADDD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AB195-3A5A-4F53-96A8-E4CE77A16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5503C-DD6B-4525-83DA-8B45831DE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2FC86-7876-466A-8FB4-6881A17A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8F14-6006-4C70-A6AA-E87A3BE7500D}" type="datetimeFigureOut">
              <a:rPr lang="en-IE" smtClean="0"/>
              <a:t>25/04/2019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3EDDA-6AD7-4807-BB6D-F62AE3C1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128FE-3919-4726-BD86-BAE1E127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DEB7-3CBB-42E1-8BA8-8CC86F79F8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5672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B0F28-B77F-4789-ACBA-3091A0DC9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1F80AC-84F8-4FD8-9CD2-763DF3393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56C0B-B53D-4581-835F-74E26915F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C9ED9-9590-4742-B234-702B1E5DD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8F14-6006-4C70-A6AA-E87A3BE7500D}" type="datetimeFigureOut">
              <a:rPr lang="en-IE" smtClean="0"/>
              <a:t>25/04/2019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5A520-3F86-4B57-8B51-5E94BEC07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3B43E-FBA4-4B98-9859-5705F049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DEB7-3CBB-42E1-8BA8-8CC86F79F8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998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89473F-BD36-4870-80E4-73F2FC2E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39288-5C5C-4900-BE62-39DD8488C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7BEB1-F715-416D-8320-4458BC177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F8F14-6006-4C70-A6AA-E87A3BE7500D}" type="datetimeFigureOut">
              <a:rPr lang="en-IE" smtClean="0"/>
              <a:t>25/04/2019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A45D0-DD37-40AA-BC03-9F94F99CD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EDE00-206D-45BE-B9B1-0BC5D8938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FDEB7-3CBB-42E1-8BA8-8CC86F79F8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2734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8F7FFC4-A8C4-4AD8-866A-A4779CEE9E0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2879" y="290795"/>
            <a:ext cx="644740" cy="560257"/>
          </a:xfrm>
          <a:prstGeom prst="rect">
            <a:avLst/>
          </a:prstGeom>
        </p:spPr>
      </p:pic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83E4C3AB-1BA8-4F57-BB16-7EB8879D6683}"/>
              </a:ext>
            </a:extLst>
          </p:cNvPr>
          <p:cNvSpPr txBox="1">
            <a:spLocks/>
          </p:cNvSpPr>
          <p:nvPr/>
        </p:nvSpPr>
        <p:spPr>
          <a:xfrm>
            <a:off x="4464765" y="851052"/>
            <a:ext cx="2700967" cy="6126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accent3"/>
                </a:solidFill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Trey Research</a:t>
            </a:r>
            <a:b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</a:br>
            <a:r>
              <a:rPr lang="en-US" sz="1500" dirty="0">
                <a:solidFill>
                  <a:srgbClr val="3C3C41"/>
                </a:solidFill>
              </a:rPr>
              <a:t>(Tenant Root Management Group)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3C3C41"/>
              </a:solidFill>
              <a:effectLst/>
              <a:uLnTx/>
              <a:uFillTx/>
              <a:latin typeface="Segoe UI Semibold" panose="020B0502040204020203" pitchFamily="34" charset="0"/>
              <a:ea typeface="+mn-ea"/>
              <a:cs typeface="Segoe UI Semibold" panose="020B0502040204020203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6DD952C-D953-470A-B4F4-FCBD4563C86C}"/>
              </a:ext>
            </a:extLst>
          </p:cNvPr>
          <p:cNvCxnSpPr>
            <a:cxnSpLocks/>
          </p:cNvCxnSpPr>
          <p:nvPr/>
        </p:nvCxnSpPr>
        <p:spPr>
          <a:xfrm flipH="1">
            <a:off x="2717845" y="1350627"/>
            <a:ext cx="1746920" cy="718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93E0134-2217-4CE2-A284-4D1FB0B87F12}"/>
              </a:ext>
            </a:extLst>
          </p:cNvPr>
          <p:cNvCxnSpPr>
            <a:cxnSpLocks/>
          </p:cNvCxnSpPr>
          <p:nvPr/>
        </p:nvCxnSpPr>
        <p:spPr>
          <a:xfrm>
            <a:off x="7075495" y="1350627"/>
            <a:ext cx="1837159" cy="78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BD3D4E98-83C0-48EA-9947-5DF282DFA54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73104" y="2068815"/>
            <a:ext cx="644740" cy="56025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6EFA047-9A34-44A4-A712-107687E32BA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2879" y="2068815"/>
            <a:ext cx="644740" cy="56025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3E97A72-B631-4493-B0AA-13B5037373D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12654" y="2068815"/>
            <a:ext cx="644740" cy="560257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AABE0A7-1864-4B19-A25F-0EE44E4AB990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5815249" y="1463719"/>
            <a:ext cx="0" cy="605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A97760B2-B7C6-46F0-86AD-586F3199A789}"/>
              </a:ext>
            </a:extLst>
          </p:cNvPr>
          <p:cNvSpPr txBox="1">
            <a:spLocks/>
          </p:cNvSpPr>
          <p:nvPr/>
        </p:nvSpPr>
        <p:spPr>
          <a:xfrm>
            <a:off x="1044990" y="2629072"/>
            <a:ext cx="2700967" cy="6126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accent3"/>
                </a:solidFill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Industrial &amp; Consumer</a:t>
            </a:r>
            <a:b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</a:br>
            <a:r>
              <a:rPr lang="en-US" sz="1500" dirty="0">
                <a:solidFill>
                  <a:srgbClr val="3C3C41"/>
                </a:solidFill>
              </a:rPr>
              <a:t>(Business Unit Management Group)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3C3C41"/>
              </a:solidFill>
              <a:effectLst/>
              <a:uLnTx/>
              <a:uFillTx/>
              <a:latin typeface="Segoe UI Semibold" panose="020B0502040204020203" pitchFamily="34" charset="0"/>
              <a:ea typeface="+mn-ea"/>
              <a:cs typeface="Segoe UI Semibold" panose="020B0502040204020203" pitchFamily="34" charset="0"/>
            </a:endParaRP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D48CB80D-7999-4487-BAD0-F66806C8E337}"/>
              </a:ext>
            </a:extLst>
          </p:cNvPr>
          <p:cNvSpPr txBox="1">
            <a:spLocks/>
          </p:cNvSpPr>
          <p:nvPr/>
        </p:nvSpPr>
        <p:spPr>
          <a:xfrm>
            <a:off x="4464765" y="2629072"/>
            <a:ext cx="2700967" cy="6126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accent3"/>
                </a:solidFill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Electronics</a:t>
            </a:r>
            <a:b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</a:br>
            <a:r>
              <a:rPr lang="en-US" sz="1500" dirty="0">
                <a:solidFill>
                  <a:srgbClr val="3C3C41"/>
                </a:solidFill>
              </a:rPr>
              <a:t>(Business Unit Management Group)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3C3C41"/>
              </a:solidFill>
              <a:effectLst/>
              <a:uLnTx/>
              <a:uFillTx/>
              <a:latin typeface="Segoe UI Semibold" panose="020B0502040204020203" pitchFamily="34" charset="0"/>
              <a:ea typeface="+mn-ea"/>
              <a:cs typeface="Segoe UI Semibold" panose="020B0502040204020203" pitchFamily="34" charset="0"/>
            </a:endParaRP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124A9BD0-6AD4-4DEE-B2FA-1296A1209809}"/>
              </a:ext>
            </a:extLst>
          </p:cNvPr>
          <p:cNvSpPr txBox="1">
            <a:spLocks/>
          </p:cNvSpPr>
          <p:nvPr/>
        </p:nvSpPr>
        <p:spPr>
          <a:xfrm>
            <a:off x="7884540" y="2629072"/>
            <a:ext cx="2700967" cy="6126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accent3"/>
                </a:solidFill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Life Sciences</a:t>
            </a:r>
            <a:b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</a:br>
            <a:r>
              <a:rPr lang="en-US" sz="1500" dirty="0">
                <a:solidFill>
                  <a:srgbClr val="3C3C41"/>
                </a:solidFill>
              </a:rPr>
              <a:t>(Business Unit Management Group)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3C3C41"/>
              </a:solidFill>
              <a:effectLst/>
              <a:uLnTx/>
              <a:uFillTx/>
              <a:latin typeface="Segoe UI Semibold" panose="020B0502040204020203" pitchFamily="34" charset="0"/>
              <a:ea typeface="+mn-ea"/>
              <a:cs typeface="Segoe UI Semibold" panose="020B0502040204020203" pitchFamily="34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CED6A2F5-564E-4049-9A4E-BDF8C202FB4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64335" y="3915270"/>
            <a:ext cx="644740" cy="56025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37EE5E7-38E7-4D56-8ACD-49374E46B27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63480" y="3904492"/>
            <a:ext cx="644740" cy="56025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BF7A058-7A02-492E-B40C-5D064D51987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63137" y="3915270"/>
            <a:ext cx="644740" cy="560257"/>
          </a:xfrm>
          <a:prstGeom prst="rect">
            <a:avLst/>
          </a:prstGeom>
        </p:spPr>
      </p:pic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1D7347A3-3AB5-40B0-85B9-33A156B53661}"/>
              </a:ext>
            </a:extLst>
          </p:cNvPr>
          <p:cNvSpPr txBox="1">
            <a:spLocks/>
          </p:cNvSpPr>
          <p:nvPr/>
        </p:nvSpPr>
        <p:spPr>
          <a:xfrm>
            <a:off x="3636221" y="4475527"/>
            <a:ext cx="2700967" cy="612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accent3"/>
                </a:solidFill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Product Development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A78FD723-1E47-4A26-B1CA-389186B6CB6A}"/>
              </a:ext>
            </a:extLst>
          </p:cNvPr>
          <p:cNvSpPr txBox="1">
            <a:spLocks/>
          </p:cNvSpPr>
          <p:nvPr/>
        </p:nvSpPr>
        <p:spPr>
          <a:xfrm>
            <a:off x="6335366" y="4464749"/>
            <a:ext cx="2700967" cy="612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accent3"/>
                </a:solidFill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Marketing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B709A0D0-1595-42DC-B041-AB041CAFEECC}"/>
              </a:ext>
            </a:extLst>
          </p:cNvPr>
          <p:cNvSpPr txBox="1">
            <a:spLocks/>
          </p:cNvSpPr>
          <p:nvPr/>
        </p:nvSpPr>
        <p:spPr>
          <a:xfrm>
            <a:off x="9235023" y="4475527"/>
            <a:ext cx="2700967" cy="612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accent3"/>
                </a:solidFill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Sales &amp; Support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BED3230-AC4A-460B-A783-595E35F6581C}"/>
              </a:ext>
            </a:extLst>
          </p:cNvPr>
          <p:cNvCxnSpPr>
            <a:cxnSpLocks/>
          </p:cNvCxnSpPr>
          <p:nvPr/>
        </p:nvCxnSpPr>
        <p:spPr>
          <a:xfrm>
            <a:off x="9907398" y="3265270"/>
            <a:ext cx="545285" cy="639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C537D35-E139-4EEE-851D-C145B3962F99}"/>
              </a:ext>
            </a:extLst>
          </p:cNvPr>
          <p:cNvCxnSpPr>
            <a:cxnSpLocks/>
          </p:cNvCxnSpPr>
          <p:nvPr/>
        </p:nvCxnSpPr>
        <p:spPr>
          <a:xfrm flipH="1">
            <a:off x="8008220" y="3265270"/>
            <a:ext cx="849344" cy="59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33603E6-3D8A-481F-9930-5ADA3FBD0CE4}"/>
              </a:ext>
            </a:extLst>
          </p:cNvPr>
          <p:cNvCxnSpPr>
            <a:cxnSpLocks/>
          </p:cNvCxnSpPr>
          <p:nvPr/>
        </p:nvCxnSpPr>
        <p:spPr>
          <a:xfrm flipH="1">
            <a:off x="5309075" y="3188979"/>
            <a:ext cx="2903748" cy="726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5BD4F54B-870D-4CE5-A8F7-A30D8610C74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4540" y="5698537"/>
            <a:ext cx="644740" cy="560257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0400EDAC-CBC0-4F4B-9685-1B2364A9E66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33500" y="5687759"/>
            <a:ext cx="644740" cy="56025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2E08345A-F6DE-4A1C-B567-463191BC0F0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83984" y="5698537"/>
            <a:ext cx="644740" cy="560257"/>
          </a:xfrm>
          <a:prstGeom prst="rect">
            <a:avLst/>
          </a:prstGeom>
        </p:spPr>
      </p:pic>
      <p:sp>
        <p:nvSpPr>
          <p:cNvPr id="73" name="Text Placeholder 3">
            <a:extLst>
              <a:ext uri="{FF2B5EF4-FFF2-40B4-BE49-F238E27FC236}">
                <a16:creationId xmlns:a16="http://schemas.microsoft.com/office/drawing/2014/main" id="{8234ABFD-55A2-49AD-8971-E6C074FB67D2}"/>
              </a:ext>
            </a:extLst>
          </p:cNvPr>
          <p:cNvSpPr txBox="1">
            <a:spLocks/>
          </p:cNvSpPr>
          <p:nvPr/>
        </p:nvSpPr>
        <p:spPr>
          <a:xfrm>
            <a:off x="6856426" y="6258794"/>
            <a:ext cx="2700967" cy="612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accent3"/>
                </a:solidFill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US</a:t>
            </a:r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6F9007EC-0F3B-446B-9681-CC6FFC36AE1F}"/>
              </a:ext>
            </a:extLst>
          </p:cNvPr>
          <p:cNvSpPr txBox="1">
            <a:spLocks/>
          </p:cNvSpPr>
          <p:nvPr/>
        </p:nvSpPr>
        <p:spPr>
          <a:xfrm>
            <a:off x="8305386" y="6248016"/>
            <a:ext cx="2700967" cy="612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accent3"/>
                </a:solidFill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Europe</a:t>
            </a:r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13854ACB-1707-4F94-A17A-3C4F3E5761B2}"/>
              </a:ext>
            </a:extLst>
          </p:cNvPr>
          <p:cNvSpPr txBox="1">
            <a:spLocks/>
          </p:cNvSpPr>
          <p:nvPr/>
        </p:nvSpPr>
        <p:spPr>
          <a:xfrm>
            <a:off x="9655870" y="6258794"/>
            <a:ext cx="2700967" cy="612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accent3"/>
                </a:solidFill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Asia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BBFEF7C-736C-4CF9-8970-B0CD462C2CAC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10868668" y="4974008"/>
            <a:ext cx="137686" cy="724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D30B5B9-FFAF-4AC9-8823-20754F069D26}"/>
              </a:ext>
            </a:extLst>
          </p:cNvPr>
          <p:cNvCxnSpPr>
            <a:cxnSpLocks/>
          </p:cNvCxnSpPr>
          <p:nvPr/>
        </p:nvCxnSpPr>
        <p:spPr>
          <a:xfrm flipH="1">
            <a:off x="9907398" y="4961468"/>
            <a:ext cx="419451" cy="623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85D8184-A58D-4478-96BC-FAFA8BC05B69}"/>
              </a:ext>
            </a:extLst>
          </p:cNvPr>
          <p:cNvCxnSpPr>
            <a:cxnSpLocks/>
          </p:cNvCxnSpPr>
          <p:nvPr/>
        </p:nvCxnSpPr>
        <p:spPr>
          <a:xfrm flipH="1">
            <a:off x="8529280" y="4890782"/>
            <a:ext cx="1311274" cy="768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20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4CC623-2F3A-44A5-B19D-BC1CD5E91153}"/>
              </a:ext>
            </a:extLst>
          </p:cNvPr>
          <p:cNvSpPr/>
          <p:nvPr/>
        </p:nvSpPr>
        <p:spPr>
          <a:xfrm>
            <a:off x="5996234" y="2847912"/>
            <a:ext cx="4402960" cy="3201627"/>
          </a:xfrm>
          <a:prstGeom prst="rect">
            <a:avLst/>
          </a:prstGeom>
          <a:solidFill>
            <a:srgbClr val="E6E6E6"/>
          </a:solidFill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976BE5-E5BF-47BB-ACF6-9C2A46735278}"/>
              </a:ext>
            </a:extLst>
          </p:cNvPr>
          <p:cNvSpPr/>
          <p:nvPr/>
        </p:nvSpPr>
        <p:spPr>
          <a:xfrm>
            <a:off x="1268214" y="2847912"/>
            <a:ext cx="4402960" cy="3201627"/>
          </a:xfrm>
          <a:prstGeom prst="rect">
            <a:avLst/>
          </a:prstGeom>
          <a:solidFill>
            <a:srgbClr val="E6E6E6"/>
          </a:solidFill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lowchart: Alternate Process 9">
            <a:extLst>
              <a:ext uri="{FF2B5EF4-FFF2-40B4-BE49-F238E27FC236}">
                <a16:creationId xmlns:a16="http://schemas.microsoft.com/office/drawing/2014/main" id="{99A9D97E-E649-4B6B-87A4-8E96F08B4EF4}"/>
              </a:ext>
            </a:extLst>
          </p:cNvPr>
          <p:cNvSpPr/>
          <p:nvPr/>
        </p:nvSpPr>
        <p:spPr>
          <a:xfrm>
            <a:off x="6450871" y="3485483"/>
            <a:ext cx="1587946" cy="1063924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 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Pre-Prod</a:t>
            </a:r>
          </a:p>
        </p:txBody>
      </p:sp>
      <p:pic>
        <p:nvPicPr>
          <p:cNvPr id="8" name="Picture 2" descr="Image result for azure subscription icon">
            <a:extLst>
              <a:ext uri="{FF2B5EF4-FFF2-40B4-BE49-F238E27FC236}">
                <a16:creationId xmlns:a16="http://schemas.microsoft.com/office/drawing/2014/main" id="{CAE9DF8F-9A65-4F11-914C-B33425065D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11" t="23273" r="27653" b="22805"/>
          <a:stretch/>
        </p:blipFill>
        <p:spPr bwMode="auto">
          <a:xfrm>
            <a:off x="6250846" y="3252025"/>
            <a:ext cx="486682" cy="76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owchart: Alternate Process 9">
            <a:extLst>
              <a:ext uri="{FF2B5EF4-FFF2-40B4-BE49-F238E27FC236}">
                <a16:creationId xmlns:a16="http://schemas.microsoft.com/office/drawing/2014/main" id="{A45FFF40-D9BC-4BC2-970A-02029B0D03FC}"/>
              </a:ext>
            </a:extLst>
          </p:cNvPr>
          <p:cNvSpPr/>
          <p:nvPr/>
        </p:nvSpPr>
        <p:spPr>
          <a:xfrm>
            <a:off x="8397739" y="3485483"/>
            <a:ext cx="1587946" cy="1063924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 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Pre-Prod</a:t>
            </a:r>
          </a:p>
        </p:txBody>
      </p:sp>
      <p:pic>
        <p:nvPicPr>
          <p:cNvPr id="10" name="Picture 2" descr="Image result for azure subscription icon">
            <a:extLst>
              <a:ext uri="{FF2B5EF4-FFF2-40B4-BE49-F238E27FC236}">
                <a16:creationId xmlns:a16="http://schemas.microsoft.com/office/drawing/2014/main" id="{6A00D2E3-B730-43E4-A264-22A747B69D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11" t="23273" r="27653" b="22805"/>
          <a:stretch/>
        </p:blipFill>
        <p:spPr bwMode="auto">
          <a:xfrm>
            <a:off x="8197714" y="3252025"/>
            <a:ext cx="486682" cy="76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owchart: Alternate Process 9">
            <a:extLst>
              <a:ext uri="{FF2B5EF4-FFF2-40B4-BE49-F238E27FC236}">
                <a16:creationId xmlns:a16="http://schemas.microsoft.com/office/drawing/2014/main" id="{297292E6-38A2-403A-8425-A7C477C8FE0D}"/>
              </a:ext>
            </a:extLst>
          </p:cNvPr>
          <p:cNvSpPr/>
          <p:nvPr/>
        </p:nvSpPr>
        <p:spPr>
          <a:xfrm>
            <a:off x="8397739" y="4784325"/>
            <a:ext cx="1587946" cy="1063924"/>
          </a:xfrm>
          <a:prstGeom prst="flowChartAlternateProcess">
            <a:avLst/>
          </a:prstGeom>
          <a:solidFill>
            <a:srgbClr val="7030A0"/>
          </a:solidFill>
          <a:ln w="28575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Shared services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(Pre-Prod)</a:t>
            </a:r>
          </a:p>
        </p:txBody>
      </p:sp>
      <p:pic>
        <p:nvPicPr>
          <p:cNvPr id="12" name="Picture 2" descr="Image result for azure subscription icon">
            <a:extLst>
              <a:ext uri="{FF2B5EF4-FFF2-40B4-BE49-F238E27FC236}">
                <a16:creationId xmlns:a16="http://schemas.microsoft.com/office/drawing/2014/main" id="{DB42A36F-4DF6-4950-9DBA-EDBF52430E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11" t="23273" r="27653" b="22805"/>
          <a:stretch/>
        </p:blipFill>
        <p:spPr bwMode="auto">
          <a:xfrm>
            <a:off x="8197714" y="4550867"/>
            <a:ext cx="486682" cy="76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lowchart: Alternate Process 9">
            <a:extLst>
              <a:ext uri="{FF2B5EF4-FFF2-40B4-BE49-F238E27FC236}">
                <a16:creationId xmlns:a16="http://schemas.microsoft.com/office/drawing/2014/main" id="{D144A69F-E75A-4977-9FBE-16A074CC85FC}"/>
              </a:ext>
            </a:extLst>
          </p:cNvPr>
          <p:cNvSpPr/>
          <p:nvPr/>
        </p:nvSpPr>
        <p:spPr>
          <a:xfrm>
            <a:off x="6450871" y="4784325"/>
            <a:ext cx="1587946" cy="1063924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 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Pre-Prod</a:t>
            </a:r>
          </a:p>
        </p:txBody>
      </p:sp>
      <p:pic>
        <p:nvPicPr>
          <p:cNvPr id="14" name="Picture 2" descr="Image result for azure subscription icon">
            <a:extLst>
              <a:ext uri="{FF2B5EF4-FFF2-40B4-BE49-F238E27FC236}">
                <a16:creationId xmlns:a16="http://schemas.microsoft.com/office/drawing/2014/main" id="{F42E247E-E5E8-4278-91D1-41026E760E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11" t="23273" r="27653" b="22805"/>
          <a:stretch/>
        </p:blipFill>
        <p:spPr bwMode="auto">
          <a:xfrm>
            <a:off x="6250846" y="4550867"/>
            <a:ext cx="486682" cy="76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E7A9DEC-81D8-461E-A7F5-98F4A6F45B7E}"/>
              </a:ext>
            </a:extLst>
          </p:cNvPr>
          <p:cNvGrpSpPr/>
          <p:nvPr/>
        </p:nvGrpSpPr>
        <p:grpSpPr>
          <a:xfrm>
            <a:off x="1503571" y="3252755"/>
            <a:ext cx="1786660" cy="1297382"/>
            <a:chOff x="5546660" y="911457"/>
            <a:chExt cx="1786660" cy="1297382"/>
          </a:xfrm>
        </p:grpSpPr>
        <p:sp>
          <p:nvSpPr>
            <p:cNvPr id="16" name="Flowchart: Alternate Process 9">
              <a:extLst>
                <a:ext uri="{FF2B5EF4-FFF2-40B4-BE49-F238E27FC236}">
                  <a16:creationId xmlns:a16="http://schemas.microsoft.com/office/drawing/2014/main" id="{759F1A8B-51B6-4B95-8E00-B59ECFC95D87}"/>
                </a:ext>
              </a:extLst>
            </p:cNvPr>
            <p:cNvSpPr/>
            <p:nvPr/>
          </p:nvSpPr>
          <p:spPr>
            <a:xfrm>
              <a:off x="5745374" y="1144915"/>
              <a:ext cx="1587946" cy="1063924"/>
            </a:xfrm>
            <a:prstGeom prst="flowChartAlternateProcess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 A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Prod</a:t>
              </a:r>
            </a:p>
          </p:txBody>
        </p:sp>
        <p:pic>
          <p:nvPicPr>
            <p:cNvPr id="17" name="Picture 2" descr="Image result for azure subscription icon">
              <a:extLst>
                <a:ext uri="{FF2B5EF4-FFF2-40B4-BE49-F238E27FC236}">
                  <a16:creationId xmlns:a16="http://schemas.microsoft.com/office/drawing/2014/main" id="{B74408CD-5970-4797-B62F-E6CACDB9FF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1" t="23273" r="27653" b="22805"/>
            <a:stretch/>
          </p:blipFill>
          <p:spPr bwMode="auto">
            <a:xfrm>
              <a:off x="5546660" y="911457"/>
              <a:ext cx="486682" cy="765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672C86-D3E0-425C-8819-DE909C64B9EC}"/>
              </a:ext>
            </a:extLst>
          </p:cNvPr>
          <p:cNvGrpSpPr/>
          <p:nvPr/>
        </p:nvGrpSpPr>
        <p:grpSpPr>
          <a:xfrm>
            <a:off x="3450439" y="3252755"/>
            <a:ext cx="1786660" cy="1297382"/>
            <a:chOff x="5546660" y="911457"/>
            <a:chExt cx="1786660" cy="1297382"/>
          </a:xfrm>
        </p:grpSpPr>
        <p:sp>
          <p:nvSpPr>
            <p:cNvPr id="19" name="Flowchart: Alternate Process 9">
              <a:extLst>
                <a:ext uri="{FF2B5EF4-FFF2-40B4-BE49-F238E27FC236}">
                  <a16:creationId xmlns:a16="http://schemas.microsoft.com/office/drawing/2014/main" id="{E849E902-71B2-463B-AF29-7003909C48E0}"/>
                </a:ext>
              </a:extLst>
            </p:cNvPr>
            <p:cNvSpPr/>
            <p:nvPr/>
          </p:nvSpPr>
          <p:spPr>
            <a:xfrm>
              <a:off x="5745374" y="1144915"/>
              <a:ext cx="1587946" cy="1063924"/>
            </a:xfrm>
            <a:prstGeom prst="flowChartAlternateProcess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 B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Prod</a:t>
              </a:r>
            </a:p>
          </p:txBody>
        </p:sp>
        <p:pic>
          <p:nvPicPr>
            <p:cNvPr id="20" name="Picture 2" descr="Image result for azure subscription icon">
              <a:extLst>
                <a:ext uri="{FF2B5EF4-FFF2-40B4-BE49-F238E27FC236}">
                  <a16:creationId xmlns:a16="http://schemas.microsoft.com/office/drawing/2014/main" id="{1F9AA41C-06E6-47E1-B172-3BC63B66A6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1" t="23273" r="27653" b="22805"/>
            <a:stretch/>
          </p:blipFill>
          <p:spPr bwMode="auto">
            <a:xfrm>
              <a:off x="5546660" y="911457"/>
              <a:ext cx="486682" cy="765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Flowchart: Alternate Process 9">
            <a:extLst>
              <a:ext uri="{FF2B5EF4-FFF2-40B4-BE49-F238E27FC236}">
                <a16:creationId xmlns:a16="http://schemas.microsoft.com/office/drawing/2014/main" id="{D0E82FF4-6B33-4B0A-97FA-DB48C8550DAF}"/>
              </a:ext>
            </a:extLst>
          </p:cNvPr>
          <p:cNvSpPr/>
          <p:nvPr/>
        </p:nvSpPr>
        <p:spPr>
          <a:xfrm>
            <a:off x="3649153" y="4784325"/>
            <a:ext cx="1587946" cy="1063924"/>
          </a:xfrm>
          <a:prstGeom prst="flowChartAlternateProcess">
            <a:avLst/>
          </a:prstGeom>
          <a:solidFill>
            <a:srgbClr val="7030A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Shared services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(Prod)</a:t>
            </a:r>
          </a:p>
        </p:txBody>
      </p:sp>
      <p:pic>
        <p:nvPicPr>
          <p:cNvPr id="22" name="Picture 2" descr="Image result for azure subscription icon">
            <a:extLst>
              <a:ext uri="{FF2B5EF4-FFF2-40B4-BE49-F238E27FC236}">
                <a16:creationId xmlns:a16="http://schemas.microsoft.com/office/drawing/2014/main" id="{63BDBB9F-B607-419A-B8C9-3BF3E8CCD6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11" t="23273" r="27653" b="22805"/>
          <a:stretch/>
        </p:blipFill>
        <p:spPr bwMode="auto">
          <a:xfrm>
            <a:off x="3450439" y="4550867"/>
            <a:ext cx="486682" cy="76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49C911E9-4874-4F60-9FE9-E47480687182}"/>
              </a:ext>
            </a:extLst>
          </p:cNvPr>
          <p:cNvGrpSpPr/>
          <p:nvPr/>
        </p:nvGrpSpPr>
        <p:grpSpPr>
          <a:xfrm>
            <a:off x="1506763" y="4550867"/>
            <a:ext cx="1786660" cy="1297382"/>
            <a:chOff x="5546660" y="911457"/>
            <a:chExt cx="1786660" cy="1297382"/>
          </a:xfrm>
        </p:grpSpPr>
        <p:sp>
          <p:nvSpPr>
            <p:cNvPr id="24" name="Flowchart: Alternate Process 9">
              <a:extLst>
                <a:ext uri="{FF2B5EF4-FFF2-40B4-BE49-F238E27FC236}">
                  <a16:creationId xmlns:a16="http://schemas.microsoft.com/office/drawing/2014/main" id="{0B2D5592-B312-4B43-9C02-A500CD4EADF7}"/>
                </a:ext>
              </a:extLst>
            </p:cNvPr>
            <p:cNvSpPr/>
            <p:nvPr/>
          </p:nvSpPr>
          <p:spPr>
            <a:xfrm>
              <a:off x="5745374" y="1144915"/>
              <a:ext cx="1587946" cy="1063924"/>
            </a:xfrm>
            <a:prstGeom prst="flowChartAlternateProcess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 D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Prod</a:t>
              </a:r>
            </a:p>
          </p:txBody>
        </p:sp>
        <p:pic>
          <p:nvPicPr>
            <p:cNvPr id="25" name="Picture 2" descr="Image result for azure subscription icon">
              <a:extLst>
                <a:ext uri="{FF2B5EF4-FFF2-40B4-BE49-F238E27FC236}">
                  <a16:creationId xmlns:a16="http://schemas.microsoft.com/office/drawing/2014/main" id="{617D68F3-3618-468C-BC43-C3351EC0ED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11" t="23273" r="27653" b="22805"/>
            <a:stretch/>
          </p:blipFill>
          <p:spPr bwMode="auto">
            <a:xfrm>
              <a:off x="5546660" y="911457"/>
              <a:ext cx="486682" cy="765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70B28380-CD6E-4548-A7EE-5F9C035F531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24542" y="2507405"/>
            <a:ext cx="644740" cy="56025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DA73F1-73E8-4A49-AD1C-54B0AD476B7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50846" y="2507405"/>
            <a:ext cx="644740" cy="56025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65375BB-7B97-4251-8783-4D12E508ED12}"/>
              </a:ext>
            </a:extLst>
          </p:cNvPr>
          <p:cNvSpPr/>
          <p:nvPr/>
        </p:nvSpPr>
        <p:spPr>
          <a:xfrm>
            <a:off x="3171039" y="2706327"/>
            <a:ext cx="1896679" cy="277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Production RBAC + Policy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E1CD11-4DAF-4F30-B78F-3FFA237EE9C9}"/>
              </a:ext>
            </a:extLst>
          </p:cNvPr>
          <p:cNvSpPr/>
          <p:nvPr/>
        </p:nvSpPr>
        <p:spPr>
          <a:xfrm>
            <a:off x="7608816" y="2706327"/>
            <a:ext cx="2297438" cy="277270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Pre-Production RBAC + Policy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7FFC4-A8C4-4AD8-866A-A4779CEE9E0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71769" y="810913"/>
            <a:ext cx="644740" cy="560257"/>
          </a:xfrm>
          <a:prstGeom prst="rect">
            <a:avLst/>
          </a:prstGeom>
        </p:spPr>
      </p:pic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83E4C3AB-1BA8-4F57-BB16-7EB8879D6683}"/>
              </a:ext>
            </a:extLst>
          </p:cNvPr>
          <p:cNvSpPr txBox="1">
            <a:spLocks/>
          </p:cNvSpPr>
          <p:nvPr/>
        </p:nvSpPr>
        <p:spPr>
          <a:xfrm>
            <a:off x="4924626" y="1488944"/>
            <a:ext cx="2383765" cy="612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accent3"/>
                </a:solidFill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Business Sub-Unit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6DD952C-D953-470A-B4F4-FCBD4563C86C}"/>
              </a:ext>
            </a:extLst>
          </p:cNvPr>
          <p:cNvCxnSpPr/>
          <p:nvPr/>
        </p:nvCxnSpPr>
        <p:spPr>
          <a:xfrm flipH="1">
            <a:off x="4536579" y="1976266"/>
            <a:ext cx="531139" cy="531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93E0134-2217-4CE2-A284-4D1FB0B87F12}"/>
              </a:ext>
            </a:extLst>
          </p:cNvPr>
          <p:cNvCxnSpPr/>
          <p:nvPr/>
        </p:nvCxnSpPr>
        <p:spPr>
          <a:xfrm>
            <a:off x="6523994" y="1953536"/>
            <a:ext cx="551501" cy="551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83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8281E297-D8AA-4570-8A5B-4A320658A31F}"/>
              </a:ext>
            </a:extLst>
          </p:cNvPr>
          <p:cNvSpPr txBox="1">
            <a:spLocks/>
          </p:cNvSpPr>
          <p:nvPr/>
        </p:nvSpPr>
        <p:spPr>
          <a:xfrm>
            <a:off x="2719855" y="735412"/>
            <a:ext cx="3376145" cy="1789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accent3"/>
                </a:solidFill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Allowed resource types</a:t>
            </a:r>
            <a:endParaRPr lang="en-US" sz="1500" b="0" dirty="0">
              <a:solidFill>
                <a:srgbClr val="3C3C41"/>
              </a:solidFill>
            </a:endParaRPr>
          </a:p>
          <a:p>
            <a:pPr marL="342900" marR="0" lvl="0" indent="-34290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Virtual machines, disks,</a:t>
            </a:r>
            <a:r>
              <a:rPr lang="en-US" sz="1600" b="0" dirty="0">
                <a:solidFill>
                  <a:srgbClr val="3C3C41"/>
                </a:solidFill>
              </a:rPr>
              <a:t> etc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3C3C41"/>
              </a:solidFill>
              <a:effectLst/>
              <a:uLnTx/>
              <a:uFillTx/>
              <a:latin typeface="Segoe UI Semibold" panose="020B0502040204020203" pitchFamily="34" charset="0"/>
              <a:ea typeface="+mn-ea"/>
              <a:cs typeface="Segoe UI Semibold" panose="020B0502040204020203" pitchFamily="34" charset="0"/>
            </a:endParaRPr>
          </a:p>
          <a:p>
            <a:pPr marL="342900" marR="0" lvl="0" indent="-34290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0" dirty="0">
                <a:solidFill>
                  <a:srgbClr val="3C3C41"/>
                </a:solidFill>
              </a:rPr>
              <a:t>Pilot resource type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3C3C41"/>
              </a:solidFill>
              <a:effectLst/>
              <a:uLnTx/>
              <a:uFillTx/>
              <a:latin typeface="Segoe UI Semibold" panose="020B0502040204020203" pitchFamily="34" charset="0"/>
              <a:ea typeface="+mn-ea"/>
              <a:cs typeface="Segoe UI Semibold" panose="020B0502040204020203" pitchFamily="34" charset="0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05E71CB-9458-43DC-BD20-9A437B9FC37B}"/>
              </a:ext>
            </a:extLst>
          </p:cNvPr>
          <p:cNvSpPr txBox="1">
            <a:spLocks/>
          </p:cNvSpPr>
          <p:nvPr/>
        </p:nvSpPr>
        <p:spPr>
          <a:xfrm>
            <a:off x="7643038" y="735412"/>
            <a:ext cx="3945988" cy="1789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accent3"/>
                </a:solidFill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Not allowed resource types</a:t>
            </a:r>
            <a:endParaRPr lang="en-US" sz="1500" b="0" dirty="0">
              <a:solidFill>
                <a:srgbClr val="3C3C41"/>
              </a:solidFill>
            </a:endParaRPr>
          </a:p>
          <a:p>
            <a:pPr marL="342900" marR="0" lvl="0" indent="-34290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0" dirty="0">
                <a:solidFill>
                  <a:srgbClr val="3C3C41"/>
                </a:solidFill>
              </a:rPr>
              <a:t>Pilot resource type</a:t>
            </a:r>
          </a:p>
          <a:p>
            <a:pPr marL="342900" marR="0" lvl="0" indent="-34290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Exclusion</a:t>
            </a:r>
            <a:r>
              <a:rPr lang="en-US" sz="1600" b="0" dirty="0">
                <a:solidFill>
                  <a:srgbClr val="3C3C41"/>
                </a:solidFill>
              </a:rPr>
              <a:t> scope for permitted pilot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3C3C41"/>
              </a:solidFill>
              <a:effectLst/>
              <a:uLnTx/>
              <a:uFillTx/>
              <a:latin typeface="Segoe UI Semibold" panose="020B0502040204020203" pitchFamily="34" charset="0"/>
              <a:ea typeface="+mn-ea"/>
              <a:cs typeface="Segoe UI Semibold" panose="020B0502040204020203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06BE66F-4609-459E-ACEE-C43C4838E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5293" y="735412"/>
            <a:ext cx="589308" cy="58930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F19DAAF-FC2F-4F46-9E42-864CD1F19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8658" y="735412"/>
            <a:ext cx="589308" cy="58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99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79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Semibold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Tuliani</dc:creator>
  <cp:lastModifiedBy>Jonathan Tuliani</cp:lastModifiedBy>
  <cp:revision>4</cp:revision>
  <dcterms:created xsi:type="dcterms:W3CDTF">2019-04-25T09:30:17Z</dcterms:created>
  <dcterms:modified xsi:type="dcterms:W3CDTF">2019-04-25T10:04:33Z</dcterms:modified>
</cp:coreProperties>
</file>