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2617" autoAdjust="0"/>
    <p:restoredTop sz="86449" autoAdjust="0"/>
  </p:normalViewPr>
  <p:slideViewPr>
    <p:cSldViewPr snapToGrid="0">
      <p:cViewPr varScale="1">
        <p:scale>
          <a:sx n="80" d="100"/>
          <a:sy n="80" d="100"/>
        </p:scale>
        <p:origin x="56" y="288"/>
      </p:cViewPr>
      <p:guideLst/>
    </p:cSldViewPr>
  </p:slideViewPr>
  <p:outlineViewPr>
    <p:cViewPr>
      <p:scale>
        <a:sx n="33" d="100"/>
        <a:sy n="33" d="100"/>
      </p:scale>
      <p:origin x="0" y="-402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Azure SQL Database or SQL Server 2019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SQL Database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Azure SQL Database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Azure SQL Database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Azure SQL Database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SQL Database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Failover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Azure Database Migration Service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 or Azure SQL Database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Azure SQL Database or SQL Server destination database. Map Oracle schemas to the target database. Prior to synchronizing the objects into the SQL Server database, the SSMA for Oracle assemblies must be marked as trusted assemblies, so the synchronization can complete successfully. This step is unnecessary for Azure SQL Database migrations. Once that is completed, synchronize all the objects. Lastly, you can move all the data into SQL Server or Azure SQL Database.</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the Microsoft Data Access Migration Toolkit when migrating Java applications from Oracle to SQL Server. VS </a:t>
            </a:r>
            <a:r>
              <a:rPr lang="en-US" sz="1200" kern="1200">
                <a:solidFill>
                  <a:schemeClr val="tx1"/>
                </a:solidFill>
                <a:effectLst/>
                <a:latin typeface="+mn-lt"/>
                <a:ea typeface="+mn-ea"/>
                <a:cs typeface="+mn-cs"/>
              </a:rPr>
              <a:t>Code extension</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 in Azure SQL Database or SQL Server 2019</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T-SQL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SSIS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2008 R2. </a:t>
            </a:r>
            <a:r>
              <a:rPr lang="en-US" b="0" dirty="0">
                <a:solidFill>
                  <a:srgbClr val="D4D4D4"/>
                </a:solidFill>
                <a:effectLst/>
                <a:latin typeface="Consolas" panose="020B0609020204030204" pitchFamily="49" charset="0"/>
              </a:rPr>
              <a:t>Those SSIS packages will then be executed using the Azure-SSIS integration runtime in Azure Data Factory. Tools to support this deployment include SQL Server Data Tools (SSDT) and SQL Server Management Studio (SSMS).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the stakeholder does not want to migrate to a PaaS platform, it is possible to run SSIS packages on an Azure SQL VM. However, even this approach offers cost benefits for existing licenses, flexible hardware configuration (scalability), and automated backups and patching.</a:t>
            </a: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2008 R2 data warehouse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SSRS, SSAS, and SSIS must be deployed to Azure VMs or the PaaS equivalents of these products. Depending on the migration time frame and complexity of the on-premises solution, WWI can determine the appropriate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delivering an upgrade to Azure SQL Database or SQL Server 2019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Data Migration Assistant, used in homogenous SQL Server to Azure SQL Database migrations, generates a report which is exported to a CSV file. It should be reviewed for post-migration tasks identified by the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With Azure SQL Database, as it is a PaaS offering, scaling compute and storage with minimal downtime is simple. However, it is not automatic. Microsoft provides scripts to automate this process</a:t>
            </a: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With Azure SQL Database, it is easy to incorporate </a:t>
            </a:r>
            <a:r>
              <a:rPr lang="en-US" sz="1200" b="0" i="1" dirty="0"/>
              <a:t>failover groups </a:t>
            </a:r>
            <a:r>
              <a:rPr lang="en-US" sz="1200" b="0" i="0" dirty="0"/>
              <a:t>into your solution. </a:t>
            </a:r>
            <a:r>
              <a:rPr lang="en-US" sz="1200" b="0" i="1" dirty="0"/>
              <a:t>Failover groups </a:t>
            </a:r>
            <a:r>
              <a:rPr lang="en-US" sz="1200" b="0" i="0" dirty="0"/>
              <a:t>implement geo-replication and promote secondary servers in the case of regional outage</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App Service </a:t>
            </a:r>
          </a:p>
          <a:p>
            <a:pPr marL="171450" indent="-171450">
              <a:buFont typeface="Arial" panose="020B0604020202020204" pitchFamily="34" charset="0"/>
              <a:buChar char="•"/>
            </a:pPr>
            <a:r>
              <a:rPr lang="en-US" b="0" i="0" dirty="0"/>
              <a:t>SSRS would migrate to a VM running the SSRS Marketplace VM image or Power BI</a:t>
            </a:r>
          </a:p>
          <a:p>
            <a:pPr marL="628650" lvl="1" indent="-171450">
              <a:buFont typeface="Arial" panose="020B0604020202020204" pitchFamily="34" charset="0"/>
              <a:buChar char="•"/>
            </a:pPr>
            <a:r>
              <a:rPr lang="en-US" b="0" i="0" dirty="0"/>
              <a:t>The RDL migration tool may help migrate some SSRS reports to Power BI</a:t>
            </a:r>
          </a:p>
          <a:p>
            <a:pPr marL="171450" indent="-171450">
              <a:buFont typeface="Arial" panose="020B0604020202020204" pitchFamily="34" charset="0"/>
              <a:buChar char="•"/>
            </a:pPr>
            <a:r>
              <a:rPr lang="en-US" b="0" i="0" dirty="0"/>
              <a:t>The data warehouse can move to the cloud to take advantage of its scalability, security, and performance features</a:t>
            </a:r>
          </a:p>
          <a:p>
            <a:pPr marL="171450" indent="-171450">
              <a:buFont typeface="Arial" panose="020B0604020202020204" pitchFamily="34" charset="0"/>
              <a:buChar char="•"/>
            </a:pPr>
            <a:r>
              <a:rPr lang="en-US" b="0" i="0" dirty="0"/>
              <a:t>If it stays on-premises, then data movement from the new Azure SQL OLTP database to the on-premises SQL Server 2019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Core,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Core is using Stored Procedures in Oracle. Those will need to be tested after we run the SQL Server Migration Assistant.</a:t>
            </a:r>
          </a:p>
          <a:p>
            <a:pPr marL="171450" lvl="0" indent="-171450">
              <a:buFont typeface="Arial" panose="020B0604020202020204" pitchFamily="34" charset="0"/>
              <a:buChar char="•"/>
            </a:pPr>
            <a:r>
              <a:rPr lang="en-US" b="0" i="0" dirty="0"/>
              <a:t>For Java applications, Microsoft provides the Data Access Migration Toolkit VS Code extension</a:t>
            </a:r>
          </a:p>
          <a:p>
            <a:pPr marL="0" lv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Azure SQL Database?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Microsoft provides SQL Server 2019 Reporting Services and SQL Server 2016 Reporting Services VM images</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Since Azure SQL Database is used in this solution, it can scale quickly and be monitored through Log Analytics Workspaces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 migrating to on-premises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Multiple cost-saving measures available for Azure SQL Database users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Hybrid benefit (for on-premises SQL Server to Azure SQL Database migrations)</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Reserved capacity </a:t>
            </a:r>
          </a:p>
          <a:p>
            <a:pPr marL="628650" lvl="1" indent="-171450">
              <a:buFont typeface="Arial" panose="020B0604020202020204" pitchFamily="34" charset="0"/>
              <a:buChar char="•"/>
            </a:pPr>
            <a:r>
              <a:rPr lang="en-US" b="0" i="0" kern="1200" dirty="0">
                <a:solidFill>
                  <a:schemeClr val="tx1"/>
                </a:solidFill>
                <a:effectLst/>
                <a:latin typeface="+mn-lt"/>
                <a:ea typeface="+mn-ea"/>
                <a:cs typeface="+mn-cs"/>
              </a:rPr>
              <a:t>DTU and </a:t>
            </a:r>
            <a:r>
              <a:rPr lang="en-US" b="0" i="0" kern="1200" dirty="0" err="1">
                <a:solidFill>
                  <a:schemeClr val="tx1"/>
                </a:solidFill>
                <a:effectLst/>
                <a:latin typeface="+mn-lt"/>
                <a:ea typeface="+mn-ea"/>
                <a:cs typeface="+mn-cs"/>
              </a:rPr>
              <a:t>vCore</a:t>
            </a:r>
            <a:r>
              <a:rPr lang="en-US" b="0" i="0" kern="1200" dirty="0">
                <a:solidFill>
                  <a:schemeClr val="tx1"/>
                </a:solidFill>
                <a:effectLst/>
                <a:latin typeface="+mn-lt"/>
                <a:ea typeface="+mn-ea"/>
                <a:cs typeface="+mn-cs"/>
              </a:rPr>
              <a:t> pricing models to simplify cost management and tier/server specification</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for on-premises and hybrid deployments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Azure SQL Database or SQL Server 2019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Azure supports hosting WWI’s BI stack in the cloud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SSRS on a VM (IaaS) and Power BI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SSAS on a VM (IaaS) and Azure Analysis Services (PaaS)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limitations to these technologies (e.g., Azure Analysis Services does not support multidimensional cubes)</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SQL Server Agent jobs are only supported with Azure SQL Managed Instance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1" i="0" dirty="0"/>
              <a:t>SSIS:</a:t>
            </a:r>
          </a:p>
          <a:p>
            <a:pPr marL="628650" lvl="1" indent="-171450">
              <a:buFont typeface="Arial" panose="020B0604020202020204" pitchFamily="34" charset="0"/>
              <a:buChar char="•"/>
            </a:pPr>
            <a:r>
              <a:rPr lang="en-US" b="0" i="0" dirty="0"/>
              <a:t>Local</a:t>
            </a:r>
          </a:p>
          <a:p>
            <a:pPr marL="628650" lvl="1" indent="-171450">
              <a:buFont typeface="Arial" panose="020B0604020202020204" pitchFamily="34" charset="0"/>
              <a:buChar char="•"/>
            </a:pPr>
            <a:r>
              <a:rPr lang="en-US" b="0" i="0" dirty="0"/>
              <a:t>Natively in Azure SQL Managed Instance (through Agent jobs)</a:t>
            </a:r>
          </a:p>
          <a:p>
            <a:pPr marL="628650" lvl="1" indent="-171450">
              <a:buFont typeface="Arial" panose="020B0604020202020204" pitchFamily="34" charset="0"/>
              <a:buChar char="•"/>
            </a:pPr>
            <a:r>
              <a:rPr lang="en-US" b="0" i="0" dirty="0"/>
              <a:t>Azure Data Factory through the SSIS Integration runtime</a:t>
            </a:r>
          </a:p>
          <a:p>
            <a:pPr marL="171450" indent="-171450">
              <a:buFont typeface="Arial" panose="020B0604020202020204" pitchFamily="34" charset="0"/>
              <a:buChar char="•"/>
            </a:pPr>
            <a:r>
              <a:rPr lang="en-US" b="1" i="0" dirty="0"/>
              <a:t>SSRS:</a:t>
            </a:r>
          </a:p>
          <a:p>
            <a:pPr marL="628650" lvl="1" indent="-171450">
              <a:buFont typeface="Arial" panose="020B0604020202020204" pitchFamily="34" charset="0"/>
              <a:buChar char="•"/>
            </a:pPr>
            <a:r>
              <a:rPr lang="en-US" b="0" i="0" dirty="0"/>
              <a:t>Power BI migration path</a:t>
            </a:r>
          </a:p>
          <a:p>
            <a:pPr marL="628650" lvl="1" indent="-171450">
              <a:buFont typeface="Arial" panose="020B0604020202020204" pitchFamily="34" charset="0"/>
              <a:buChar char="•"/>
            </a:pPr>
            <a:r>
              <a:rPr lang="en-US" b="0" i="0" dirty="0"/>
              <a:t>SSRS in an Azure VM</a:t>
            </a:r>
          </a:p>
          <a:p>
            <a:pPr marL="171450" indent="-171450">
              <a:buFont typeface="Arial" panose="020B0604020202020204" pitchFamily="34" charset="0"/>
              <a:buChar char="•"/>
            </a:pPr>
            <a:r>
              <a:rPr lang="en-US" b="1" i="0" dirty="0"/>
              <a:t>SSAS:</a:t>
            </a:r>
          </a:p>
          <a:p>
            <a:pPr marL="628650" lvl="1" indent="-171450">
              <a:buFont typeface="Arial" panose="020B0604020202020204" pitchFamily="34" charset="0"/>
              <a:buChar char="•"/>
            </a:pPr>
            <a:r>
              <a:rPr lang="en-US" b="0" i="0" dirty="0"/>
              <a:t>Azure Analysis Services</a:t>
            </a:r>
          </a:p>
          <a:p>
            <a:pPr marL="628650" lvl="1" indent="-171450">
              <a:buFont typeface="Arial" panose="020B0604020202020204" pitchFamily="34" charset="0"/>
              <a:buChar char="•"/>
            </a:pPr>
            <a:r>
              <a:rPr lang="en-US" b="0" i="0" dirty="0"/>
              <a:t>SSAS in an Azure VM</a:t>
            </a:r>
          </a:p>
          <a:p>
            <a:pPr marL="171450" indent="-171450">
              <a:buFont typeface="Arial" panose="020B0604020202020204" pitchFamily="34" charset="0"/>
              <a:buChar char="•"/>
            </a:pPr>
            <a:r>
              <a:rPr lang="en-US" b="1" i="0" dirty="0"/>
              <a:t>Keeping SSIS, SSRS, SSAS on-premises: </a:t>
            </a: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Agent jobs are supported in Azure SQL Managed Instance</a:t>
            </a: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9/22/2021 5:03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Azure SQL Database or SQL Server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2019 on-premises, SQL Server 2019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Azure SQL Database or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Azure SQL Database or SQL Server 2019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our applications for SQL Server or Azure SQL Database?</a:t>
            </a:r>
          </a:p>
          <a:p>
            <a:pPr marL="171450" indent="-171450">
              <a:buFont typeface="Arial" panose="020B0604020202020204" pitchFamily="34" charset="0"/>
              <a:buChar char="•"/>
            </a:pPr>
            <a:r>
              <a:rPr lang="en-US" dirty="0"/>
              <a:t>Do we need to rewrite all our reports for SQL Server or Azure SQL Database? </a:t>
            </a:r>
          </a:p>
          <a:p>
            <a:pPr marL="171450" indent="-171450">
              <a:buFont typeface="Arial" panose="020B0604020202020204" pitchFamily="34" charset="0"/>
              <a:buChar char="•"/>
            </a:pPr>
            <a:r>
              <a:rPr lang="en-US" dirty="0"/>
              <a:t>Will our security migrate over from Oracle?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image demonstrates the Preferred solution architecture for the lab, addressing the OLTP database (Azure SQL Database) and the Data Warehouse (also Azure SQL Database); the replacements for SSIS, SSAS, and SSRS; and connectivity for on-premises resources to access Azure.">
            <a:extLst>
              <a:ext uri="{FF2B5EF4-FFF2-40B4-BE49-F238E27FC236}">
                <a16:creationId xmlns:a16="http://schemas.microsoft.com/office/drawing/2014/main" id="{1B124C83-5D73-47BB-A0E3-A18C60C51FA9}"/>
              </a:ext>
            </a:extLst>
          </p:cNvPr>
          <p:cNvPicPr>
            <a:picLocks noChangeAspect="1"/>
          </p:cNvPicPr>
          <p:nvPr/>
        </p:nvPicPr>
        <p:blipFill>
          <a:blip r:embed="rId3"/>
          <a:stretch>
            <a:fillRect/>
          </a:stretch>
        </p:blipFill>
        <p:spPr>
          <a:xfrm>
            <a:off x="1459348" y="1189176"/>
            <a:ext cx="9273304" cy="523414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This image shows the preferred method of using the SQL Server Migration Assistant to migrate from Oracle to Azure SQL Database.">
            <a:extLst>
              <a:ext uri="{FF2B5EF4-FFF2-40B4-BE49-F238E27FC236}">
                <a16:creationId xmlns:a16="http://schemas.microsoft.com/office/drawing/2014/main" id="{156C5640-82D8-419A-9E6C-D6E60A4E2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858" y="2135009"/>
            <a:ext cx="8936284" cy="3749681"/>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Azure SQL Database or SQL Server 2019</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SQL Database. You evaluate the dependent applications and reports that need to be updated and come up with a migration plan. Also, you review ways to help the customer take advantage of new Azure SQL Database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862130" y="1675130"/>
            <a:ext cx="10467739" cy="2766241"/>
          </a:xfrm>
          <a:prstGeom prst="rect">
            <a:avLst/>
          </a:prstGeom>
        </p:spPr>
      </p:pic>
      <p:sp>
        <p:nvSpPr>
          <p:cNvPr id="4" name="TextBox 3">
            <a:extLst>
              <a:ext uri="{FF2B5EF4-FFF2-40B4-BE49-F238E27FC236}">
                <a16:creationId xmlns:a16="http://schemas.microsoft.com/office/drawing/2014/main" id="{1F9F5092-8920-4EA8-B6A7-F5CAEA7F9BCB}"/>
              </a:ext>
            </a:extLst>
          </p:cNvPr>
          <p:cNvSpPr txBox="1"/>
          <p:nvPr/>
        </p:nvSpPr>
        <p:spPr>
          <a:xfrm>
            <a:off x="975872" y="4299217"/>
            <a:ext cx="3042877" cy="1369606"/>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On-premises</a:t>
            </a:r>
          </a:p>
          <a:p>
            <a:pPr algn="ctr">
              <a:lnSpc>
                <a:spcPct val="90000"/>
              </a:lnSpc>
              <a:spcAft>
                <a:spcPts val="600"/>
              </a:spcAft>
            </a:pPr>
            <a:r>
              <a:rPr lang="en-US" sz="2400" dirty="0">
                <a:gradFill>
                  <a:gsLst>
                    <a:gs pos="2917">
                      <a:schemeClr val="tx1"/>
                    </a:gs>
                    <a:gs pos="30000">
                      <a:schemeClr val="tx1"/>
                    </a:gs>
                  </a:gsLst>
                  <a:lin ang="5400000" scaled="0"/>
                </a:gradFill>
              </a:rPr>
              <a:t>SQL Server 2019 Enterprise Edition</a:t>
            </a:r>
          </a:p>
        </p:txBody>
      </p:sp>
      <p:sp>
        <p:nvSpPr>
          <p:cNvPr id="5" name="TextBox 4">
            <a:extLst>
              <a:ext uri="{FF2B5EF4-FFF2-40B4-BE49-F238E27FC236}">
                <a16:creationId xmlns:a16="http://schemas.microsoft.com/office/drawing/2014/main" id="{590E11A2-2F0C-46B6-82E1-B6E4B7683D3A}"/>
              </a:ext>
            </a:extLst>
          </p:cNvPr>
          <p:cNvSpPr txBox="1"/>
          <p:nvPr/>
        </p:nvSpPr>
        <p:spPr>
          <a:xfrm>
            <a:off x="7668666" y="4441371"/>
            <a:ext cx="40315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Azure SQL Stretch Database</a:t>
            </a:r>
          </a:p>
        </p:txBody>
      </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two POCs?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SQL Database</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(including Azure SQL Database)</a:t>
            </a:r>
          </a:p>
          <a:p>
            <a:endParaRPr lang="en-US" sz="3600" dirty="0"/>
          </a:p>
          <a:p>
            <a:r>
              <a:rPr lang="en-US" sz="3600" dirty="0"/>
              <a:t>Understand SQL Server migration impact on existing apps and services</a:t>
            </a:r>
          </a:p>
          <a:p>
            <a:endParaRPr lang="en-US" sz="3600" dirty="0"/>
          </a:p>
          <a:p>
            <a:r>
              <a:rPr lang="en-US" sz="3600" dirty="0"/>
              <a:t>Upgrade data warehouse to Azure SQL Database or SQL Server 2019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two POCs?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6365</Words>
  <Application>Microsoft Office PowerPoint</Application>
  <PresentationFormat>Widescreen</PresentationFormat>
  <Paragraphs>532</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2021-09-23T00:19:13Z</dcterms:modified>
</cp:coreProperties>
</file>