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9"/>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65" r:id="rId19"/>
    <p:sldId id="331" r:id="rId20"/>
    <p:sldId id="333" r:id="rId21"/>
    <p:sldId id="334" r:id="rId22"/>
    <p:sldId id="336" r:id="rId23"/>
    <p:sldId id="362" r:id="rId24"/>
    <p:sldId id="363" r:id="rId25"/>
    <p:sldId id="364"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4" autoAdjust="0"/>
    <p:restoredTop sz="86449" autoAdjust="0"/>
  </p:normalViewPr>
  <p:slideViewPr>
    <p:cSldViewPr snapToGrid="0">
      <p:cViewPr varScale="1">
        <p:scale>
          <a:sx n="59" d="100"/>
          <a:sy n="59" d="100"/>
        </p:scale>
        <p:origin x="84" y="756"/>
      </p:cViewPr>
      <p:guideLst/>
    </p:cSldViewPr>
  </p:slideViewPr>
  <p:outlineViewPr>
    <p:cViewPr>
      <p:scale>
        <a:sx n="33" d="100"/>
        <a:sy n="33" d="100"/>
      </p:scale>
      <p:origin x="0" y="-9112"/>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2020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10.</a:t>
            </a:r>
            <a:r>
              <a:rPr lang="en-US" b="0" dirty="0">
                <a:solidFill>
                  <a:srgbClr val="D4D4D4"/>
                </a:solidFill>
                <a:effectLst/>
                <a:latin typeface="Consolas" panose="020B0609020204030204" pitchFamily="49" charset="0"/>
              </a:rPr>
              <a:t> Do we need to tell all our vendors that we're changing databases, so their integrations work?</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11.</a:t>
            </a:r>
            <a:r>
              <a:rPr lang="en-US" b="0" dirty="0">
                <a:solidFill>
                  <a:srgbClr val="D4D4D4"/>
                </a:solidFill>
                <a:effectLst/>
                <a:latin typeface="Consolas" panose="020B0609020204030204" pitchFamily="49" charset="0"/>
              </a:rPr>
              <a:t> What will happen with Power BI?</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Wide World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Azure Database for PostgreSQL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schema and data using ora2pg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The POC should demonstrate that </a:t>
            </a:r>
            <a:r>
              <a:rPr lang="en-US" sz="1200" b="0" kern="1200" dirty="0">
                <a:solidFill>
                  <a:schemeClr val="tx1"/>
                </a:solidFill>
                <a:effectLst/>
                <a:latin typeface="+mn-lt"/>
                <a:ea typeface="+mn-ea"/>
                <a:cs typeface="+mn-cs"/>
              </a:rPr>
              <a:t>Azure Database for PostgreSQL </a:t>
            </a:r>
            <a:r>
              <a:rPr lang="en-US" sz="1200" b="0" i="0" u="none" strike="noStrike" kern="1200" baseline="0" dirty="0">
                <a:solidFill>
                  <a:schemeClr val="tx1"/>
                </a:solidFill>
                <a:latin typeface="+mn-lt"/>
                <a:ea typeface="+mn-ea"/>
                <a:cs typeface="+mn-cs"/>
              </a:rPr>
              <a:t>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PostgreSQL in Entity Framework Core (EF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Azure Database for PostgreSQL in a test environment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Creating Power BI reports from datasets that point to Azure Database for PostgreSQL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Testing repointing some of the Excel worksheets to a new OLTP database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Implement new features in the OLTP PostgreSQL database including:</a:t>
            </a:r>
            <a:endParaRPr lang="en-US" sz="1200" b="0" i="0" u="none" strike="noStrike" kern="1200" baseline="0" dirty="0">
              <a:solidFill>
                <a:schemeClr val="tx1"/>
              </a:solidFill>
              <a:latin typeface="+mn-lt"/>
              <a:ea typeface="+mn-ea"/>
              <a:cs typeface="+mn-cs"/>
            </a:endParaRP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kern="1200" dirty="0">
                <a:solidFill>
                  <a:schemeClr val="tx1"/>
                </a:solidFill>
                <a:effectLst/>
                <a:latin typeface="+mn-lt"/>
                <a:ea typeface="+mn-ea"/>
                <a:cs typeface="+mn-cs"/>
              </a:rPr>
              <a:t>Audit Logs sent to Azure Monitor</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Understanding the use cases of the Azure Database for PostgreSQL Hyperscale (</a:t>
            </a:r>
            <a:r>
              <a:rPr lang="en-US" sz="1200" b="0" i="0" u="none" strike="noStrike" kern="1200" baseline="0" dirty="0" err="1">
                <a:solidFill>
                  <a:schemeClr val="tx1"/>
                </a:solidFill>
                <a:latin typeface="+mn-lt"/>
                <a:ea typeface="+mn-ea"/>
                <a:cs typeface="+mn-cs"/>
              </a:rPr>
              <a:t>Citus</a:t>
            </a:r>
            <a:r>
              <a:rPr lang="en-US" sz="1200" b="0" i="0" u="none" strike="noStrike" kern="1200" baseline="0" dirty="0">
                <a:solidFill>
                  <a:schemeClr val="tx1"/>
                </a:solidFill>
                <a:latin typeface="+mn-lt"/>
                <a:ea typeface="+mn-ea"/>
                <a:cs typeface="+mn-cs"/>
              </a:rPr>
              <a:t>) offering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How would you recommend that WWI move their data and schema into PostgreSQL? What services would you suggest and what are the specific steps they would need to take to prepare the data, to transfer the data, and where would the loaded data land?</a:t>
            </a:r>
          </a:p>
          <a:p>
            <a:pPr marL="0" indent="0" rtl="0">
              <a:buFont typeface="Arial" panose="020B0604020202020204" pitchFamily="34" charset="0"/>
              <a:buNone/>
            </a:pPr>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ora2pg is an open-source tool that can convert most of the Oracle schema to a PostgreSQL-compatible one, assess the source database to identify the difficulty of the migration task, and copy data.  Complex stored procedures and functions still require developer custom upgrades.</a:t>
            </a:r>
          </a:p>
          <a:p>
            <a:pPr marL="457200" lvl="1"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DMS supports online on-premises PostgreSQL to Azure Database for PostgreSQL migrations (uses logical replication for Change Data Capture)</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What product would you recommend to WWI to migrate their storefront MVC application to the new PostgreSQL database?</a:t>
            </a: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(Core),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(Core)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a:t>
            </a:r>
          </a:p>
          <a:p>
            <a:pPr lvl="0"/>
            <a:endParaRPr lang="en-US" sz="1200" b="1" i="1"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The REST services need to be approached the same way the MVC store front application is approached. If they’ve used an ORM, then we can just repoint the connectionStrings and redeploy. </a:t>
            </a:r>
            <a:endParaRPr lang="en-US" b="0" i="0"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using the JSONB type in PostgreSQL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powerful JSON operators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Preferable to the JSON type (though it has faster inserts)</a:t>
            </a: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ora2pg. We can also use ora2pg to upgrade individual queries to PL/pgSQL</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PostgreSQL,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PostgreSQL's logging tools and pgAudit export events in .log files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Azure Database for PostgreSQL can export these files as JSON for storage in Azure Monitor, where they can be analyzed and visualized through KQL queries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Alternatively, if the limited log storage area of an Azure Database for PostgreSQL instance fills completely, the oldest log files will be deleted, even if their retention period hasn’t completed yet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PostgreSQL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PostgreSQL provides several options for creating high availability for a server or database. High-availability options in Azure include the following:</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Replication options</a:t>
            </a:r>
          </a:p>
          <a:p>
            <a:pPr marL="1085850" lvl="2" indent="-171450">
              <a:buFont typeface="Arial" panose="020B0604020202020204" pitchFamily="34" charset="0"/>
              <a:buChar char="•"/>
            </a:pPr>
            <a:r>
              <a:rPr lang="en-US" b="0" dirty="0">
                <a:solidFill>
                  <a:srgbClr val="D4D4D4"/>
                </a:solidFill>
                <a:effectLst/>
                <a:latin typeface="Consolas" panose="020B0609020204030204" pitchFamily="49" charset="0"/>
              </a:rPr>
              <a:t>With Single Server, a configured read-only instance can be promoted to read/write capacity </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Hyperscale (</a:t>
            </a:r>
            <a:r>
              <a:rPr lang="en-US" b="0" dirty="0" err="1">
                <a:solidFill>
                  <a:srgbClr val="D4D4D4"/>
                </a:solidFill>
                <a:effectLst/>
                <a:latin typeface="Consolas" panose="020B0609020204030204" pitchFamily="49" charset="0"/>
              </a:rPr>
              <a:t>Citus</a:t>
            </a:r>
            <a:r>
              <a:rPr lang="en-US" b="0" dirty="0">
                <a:solidFill>
                  <a:srgbClr val="D4D4D4"/>
                </a:solidFill>
                <a:effectLst/>
                <a:latin typeface="Consolas" panose="020B0609020204030204" pitchFamily="49" charset="0"/>
              </a:rPr>
              <a:t>) also supports HA</a:t>
            </a:r>
          </a:p>
          <a:p>
            <a:pPr marL="1085850" lvl="2" indent="-171450">
              <a:buFont typeface="Arial" panose="020B0604020202020204" pitchFamily="34" charset="0"/>
              <a:buChar char="•"/>
            </a:pPr>
            <a:r>
              <a:rPr lang="en-US" b="0" dirty="0">
                <a:solidFill>
                  <a:srgbClr val="D4D4D4"/>
                </a:solidFill>
                <a:effectLst/>
                <a:latin typeface="Consolas" panose="020B0609020204030204" pitchFamily="49" charset="0"/>
              </a:rPr>
              <a:t>Hyperscale (</a:t>
            </a:r>
            <a:r>
              <a:rPr lang="en-US" b="0" dirty="0" err="1">
                <a:solidFill>
                  <a:srgbClr val="D4D4D4"/>
                </a:solidFill>
                <a:effectLst/>
                <a:latin typeface="Consolas" panose="020B0609020204030204" pitchFamily="49" charset="0"/>
              </a:rPr>
              <a:t>Citus</a:t>
            </a:r>
            <a:r>
              <a:rPr lang="en-US" b="0" dirty="0">
                <a:solidFill>
                  <a:srgbClr val="D4D4D4"/>
                </a:solidFill>
                <a:effectLst/>
                <a:latin typeface="Consolas" panose="020B0609020204030204" pitchFamily="49" charset="0"/>
              </a:rPr>
              <a:t>) can cluster two instances to serve as a single node with automatic failover (no data loss)</a:t>
            </a:r>
          </a:p>
          <a:p>
            <a:pPr marL="1085850" lvl="2" indent="-171450">
              <a:buFont typeface="Arial" panose="020B0604020202020204" pitchFamily="34" charset="0"/>
              <a:buChar char="•"/>
            </a:pPr>
            <a:r>
              <a:rPr lang="en-US" b="0" dirty="0">
                <a:solidFill>
                  <a:srgbClr val="D4D4D4"/>
                </a:solidFill>
                <a:effectLst/>
                <a:latin typeface="Consolas" panose="020B0609020204030204" pitchFamily="49" charset="0"/>
              </a:rPr>
              <a:t>Hyperscale (</a:t>
            </a:r>
            <a:r>
              <a:rPr lang="en-US" b="0" dirty="0" err="1">
                <a:solidFill>
                  <a:srgbClr val="D4D4D4"/>
                </a:solidFill>
                <a:effectLst/>
                <a:latin typeface="Consolas" panose="020B0609020204030204" pitchFamily="49" charset="0"/>
              </a:rPr>
              <a:t>Citus</a:t>
            </a:r>
            <a:r>
              <a:rPr lang="en-US" b="0" dirty="0">
                <a:solidFill>
                  <a:srgbClr val="D4D4D4"/>
                </a:solidFill>
                <a:effectLst/>
                <a:latin typeface="Consolas" panose="020B0609020204030204" pitchFamily="49" charset="0"/>
              </a:rPr>
              <a:t>) shards databases, and each shard is stored in multiple locations throughout the cluster</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Log shipping</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b="0" kern="1200" dirty="0">
                <a:solidFill>
                  <a:schemeClr val="tx1"/>
                </a:solidFill>
                <a:effectLst/>
                <a:latin typeface="+mn-lt"/>
                <a:ea typeface="+mn-ea"/>
                <a:cs typeface="+mn-cs"/>
              </a:rPr>
              <a:t>However, </a:t>
            </a:r>
            <a:r>
              <a:rPr lang="en-US" b="0" kern="1200" dirty="0">
                <a:solidFill>
                  <a:srgbClr val="D4D4D4"/>
                </a:solidFill>
                <a:effectLst/>
                <a:latin typeface="Consolas" panose="020B0609020204030204" pitchFamily="49" charset="0"/>
                <a:ea typeface="+mn-ea"/>
                <a:cs typeface="+mn-cs"/>
              </a:rPr>
              <a:t>i</a:t>
            </a:r>
            <a:r>
              <a:rPr lang="en-US" b="0" dirty="0">
                <a:solidFill>
                  <a:srgbClr val="D4D4D4"/>
                </a:solidFill>
                <a:effectLst/>
                <a:latin typeface="Consolas" panose="020B0609020204030204" pitchFamily="49" charset="0"/>
              </a:rPr>
              <a:t>mplementing the high availability and performance features of an Azure offering locally would be significantly more difficult than using Azure's managed service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Database for PostgreSQL take care of all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cloud-based,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PostgreSQL first or go straight to Azure?</a:t>
            </a:r>
          </a:p>
          <a:p>
            <a:pPr marL="0" indent="0">
              <a:buFont typeface="Arial" panose="020B0604020202020204" pitchFamily="34" charset="0"/>
              <a:buNone/>
            </a:pPr>
            <a:endParaRPr lang="en-US"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Database for PostgreSQL (single server or Hyperscale) or PostgreSQL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proofs of concept that demonstrate both migrations?</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Two proofs of concept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App Service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changes made to existing Excel and Power BI reports would be minor</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our applications for Azure Database for PostgreSQL?</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(Core) if appropriate to make the CRUD migration easier</a:t>
            </a:r>
          </a:p>
          <a:p>
            <a:pPr marL="171450" indent="-171450">
              <a:buFont typeface="Arial" panose="020B0604020202020204" pitchFamily="34" charset="0"/>
              <a:buChar char="•"/>
            </a:pPr>
            <a:r>
              <a:rPr lang="en-US" b="0" i="0" dirty="0"/>
              <a:t>Use of Entity Framework (Core),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ora2pg to migrate them. PostgreSQL 11 supports stored procedures, though functions may be preferable if the contained logic returns a result set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our reports for Azure Database for PostgreSQL?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Power BI reports should migrate over with just a change to the connectionString</a:t>
            </a:r>
          </a:p>
          <a:p>
            <a:pPr marL="628650" lvl="1" indent="-171450">
              <a:buFont typeface="Arial" panose="020B0604020202020204" pitchFamily="34" charset="0"/>
              <a:buChar char="•"/>
            </a:pPr>
            <a:r>
              <a:rPr lang="en-US" b="0" i="0" dirty="0"/>
              <a:t>Power Query code may need to be modified</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ora2pg can also convert specific, individual queries from PL/SQL to PL/pgSQL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PostgreSQL?  How do we handle security in the new database?</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ora2pg does have the ability to migrate privileges granted to users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Security concepts in Oracle differ from PostgreSQL. For instance, roles in PostgreSQL are not database-scoped (a user can manipulate data in any database on the system, if they have the permissions to do so)</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PostgreSQL as a JSONB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operators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Power BI is compatible with JSON data, allowing the creation of reports to view data that didn’t parse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indent="0">
              <a:buFont typeface="Arial" panose="020B0604020202020204" pitchFamily="34" charset="0"/>
              <a:buNone/>
            </a:pPr>
            <a:r>
              <a:rPr lang="en-US" b="1" i="1" dirty="0"/>
              <a:t>What will we do if our audit logs fill up again?  Will PostgreSQL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Azure Monitor to store and analyze audit logs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Each Azure Database for PostgreSQL instance has its own limited log storage area, and logs will be deleted if they require too much space. So, it is not possible for audit logs to cause crashes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b="0" i="0" dirty="0"/>
              <a:t>You can easily add functionality to Azure Database for PostgreSQL by leveraging the wide range of available free extensions (Oracle databases require that users pay for new features)</a:t>
            </a:r>
          </a:p>
          <a:p>
            <a:pPr marL="171450" indent="-171450">
              <a:buFont typeface="Arial" panose="020B0604020202020204" pitchFamily="34" charset="0"/>
              <a:buChar char="•"/>
            </a:pPr>
            <a:r>
              <a:rPr lang="en-US" b="0" i="0" dirty="0"/>
              <a:t>Microsoft has transparent billing methods, with features such as reserved pricing, which reduces the hourly amount paid for compute resources</a:t>
            </a:r>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Are there any Oracle features required by WWI for which Azure Database for PostgreSQL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customer might implement Oracle RAC, but managed A</a:t>
            </a:r>
            <a:r>
              <a:rPr lang="en-US" sz="1200" b="0" kern="1200" dirty="0">
                <a:solidFill>
                  <a:schemeClr val="tx1"/>
                </a:solidFill>
                <a:effectLst/>
                <a:latin typeface="+mn-lt"/>
                <a:ea typeface="+mn-ea"/>
                <a:cs typeface="+mn-cs"/>
              </a:rPr>
              <a:t>zure Database for PostgreSQL - Hyperscale (Citus) is simpler to provision and manage, and offers excellent performance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Hyperscale (</a:t>
            </a:r>
            <a:r>
              <a:rPr lang="en-US" sz="1200" b="0" kern="1200" dirty="0" err="1">
                <a:solidFill>
                  <a:schemeClr val="tx1"/>
                </a:solidFill>
                <a:effectLst/>
                <a:latin typeface="+mn-lt"/>
                <a:ea typeface="+mn-ea"/>
                <a:cs typeface="+mn-cs"/>
              </a:rPr>
              <a:t>Citus</a:t>
            </a:r>
            <a:r>
              <a:rPr lang="en-US" sz="1200" b="0" kern="1200" dirty="0">
                <a:solidFill>
                  <a:schemeClr val="tx1"/>
                </a:solidFill>
                <a:effectLst/>
                <a:latin typeface="+mn-lt"/>
                <a:ea typeface="+mn-ea"/>
                <a:cs typeface="+mn-cs"/>
              </a:rPr>
              <a:t>) is well-suited to large workloads (100 GB+), like large multi-tenant apps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Enhanced features (PostgreSQL 13 support, compressed columnar storage, and more)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happen with Power BI?</a:t>
            </a:r>
          </a:p>
          <a:p>
            <a:pPr marL="171450" indent="-171450">
              <a:buFont typeface="Arial" panose="020B0604020202020204" pitchFamily="34" charset="0"/>
              <a:buChar char="•"/>
            </a:pPr>
            <a:r>
              <a:rPr lang="en-US" b="0" i="0" dirty="0"/>
              <a:t>Developers can connect to Azure Database for PostgreSQL from Power BI Desktop and Service through </a:t>
            </a:r>
            <a:r>
              <a:rPr lang="en-US" b="0" i="0" dirty="0" err="1"/>
              <a:t>DirectQuery</a:t>
            </a: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9/22/2021 6:00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Wide World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Azure Database for PostgreSQL</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Azure Database for PostgreSQL</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Core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Reports are a mixture of </a:t>
            </a:r>
            <a:r>
              <a:rPr lang="en-US" sz="1200" b="0" kern="1200" dirty="0">
                <a:solidFill>
                  <a:schemeClr val="tx1"/>
                </a:solidFill>
                <a:effectLst/>
                <a:latin typeface="+mn-lt"/>
                <a:ea typeface="+mn-ea"/>
                <a:cs typeface="+mn-cs"/>
              </a:rPr>
              <a:t>Power BI, Excel, and Oracle Forms</a:t>
            </a:r>
            <a:endParaRPr lang="en-US" sz="1200" dirty="0">
              <a:solidFill>
                <a:schemeClr val="bg1"/>
              </a:solidFill>
              <a:latin typeface="+mn-lt"/>
              <a:cs typeface="Segoe UI" panose="020B0502040204020203" pitchFamily="34" charset="0"/>
            </a:endParaRP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PostgreSQL on-premises, PostgreSQL in an Azure VM, or Azure Database for PostgreSQL</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PostgreSQL</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PostgreSQL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PostgreSQL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Do we need to upgrade to on-premises PostgreSQL first or go can we go straight to Azure?</a:t>
            </a:r>
          </a:p>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2. </a:t>
            </a:r>
            <a:r>
              <a:rPr lang="en-US" sz="1200" b="0" kern="1200" dirty="0">
                <a:solidFill>
                  <a:schemeClr val="tx1"/>
                </a:solidFill>
                <a:effectLst/>
                <a:latin typeface="+mn-lt"/>
                <a:ea typeface="+mn-ea"/>
                <a:cs typeface="+mn-cs"/>
              </a:rPr>
              <a:t>Can we have two proofs of concept that demonstrate both migrations?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Do we need to rewrite all our applications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4.</a:t>
            </a:r>
            <a:r>
              <a:rPr lang="en-US" b="0" dirty="0">
                <a:solidFill>
                  <a:srgbClr val="D4D4D4"/>
                </a:solidFill>
                <a:effectLst/>
                <a:latin typeface="Consolas" panose="020B0609020204030204" pitchFamily="49" charset="0"/>
              </a:rPr>
              <a:t> Do we need to rewrite all our reports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5.</a:t>
            </a:r>
            <a:r>
              <a:rPr lang="en-US" b="0" dirty="0">
                <a:solidFill>
                  <a:srgbClr val="D4D4D4"/>
                </a:solidFill>
                <a:effectLst/>
                <a:latin typeface="Consolas" panose="020B0609020204030204" pitchFamily="49" charset="0"/>
              </a:rPr>
              <a:t> Will our security migrate over from Oracle to Azure Database for PostgreSQL? How do we handle security in the new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6.</a:t>
            </a:r>
            <a:r>
              <a:rPr lang="en-US" b="0" dirty="0">
                <a:solidFill>
                  <a:srgbClr val="D4D4D4"/>
                </a:solidFill>
                <a:effectLst/>
                <a:latin typeface="Consolas" panose="020B0609020204030204" pitchFamily="49" charset="0"/>
              </a:rPr>
              <a:t> Do we need to invest in a JSON storage system for the JSON data we're storing from our vendor's web service?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7.</a:t>
            </a:r>
            <a:r>
              <a:rPr lang="en-US" b="0" dirty="0">
                <a:solidFill>
                  <a:srgbClr val="D4D4D4"/>
                </a:solidFill>
                <a:effectLst/>
                <a:latin typeface="Consolas" panose="020B0609020204030204" pitchFamily="49" charset="0"/>
              </a:rPr>
              <a:t> What will we do if our audit logs fill up again? Will Azure Database for PostgreSQL crash the same way Oracle did?</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8.</a:t>
            </a:r>
            <a:r>
              <a:rPr lang="en-US" b="0" dirty="0">
                <a:solidFill>
                  <a:srgbClr val="D4D4D4"/>
                </a:solidFill>
                <a:effectLst/>
                <a:latin typeface="Consolas" panose="020B0609020204030204" pitchFamily="49" charset="0"/>
              </a:rPr>
              <a:t> If we take advantage of new features, will our license costs keep ratcheting up and up? Will we have a dependable way of budgeting for this project?</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9.</a:t>
            </a:r>
            <a:r>
              <a:rPr lang="en-US" b="0" dirty="0">
                <a:solidFill>
                  <a:srgbClr val="D4D4D4"/>
                </a:solidFill>
                <a:effectLst/>
                <a:latin typeface="Consolas" panose="020B0609020204030204" pitchFamily="49" charset="0"/>
              </a:rPr>
              <a:t> Are there any Oracle features required by WWI for which Azure Database for PostgreSQL has no equivalent?</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sz="3600" b="0" dirty="0">
                <a:solidFill>
                  <a:srgbClr val="D4D4D4"/>
                </a:solidFill>
                <a:effectLst/>
              </a:rPr>
              <a:t>Migrating Oracle to PostgreSQL</a:t>
            </a:r>
            <a:endParaRPr lang="en-US" sz="3600"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534188"/>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BFDAD1-ACF7-40AE-B13A-6D5C9D019BF9}"/>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 we need to inform vendors of database changes?</a:t>
            </a:r>
          </a:p>
          <a:p>
            <a:pPr marL="0" indent="0">
              <a:buNone/>
            </a:pPr>
            <a:endParaRPr lang="en-US" sz="3600" dirty="0">
              <a:solidFill>
                <a:schemeClr val="tx1"/>
              </a:solidFill>
            </a:endParaRPr>
          </a:p>
          <a:p>
            <a:endParaRPr lang="en-US" sz="3600" dirty="0">
              <a:solidFill>
                <a:schemeClr val="tx1"/>
              </a:solidFill>
            </a:endParaRPr>
          </a:p>
          <a:p>
            <a:r>
              <a:rPr lang="en-US" sz="3600" dirty="0">
                <a:solidFill>
                  <a:schemeClr val="tx1"/>
                </a:solidFill>
              </a:rPr>
              <a:t>How will Power BI be migrated?</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962908"/>
            <a:ext cx="2840982" cy="2194750"/>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This picture shows the dataflow.">
            <a:extLst>
              <a:ext uri="{FF2B5EF4-FFF2-40B4-BE49-F238E27FC236}">
                <a16:creationId xmlns:a16="http://schemas.microsoft.com/office/drawing/2014/main" id="{5170E7AA-7FB4-49B0-8E9E-3B14D7F23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306" y="1002379"/>
            <a:ext cx="8781316" cy="5641581"/>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Wide World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This image shows the Preferred Solution Architecture, which addresses the Azure Database for PostgreSQL instance; Azure Monitor; and connectivity from on-premises apps, REST services, and reporting tools.">
            <a:extLst>
              <a:ext uri="{FF2B5EF4-FFF2-40B4-BE49-F238E27FC236}">
                <a16:creationId xmlns:a16="http://schemas.microsoft.com/office/drawing/2014/main" id="{55D70810-7A08-4613-AF4F-F5FAFBB23AA9}"/>
              </a:ext>
            </a:extLst>
          </p:cNvPr>
          <p:cNvPicPr>
            <a:picLocks noChangeAspect="1"/>
          </p:cNvPicPr>
          <p:nvPr/>
        </p:nvPicPr>
        <p:blipFill>
          <a:blip r:embed="rId3"/>
          <a:stretch>
            <a:fillRect/>
          </a:stretch>
        </p:blipFill>
        <p:spPr>
          <a:xfrm>
            <a:off x="1136276" y="1189176"/>
            <a:ext cx="9919447" cy="517965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871E8C-BBBA-4BE7-A7DF-71F964F1D243}"/>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p:txBody>
      </p:sp>
      <p:pic>
        <p:nvPicPr>
          <p:cNvPr id="4" name="Picture 3" descr="This image demonstrates how ora2pg is the preferred tool to migrate from Oracle database to Azure Database for PostgreSQL.">
            <a:extLst>
              <a:ext uri="{FF2B5EF4-FFF2-40B4-BE49-F238E27FC236}">
                <a16:creationId xmlns:a16="http://schemas.microsoft.com/office/drawing/2014/main" id="{EB84BDE3-7DE6-4F0A-8979-90FDD3A37726}"/>
              </a:ext>
            </a:extLst>
          </p:cNvPr>
          <p:cNvPicPr>
            <a:picLocks noChangeAspect="1"/>
          </p:cNvPicPr>
          <p:nvPr/>
        </p:nvPicPr>
        <p:blipFill>
          <a:blip r:embed="rId3"/>
          <a:stretch>
            <a:fillRect/>
          </a:stretch>
        </p:blipFill>
        <p:spPr>
          <a:xfrm>
            <a:off x="722835" y="2135009"/>
            <a:ext cx="10746330" cy="3113882"/>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5636D-7D6C-4DAB-A8C0-1D977EAFDDB8}"/>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PostgreSQL</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rPr>
              <a:t>R</a:t>
            </a:r>
            <a:r>
              <a:rPr lang="en-US" sz="3600" dirty="0">
                <a:solidFill>
                  <a:schemeClr val="tx1"/>
                </a:solidFill>
                <a:latin typeface="+mj-lt"/>
              </a:rPr>
              <a:t>eporting</a:t>
            </a:r>
          </a:p>
        </p:txBody>
      </p:sp>
      <p:pic>
        <p:nvPicPr>
          <p:cNvPr id="19" name="Picture 18" descr="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281" y="2057281"/>
            <a:ext cx="2743438" cy="2743438"/>
          </a:xfrm>
          <a:prstGeom prst="rect">
            <a:avLst/>
          </a:prstGeom>
        </p:spPr>
      </p:pic>
      <p:sp>
        <p:nvSpPr>
          <p:cNvPr id="12" name="TextBox 11">
            <a:extLst>
              <a:ext uri="{FF2B5EF4-FFF2-40B4-BE49-F238E27FC236}">
                <a16:creationId xmlns:a16="http://schemas.microsoft.com/office/drawing/2014/main" id="{3AFF97A9-0AF3-4824-957B-3ACAD7EE8722}"/>
              </a:ext>
            </a:extLst>
          </p:cNvPr>
          <p:cNvSpPr txBox="1"/>
          <p:nvPr/>
        </p:nvSpPr>
        <p:spPr>
          <a:xfrm>
            <a:off x="5200402" y="4800719"/>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work with a group to design a proof of concept (POC) for conducting a site analysis for a customer to compare cost, performance, and level of effort required to migrate from Oracle to Azure Database for PostgreSQL. You evaluate the dependent applications and reports that need to be updated and produce a migration plan. Also, you review ways to help the customer take advantage of new PostgreSQL features to improve performance and resiliency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6" name="Picture 5" descr="This image shows how Audit Logs from Azure Database for PostgreSQL can be analyzed within Azure Monitor. This includes logs generated by the pgAudit extension.">
            <a:extLst>
              <a:ext uri="{FF2B5EF4-FFF2-40B4-BE49-F238E27FC236}">
                <a16:creationId xmlns:a16="http://schemas.microsoft.com/office/drawing/2014/main" id="{CA8F016B-8ABF-4EC7-B0B4-7C98B6F0E019}"/>
              </a:ext>
            </a:extLst>
          </p:cNvPr>
          <p:cNvPicPr>
            <a:picLocks noChangeAspect="1"/>
          </p:cNvPicPr>
          <p:nvPr/>
        </p:nvPicPr>
        <p:blipFill>
          <a:blip r:embed="rId3"/>
          <a:stretch>
            <a:fillRect/>
          </a:stretch>
        </p:blipFill>
        <p:spPr>
          <a:xfrm>
            <a:off x="2051547" y="2088842"/>
            <a:ext cx="8088906" cy="3541552"/>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Database for PostgreSQL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lnSpcReduction="10000"/>
          </a:bodyPr>
          <a:lstStyle/>
          <a:p>
            <a:r>
              <a:rPr lang="en-US" sz="3300" dirty="0">
                <a:solidFill>
                  <a:schemeClr val="tx1"/>
                </a:solidFill>
              </a:rPr>
              <a:t>Does upgrade need to be on-premises first?</a:t>
            </a:r>
          </a:p>
          <a:p>
            <a:endParaRPr lang="en-US" sz="3300" dirty="0">
              <a:solidFill>
                <a:schemeClr val="tx1"/>
              </a:solidFill>
            </a:endParaRPr>
          </a:p>
          <a:p>
            <a:r>
              <a:rPr lang="en-US" sz="3200" dirty="0">
                <a:solidFill>
                  <a:schemeClr val="tx1"/>
                </a:solidFill>
              </a:rPr>
              <a:t>Can we see POCs for both on-premises and PostgreSQL migrations?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PostgreSQL crash if audit logs fill up?</a:t>
            </a:r>
          </a:p>
          <a:p>
            <a:endParaRPr lang="en-US" sz="3300" dirty="0">
              <a:solidFill>
                <a:schemeClr val="tx1"/>
              </a:solidFill>
            </a:endParaRPr>
          </a:p>
          <a:p>
            <a:r>
              <a:rPr lang="en-US" sz="3300" dirty="0">
                <a:solidFill>
                  <a:schemeClr val="tx1"/>
                </a:solidFill>
              </a:rPr>
              <a:t>How can we control costs using Azure Database for PostgreSQL?</a:t>
            </a:r>
          </a:p>
          <a:p>
            <a:endParaRPr lang="en-US" sz="3300" dirty="0">
              <a:solidFill>
                <a:schemeClr val="tx1"/>
              </a:solidFill>
            </a:endParaRPr>
          </a:p>
          <a:p>
            <a:r>
              <a:rPr lang="en-US" sz="3300" dirty="0">
                <a:solidFill>
                  <a:schemeClr val="tx1"/>
                </a:solidFill>
              </a:rPr>
              <a:t>Are there any features of Oracle that Azure Database for PostgreSQL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 we need to inform vendors of database changes?</a:t>
            </a:r>
          </a:p>
          <a:p>
            <a:endParaRPr lang="en-US" sz="3600" dirty="0">
              <a:solidFill>
                <a:schemeClr val="tx1"/>
              </a:solidFill>
            </a:endParaRPr>
          </a:p>
          <a:p>
            <a:endParaRPr lang="en-US" sz="3600" dirty="0">
              <a:solidFill>
                <a:schemeClr val="tx1"/>
              </a:solidFill>
            </a:endParaRPr>
          </a:p>
          <a:p>
            <a:r>
              <a:rPr lang="en-US" sz="3600" dirty="0">
                <a:solidFill>
                  <a:schemeClr val="tx1"/>
                </a:solidFill>
              </a:rPr>
              <a:t>How will Power BI be migrated?</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018" y="2765198"/>
            <a:ext cx="2840982" cy="2194750"/>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85000" lnSpcReduction="20000"/>
          </a:bodyPr>
          <a:lstStyle/>
          <a:p>
            <a:pPr marL="0" indent="0">
              <a:buNone/>
            </a:pPr>
            <a:r>
              <a:rPr lang="en-US" sz="3600" dirty="0">
                <a:solidFill>
                  <a:schemeClr val="tx1"/>
                </a:solidFill>
              </a:rPr>
              <a:t>“We are excited that an Azure Database for PostgreSQL environment will help our organization grow and prosper for many years into the future.”</a:t>
            </a:r>
          </a:p>
          <a:p>
            <a:pPr marL="0" indent="0">
              <a:buNone/>
            </a:pPr>
            <a:endParaRPr lang="en-US" sz="3600" dirty="0">
              <a:solidFill>
                <a:schemeClr val="tx1"/>
              </a:solidFill>
            </a:endParaRPr>
          </a:p>
          <a:p>
            <a:pPr marL="0" indent="0" algn="r">
              <a:buNone/>
            </a:pPr>
            <a:r>
              <a:rPr lang="en-US" sz="3600" dirty="0">
                <a:solidFill>
                  <a:schemeClr val="tx1"/>
                </a:solidFill>
              </a:rPr>
              <a:t>- Kathleen Sloan, CIO of Wide World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Wide World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Azure Database for PostgreSQL </a:t>
            </a:r>
          </a:p>
          <a:p>
            <a:pPr marL="0" indent="0">
              <a:buNone/>
            </a:pPr>
            <a:endParaRPr lang="en-US" sz="3600" dirty="0">
              <a:solidFill>
                <a:schemeClr val="tx1"/>
              </a:solidFill>
            </a:endParaRPr>
          </a:p>
        </p:txBody>
      </p:sp>
      <p:pic>
        <p:nvPicPr>
          <p:cNvPr id="5" name="Picture 4" descr="The picture shows the migration direction from one database to Azure Database for PostgreSQL">
            <a:extLst>
              <a:ext uri="{FF2B5EF4-FFF2-40B4-BE49-F238E27FC236}">
                <a16:creationId xmlns:a16="http://schemas.microsoft.com/office/drawing/2014/main" id="{FCA0F8C4-3262-4990-A1C6-28D99301D6D9}"/>
              </a:ext>
            </a:extLst>
          </p:cNvPr>
          <p:cNvPicPr>
            <a:picLocks noChangeAspect="1"/>
          </p:cNvPicPr>
          <p:nvPr/>
        </p:nvPicPr>
        <p:blipFill rotWithShape="1">
          <a:blip r:embed="rId3"/>
          <a:srcRect b="13240"/>
          <a:stretch/>
        </p:blipFill>
        <p:spPr>
          <a:xfrm>
            <a:off x="9031068" y="1376744"/>
            <a:ext cx="2493823" cy="3854401"/>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4F63B8-A8EC-4231-80B7-CD7A8618A17F}"/>
              </a:ext>
            </a:extLst>
          </p:cNvPr>
          <p:cNvSpPr>
            <a:spLocks noGrp="1"/>
          </p:cNvSpPr>
          <p:nvPr>
            <p:ph type="title"/>
          </p:nvPr>
        </p:nvSpPr>
        <p:spPr/>
        <p:txBody>
          <a:bodyPr/>
          <a:lstStyle/>
          <a:p>
            <a:r>
              <a:rPr lang="en-US" dirty="0"/>
              <a:t>Customer Situation</a:t>
            </a:r>
          </a:p>
        </p:txBody>
      </p:sp>
      <p:sp>
        <p:nvSpPr>
          <p:cNvPr id="24" name="TextBox 23">
            <a:extLst>
              <a:ext uri="{FF2B5EF4-FFF2-40B4-BE49-F238E27FC236}">
                <a16:creationId xmlns:a16="http://schemas.microsoft.com/office/drawing/2014/main" id="{6371A820-7639-4318-9C22-FC13DBEB81E1}"/>
              </a:ext>
            </a:extLst>
          </p:cNvPr>
          <p:cNvSpPr txBox="1"/>
          <p:nvPr/>
        </p:nvSpPr>
        <p:spPr>
          <a:xfrm>
            <a:off x="2214961" y="4489541"/>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907" y="2216790"/>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4946903" y="4502988"/>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810" y="2238931"/>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7667979" y="4502988"/>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8018" y="2216790"/>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PostgreSQL </a:t>
            </a:r>
          </a:p>
          <a:p>
            <a:r>
              <a:rPr lang="en-US" sz="3600" dirty="0"/>
              <a:t>Understand PostgreSQL migration impact on existing apps and services</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D1F5C-4D3B-408E-A7CA-EDF4ED9916CD}"/>
              </a:ext>
            </a:extLst>
          </p:cNvPr>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PostgreSQL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PostgreSQL migrations?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ED9A0-1D01-4EAA-93C9-799E192D1F08}"/>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PostgreSQL crash if audit logs fill up?</a:t>
            </a:r>
          </a:p>
          <a:p>
            <a:endParaRPr lang="en-US" sz="3600" dirty="0">
              <a:solidFill>
                <a:schemeClr val="tx1"/>
              </a:solidFill>
            </a:endParaRPr>
          </a:p>
          <a:p>
            <a:r>
              <a:rPr lang="en-US" sz="3600" dirty="0">
                <a:solidFill>
                  <a:schemeClr val="tx1"/>
                </a:solidFill>
              </a:rPr>
              <a:t>How can we control costs using PostgreSQL?</a:t>
            </a:r>
          </a:p>
          <a:p>
            <a:endParaRPr lang="en-US" sz="3600" dirty="0">
              <a:solidFill>
                <a:schemeClr val="tx1"/>
              </a:solidFill>
            </a:endParaRPr>
          </a:p>
          <a:p>
            <a:r>
              <a:rPr lang="en-US" sz="3600" dirty="0">
                <a:solidFill>
                  <a:schemeClr val="tx1"/>
                </a:solidFill>
              </a:rPr>
              <a:t>Are there any features of Oracle that PostgreSQL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4489</Words>
  <Application>Microsoft Office PowerPoint</Application>
  <PresentationFormat>Widescreen</PresentationFormat>
  <Paragraphs>391</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Migrating Oracle to PostgreSQL</vt:lpstr>
      <vt:lpstr>Abstract and learning objectives</vt:lpstr>
      <vt:lpstr>Step 1: Review the customer case study</vt:lpstr>
      <vt:lpstr>Customer situation </vt:lpstr>
      <vt:lpstr>Customer Situation</vt:lpstr>
      <vt:lpstr>Customer needs </vt:lpstr>
      <vt:lpstr>Customer needs</vt:lpstr>
      <vt:lpstr>Customer objections </vt:lpstr>
      <vt:lpstr>Customer objections</vt:lpstr>
      <vt:lpstr>Customer objections</vt:lpstr>
      <vt:lpstr>Common scenarios </vt:lpstr>
      <vt:lpstr>Step 2: Design the solution</vt:lpstr>
      <vt:lpstr>Step 3: Present the solution</vt:lpstr>
      <vt:lpstr>Wrap-up</vt:lpstr>
      <vt:lpstr>Preferred target audience </vt:lpstr>
      <vt:lpstr>Preferred solution </vt:lpstr>
      <vt:lpstr>Preferred solution</vt:lpstr>
      <vt:lpstr>Preferred solution</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2021-09-23T01:04:21Z</dcterms:modified>
</cp:coreProperties>
</file>