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3"/>
  </p:notesMasterIdLst>
  <p:sldIdLst>
    <p:sldId id="300" r:id="rId3"/>
    <p:sldId id="338" r:id="rId4"/>
    <p:sldId id="302" r:id="rId5"/>
    <p:sldId id="259" r:id="rId6"/>
    <p:sldId id="324" r:id="rId7"/>
    <p:sldId id="303" r:id="rId8"/>
    <p:sldId id="304" r:id="rId9"/>
    <p:sldId id="320" r:id="rId10"/>
    <p:sldId id="322" r:id="rId11"/>
    <p:sldId id="321" r:id="rId12"/>
    <p:sldId id="317" r:id="rId13"/>
    <p:sldId id="327" r:id="rId14"/>
    <p:sldId id="330" r:id="rId15"/>
    <p:sldId id="339" r:id="rId16"/>
    <p:sldId id="340" r:id="rId17"/>
    <p:sldId id="341" r:id="rId18"/>
    <p:sldId id="342" r:id="rId19"/>
    <p:sldId id="337" r:id="rId20"/>
    <p:sldId id="318" r:id="rId21"/>
    <p:sldId id="3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5A693-CBC0-4F1E-98A7-1533DFE85A1D}" v="6" dt="2021-03-02T17:18:18.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058" autoAdjust="0"/>
  </p:normalViewPr>
  <p:slideViewPr>
    <p:cSldViewPr snapToGrid="0">
      <p:cViewPr varScale="1">
        <p:scale>
          <a:sx n="67" d="100"/>
          <a:sy n="67" d="100"/>
        </p:scale>
        <p:origin x="13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azure/dms/dms-ov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dotnet-apiport"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aka.ms/apiportdownload" TargetMode="External"/><Relationship Id="rId4" Type="http://schemas.openxmlformats.org/officeDocument/2006/relationships/hyperlink" Target="https://marketplace.visualstudio.com/items?itemName=ConnieYau.NETPortabilityAnalyze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solution begins with assessing Parts Unlimited's E-Commerce application with App Service Migration Assistant. Once the assessment succeeds, Parts Unlimited can move to migrate their e-commerce site to an App Service with the App Service Migration Assistant's help. In the case of Parts Unlimited, despite their fears of using an EoL (End-of-Life) .NET Core version, the assessment does not show any blockers. After having App Service Migration Assistant provision an App Service and migrating their application Parts, Unlimited is happy having the front-end moved to the cloud.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next step is to migrate Parts Unlimited's SQL Server 2008 R2 database to Azure SQL Database using the Azure Database Migration Service (DMS). Using the Data Migration Assistant (DMA) assessment, Parts Unlimited determines that they can migrate into a fully-managed SQL Database service in Azure. The assessment revealed no compatibility issues or unsupported features that would prevent them from using Azure SQL Database.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order processing, Parts Unlimited will modify its e-commerce site to submit order jobs into an Azure Storage Queue. The code change will be minimal. An Azure Function will be implemented to take the jobs from the queue and process orders, create PDF invoices for each order, and finally upload invoices into an Azure Storage Blob to be served to customers through the e-commerce site directly from blobs using SAS links.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DevOps, Parts Unlimited will use a git repository on GitHub to host its codebase. A CI/CD pipeline will be hosted on top of GitHub Actions building and deploying the solution to a staging deployment slot in the Azure App Service. Parts Unlimited can swap slots once they are happy with the changes deployed to staging.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86411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4292E"/>
                </a:solidFill>
                <a:effectLst/>
                <a:latin typeface="-apple-system"/>
              </a:rPr>
              <a:t>Azure App Service is the best solution for running ASP.NET web apps on Azure. </a:t>
            </a:r>
            <a:r>
              <a:rPr lang="en-US" b="1" i="0" dirty="0">
                <a:solidFill>
                  <a:srgbClr val="24292E"/>
                </a:solidFill>
                <a:effectLst/>
                <a:latin typeface="-apple-system"/>
              </a:rPr>
              <a:t>The App Service Migration Assistant</a:t>
            </a:r>
            <a:r>
              <a:rPr lang="en-US" b="0" i="0" dirty="0">
                <a:solidFill>
                  <a:srgbClr val="24292E"/>
                </a:solidFill>
                <a:effectLst/>
                <a:latin typeface="-apple-system"/>
              </a:rPr>
              <a:t> can be used to assess whether their apps have dependencies on unsupported features on Azure App Service. App Service Migration Assistant can run readiness checks and get potential remediation steps for common issues. The assistant provides step-by-step guidance for moving a web app to App Service. Parts Unlimited can use Azure Migrate to consolidate all assessment and migration projects.</a:t>
            </a:r>
          </a:p>
          <a:p>
            <a:pPr marL="171450" indent="-171450">
              <a:buFontTx/>
              <a:buChar char="-"/>
            </a:pPr>
            <a:r>
              <a:rPr lang="en-US" b="0" i="0" dirty="0">
                <a:solidFill>
                  <a:srgbClr val="24292E"/>
                </a:solidFill>
                <a:effectLst/>
                <a:latin typeface="-apple-system"/>
              </a:rPr>
              <a:t>The database migration should be handled using the </a:t>
            </a:r>
            <a:r>
              <a:rPr lang="en-US" b="1" i="0" u="none" strike="noStrike" dirty="0">
                <a:effectLst/>
                <a:latin typeface="-apple-system"/>
                <a:hlinkClick r:id="rId3"/>
              </a:rPr>
              <a:t>Azure Database Migration Service's</a:t>
            </a:r>
            <a:r>
              <a:rPr lang="en-US" b="1" i="0" dirty="0">
                <a:solidFill>
                  <a:srgbClr val="24292E"/>
                </a:solidFill>
                <a:effectLst/>
                <a:latin typeface="-apple-system"/>
              </a:rPr>
              <a:t> (DMS)</a:t>
            </a:r>
            <a:r>
              <a:rPr lang="en-US" b="0" i="0" dirty="0">
                <a:solidFill>
                  <a:srgbClr val="24292E"/>
                </a:solidFill>
                <a:effectLst/>
                <a:latin typeface="-apple-system"/>
              </a:rPr>
              <a:t> that is part of Azure Migrate. DMS is a fully managed service designed to enable seamless migrations from multiple database sources to Azure Data platforms with minimal downtime. It provides customers with a comprehensive, highly available migration solution. The service uses the Data Migration Assistant to generate assessment reports that provide recommendations to guide you through the changes required before performing a migration. When you're ready to begin the migration process, the Azure Database Migration Service executes all of the steps necessary, following best practices as determined by Microsoft.</a:t>
            </a:r>
          </a:p>
          <a:p>
            <a:pPr marL="171450" indent="-171450">
              <a:buFontTx/>
              <a:buChar char="-"/>
            </a:pPr>
            <a:r>
              <a:rPr lang="en-US" b="1" dirty="0"/>
              <a:t>The Data Migration Assistant (DMA) </a:t>
            </a:r>
            <a:r>
              <a:rPr lang="en-US" dirty="0"/>
              <a:t>enables you to upgrade to a modern data platform by detecting compatibility and feature parity issues that can impact an upgrade or migration to your target version of SQL Server or Azure SQL Database. DMA also provides recommendations on performance and reliability improvements you can make once your databases have been migrated to your target environment. It allows you to move your schema, data, and uncontained objects (SQL Agent jobs, SSIS packages, roles, users, and logins) from your source server to your target server.</a:t>
            </a:r>
          </a:p>
          <a:p>
            <a:pPr marL="171450" indent="-171450">
              <a:buFontTx/>
              <a:buChar char="-"/>
            </a:pPr>
            <a:r>
              <a:rPr lang="en-US" b="1" dirty="0"/>
              <a:t>The Database Experimentation Assistant (DEA) </a:t>
            </a:r>
            <a:r>
              <a:rPr lang="en-US" dirty="0"/>
              <a:t>is an </a:t>
            </a:r>
            <a:r>
              <a:rPr lang="en-US" b="1" dirty="0"/>
              <a:t>A/B testing </a:t>
            </a:r>
            <a:r>
              <a:rPr lang="en-US" dirty="0"/>
              <a:t>solution for SQL Server upgrades. It assists in evaluating specific workloads against a targeted version of SQL Server or SQL Database. DEA is not a migration tool but can be used to help determine the appropriate target version of SQL Server or SQL Database for migrations.</a:t>
            </a:r>
          </a:p>
          <a:p>
            <a:pPr marL="171450" indent="-171450">
              <a:buFontTx/>
              <a:buChar char="-"/>
            </a:pPr>
            <a:r>
              <a:rPr lang="en-US" dirty="0"/>
              <a:t>The App Service Migration Assistant indicates no issues for Parts Unlimited to move to Azure. However, it is strongly suggested to move to a supported version post-migration</a:t>
            </a:r>
            <a:r>
              <a:rPr lang="en-US" b="1" dirty="0"/>
              <a:t>. The .NET Portability Analyzer </a:t>
            </a:r>
            <a:r>
              <a:rPr lang="en-US" dirty="0"/>
              <a:t>can be used to assess how much work is required for a migration.</a:t>
            </a:r>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368288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a:t>
            </a:r>
            <a:r>
              <a:rPr lang="en-US" b="0" i="0" u="none" strike="noStrike" dirty="0">
                <a:effectLst/>
                <a:latin typeface="Segoe UI" panose="020B0502040204020203" pitchFamily="34" charset="0"/>
                <a:hlinkClick r:id="rId3"/>
              </a:rPr>
              <a:t>.NET Portability Analyzer</a:t>
            </a:r>
            <a:r>
              <a:rPr lang="en-US" b="0" i="0" dirty="0">
                <a:solidFill>
                  <a:srgbClr val="171717"/>
                </a:solidFill>
                <a:effectLst/>
                <a:latin typeface="Segoe UI" panose="020B0502040204020203" pitchFamily="34" charset="0"/>
              </a:rPr>
              <a:t> is a tool that analyzes assemblies and provides a detailed report on .NET APIs that are missing for the applications or libraries to be portable on your specified targeted .NET platforms. The Portability Analyzer is offered as a </a:t>
            </a:r>
            <a:r>
              <a:rPr lang="en-US" b="0" i="0" u="none" strike="noStrike" dirty="0">
                <a:effectLst/>
                <a:latin typeface="Segoe UI" panose="020B0502040204020203" pitchFamily="34" charset="0"/>
                <a:hlinkClick r:id="rId4"/>
              </a:rPr>
              <a:t>Visual Studio Extension</a:t>
            </a:r>
            <a:r>
              <a:rPr lang="en-US" b="0" i="0" dirty="0">
                <a:solidFill>
                  <a:srgbClr val="171717"/>
                </a:solidFill>
                <a:effectLst/>
                <a:latin typeface="Segoe UI" panose="020B0502040204020203" pitchFamily="34" charset="0"/>
              </a:rPr>
              <a:t>, which analyzes one assembly per project, and as an </a:t>
            </a:r>
            <a:r>
              <a:rPr lang="en-US" b="0" i="0" u="none" strike="noStrike" dirty="0">
                <a:effectLst/>
                <a:latin typeface="Segoe UI" panose="020B0502040204020203" pitchFamily="34" charset="0"/>
                <a:hlinkClick r:id="rId5"/>
              </a:rPr>
              <a:t>ApiPort console app</a:t>
            </a:r>
            <a:r>
              <a:rPr lang="en-US" b="0" i="0" dirty="0">
                <a:solidFill>
                  <a:srgbClr val="171717"/>
                </a:solidFill>
                <a:effectLst/>
                <a:latin typeface="Segoe UI" panose="020B0502040204020203" pitchFamily="34" charset="0"/>
              </a:rPr>
              <a:t>, which analyzes assemblies by specified files or directory. </a:t>
            </a:r>
            <a:r>
              <a:rPr lang="en-US" b="0" i="0" dirty="0">
                <a:solidFill>
                  <a:srgbClr val="24292E"/>
                </a:solidFill>
                <a:effectLst/>
                <a:latin typeface="-apple-system"/>
              </a:rPr>
              <a:t>Here you see a DGML file showing dependencies in the Parts Unlimited web application.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693546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Azure Functions can be used to develop a solution that can ingest order jobs from an </a:t>
            </a:r>
            <a:r>
              <a:rPr lang="en-US" b="1" i="0" dirty="0">
                <a:solidFill>
                  <a:srgbClr val="24292E"/>
                </a:solidFill>
                <a:effectLst/>
                <a:latin typeface="-apple-system"/>
              </a:rPr>
              <a:t>Azure Storage Queue </a:t>
            </a:r>
            <a:r>
              <a:rPr lang="en-US" b="0" i="0" dirty="0">
                <a:solidFill>
                  <a:srgbClr val="24292E"/>
                </a:solidFill>
                <a:effectLst/>
                <a:latin typeface="-apple-system"/>
              </a:rPr>
              <a:t>and process orders at scale. The only code change required on the web application would relate to adding jobs into the queue. </a:t>
            </a:r>
            <a:r>
              <a:rPr lang="en-US" b="1" i="0" dirty="0">
                <a:solidFill>
                  <a:srgbClr val="24292E"/>
                </a:solidFill>
                <a:effectLst/>
                <a:latin typeface="-apple-system"/>
              </a:rPr>
              <a:t>Azure Functions consumption plan </a:t>
            </a:r>
            <a:r>
              <a:rPr lang="en-US" b="0" i="0" dirty="0">
                <a:solidFill>
                  <a:srgbClr val="24292E"/>
                </a:solidFill>
                <a:effectLst/>
                <a:latin typeface="-apple-system"/>
              </a:rPr>
              <a:t>provides instances of the Functions host that are dynamically added and removed based on incoming events. The consumption plan is aligned with Parts Unlimited's requirements. Parts Unlimited pays only when the functions are running, and the platform scales automatically, even during periods of high load. For PDF generation Function will be using headless Chromium that only works on Linux. Parts Unlimited can deploy their function to </a:t>
            </a:r>
            <a:r>
              <a:rPr lang="en-US" b="1" i="0" dirty="0">
                <a:solidFill>
                  <a:srgbClr val="24292E"/>
                </a:solidFill>
                <a:effectLst/>
                <a:latin typeface="-apple-system"/>
              </a:rPr>
              <a:t>Linux Consumption Plans </a:t>
            </a:r>
            <a:r>
              <a:rPr lang="en-US" b="0" i="0" dirty="0">
                <a:solidFill>
                  <a:srgbClr val="24292E"/>
                </a:solidFill>
                <a:effectLst/>
                <a:latin typeface="-apple-system"/>
              </a:rPr>
              <a:t>to make their solution work.</a:t>
            </a:r>
          </a:p>
          <a:p>
            <a:pPr marL="171450" indent="-171450">
              <a:buFont typeface="Arial" panose="020B0604020202020204" pitchFamily="34" charset="0"/>
              <a:buChar char="•"/>
            </a:pPr>
            <a:r>
              <a:rPr lang="en-US" dirty="0"/>
              <a:t>Application Insights, </a:t>
            </a:r>
            <a:r>
              <a:rPr lang="en-US" b="1" dirty="0"/>
              <a:t>a feature of Azure Monitor</a:t>
            </a:r>
            <a:r>
              <a:rPr lang="en-US" dirty="0"/>
              <a:t>, is an extensible </a:t>
            </a:r>
            <a:r>
              <a:rPr lang="en-US" b="1" dirty="0"/>
              <a:t>Application Performance Management (APM</a:t>
            </a:r>
            <a:r>
              <a:rPr lang="en-US" dirty="0"/>
              <a:t>) service for developers and DevOps professionals. Parts Unlimited can use it to monitor their e-commerce application live. Application Insights will automatically </a:t>
            </a:r>
            <a:r>
              <a:rPr lang="en-US" b="1" dirty="0"/>
              <a:t>detect performance anomalies </a:t>
            </a:r>
            <a:r>
              <a:rPr lang="en-US" dirty="0"/>
              <a:t>and include powerful analytics tools to help developers diagnose issues and understand what users actually do with their app. It's designed to help developers continuously improve performance and usability. </a:t>
            </a:r>
          </a:p>
          <a:p>
            <a:pPr marL="171450" indent="-171450">
              <a:buFont typeface="Arial" panose="020B0604020202020204" pitchFamily="34" charset="0"/>
              <a:buChar char="•"/>
            </a:pPr>
            <a:r>
              <a:rPr lang="en-US" dirty="0"/>
              <a:t>Serverless is a compute tier for single databases in Azure SQL Database that automatically scales compute based on workload demand and bills for the amount of compute used per second. The </a:t>
            </a:r>
            <a:r>
              <a:rPr lang="en-US" b="1" dirty="0"/>
              <a:t>serverless compute tier </a:t>
            </a:r>
            <a:r>
              <a:rPr lang="en-US" dirty="0"/>
              <a:t>also automatically pauses databases during inactive periods when only storage is billed and automatically resumes databases when activity returns. The serverless compute tier for single databases in Azure SQL Database is parameterized by a compute autoscaling range and an auto-pause delay. The configuration of these parameters shapes the database performance experience and compute cost.</a:t>
            </a:r>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941804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When you deploy your web app to Azure App Service, you can use a separate deployment slot instead of the default production slot. </a:t>
            </a:r>
            <a:r>
              <a:rPr lang="en-US" b="1" i="0" dirty="0">
                <a:solidFill>
                  <a:srgbClr val="24292E"/>
                </a:solidFill>
                <a:effectLst/>
                <a:latin typeface="-apple-system"/>
              </a:rPr>
              <a:t>Deployment slots </a:t>
            </a:r>
            <a:r>
              <a:rPr lang="en-US" b="0" i="0" dirty="0">
                <a:solidFill>
                  <a:srgbClr val="24292E"/>
                </a:solidFill>
                <a:effectLst/>
                <a:latin typeface="-apple-system"/>
              </a:rPr>
              <a:t>are live apps with their hostnames. App content and configuration elements can be swapped between two deployment slots, including the production slot. Deploying your application to a non-production slot helps you validate app changes in a staging deployment slot before swapping it with the production slot. After a swap, the slot with the previously staged app now has the previous production app. If the changes swapped into the production slot aren't as you expect, you can immediately perform the same swap to get your "last known good site" back.</a:t>
            </a:r>
          </a:p>
          <a:p>
            <a:pPr marL="171450" indent="-171450">
              <a:buFont typeface="Arial" panose="020B0604020202020204" pitchFamily="34" charset="0"/>
              <a:buChar char="•"/>
            </a:pPr>
            <a:r>
              <a:rPr lang="en-US" b="1" i="0" dirty="0">
                <a:solidFill>
                  <a:srgbClr val="24292E"/>
                </a:solidFill>
                <a:effectLst/>
                <a:latin typeface="-apple-system"/>
              </a:rPr>
              <a:t>GitHub Actions </a:t>
            </a:r>
            <a:r>
              <a:rPr lang="en-US" b="0" i="0" dirty="0">
                <a:solidFill>
                  <a:srgbClr val="24292E"/>
                </a:solidFill>
                <a:effectLst/>
                <a:latin typeface="-apple-system"/>
              </a:rPr>
              <a:t>is an excellent place to automate, customize, and execute your software development workflows right in your repository with. Developers can build, test, and deploy their code right from GitHub. App Service comes with a Deployment Center functionality that streamlines GitHub integration. Parts Unlimited can use the </a:t>
            </a:r>
            <a:r>
              <a:rPr lang="en-US" b="1" i="0" dirty="0">
                <a:solidFill>
                  <a:srgbClr val="24292E"/>
                </a:solidFill>
                <a:effectLst/>
                <a:latin typeface="-apple-system"/>
              </a:rPr>
              <a:t>Deployment Center </a:t>
            </a:r>
            <a:r>
              <a:rPr lang="en-US" b="0" i="0" dirty="0">
                <a:solidFill>
                  <a:srgbClr val="24292E"/>
                </a:solidFill>
                <a:effectLst/>
                <a:latin typeface="-apple-system"/>
              </a:rPr>
              <a:t>to create a CI/CD pipeline targeting a staging App Service Deployment Slot.</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490792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6600" dirty="0">
                <a:solidFill>
                  <a:srgbClr val="0E101A"/>
                </a:solidFill>
                <a:effectLst/>
              </a:rPr>
              <a:t>- We have [The .NET Portability Analyzer](</a:t>
            </a:r>
            <a:r>
              <a:rPr lang="en-US" sz="6600" u="sng" dirty="0">
                <a:solidFill>
                  <a:srgbClr val="0E101A"/>
                </a:solidFill>
                <a:effectLst/>
              </a:rPr>
              <a:t>https://docs.microsoft.com/en-us/dotnet/standard/analyzers/portability-analyzer</a:t>
            </a:r>
            <a:r>
              <a:rPr lang="en-US" sz="6600" dirty="0">
                <a:solidFill>
                  <a:srgbClr val="0E101A"/>
                </a:solidFill>
                <a:effectLst/>
              </a:rPr>
              <a:t>) that can be used to assess how much work is required for a migration. We know projects that can migrate with a single configuration change and others who had to do some work based on the application's complexity and code dependencies. The .NET Portability Analyzer can give you a good idea of how much effort is required to migrate to a newer version, including an assessment of all your code dependencies. </a:t>
            </a:r>
          </a:p>
          <a:p>
            <a:pPr>
              <a:spcBef>
                <a:spcPts val="0"/>
              </a:spcBef>
              <a:spcAft>
                <a:spcPts val="0"/>
              </a:spcAft>
            </a:pPr>
            <a:r>
              <a:rPr lang="en-US" sz="6600" dirty="0">
                <a:solidFill>
                  <a:srgbClr val="0E101A"/>
                </a:solidFill>
                <a:effectLst/>
              </a:rPr>
              <a:t>- When a .NET Core version is </a:t>
            </a:r>
            <a:r>
              <a:rPr lang="en-US" sz="6600" dirty="0" err="1">
                <a:solidFill>
                  <a:srgbClr val="0E101A"/>
                </a:solidFill>
                <a:effectLst/>
              </a:rPr>
              <a:t>EoL</a:t>
            </a:r>
            <a:r>
              <a:rPr lang="en-US" sz="6600" dirty="0">
                <a:solidFill>
                  <a:srgbClr val="0E101A"/>
                </a:solidFill>
                <a:effectLst/>
              </a:rPr>
              <a:t> (End-of-Life), does that mean we cannot host our solution in Azure?</a:t>
            </a:r>
          </a:p>
          <a:p>
            <a:pPr>
              <a:spcBef>
                <a:spcPts val="0"/>
              </a:spcBef>
              <a:spcAft>
                <a:spcPts val="0"/>
              </a:spcAft>
            </a:pPr>
            <a:r>
              <a:rPr lang="en-US" sz="6600" dirty="0">
                <a:solidFill>
                  <a:srgbClr val="0E101A"/>
                </a:solidFill>
                <a:effectLst/>
              </a:rPr>
              <a:t>- After the End-Of-Lime time, .NET Core patch updates will no longer be available for .NET Core 2.2. Your application will still run. .NET Core 2.2 was released as a non-LTS (Long Term Support) release. A non-LTS ("Current") release is supported for three months after the next release. For hosting applications that you do not intend to update often, we suggest LTS releases. LTS releases include features and components that have been stabilized, requiring few updates over a longer support release lifetime. The supported upgrade path from .NET Core 2.2 is via .NET Core 3.1. .NET Core 3.1 is released December 3, 2019, as a long-term support release. </a:t>
            </a:r>
          </a:p>
          <a:p>
            <a:pPr>
              <a:spcBef>
                <a:spcPts val="0"/>
              </a:spcBef>
              <a:spcAft>
                <a:spcPts val="0"/>
              </a:spcAft>
            </a:pPr>
            <a:r>
              <a:rPr lang="en-US" sz="6600" dirty="0">
                <a:solidFill>
                  <a:srgbClr val="0E101A"/>
                </a:solidFill>
                <a:effectLst/>
              </a:rPr>
              <a:t>- Azure is an open cloud that offers multiple choices. We suggest App Service if you have a single or a few back-end services in an N-Tier architecture. Azure Kubernetes Services is a better fit for Cloud-Native (Microservices) design.</a:t>
            </a:r>
          </a:p>
          <a:p>
            <a:pPr>
              <a:spcBef>
                <a:spcPts val="0"/>
              </a:spcBef>
              <a:spcAft>
                <a:spcPts val="0"/>
              </a:spcAft>
            </a:pPr>
            <a:r>
              <a:rPr lang="en-US" sz="6600" dirty="0">
                <a:solidFill>
                  <a:srgbClr val="0E101A"/>
                </a:solidFill>
                <a:effectLst/>
              </a:rPr>
              <a:t>- Azure has 60+ regions, more than any other cloud provider. Our physical infrastructure comprises 160+ physical datacenters arranged into regions and linked by one of the world's largest interconnected networks. We have services such as Azure Traffic Manager for DNS-based traffic load balancing, Azure Front Door, a global, scalable entry-point that uses the Microsoft global edge network to create fast, secure, and widely scalable web applications, and Azure CosmosDB, a globally-distributed planet-scale database service. All these services are ready for implementation and used by millions of customers every day. We would be more than happy to help Parts Unlimited scale its operations globally.</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86038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779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11/3/2021 4:57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Parts Unlimited is an online auto parts store. Founded in Spokane, WA, in 2008, they are providing both genuine OEM and aftermarket parts for cars, sport utility vehicles, vans, and trucks, including new and remanufactured complex parts, maintenance items, and accessories. Its mission is to make buying vehicle replacement parts easy for consumers and professionals.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882"/>
              </a:spcAft>
            </a:pP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5190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App modernization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784599"/>
            <a:ext cx="10392664" cy="34163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r>
              <a:rPr lang="en-US" sz="2400">
                <a:latin typeface="Segoe UI Semilight" panose="020B0402040204020203" pitchFamily="34" charset="0"/>
                <a:cs typeface="Segoe UI Semilight" panose="020B0402040204020203" pitchFamily="34" charset="0"/>
              </a:rPr>
              <a:t>. </a:t>
            </a:r>
          </a:p>
          <a:p>
            <a:pPr>
              <a:lnSpc>
                <a:spcPct val="90000"/>
              </a:lnSpc>
              <a:spcAft>
                <a:spcPts val="600"/>
              </a:spcAft>
            </a:pPr>
            <a:r>
              <a:rPr lang="en-US" sz="2400">
                <a:latin typeface="Segoe UI Semilight" panose="020B0402040204020203" pitchFamily="34" charset="0"/>
                <a:cs typeface="Segoe UI Semilight" panose="020B0402040204020203" pitchFamily="34" charset="0"/>
              </a:rPr>
              <a:t>Identify </a:t>
            </a:r>
            <a:r>
              <a:rPr lang="en-US" sz="2400" dirty="0">
                <a:latin typeface="Segoe UI Semilight" panose="020B0402040204020203" pitchFamily="34" charset="0"/>
                <a:cs typeface="Segoe UI Semilight" panose="020B0402040204020203" pitchFamily="34" charset="0"/>
              </a:rPr>
              <a:t>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Casey Jensen, CEO, Parts Unlimited, Ltd.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and technology decision-makers.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CIOs, or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Preferred audience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descr="Architecture diagram of the preferred solution. Azure Functions is implemented to handle order processing. Azure Storage Queue is used to hold the jobs between the web front end and Azure Functions. GitHub is used to host source code, and GitHub Actions is used to run the CI/CD.">
            <a:extLst>
              <a:ext uri="{FF2B5EF4-FFF2-40B4-BE49-F238E27FC236}">
                <a16:creationId xmlns:a16="http://schemas.microsoft.com/office/drawing/2014/main" id="{FFCEB2B3-7A63-4C93-AEBD-A138DF5B185E}"/>
              </a:ext>
            </a:extLst>
          </p:cNvPr>
          <p:cNvPicPr>
            <a:picLocks noChangeAspect="1"/>
          </p:cNvPicPr>
          <p:nvPr/>
        </p:nvPicPr>
        <p:blipFill>
          <a:blip r:embed="rId3"/>
          <a:stretch>
            <a:fillRect/>
          </a:stretch>
        </p:blipFill>
        <p:spPr>
          <a:xfrm>
            <a:off x="-1" y="1298152"/>
            <a:ext cx="12192001" cy="5559848"/>
          </a:xfrm>
          <a:prstGeom prst="rect">
            <a:avLst/>
          </a:prstGeom>
        </p:spPr>
      </p:pic>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Data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24396" y="1189177"/>
            <a:ext cx="11655840" cy="3768801"/>
          </a:xfrm>
        </p:spPr>
        <p:txBody>
          <a:bodyPr>
            <a:normAutofit/>
          </a:bodyPr>
          <a:lstStyle/>
          <a:p>
            <a:r>
              <a:rPr lang="en-US" sz="2800" dirty="0">
                <a:solidFill>
                  <a:schemeClr val="tx1"/>
                </a:solidFill>
                <a:latin typeface="Segoe UI Semilight" panose="020B0402040204020203" pitchFamily="34" charset="0"/>
                <a:cs typeface="Segoe UI Semilight" panose="020B0402040204020203" pitchFamily="34" charset="0"/>
              </a:rPr>
              <a:t>Migrate database to Azure SQL using Database Migration Service</a:t>
            </a:r>
            <a:br>
              <a:rPr lang="en-US" sz="2400" dirty="0">
                <a:solidFill>
                  <a:schemeClr val="tx1"/>
                </a:solidFill>
                <a:latin typeface="Segoe UI Semilight" panose="020B0402040204020203" pitchFamily="34" charset="0"/>
                <a:cs typeface="Segoe UI Semilight" panose="020B0402040204020203" pitchFamily="34" charset="0"/>
              </a:rPr>
            </a:br>
            <a:endParaRPr lang="en-US" sz="2400" dirty="0">
              <a:solidFill>
                <a:schemeClr val="tx1"/>
              </a:solidFill>
            </a:endParaRPr>
          </a:p>
        </p:txBody>
      </p:sp>
      <p:pic>
        <p:nvPicPr>
          <p:cNvPr id="7" name="Picture 6" descr="Image showing SQL database upgrade and migration tools, including Database Experimentation Assistant, Database Migration Assistant, Azure Database Migration Service, and SQL Server Migration Assistant.">
            <a:extLst>
              <a:ext uri="{FF2B5EF4-FFF2-40B4-BE49-F238E27FC236}">
                <a16:creationId xmlns:a16="http://schemas.microsoft.com/office/drawing/2014/main" id="{D7DB0767-4B5D-44D3-95DD-A311DC803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73" y="2125663"/>
            <a:ext cx="10676054" cy="4238394"/>
          </a:xfrm>
          <a:prstGeom prst="rect">
            <a:avLst/>
          </a:prstGeom>
        </p:spPr>
      </p:pic>
    </p:spTree>
    <p:extLst>
      <p:ext uri="{BB962C8B-B14F-4D97-AF65-F5344CB8AC3E}">
        <p14:creationId xmlns:p14="http://schemas.microsoft.com/office/powerpoint/2010/main" val="362519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EDF0F-09B3-41CD-A8EB-0D3A829C9C1C}"/>
              </a:ext>
            </a:extLst>
          </p:cNvPr>
          <p:cNvSpPr>
            <a:spLocks noGrp="1"/>
          </p:cNvSpPr>
          <p:nvPr>
            <p:ph type="title"/>
          </p:nvPr>
        </p:nvSpPr>
        <p:spPr/>
        <p:txBody>
          <a:bodyPr/>
          <a:lstStyle/>
          <a:p>
            <a:r>
              <a:rPr lang="en-US" dirty="0"/>
              <a:t>Assessment and Migration</a:t>
            </a:r>
          </a:p>
        </p:txBody>
      </p:sp>
      <p:sp>
        <p:nvSpPr>
          <p:cNvPr id="2" name="Text Placeholder 1">
            <a:extLst>
              <a:ext uri="{FF2B5EF4-FFF2-40B4-BE49-F238E27FC236}">
                <a16:creationId xmlns:a16="http://schemas.microsoft.com/office/drawing/2014/main" id="{C4C57931-373C-4B88-9D7C-DBA82C917594}"/>
              </a:ext>
            </a:extLst>
          </p:cNvPr>
          <p:cNvSpPr>
            <a:spLocks noGrp="1"/>
          </p:cNvSpPr>
          <p:nvPr>
            <p:ph type="body" sz="quarter" idx="10"/>
          </p:nvPr>
        </p:nvSpPr>
        <p:spPr>
          <a:xfrm>
            <a:off x="269239" y="1189177"/>
            <a:ext cx="11653523" cy="4794582"/>
          </a:xfrm>
        </p:spPr>
        <p:txBody>
          <a:bodyPr/>
          <a:lstStyle/>
          <a:p>
            <a:r>
              <a:rPr lang="en-US" dirty="0"/>
              <a:t>Azure Migrate provides a centralized hub to assess and migrate on-premises servers, infrastructure, applications, and data to Azure.</a:t>
            </a:r>
          </a:p>
          <a:p>
            <a:pPr lvl="1"/>
            <a:r>
              <a:rPr lang="en-US" dirty="0"/>
              <a:t>The App Service Migration Assistant</a:t>
            </a:r>
          </a:p>
          <a:p>
            <a:pPr lvl="1"/>
            <a:r>
              <a:rPr lang="en-US" dirty="0"/>
              <a:t>Azure Database Migration Service's (DMS)</a:t>
            </a:r>
          </a:p>
          <a:p>
            <a:pPr lvl="1"/>
            <a:r>
              <a:rPr lang="en-US" dirty="0"/>
              <a:t>Database Migration Assistant (DMA)</a:t>
            </a:r>
          </a:p>
          <a:p>
            <a:pPr lvl="1"/>
            <a:r>
              <a:rPr lang="en-US" dirty="0"/>
              <a:t>Database Experimentation Assistant (DEA)</a:t>
            </a:r>
          </a:p>
          <a:p>
            <a:r>
              <a:rPr lang="en-US" dirty="0"/>
              <a:t>Migration to a higher version of .NET</a:t>
            </a:r>
          </a:p>
          <a:p>
            <a:pPr lvl="1"/>
            <a:r>
              <a:rPr lang="en-US" dirty="0"/>
              <a:t>The .NET Portability Analyzer</a:t>
            </a:r>
            <a:br>
              <a:rPr lang="en-US" dirty="0"/>
            </a:br>
            <a:endParaRPr lang="en-US" dirty="0"/>
          </a:p>
        </p:txBody>
      </p:sp>
    </p:spTree>
    <p:extLst>
      <p:ext uri="{BB962C8B-B14F-4D97-AF65-F5344CB8AC3E}">
        <p14:creationId xmlns:p14="http://schemas.microsoft.com/office/powerpoint/2010/main" val="14795112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89C304-EF01-4D93-9BC3-23875FE3D875}"/>
              </a:ext>
            </a:extLst>
          </p:cNvPr>
          <p:cNvSpPr>
            <a:spLocks noGrp="1"/>
          </p:cNvSpPr>
          <p:nvPr>
            <p:ph type="title"/>
          </p:nvPr>
        </p:nvSpPr>
        <p:spPr/>
        <p:txBody>
          <a:bodyPr/>
          <a:lstStyle/>
          <a:p>
            <a:r>
              <a:rPr lang="en-US" dirty="0"/>
              <a:t>The .NET Portability Analyzer </a:t>
            </a:r>
          </a:p>
        </p:txBody>
      </p:sp>
      <p:pic>
        <p:nvPicPr>
          <p:cNvPr id="4" name="Picture 3" descr="A Directed Graph Markup Language file that shows the dependency findings of Portability Analyzer.">
            <a:extLst>
              <a:ext uri="{FF2B5EF4-FFF2-40B4-BE49-F238E27FC236}">
                <a16:creationId xmlns:a16="http://schemas.microsoft.com/office/drawing/2014/main" id="{68AEBDBE-FCD5-4353-A4D6-B0FAAE0E75A9}"/>
              </a:ext>
            </a:extLst>
          </p:cNvPr>
          <p:cNvPicPr>
            <a:picLocks noChangeAspect="1"/>
          </p:cNvPicPr>
          <p:nvPr/>
        </p:nvPicPr>
        <p:blipFill>
          <a:blip r:embed="rId3"/>
          <a:stretch>
            <a:fillRect/>
          </a:stretch>
        </p:blipFill>
        <p:spPr>
          <a:xfrm>
            <a:off x="1" y="1189176"/>
            <a:ext cx="12192000" cy="5668824"/>
          </a:xfrm>
          <a:prstGeom prst="rect">
            <a:avLst/>
          </a:prstGeom>
        </p:spPr>
      </p:pic>
    </p:spTree>
    <p:extLst>
      <p:ext uri="{BB962C8B-B14F-4D97-AF65-F5344CB8AC3E}">
        <p14:creationId xmlns:p14="http://schemas.microsoft.com/office/powerpoint/2010/main" val="3964112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C19BCC-D4A4-4EB1-A422-1D48822ECFCC}"/>
              </a:ext>
            </a:extLst>
          </p:cNvPr>
          <p:cNvSpPr>
            <a:spLocks noGrp="1"/>
          </p:cNvSpPr>
          <p:nvPr>
            <p:ph type="title"/>
          </p:nvPr>
        </p:nvSpPr>
        <p:spPr/>
        <p:txBody>
          <a:bodyPr/>
          <a:lstStyle/>
          <a:p>
            <a:r>
              <a:rPr lang="en-US" dirty="0"/>
              <a:t>Modernization</a:t>
            </a:r>
          </a:p>
        </p:txBody>
      </p:sp>
      <p:sp>
        <p:nvSpPr>
          <p:cNvPr id="2" name="Text Placeholder 1">
            <a:extLst>
              <a:ext uri="{FF2B5EF4-FFF2-40B4-BE49-F238E27FC236}">
                <a16:creationId xmlns:a16="http://schemas.microsoft.com/office/drawing/2014/main" id="{DF89579D-9C1B-418B-9F15-D66C6F310F06}"/>
              </a:ext>
            </a:extLst>
          </p:cNvPr>
          <p:cNvSpPr>
            <a:spLocks noGrp="1"/>
          </p:cNvSpPr>
          <p:nvPr>
            <p:ph type="body" sz="quarter" idx="10"/>
          </p:nvPr>
        </p:nvSpPr>
        <p:spPr>
          <a:xfrm>
            <a:off x="269239" y="1189177"/>
            <a:ext cx="11653523" cy="4468916"/>
          </a:xfrm>
        </p:spPr>
        <p:txBody>
          <a:bodyPr/>
          <a:lstStyle/>
          <a:p>
            <a:r>
              <a:rPr lang="en-US" sz="4800" dirty="0"/>
              <a:t>Azure Functions consumption plan for Serverless Order Processing</a:t>
            </a:r>
          </a:p>
          <a:p>
            <a:r>
              <a:rPr lang="en-US" sz="4800" dirty="0"/>
              <a:t>Application Insights for Performance Management</a:t>
            </a:r>
          </a:p>
          <a:p>
            <a:r>
              <a:rPr lang="en-US" sz="4800" dirty="0"/>
              <a:t>Serverless helps with unexpected spikes in load for SQL Server </a:t>
            </a:r>
          </a:p>
        </p:txBody>
      </p:sp>
    </p:spTree>
    <p:extLst>
      <p:ext uri="{BB962C8B-B14F-4D97-AF65-F5344CB8AC3E}">
        <p14:creationId xmlns:p14="http://schemas.microsoft.com/office/powerpoint/2010/main" val="32194142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A3BF27-D2BA-4D71-9230-32A2CF91A536}"/>
              </a:ext>
            </a:extLst>
          </p:cNvPr>
          <p:cNvSpPr>
            <a:spLocks noGrp="1"/>
          </p:cNvSpPr>
          <p:nvPr>
            <p:ph type="title"/>
          </p:nvPr>
        </p:nvSpPr>
        <p:spPr/>
        <p:txBody>
          <a:bodyPr/>
          <a:lstStyle/>
          <a:p>
            <a:r>
              <a:rPr lang="en-US" dirty="0"/>
              <a:t>DevOps</a:t>
            </a:r>
          </a:p>
        </p:txBody>
      </p:sp>
      <p:sp>
        <p:nvSpPr>
          <p:cNvPr id="2" name="Text Placeholder 1">
            <a:extLst>
              <a:ext uri="{FF2B5EF4-FFF2-40B4-BE49-F238E27FC236}">
                <a16:creationId xmlns:a16="http://schemas.microsoft.com/office/drawing/2014/main" id="{7F5B3DD6-B5D6-4F87-B87B-51B9C03ADE5F}"/>
              </a:ext>
            </a:extLst>
          </p:cNvPr>
          <p:cNvSpPr>
            <a:spLocks noGrp="1"/>
          </p:cNvSpPr>
          <p:nvPr>
            <p:ph type="body" sz="quarter" idx="10"/>
          </p:nvPr>
        </p:nvSpPr>
        <p:spPr>
          <a:xfrm>
            <a:off x="269239" y="1189177"/>
            <a:ext cx="11653523" cy="3287054"/>
          </a:xfrm>
        </p:spPr>
        <p:txBody>
          <a:bodyPr/>
          <a:lstStyle/>
          <a:p>
            <a:r>
              <a:rPr lang="en-US" sz="4800" dirty="0"/>
              <a:t>Azure App Service Deployment Slots</a:t>
            </a:r>
          </a:p>
          <a:p>
            <a:r>
              <a:rPr lang="en-US" sz="4800" dirty="0"/>
              <a:t>GitHub Actions</a:t>
            </a:r>
          </a:p>
          <a:p>
            <a:r>
              <a:rPr lang="en-US" sz="4800" dirty="0"/>
              <a:t>Azure App Service Deployment Center</a:t>
            </a:r>
          </a:p>
          <a:p>
            <a:endParaRPr lang="en-US" sz="4800" dirty="0"/>
          </a:p>
        </p:txBody>
      </p:sp>
    </p:spTree>
    <p:extLst>
      <p:ext uri="{BB962C8B-B14F-4D97-AF65-F5344CB8AC3E}">
        <p14:creationId xmlns:p14="http://schemas.microsoft.com/office/powerpoint/2010/main" val="19305570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p:cNvSpPr txBox="1"/>
          <p:nvPr/>
        </p:nvSpPr>
        <p:spPr>
          <a:xfrm>
            <a:off x="-256858" y="1085192"/>
            <a:ext cx="11805658" cy="5212645"/>
          </a:xfrm>
          <a:prstGeom prst="rect">
            <a:avLst/>
          </a:prstGeom>
          <a:noFill/>
        </p:spPr>
        <p:txBody>
          <a:bodyPr wrap="square" lIns="182880" tIns="146304" rIns="182880" bIns="146304" rtlCol="0">
            <a:spAutoFit/>
          </a:bodyPr>
          <a:lstStyle/>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endParaRPr lang="en-US" sz="2400" dirty="0"/>
          </a:p>
        </p:txBody>
      </p:sp>
    </p:spTree>
    <p:extLst>
      <p:ext uri="{BB962C8B-B14F-4D97-AF65-F5344CB8AC3E}">
        <p14:creationId xmlns:p14="http://schemas.microsoft.com/office/powerpoint/2010/main" val="3173155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823350" y="1599079"/>
            <a:ext cx="10259809" cy="3603541"/>
          </a:xfrm>
        </p:spPr>
        <p:txBody>
          <a:bodyPr>
            <a:normAutofit fontScale="92500" lnSpcReduction="10000"/>
          </a:bodyPr>
          <a:lstStyle/>
          <a:p>
            <a:pPr marL="0" indent="0">
              <a:buNone/>
            </a:pPr>
            <a:r>
              <a:rPr lang="en-US" sz="3600" i="1" dirty="0">
                <a:solidFill>
                  <a:schemeClr val="tx1"/>
                </a:solidFill>
              </a:rPr>
              <a:t>“Microsoft has done a brilliant job with the technology they have put into the cloud. We are confident that our Azure-hosted applications are now scalable and resilient, and our team has all the tools they need to be more productive in modernizing our e-commerce platform. We could not be happier running Parts Unlimited on Azure.”</a:t>
            </a:r>
          </a:p>
          <a:p>
            <a:pPr marL="0" indent="0">
              <a:buNone/>
            </a:pPr>
            <a:endParaRPr lang="en-US" sz="2800" dirty="0">
              <a:solidFill>
                <a:schemeClr val="tx1"/>
              </a:solidFill>
            </a:endParaRPr>
          </a:p>
          <a:p>
            <a:pPr marL="0" indent="0">
              <a:buNone/>
            </a:pPr>
            <a:r>
              <a:rPr lang="en-US" sz="2800" dirty="0">
                <a:solidFill>
                  <a:schemeClr val="tx1"/>
                </a:solidFill>
              </a:rPr>
              <a:t>Casey Jensen, CEO, Parts Unlimited, Ltd.</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05582"/>
            <a:ext cx="8221617" cy="5035225"/>
          </a:xfrm>
          <a:prstGeom prst="rect">
            <a:avLst/>
          </a:prstGeom>
          <a:noFill/>
        </p:spPr>
        <p:txBody>
          <a:bodyPr wrap="square" lIns="182880" tIns="146304" rIns="182880" bIns="146304" rtlCol="0">
            <a:spAutoFit/>
          </a:bodyPr>
          <a:lstStyle/>
          <a:p>
            <a:r>
              <a:rPr lang="en-US" sz="2800" dirty="0"/>
              <a:t>In this whiteboard design session, you work with a group to analyze and design a solution for moving legacy on-premises applications and infrastructure to cloud services. As part of the modernization effort, you will discuss modern concepts such as Serverless.</a:t>
            </a:r>
          </a:p>
          <a:p>
            <a:endParaRPr lang="en-US" sz="2800" dirty="0"/>
          </a:p>
          <a:p>
            <a:r>
              <a:rPr lang="en-US" sz="2800" dirty="0"/>
              <a:t>At the end of this workshop, your ability to design and implement a modernization plan for organizations looking to move services from on-premises to the cloud will be improved.</a:t>
            </a:r>
          </a:p>
        </p:txBody>
      </p:sp>
      <p:pic>
        <p:nvPicPr>
          <p:cNvPr id="4" name="Graphic 3" descr="Abstract and learning objectives" title="Abstract and learning objectives">
            <a:extLst>
              <a:ext uri="{FF2B5EF4-FFF2-40B4-BE49-F238E27FC236}">
                <a16:creationId xmlns:a16="http://schemas.microsoft.com/office/drawing/2014/main" id="{3F395124-304B-4B60-9718-FE85F843EF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8" y="431177"/>
            <a:ext cx="3626358" cy="3626358"/>
          </a:xfrm>
          <a:prstGeom prst="rect">
            <a:avLst/>
          </a:prstGeom>
        </p:spPr>
      </p:pic>
    </p:spTree>
    <p:extLst>
      <p:ext uri="{BB962C8B-B14F-4D97-AF65-F5344CB8AC3E}">
        <p14:creationId xmlns:p14="http://schemas.microsoft.com/office/powerpoint/2010/main" val="4124508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034B87-10A5-45A4-BB55-894B1461C957}"/>
              </a:ext>
              <a:ext uri="{C183D7F6-B498-43B3-948B-1728B52AA6E4}">
                <adec:decorative xmlns:adec="http://schemas.microsoft.com/office/drawing/2017/decorative" val="1"/>
              </a:ext>
            </a:extLst>
          </p:cNvPr>
          <p:cNvSpPr/>
          <p:nvPr/>
        </p:nvSpPr>
        <p:spPr bwMode="auto">
          <a:xfrm>
            <a:off x="7355700" y="0"/>
            <a:ext cx="48363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240" y="276259"/>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24801"/>
            <a:ext cx="6763810" cy="4325013"/>
          </a:xfrm>
        </p:spPr>
        <p:txBody>
          <a:bodyPr>
            <a:noAutofit/>
          </a:bodyPr>
          <a:lstStyle/>
          <a:p>
            <a:r>
              <a:rPr lang="en-US" sz="3600" dirty="0">
                <a:solidFill>
                  <a:schemeClr val="tx1"/>
                </a:solidFill>
                <a:latin typeface="+mj-lt"/>
              </a:rPr>
              <a:t>Parts Unlimited is an online </a:t>
            </a:r>
            <a:br>
              <a:rPr lang="en-US" sz="3600" dirty="0">
                <a:solidFill>
                  <a:schemeClr val="tx1"/>
                </a:solidFill>
                <a:latin typeface="+mj-lt"/>
              </a:rPr>
            </a:br>
            <a:r>
              <a:rPr lang="en-US" sz="3600" dirty="0">
                <a:solidFill>
                  <a:schemeClr val="tx1"/>
                </a:solidFill>
                <a:latin typeface="+mj-lt"/>
              </a:rPr>
              <a:t>auto parts store.</a:t>
            </a:r>
          </a:p>
          <a:p>
            <a:endParaRPr lang="en-US" sz="3600" dirty="0">
              <a:solidFill>
                <a:schemeClr val="tx1"/>
              </a:solidFill>
              <a:latin typeface="+mj-lt"/>
            </a:endParaRPr>
          </a:p>
          <a:p>
            <a:r>
              <a:rPr lang="en-US" sz="3600" dirty="0">
                <a:solidFill>
                  <a:schemeClr val="tx1"/>
                </a:solidFill>
                <a:latin typeface="+mj-lt"/>
              </a:rPr>
              <a:t>Its mission is to make buying </a:t>
            </a:r>
            <a:br>
              <a:rPr lang="en-US" sz="3600" dirty="0">
                <a:solidFill>
                  <a:schemeClr val="tx1"/>
                </a:solidFill>
                <a:latin typeface="+mj-lt"/>
              </a:rPr>
            </a:br>
            <a:r>
              <a:rPr lang="en-US" sz="3600" dirty="0">
                <a:solidFill>
                  <a:schemeClr val="tx1"/>
                </a:solidFill>
                <a:latin typeface="+mj-lt"/>
              </a:rPr>
              <a:t>vehicle replacement parts easy </a:t>
            </a:r>
            <a:br>
              <a:rPr lang="en-US" sz="3600" dirty="0">
                <a:solidFill>
                  <a:schemeClr val="tx1"/>
                </a:solidFill>
                <a:latin typeface="+mj-lt"/>
              </a:rPr>
            </a:br>
            <a:r>
              <a:rPr lang="en-US" sz="3600" dirty="0">
                <a:solidFill>
                  <a:schemeClr val="tx1"/>
                </a:solidFill>
                <a:latin typeface="+mj-lt"/>
              </a:rPr>
              <a:t>for consumers and </a:t>
            </a:r>
            <a:br>
              <a:rPr lang="en-US" sz="3600" dirty="0">
                <a:solidFill>
                  <a:schemeClr val="tx1"/>
                </a:solidFill>
                <a:latin typeface="+mj-lt"/>
              </a:rPr>
            </a:br>
            <a:r>
              <a:rPr lang="en-US" sz="3600" dirty="0">
                <a:solidFill>
                  <a:schemeClr val="tx1"/>
                </a:solidFill>
                <a:latin typeface="+mj-lt"/>
              </a:rPr>
              <a:t>professionals. </a:t>
            </a:r>
          </a:p>
          <a:p>
            <a:pPr marL="0" indent="0">
              <a:buNone/>
            </a:pPr>
            <a:endParaRPr lang="en-US" sz="3600" dirty="0">
              <a:solidFill>
                <a:schemeClr val="tx1"/>
              </a:solidFill>
              <a:latin typeface="+mj-lt"/>
            </a:endParaRPr>
          </a:p>
        </p:txBody>
      </p:sp>
      <p:pic>
        <p:nvPicPr>
          <p:cNvPr id="5" name="Picture 4" descr="Parts Unlimited Logo">
            <a:extLst>
              <a:ext uri="{FF2B5EF4-FFF2-40B4-BE49-F238E27FC236}">
                <a16:creationId xmlns:a16="http://schemas.microsoft.com/office/drawing/2014/main" id="{D96B1F04-659A-4ED0-852D-56E9A4203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350" y="2419350"/>
            <a:ext cx="4191000" cy="20193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06044" y="1299456"/>
            <a:ext cx="11766756" cy="4884776"/>
          </a:xfrm>
        </p:spPr>
        <p:txBody>
          <a:bodyPr>
            <a:noAutofit/>
          </a:bodyPr>
          <a:lstStyle/>
          <a:p>
            <a:pPr>
              <a:lnSpc>
                <a:spcPct val="150000"/>
              </a:lnSpc>
            </a:pPr>
            <a:r>
              <a:rPr lang="en-US" sz="2800" dirty="0">
                <a:solidFill>
                  <a:schemeClr val="tx1"/>
                </a:solidFill>
                <a:latin typeface="+mj-lt"/>
              </a:rPr>
              <a:t>A Windows Server 2019 hosting the web commerce</a:t>
            </a:r>
          </a:p>
          <a:p>
            <a:pPr>
              <a:lnSpc>
                <a:spcPct val="150000"/>
              </a:lnSpc>
            </a:pPr>
            <a:r>
              <a:rPr lang="en-US" sz="2800" dirty="0">
                <a:solidFill>
                  <a:schemeClr val="tx1"/>
                </a:solidFill>
                <a:latin typeface="+mj-lt"/>
              </a:rPr>
              <a:t>A SQL Server 2008 R2 hosting the website.</a:t>
            </a:r>
          </a:p>
          <a:p>
            <a:pPr>
              <a:lnSpc>
                <a:spcPct val="150000"/>
              </a:lnSpc>
            </a:pPr>
            <a:r>
              <a:rPr lang="en-US" sz="2800" dirty="0">
                <a:solidFill>
                  <a:schemeClr val="tx1"/>
                </a:solidFill>
              </a:rPr>
              <a:t>On-premises servers maintained by a hardware technician and a system administrator.</a:t>
            </a:r>
            <a:endParaRPr lang="en-US" sz="2800" dirty="0">
              <a:solidFill>
                <a:schemeClr val="tx1"/>
              </a:solidFill>
              <a:latin typeface="+mj-lt"/>
            </a:endParaRPr>
          </a:p>
          <a:p>
            <a:pPr>
              <a:lnSpc>
                <a:spcPct val="150000"/>
              </a:lnSpc>
            </a:pPr>
            <a:r>
              <a:rPr lang="en-US" sz="2800" dirty="0">
                <a:solidFill>
                  <a:schemeClr val="tx1"/>
                </a:solidFill>
              </a:rPr>
              <a:t>Out of business software vendor.</a:t>
            </a:r>
          </a:p>
          <a:p>
            <a:pPr>
              <a:lnSpc>
                <a:spcPct val="150000"/>
              </a:lnSpc>
            </a:pPr>
            <a:r>
              <a:rPr lang="en-US" sz="2800" dirty="0">
                <a:solidFill>
                  <a:schemeClr val="tx1"/>
                </a:solidFill>
                <a:latin typeface="+mj-lt"/>
              </a:rPr>
              <a:t>Small team with only two software engi</a:t>
            </a:r>
            <a:r>
              <a:rPr lang="en-US" sz="2800" dirty="0">
                <a:solidFill>
                  <a:schemeClr val="tx1"/>
                </a:solidFill>
              </a:rPr>
              <a:t>neers.</a:t>
            </a:r>
          </a:p>
          <a:p>
            <a:pPr>
              <a:lnSpc>
                <a:spcPct val="150000"/>
              </a:lnSpc>
            </a:pPr>
            <a:endParaRPr lang="en-US" sz="2800" dirty="0">
              <a:solidFill>
                <a:schemeClr val="tx1"/>
              </a:solidFill>
              <a:latin typeface="+mj-lt"/>
            </a:endParaRPr>
          </a:p>
          <a:p>
            <a:pPr>
              <a:lnSpc>
                <a:spcPct val="150000"/>
              </a:lnSpc>
            </a:pPr>
            <a:endParaRPr lang="en-US" sz="2800" dirty="0">
              <a:solidFill>
                <a:schemeClr val="tx1"/>
              </a:solidFill>
              <a:latin typeface="+mj-lt"/>
            </a:endParaRP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97042"/>
            <a:ext cx="9701856" cy="4572922"/>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Assess Migration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managed services</a:t>
            </a:r>
          </a:p>
          <a:p>
            <a:pPr lvl="1"/>
            <a:r>
              <a:rPr lang="en-US" sz="3600" dirty="0">
                <a:solidFill>
                  <a:schemeClr val="tx1"/>
                </a:solidFill>
                <a:latin typeface="Segoe UI Semilight" panose="020B0402040204020203" pitchFamily="34" charset="0"/>
                <a:cs typeface="Segoe UI Semilight" panose="020B0402040204020203" pitchFamily="34" charset="0"/>
              </a:rPr>
              <a:t>Ability to scale against unexpected load</a:t>
            </a:r>
          </a:p>
          <a:p>
            <a:pPr lvl="1"/>
            <a:r>
              <a:rPr lang="en-US" sz="3600" dirty="0">
                <a:solidFill>
                  <a:schemeClr val="tx1"/>
                </a:solidFill>
                <a:latin typeface="Segoe UI Semilight" panose="020B0402040204020203" pitchFamily="34" charset="0"/>
                <a:cs typeface="Segoe UI Semilight" panose="020B0402040204020203" pitchFamily="34" charset="0"/>
              </a:rPr>
              <a:t>Testing-in-production issues</a:t>
            </a:r>
          </a:p>
          <a:p>
            <a:pPr lvl="1"/>
            <a:r>
              <a:rPr lang="en-US" sz="3600" dirty="0">
                <a:solidFill>
                  <a:schemeClr val="tx1"/>
                </a:solidFill>
                <a:latin typeface="Segoe UI Semilight" panose="020B0402040204020203" pitchFamily="34" charset="0"/>
                <a:cs typeface="Segoe UI Semilight" panose="020B0402040204020203" pitchFamily="34" charset="0"/>
              </a:rPr>
              <a:t>DevOps Introduction</a:t>
            </a:r>
          </a:p>
          <a:p>
            <a:pPr lvl="1"/>
            <a:r>
              <a:rPr lang="en-US" sz="3600" dirty="0">
                <a:solidFill>
                  <a:schemeClr val="tx1"/>
                </a:solidFill>
                <a:latin typeface="Segoe UI Semilight" panose="020B0402040204020203" pitchFamily="34" charset="0"/>
                <a:cs typeface="Segoe UI Semilight" panose="020B0402040204020203" pitchFamily="34" charset="0"/>
              </a:rPr>
              <a:t>Scalable Order Processing System</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9640800" cy="5207301"/>
          </a:xfrm>
        </p:spPr>
        <p:txBody>
          <a:bodyPr>
            <a:normAutofit fontScale="62500" lnSpcReduction="20000"/>
          </a:bodyPr>
          <a:lstStyle/>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p>
        </p:txBody>
      </p:sp>
      <p:pic>
        <p:nvPicPr>
          <p:cNvPr id="5" name="Graphic 4" descr="Customer objections icon.  Question mark.">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5593155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462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7">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2742</Words>
  <Application>Microsoft Office PowerPoint</Application>
  <PresentationFormat>Widescreen</PresentationFormat>
  <Paragraphs>153</Paragraphs>
  <Slides>20</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App modernization</vt:lpstr>
      <vt:lpstr>Abstract and learning objectives</vt:lpstr>
      <vt:lpstr>Step 1: Review the customer case study</vt:lpstr>
      <vt:lpstr>Customer situation </vt:lpstr>
      <vt:lpstr>Customer situation - 2 </vt:lpstr>
      <vt:lpstr>Customer needs </vt:lpstr>
      <vt:lpstr>Customer objections </vt:lpstr>
      <vt:lpstr>Step 2: Design the solution</vt:lpstr>
      <vt:lpstr>Step 3: Present the solution</vt:lpstr>
      <vt:lpstr>Wrap-up</vt:lpstr>
      <vt:lpstr>Preferred target audience </vt:lpstr>
      <vt:lpstr>Preferred solution </vt:lpstr>
      <vt:lpstr>Preferred solution – Data Management </vt:lpstr>
      <vt:lpstr>Assessment and Migration</vt:lpstr>
      <vt:lpstr>The .NET Portability Analyzer </vt:lpstr>
      <vt:lpstr>Modernization</vt:lpstr>
      <vt:lpstr>DevOps</vt:lpstr>
      <vt:lpstr>Preferred objection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2021-11-03T23:59:05Z</dcterms:modified>
</cp:coreProperties>
</file>