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8"/>
  </p:notesMasterIdLst>
  <p:sldIdLst>
    <p:sldId id="379" r:id="rId3"/>
    <p:sldId id="381" r:id="rId4"/>
    <p:sldId id="344" r:id="rId5"/>
    <p:sldId id="363" r:id="rId6"/>
    <p:sldId id="3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6355" autoAdjust="0"/>
  </p:normalViewPr>
  <p:slideViewPr>
    <p:cSldViewPr snapToGrid="0">
      <p:cViewPr varScale="1">
        <p:scale>
          <a:sx n="71" d="100"/>
          <a:sy n="71" d="100"/>
        </p:scale>
        <p:origin x="454" y="2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10/10/2018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us start with the Business Warehouse on HANA implemented by using Azure virtual machines without High Availability provisions</a:t>
            </a:r>
          </a:p>
          <a:p>
            <a:r>
              <a:rPr lang="en-US" sz="1200" kern="1200" dirty="0">
                <a:solidFill>
                  <a:schemeClr val="tx1"/>
                </a:solidFill>
                <a:effectLst/>
                <a:latin typeface="+mn-lt"/>
                <a:ea typeface="+mn-ea"/>
                <a:cs typeface="+mn-cs"/>
              </a:rPr>
              <a:t>As you can see, we have a cross premises scenario, with the customer’s on-premises corporate network and an Azure datacenter in the East US region. The customer has already standard storage, which will allow us to also deploy the authentication, backup, and monitoring infrastructure.</a:t>
            </a:r>
          </a:p>
          <a:p>
            <a:r>
              <a:rPr lang="en-US" sz="1200" kern="1200" dirty="0">
                <a:solidFill>
                  <a:schemeClr val="tx1"/>
                </a:solidFill>
                <a:effectLst/>
                <a:latin typeface="+mn-lt"/>
                <a:ea typeface="+mn-ea"/>
                <a:cs typeface="+mn-cs"/>
              </a:rPr>
              <a:t>For cross-premises connectivity, we leverage the MPLS-based ExpressRoute circuit that already exists between the customer’s network and a virtual network in the US East Azure region. This will allow us to extend our on-premises Active Directory by deploying Azure virtual machines and promoting them to become additional domain controllers in the existing on-premises domain. </a:t>
            </a:r>
          </a:p>
          <a:p>
            <a:r>
              <a:rPr lang="en-US" sz="1200" kern="1200" dirty="0">
                <a:solidFill>
                  <a:schemeClr val="tx1"/>
                </a:solidFill>
                <a:effectLst/>
                <a:latin typeface="+mn-lt"/>
                <a:ea typeface="+mn-ea"/>
                <a:cs typeface="+mn-cs"/>
              </a:rPr>
              <a:t>We start by deploying a M128s size VM that will serve the role of the HANA DB production server and provision premium storage managed disks to contain the HANA data files, log files and shared (install) directory. We size storage according to our customer requirements and </a:t>
            </a:r>
            <a:r>
              <a:rPr lang="en-US" sz="1200" u="sng" kern="1200" dirty="0">
                <a:solidFill>
                  <a:schemeClr val="tx1"/>
                </a:solidFill>
                <a:effectLst/>
                <a:latin typeface="+mn-lt"/>
                <a:ea typeface="+mn-ea"/>
                <a:cs typeface="+mn-cs"/>
              </a:rPr>
              <a:t>following TDI/storage best practice</a:t>
            </a:r>
            <a:r>
              <a:rPr lang="en-US" sz="1200" kern="1200" dirty="0">
                <a:solidFill>
                  <a:schemeClr val="tx1"/>
                </a:solidFill>
                <a:effectLst/>
                <a:latin typeface="+mn-lt"/>
                <a:ea typeface="+mn-ea"/>
                <a:cs typeface="+mn-cs"/>
              </a:rPr>
              <a:t>, with 2 x P30 disks for data files (Sizedata = 1 x RAM), each providing 1 TB of storage and 5,000 IOPS, striped yielding the a total of 2TB capacity, 400MB/s throughput and 10,000 IOPS. We also add four P10 disks, striped to facilitate 512 GB capacity, 400MB/s throughput and 2000 IOPS - sufficient to accommodate the HANA log files. Finally, we deploy 1 x P30 disk for the HANA shared/install directory. With the HANA DB virtual machine in place, we next provision a pair of virtual machines that will serve as the ASCS and the application server. According to customer requirements, the Business Warehouse application servers must be able to handle about 10,000 SAPS. Two D12v2s are rated at 6,680 each, giving us total of 13,360 SAPS. You might want to verify that these ratings yield the application severs operating at acceptable utilization levels, since some of the ratings represent SAPS at close to 100% server utilization. However, for the most part, this applies to scenarios that involve two tier architecture or the database tier in the three-tier architecture, which is not the case here. </a:t>
            </a:r>
          </a:p>
          <a:p>
            <a:r>
              <a:rPr lang="en-US" sz="1200" kern="1200" dirty="0">
                <a:solidFill>
                  <a:schemeClr val="tx1"/>
                </a:solidFill>
                <a:effectLst/>
                <a:latin typeface="+mn-lt"/>
                <a:ea typeface="+mn-ea"/>
                <a:cs typeface="+mn-cs"/>
              </a:rPr>
              <a:t>We also use a M128s and a pair of E32v3s to build a two-tier QA, development and test environment. QA is a built as a database copy of PRD, therefore the following disks are attached, two P30s (data), four P10 (log) and one P30 shared(install). For DEV &amp; TSTS - 2 P10s (data), 1 P10 (log), 2 P10 (shared)</a:t>
            </a:r>
          </a:p>
          <a:p>
            <a:r>
              <a:rPr lang="en-US" sz="1200" kern="1200" dirty="0">
                <a:solidFill>
                  <a:schemeClr val="tx1"/>
                </a:solidFill>
                <a:effectLst/>
                <a:latin typeface="+mn-lt"/>
                <a:ea typeface="+mn-ea"/>
                <a:cs typeface="+mn-cs"/>
              </a:rPr>
              <a:t>Next, we implement a couple of Azure virtual machines to provide backup and monitoring functionality. The backup VM supports premium storage, which provides high performance and sufficient capacity with two P30 disks. For long term backups, we offload content of the local disks on the backup server to the Azure Backup vault.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982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 us extend our first solution by incorporating high availability provisions. To accomplish this, we deploy another M128s virtual machine in the same availability set as the first HANA DB virtual machine and set up HANA system replication between the two. </a:t>
            </a:r>
          </a:p>
          <a:p>
            <a:r>
              <a:rPr lang="en-US" sz="1200" kern="1200" dirty="0">
                <a:solidFill>
                  <a:schemeClr val="tx1"/>
                </a:solidFill>
                <a:effectLst/>
                <a:latin typeface="+mn-lt"/>
                <a:ea typeface="+mn-ea"/>
                <a:cs typeface="+mn-cs"/>
              </a:rPr>
              <a:t>We also deploy a pair of virtual machines into the application tier and use Windows Failover clustering with shared storage emulated by SIOS Datakeeper to provide high-availability of the ASCS components. We also provide high availability by virtue of having two application servers in the same availability set. </a:t>
            </a:r>
          </a:p>
          <a:p>
            <a:r>
              <a:rPr lang="en-US" sz="1200" kern="1200" dirty="0">
                <a:solidFill>
                  <a:schemeClr val="tx1"/>
                </a:solidFill>
                <a:effectLst/>
                <a:latin typeface="+mn-lt"/>
                <a:ea typeface="+mn-ea"/>
                <a:cs typeface="+mn-cs"/>
              </a:rPr>
              <a:t>To account for users that rely on SAP Fiori or PowerBI to interact with Business Warehouse on HANA and S/4 HANA we deploy a pair of virtual machines that host the relevant server side components, including Enterprise Portal and Power BI Enterprise Gateway.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72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568691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Best practice for sizing persistence (storage) for SAP HANA.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269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Downtime minimized migration to HANA via DMO/SUM – system move. Source primary application server (PAS) must be UNIX/LINUX based.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521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4.png"/><Relationship Id="rId1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8.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4.png"/><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10.jpeg"/><Relationship Id="rId15" Type="http://schemas.openxmlformats.org/officeDocument/2006/relationships/image" Target="../media/image20.png"/><Relationship Id="rId10" Type="http://schemas.openxmlformats.org/officeDocument/2006/relationships/image" Target="../media/image16.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7.png"/><Relationship Id="rId18" Type="http://schemas.openxmlformats.org/officeDocument/2006/relationships/image" Target="../media/image29.png"/><Relationship Id="rId3" Type="http://schemas.openxmlformats.org/officeDocument/2006/relationships/image" Target="../media/image8.png"/><Relationship Id="rId21" Type="http://schemas.openxmlformats.org/officeDocument/2006/relationships/image" Target="../media/image21.png"/><Relationship Id="rId7" Type="http://schemas.openxmlformats.org/officeDocument/2006/relationships/image" Target="../media/image15.png"/><Relationship Id="rId12" Type="http://schemas.openxmlformats.org/officeDocument/2006/relationships/image" Target="../media/image26.png"/><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10.jpeg"/><Relationship Id="rId15" Type="http://schemas.openxmlformats.org/officeDocument/2006/relationships/image" Target="../media/image28.png"/><Relationship Id="rId10" Type="http://schemas.openxmlformats.org/officeDocument/2006/relationships/image" Target="../media/image18.png"/><Relationship Id="rId19" Type="http://schemas.openxmlformats.org/officeDocument/2006/relationships/image" Target="../media/image30.png"/><Relationship Id="rId4" Type="http://schemas.openxmlformats.org/officeDocument/2006/relationships/image" Target="../media/image9.png"/><Relationship Id="rId9" Type="http://schemas.openxmlformats.org/officeDocument/2006/relationships/image" Target="../media/image1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ABAE7890-2157-46CA-B4B6-21C70DD98689}"/>
              </a:ext>
            </a:extLst>
          </p:cNvPr>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03" name="Rectangle 102">
            <a:extLst>
              <a:ext uri="{FF2B5EF4-FFF2-40B4-BE49-F238E27FC236}">
                <a16:creationId xmlns:a16="http://schemas.microsoft.com/office/drawing/2014/main" id="{38106D43-608B-4BF8-AB41-936EBF5873A9}"/>
              </a:ext>
            </a:extLst>
          </p:cNvPr>
          <p:cNvSpPr/>
          <p:nvPr/>
        </p:nvSpPr>
        <p:spPr>
          <a:xfrm>
            <a:off x="3949989" y="1077066"/>
            <a:ext cx="7674479" cy="5392135"/>
          </a:xfrm>
          <a:prstGeom prst="rect">
            <a:avLst/>
          </a:prstGeom>
          <a:solidFill>
            <a:srgbClr val="00B0F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5" name="Rectangle 4"/>
          <p:cNvSpPr/>
          <p:nvPr/>
        </p:nvSpPr>
        <p:spPr>
          <a:xfrm>
            <a:off x="1885523" y="4852188"/>
            <a:ext cx="1256810" cy="251735"/>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16887" y="1150128"/>
            <a:ext cx="7132594" cy="5143437"/>
          </a:xfrm>
          <a:prstGeom prst="rect">
            <a:avLst/>
          </a:prstGeom>
          <a:solidFill>
            <a:schemeClr val="tx2"/>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1" name="TextBox 10"/>
          <p:cNvSpPr txBox="1"/>
          <p:nvPr/>
        </p:nvSpPr>
        <p:spPr>
          <a:xfrm>
            <a:off x="3745406" y="2117870"/>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ER</a:t>
            </a:r>
          </a:p>
        </p:txBody>
      </p:sp>
      <p:sp>
        <p:nvSpPr>
          <p:cNvPr id="16" name="Rectangle 15"/>
          <p:cNvSpPr/>
          <p:nvPr/>
        </p:nvSpPr>
        <p:spPr>
          <a:xfrm>
            <a:off x="569990" y="3528708"/>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3970988"/>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3970595"/>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659591"/>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03108"/>
            <a:ext cx="289950" cy="284668"/>
          </a:xfrm>
          <a:prstGeom prst="rect">
            <a:avLst/>
          </a:prstGeom>
        </p:spPr>
      </p:pic>
      <p:sp>
        <p:nvSpPr>
          <p:cNvPr id="21" name="Rectangle 20"/>
          <p:cNvSpPr/>
          <p:nvPr/>
        </p:nvSpPr>
        <p:spPr>
          <a:xfrm>
            <a:off x="5038579" y="2444014"/>
            <a:ext cx="2933227" cy="1821588"/>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24953"/>
            <a:ext cx="259480" cy="31606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784268"/>
            <a:ext cx="259480" cy="31606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35584"/>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786637"/>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39918"/>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049141"/>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198429"/>
            <a:ext cx="342516" cy="342516"/>
          </a:xfrm>
          <a:prstGeom prst="rect">
            <a:avLst/>
          </a:prstGeom>
        </p:spPr>
      </p:pic>
      <p:sp>
        <p:nvSpPr>
          <p:cNvPr id="34" name="TextBox 33"/>
          <p:cNvSpPr txBox="1"/>
          <p:nvPr/>
        </p:nvSpPr>
        <p:spPr>
          <a:xfrm>
            <a:off x="7526992" y="1473640"/>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94907" y="1552841"/>
            <a:ext cx="2474482" cy="1695561"/>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58700" y="1943268"/>
            <a:ext cx="609387" cy="609387"/>
          </a:xfrm>
          <a:prstGeom prst="rect">
            <a:avLst/>
          </a:prstGeom>
        </p:spPr>
      </p:pic>
      <p:pic>
        <p:nvPicPr>
          <p:cNvPr id="39" name="Picture 3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5670" y="4666841"/>
            <a:ext cx="334865" cy="334865"/>
          </a:xfrm>
          <a:prstGeom prst="rect">
            <a:avLst/>
          </a:prstGeom>
        </p:spPr>
      </p:pic>
      <p:pic>
        <p:nvPicPr>
          <p:cNvPr id="40" name="Picture 3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58724" y="5166917"/>
            <a:ext cx="320076" cy="320076"/>
          </a:xfrm>
          <a:prstGeom prst="rect">
            <a:avLst/>
          </a:prstGeom>
        </p:spPr>
      </p:pic>
      <p:pic>
        <p:nvPicPr>
          <p:cNvPr id="41" name="Picture 13" descr="Host Integration Server (HIS) s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56930" y="5727484"/>
            <a:ext cx="396971" cy="628003"/>
          </a:xfrm>
          <a:prstGeom prst="rect">
            <a:avLst/>
          </a:prstGeom>
          <a:noFill/>
          <a:ln w="9525">
            <a:noFill/>
            <a:miter lim="800000"/>
            <a:headEnd/>
            <a:tailEnd/>
          </a:ln>
        </p:spPr>
      </p:pic>
      <p:pic>
        <p:nvPicPr>
          <p:cNvPr id="42" name="Picture 20" descr="Cray mainframe_medium"/>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497705" y="5783923"/>
            <a:ext cx="409465" cy="530779"/>
          </a:xfrm>
          <a:prstGeom prst="rect">
            <a:avLst/>
          </a:prstGeom>
          <a:noFill/>
          <a:ln w="9525">
            <a:noFill/>
            <a:miter lim="800000"/>
            <a:headEnd/>
            <a:tailEnd/>
          </a:ln>
        </p:spPr>
      </p:pic>
      <p:sp>
        <p:nvSpPr>
          <p:cNvPr id="43" name="TextBox 42"/>
          <p:cNvSpPr txBox="1"/>
          <p:nvPr/>
        </p:nvSpPr>
        <p:spPr>
          <a:xfrm>
            <a:off x="1208103"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10169" y="2183273"/>
            <a:ext cx="552336" cy="116657"/>
          </a:xfrm>
          <a:prstGeom prst="rect">
            <a:avLst/>
          </a:prstGeom>
        </p:spPr>
      </p:pic>
      <p:sp>
        <p:nvSpPr>
          <p:cNvPr id="47" name="Rectangle 46"/>
          <p:cNvSpPr/>
          <p:nvPr/>
        </p:nvSpPr>
        <p:spPr>
          <a:xfrm>
            <a:off x="5667791" y="5263003"/>
            <a:ext cx="2835554" cy="804583"/>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8" name="Picture 4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61458" y="5493361"/>
            <a:ext cx="421726" cy="421726"/>
          </a:xfrm>
          <a:prstGeom prst="rect">
            <a:avLst/>
          </a:prstGeom>
        </p:spPr>
      </p:pic>
      <p:pic>
        <p:nvPicPr>
          <p:cNvPr id="49" name="Picture 4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809626" y="5499598"/>
            <a:ext cx="421726" cy="421726"/>
          </a:xfrm>
          <a:prstGeom prst="rect">
            <a:avLst/>
          </a:prstGeom>
        </p:spPr>
      </p:pic>
      <p:pic>
        <p:nvPicPr>
          <p:cNvPr id="50" name="Picture 4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711043" y="5491220"/>
            <a:ext cx="421726" cy="421726"/>
          </a:xfrm>
          <a:prstGeom prst="rect">
            <a:avLst/>
          </a:prstGeom>
        </p:spPr>
      </p:pic>
      <p:sp>
        <p:nvSpPr>
          <p:cNvPr id="62" name="TextBox 61"/>
          <p:cNvSpPr txBox="1"/>
          <p:nvPr/>
        </p:nvSpPr>
        <p:spPr>
          <a:xfrm>
            <a:off x="8025811" y="1718981"/>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8" name="Rectangle 67"/>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69" name="Rectangle 68"/>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70" name="Rectangle 69"/>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73" name="Rectangle 72"/>
          <p:cNvSpPr/>
          <p:nvPr/>
        </p:nvSpPr>
        <p:spPr>
          <a:xfrm>
            <a:off x="9158541" y="2440022"/>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pic>
        <p:nvPicPr>
          <p:cNvPr id="74" name="Picture 7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5321" y="5974077"/>
            <a:ext cx="323479" cy="242609"/>
          </a:xfrm>
          <a:prstGeom prst="rect">
            <a:avLst/>
          </a:prstGeom>
        </p:spPr>
      </p:pic>
      <p:sp>
        <p:nvSpPr>
          <p:cNvPr id="75" name="TextBox 74"/>
          <p:cNvSpPr txBox="1"/>
          <p:nvPr/>
        </p:nvSpPr>
        <p:spPr>
          <a:xfrm>
            <a:off x="576611"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6" name="Picture 7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829" y="5974077"/>
            <a:ext cx="323479" cy="242609"/>
          </a:xfrm>
          <a:prstGeom prst="rect">
            <a:avLst/>
          </a:prstGeom>
        </p:spPr>
      </p:pic>
      <p:sp>
        <p:nvSpPr>
          <p:cNvPr id="78" name="TextBox 77"/>
          <p:cNvSpPr txBox="1"/>
          <p:nvPr/>
        </p:nvSpPr>
        <p:spPr>
          <a:xfrm>
            <a:off x="7674091" y="5234103"/>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79" name="TextBox 78"/>
          <p:cNvSpPr txBox="1"/>
          <p:nvPr/>
        </p:nvSpPr>
        <p:spPr>
          <a:xfrm>
            <a:off x="6678909" y="5227905"/>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80" name="TextBox 79"/>
          <p:cNvSpPr txBox="1"/>
          <p:nvPr/>
        </p:nvSpPr>
        <p:spPr>
          <a:xfrm>
            <a:off x="7126289" y="5230045"/>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98" name="Picture 97">
            <a:extLst>
              <a:ext uri="{FF2B5EF4-FFF2-40B4-BE49-F238E27FC236}">
                <a16:creationId xmlns:a16="http://schemas.microsoft.com/office/drawing/2014/main" id="{20FF0753-81E5-4176-A88C-1A0C276077B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00" name="Picture 99">
            <a:extLst>
              <a:ext uri="{FF2B5EF4-FFF2-40B4-BE49-F238E27FC236}">
                <a16:creationId xmlns:a16="http://schemas.microsoft.com/office/drawing/2014/main" id="{5D38672A-76ED-45FD-AEB0-8B82AEACAB3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sp>
        <p:nvSpPr>
          <p:cNvPr id="101" name="Title 1">
            <a:extLst>
              <a:ext uri="{FF2B5EF4-FFF2-40B4-BE49-F238E27FC236}">
                <a16:creationId xmlns:a16="http://schemas.microsoft.com/office/drawing/2014/main" id="{A2009FBF-BD99-4CD9-9231-53DB17F71334}"/>
              </a:ext>
            </a:extLst>
          </p:cNvPr>
          <p:cNvSpPr>
            <a:spLocks noGrp="1"/>
          </p:cNvSpPr>
          <p:nvPr>
            <p:ph type="title"/>
          </p:nvPr>
        </p:nvSpPr>
        <p:spPr>
          <a:xfrm>
            <a:off x="269240" y="89907"/>
            <a:ext cx="11655840" cy="534391"/>
          </a:xfrm>
        </p:spPr>
        <p:txBody>
          <a:bodyPr>
            <a:normAutofit fontScale="90000"/>
          </a:bodyPr>
          <a:lstStyle/>
          <a:p>
            <a:r>
              <a:rPr lang="en-US" sz="4400" dirty="0">
                <a:cs typeface="Segoe UI Light" panose="020B0502040204020203" pitchFamily="34" charset="0"/>
              </a:rPr>
              <a:t>BW on HANA without HA</a:t>
            </a:r>
            <a:endParaRPr lang="en-US" sz="4400" dirty="0"/>
          </a:p>
        </p:txBody>
      </p:sp>
      <p:grpSp>
        <p:nvGrpSpPr>
          <p:cNvPr id="105" name="Group 104">
            <a:extLst>
              <a:ext uri="{FF2B5EF4-FFF2-40B4-BE49-F238E27FC236}">
                <a16:creationId xmlns:a16="http://schemas.microsoft.com/office/drawing/2014/main" id="{60B0B55D-FD8B-4ABB-BDDB-3A41964E3F1C}"/>
              </a:ext>
            </a:extLst>
          </p:cNvPr>
          <p:cNvGrpSpPr/>
          <p:nvPr/>
        </p:nvGrpSpPr>
        <p:grpSpPr>
          <a:xfrm>
            <a:off x="4965682" y="1737656"/>
            <a:ext cx="2317871" cy="671240"/>
            <a:chOff x="4965682" y="1737656"/>
            <a:chExt cx="2317871" cy="671240"/>
          </a:xfrm>
          <a:solidFill>
            <a:schemeClr val="tx1"/>
          </a:solidFill>
        </p:grpSpPr>
        <p:sp>
          <p:nvSpPr>
            <p:cNvPr id="106" name="Rectangle 105">
              <a:extLst>
                <a:ext uri="{FF2B5EF4-FFF2-40B4-BE49-F238E27FC236}">
                  <a16:creationId xmlns:a16="http://schemas.microsoft.com/office/drawing/2014/main" id="{C291C497-8A4F-4AD5-A65F-C7DC4D529453}"/>
                </a:ext>
              </a:extLst>
            </p:cNvPr>
            <p:cNvSpPr/>
            <p:nvPr/>
          </p:nvSpPr>
          <p:spPr>
            <a:xfrm>
              <a:off x="5043141" y="1737656"/>
              <a:ext cx="2240412" cy="671240"/>
            </a:xfrm>
            <a:prstGeom prst="rect">
              <a:avLst/>
            </a:prstGeom>
            <a:grp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07" name="Picture 106">
              <a:extLst>
                <a:ext uri="{FF2B5EF4-FFF2-40B4-BE49-F238E27FC236}">
                  <a16:creationId xmlns:a16="http://schemas.microsoft.com/office/drawing/2014/main" id="{633F489F-D3E7-4F06-ACCD-48BE45A70F4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a:grpFill/>
          </p:spPr>
        </p:pic>
        <p:pic>
          <p:nvPicPr>
            <p:cNvPr id="108" name="Picture 107">
              <a:extLst>
                <a:ext uri="{FF2B5EF4-FFF2-40B4-BE49-F238E27FC236}">
                  <a16:creationId xmlns:a16="http://schemas.microsoft.com/office/drawing/2014/main" id="{7DD74864-3A2E-4DFC-A047-B430E550554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a:grpFill/>
          </p:spPr>
        </p:pic>
        <p:pic>
          <p:nvPicPr>
            <p:cNvPr id="109" name="Picture 108">
              <a:extLst>
                <a:ext uri="{FF2B5EF4-FFF2-40B4-BE49-F238E27FC236}">
                  <a16:creationId xmlns:a16="http://schemas.microsoft.com/office/drawing/2014/main" id="{A23F8FBF-5F4F-45F5-9F32-B1960A52D2E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a:grpFill/>
          </p:spPr>
        </p:pic>
        <p:sp>
          <p:nvSpPr>
            <p:cNvPr id="110" name="TextBox 109">
              <a:extLst>
                <a:ext uri="{FF2B5EF4-FFF2-40B4-BE49-F238E27FC236}">
                  <a16:creationId xmlns:a16="http://schemas.microsoft.com/office/drawing/2014/main" id="{10B3BA96-7116-43AB-B0E9-B627BC147AE6}"/>
                </a:ext>
              </a:extLst>
            </p:cNvPr>
            <p:cNvSpPr txBox="1"/>
            <p:nvPr/>
          </p:nvSpPr>
          <p:spPr>
            <a:xfrm>
              <a:off x="4965682" y="1879563"/>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11" name="Picture 110">
              <a:extLst>
                <a:ext uri="{FF2B5EF4-FFF2-40B4-BE49-F238E27FC236}">
                  <a16:creationId xmlns:a16="http://schemas.microsoft.com/office/drawing/2014/main" id="{65D6ECE7-7A3F-4259-93E6-2E09CBD08BE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a:grpFill/>
          </p:spPr>
        </p:pic>
        <p:pic>
          <p:nvPicPr>
            <p:cNvPr id="112" name="Picture 111">
              <a:extLst>
                <a:ext uri="{FF2B5EF4-FFF2-40B4-BE49-F238E27FC236}">
                  <a16:creationId xmlns:a16="http://schemas.microsoft.com/office/drawing/2014/main" id="{78162DA9-0E78-41DD-ADD6-06E82A6257C8}"/>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a:grpFill/>
          </p:spPr>
        </p:pic>
      </p:grpSp>
      <p:sp>
        <p:nvSpPr>
          <p:cNvPr id="124" name="TextBox 123">
            <a:extLst>
              <a:ext uri="{FF2B5EF4-FFF2-40B4-BE49-F238E27FC236}">
                <a16:creationId xmlns:a16="http://schemas.microsoft.com/office/drawing/2014/main" id="{E825C045-E069-4B5A-826D-0976807F430C}"/>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28" name="Group 127">
            <a:extLst>
              <a:ext uri="{FF2B5EF4-FFF2-40B4-BE49-F238E27FC236}">
                <a16:creationId xmlns:a16="http://schemas.microsoft.com/office/drawing/2014/main" id="{A885F379-DD60-4B2E-9932-AC2D3556A64B}"/>
              </a:ext>
            </a:extLst>
          </p:cNvPr>
          <p:cNvGrpSpPr/>
          <p:nvPr/>
        </p:nvGrpSpPr>
        <p:grpSpPr>
          <a:xfrm>
            <a:off x="2354466" y="1038965"/>
            <a:ext cx="1233672" cy="723326"/>
            <a:chOff x="2915204" y="1034601"/>
            <a:chExt cx="1233672" cy="723326"/>
          </a:xfrm>
        </p:grpSpPr>
        <p:sp>
          <p:nvSpPr>
            <p:cNvPr id="129" name="Oval 128">
              <a:extLst>
                <a:ext uri="{FF2B5EF4-FFF2-40B4-BE49-F238E27FC236}">
                  <a16:creationId xmlns:a16="http://schemas.microsoft.com/office/drawing/2014/main" id="{54B27A1C-A2CE-4C32-AF0E-935F36F2D031}"/>
                </a:ext>
              </a:extLst>
            </p:cNvPr>
            <p:cNvSpPr/>
            <p:nvPr/>
          </p:nvSpPr>
          <p:spPr>
            <a:xfrm>
              <a:off x="2915204" y="1322325"/>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30" name="Rectangular Callout 172">
              <a:extLst>
                <a:ext uri="{FF2B5EF4-FFF2-40B4-BE49-F238E27FC236}">
                  <a16:creationId xmlns:a16="http://schemas.microsoft.com/office/drawing/2014/main" id="{64AF71E5-207C-4813-9677-8B5071A69DB2}"/>
                </a:ext>
              </a:extLst>
            </p:cNvPr>
            <p:cNvSpPr/>
            <p:nvPr/>
          </p:nvSpPr>
          <p:spPr>
            <a:xfrm>
              <a:off x="3142966" y="1034601"/>
              <a:ext cx="1005910" cy="723326"/>
            </a:xfrm>
            <a:prstGeom prst="wedgeRectCallout">
              <a:avLst>
                <a:gd name="adj1" fmla="val 73442"/>
                <a:gd name="adj2" fmla="val 10209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a:t>
              </a:r>
              <a:r>
                <a:rPr lang="en-US" sz="1100" b="1" kern="0" dirty="0">
                  <a:solidFill>
                    <a:srgbClr val="FF0000"/>
                  </a:solidFill>
                  <a:latin typeface="Calibri Light" panose="020F0302020204030204"/>
                </a:rPr>
                <a:t>99.95% SLA</a:t>
              </a:r>
            </a:p>
          </p:txBody>
        </p:sp>
      </p:grpSp>
      <p:grpSp>
        <p:nvGrpSpPr>
          <p:cNvPr id="9" name="Group 8">
            <a:extLst>
              <a:ext uri="{FF2B5EF4-FFF2-40B4-BE49-F238E27FC236}">
                <a16:creationId xmlns:a16="http://schemas.microsoft.com/office/drawing/2014/main" id="{ED637DBA-9CDD-49B0-B6D0-174B2F47ADD0}"/>
              </a:ext>
            </a:extLst>
          </p:cNvPr>
          <p:cNvGrpSpPr/>
          <p:nvPr/>
        </p:nvGrpSpPr>
        <p:grpSpPr>
          <a:xfrm>
            <a:off x="5172016" y="1015131"/>
            <a:ext cx="2577329" cy="647452"/>
            <a:chOff x="5172016" y="1015131"/>
            <a:chExt cx="2577329" cy="647452"/>
          </a:xfrm>
        </p:grpSpPr>
        <p:sp>
          <p:nvSpPr>
            <p:cNvPr id="137" name="Rectangular Callout 50">
              <a:extLst>
                <a:ext uri="{FF2B5EF4-FFF2-40B4-BE49-F238E27FC236}">
                  <a16:creationId xmlns:a16="http://schemas.microsoft.com/office/drawing/2014/main" id="{A9C69BFC-7185-4C06-8375-44122E87C2B0}"/>
                </a:ext>
              </a:extLst>
            </p:cNvPr>
            <p:cNvSpPr/>
            <p:nvPr/>
          </p:nvSpPr>
          <p:spPr>
            <a:xfrm>
              <a:off x="5172016" y="1015131"/>
              <a:ext cx="2350935" cy="647452"/>
            </a:xfrm>
            <a:prstGeom prst="wedgeRectCallout">
              <a:avLst>
                <a:gd name="adj1" fmla="val 61979"/>
                <a:gd name="adj2" fmla="val 21022"/>
              </a:avLst>
            </a:prstGeom>
            <a:solidFill>
              <a:schemeClr val="tx1"/>
            </a:solid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a:t>
              </a:r>
              <a:r>
                <a:rPr lang="en-US" sz="1100" kern="0" dirty="0">
                  <a:solidFill>
                    <a:sysClr val="windowText" lastClr="000000"/>
                  </a:solidFill>
                  <a:latin typeface="Calibri Light" panose="020F0302020204030204"/>
                </a:rPr>
                <a:t>30</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(daily) + 12 (monthly) + 3 (yearly)) generations (Long term)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endParaRPr kumimoji="0" lang="en-US" sz="1100" b="0" i="0" u="none" strike="noStrike" kern="0" cap="none" spc="0" normalizeH="0" baseline="0" noProof="0" dirty="0">
                <a:ln>
                  <a:noFill/>
                </a:ln>
                <a:solidFill>
                  <a:srgbClr val="FF0000"/>
                </a:solidFill>
                <a:effectLst/>
                <a:uLnTx/>
                <a:uFillTx/>
                <a:latin typeface="Calibri Light" panose="020F0302020204030204"/>
              </a:endParaRPr>
            </a:p>
          </p:txBody>
        </p:sp>
        <p:sp>
          <p:nvSpPr>
            <p:cNvPr id="138" name="Oval 137">
              <a:extLst>
                <a:ext uri="{FF2B5EF4-FFF2-40B4-BE49-F238E27FC236}">
                  <a16:creationId xmlns:a16="http://schemas.microsoft.com/office/drawing/2014/main" id="{63688147-EF10-4423-8059-9AE78179827F}"/>
                </a:ext>
              </a:extLst>
            </p:cNvPr>
            <p:cNvSpPr/>
            <p:nvPr/>
          </p:nvSpPr>
          <p:spPr>
            <a:xfrm>
              <a:off x="7557113" y="1077066"/>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6</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39" name="Group 138">
            <a:extLst>
              <a:ext uri="{FF2B5EF4-FFF2-40B4-BE49-F238E27FC236}">
                <a16:creationId xmlns:a16="http://schemas.microsoft.com/office/drawing/2014/main" id="{FCFAC9B2-0757-4D89-9899-1B0A7632AACE}"/>
              </a:ext>
            </a:extLst>
          </p:cNvPr>
          <p:cNvGrpSpPr/>
          <p:nvPr/>
        </p:nvGrpSpPr>
        <p:grpSpPr>
          <a:xfrm>
            <a:off x="8710999" y="995290"/>
            <a:ext cx="2366784" cy="522390"/>
            <a:chOff x="8710999" y="995290"/>
            <a:chExt cx="2366784" cy="522390"/>
          </a:xfrm>
        </p:grpSpPr>
        <p:sp>
          <p:nvSpPr>
            <p:cNvPr id="140" name="Oval 139">
              <a:extLst>
                <a:ext uri="{FF2B5EF4-FFF2-40B4-BE49-F238E27FC236}">
                  <a16:creationId xmlns:a16="http://schemas.microsoft.com/office/drawing/2014/main" id="{247A53E4-D774-4784-9EEB-54FFBD3C26BB}"/>
                </a:ext>
              </a:extLst>
            </p:cNvPr>
            <p:cNvSpPr/>
            <p:nvPr/>
          </p:nvSpPr>
          <p:spPr>
            <a:xfrm>
              <a:off x="8710999" y="1323401"/>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5</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41" name="Rectangular Callout 112">
              <a:extLst>
                <a:ext uri="{FF2B5EF4-FFF2-40B4-BE49-F238E27FC236}">
                  <a16:creationId xmlns:a16="http://schemas.microsoft.com/office/drawing/2014/main" id="{803FE41A-05AD-494C-A54B-5C39E192628A}"/>
                </a:ext>
              </a:extLst>
            </p:cNvPr>
            <p:cNvSpPr/>
            <p:nvPr/>
          </p:nvSpPr>
          <p:spPr>
            <a:xfrm>
              <a:off x="8937393" y="995290"/>
              <a:ext cx="2140390" cy="522390"/>
            </a:xfrm>
            <a:prstGeom prst="wedgeRectCallout">
              <a:avLst>
                <a:gd name="adj1" fmla="val -78210"/>
                <a:gd name="adj2" fmla="val 128615"/>
              </a:avLst>
            </a:prstGeom>
            <a:solidFill>
              <a:schemeClr val="tx1"/>
            </a:solid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grpSp>
        <p:nvGrpSpPr>
          <p:cNvPr id="142" name="Group 141">
            <a:extLst>
              <a:ext uri="{FF2B5EF4-FFF2-40B4-BE49-F238E27FC236}">
                <a16:creationId xmlns:a16="http://schemas.microsoft.com/office/drawing/2014/main" id="{A62DA7DC-E0F6-4345-9FD7-2DA944BC70D5}"/>
              </a:ext>
            </a:extLst>
          </p:cNvPr>
          <p:cNvGrpSpPr/>
          <p:nvPr/>
        </p:nvGrpSpPr>
        <p:grpSpPr>
          <a:xfrm>
            <a:off x="8041085" y="3134005"/>
            <a:ext cx="3065853" cy="2048313"/>
            <a:chOff x="8041085" y="3134005"/>
            <a:chExt cx="3065853" cy="1852649"/>
          </a:xfrm>
          <a:solidFill>
            <a:schemeClr val="tx1"/>
          </a:solidFill>
        </p:grpSpPr>
        <p:sp>
          <p:nvSpPr>
            <p:cNvPr id="143" name="Rectangular Callout 55" descr="Diagram of the BW on HANA without HA preferred solution.&#10;&#10;At this time, we are unable to capture all of the information in the diagram. Future versions of this course should address this." title="BW on HANA without HA preferred solution">
              <a:extLst>
                <a:ext uri="{FF2B5EF4-FFF2-40B4-BE49-F238E27FC236}">
                  <a16:creationId xmlns:a16="http://schemas.microsoft.com/office/drawing/2014/main" id="{21EFDEAE-DD96-465E-ADFA-CDF87B13AC25}"/>
                </a:ext>
              </a:extLst>
            </p:cNvPr>
            <p:cNvSpPr/>
            <p:nvPr/>
          </p:nvSpPr>
          <p:spPr>
            <a:xfrm>
              <a:off x="8041085" y="3389875"/>
              <a:ext cx="3065853" cy="1596779"/>
            </a:xfrm>
            <a:prstGeom prst="wedgeRectCallout">
              <a:avLst>
                <a:gd name="adj1" fmla="val 2827"/>
                <a:gd name="adj2" fmla="val -69077"/>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lang="en-US" sz="1100" b="1" kern="0" dirty="0">
                  <a:solidFill>
                    <a:srgbClr val="FF0000"/>
                  </a:solidFill>
                  <a:latin typeface="Calibri Light" panose="020F0302020204030204"/>
                </a:rPr>
                <a:t>1</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44" name="Oval 143">
              <a:extLst>
                <a:ext uri="{FF2B5EF4-FFF2-40B4-BE49-F238E27FC236}">
                  <a16:creationId xmlns:a16="http://schemas.microsoft.com/office/drawing/2014/main" id="{85A1936B-163E-46C1-BAE2-31754F4FA25F}"/>
                </a:ext>
              </a:extLst>
            </p:cNvPr>
            <p:cNvSpPr/>
            <p:nvPr/>
          </p:nvSpPr>
          <p:spPr>
            <a:xfrm>
              <a:off x="8159913" y="313400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grpSp>
        <p:nvGrpSpPr>
          <p:cNvPr id="145" name="Group 144">
            <a:extLst>
              <a:ext uri="{FF2B5EF4-FFF2-40B4-BE49-F238E27FC236}">
                <a16:creationId xmlns:a16="http://schemas.microsoft.com/office/drawing/2014/main" id="{E62F7412-8DE2-4D44-87D8-607920B95BE6}"/>
              </a:ext>
            </a:extLst>
          </p:cNvPr>
          <p:cNvGrpSpPr/>
          <p:nvPr/>
        </p:nvGrpSpPr>
        <p:grpSpPr>
          <a:xfrm>
            <a:off x="8473524" y="5245300"/>
            <a:ext cx="3184659" cy="1508868"/>
            <a:chOff x="8194491" y="5056889"/>
            <a:chExt cx="3184659" cy="1218390"/>
          </a:xfrm>
          <a:solidFill>
            <a:schemeClr val="tx1"/>
          </a:solidFill>
        </p:grpSpPr>
        <p:sp>
          <p:nvSpPr>
            <p:cNvPr id="146" name="Rectangular Callout 76">
              <a:extLst>
                <a:ext uri="{FF2B5EF4-FFF2-40B4-BE49-F238E27FC236}">
                  <a16:creationId xmlns:a16="http://schemas.microsoft.com/office/drawing/2014/main" id="{60B62A5B-37F1-4C04-82BD-C54BC83CAAF3}"/>
                </a:ext>
              </a:extLst>
            </p:cNvPr>
            <p:cNvSpPr/>
            <p:nvPr/>
          </p:nvSpPr>
          <p:spPr>
            <a:xfrm>
              <a:off x="8539395" y="5082615"/>
              <a:ext cx="2839755" cy="1192664"/>
            </a:xfrm>
            <a:prstGeom prst="wedgeRectCallout">
              <a:avLst>
                <a:gd name="adj1" fmla="val -71511"/>
                <a:gd name="adj2" fmla="val -28459"/>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47" name="Oval 146">
              <a:extLst>
                <a:ext uri="{FF2B5EF4-FFF2-40B4-BE49-F238E27FC236}">
                  <a16:creationId xmlns:a16="http://schemas.microsoft.com/office/drawing/2014/main" id="{975DE2D8-A919-4EEF-8A4B-AD43201941D2}"/>
                </a:ext>
              </a:extLst>
            </p:cNvPr>
            <p:cNvSpPr/>
            <p:nvPr/>
          </p:nvSpPr>
          <p:spPr>
            <a:xfrm>
              <a:off x="8194491" y="5056889"/>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38" name="TextBox 37"/>
          <p:cNvSpPr txBox="1"/>
          <p:nvPr/>
        </p:nvSpPr>
        <p:spPr>
          <a:xfrm>
            <a:off x="8696357" y="2669860"/>
            <a:ext cx="140235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a:t>
            </a:r>
          </a:p>
        </p:txBody>
      </p:sp>
      <p:sp>
        <p:nvSpPr>
          <p:cNvPr id="150" name="TextBox 149">
            <a:extLst>
              <a:ext uri="{FF2B5EF4-FFF2-40B4-BE49-F238E27FC236}">
                <a16:creationId xmlns:a16="http://schemas.microsoft.com/office/drawing/2014/main" id="{7062FD4D-D4DA-4F7F-B645-93C498B34D59}"/>
              </a:ext>
            </a:extLst>
          </p:cNvPr>
          <p:cNvSpPr txBox="1"/>
          <p:nvPr/>
        </p:nvSpPr>
        <p:spPr>
          <a:xfrm>
            <a:off x="6987372" y="2573126"/>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APPL</a:t>
            </a:r>
          </a:p>
        </p:txBody>
      </p:sp>
      <p:sp>
        <p:nvSpPr>
          <p:cNvPr id="152" name="Rectangle 151">
            <a:extLst>
              <a:ext uri="{FF2B5EF4-FFF2-40B4-BE49-F238E27FC236}">
                <a16:creationId xmlns:a16="http://schemas.microsoft.com/office/drawing/2014/main" id="{398BAB2A-F0EB-4684-9ECC-9BACA383C78B}"/>
              </a:ext>
            </a:extLst>
          </p:cNvPr>
          <p:cNvSpPr/>
          <p:nvPr/>
        </p:nvSpPr>
        <p:spPr>
          <a:xfrm>
            <a:off x="6097154" y="2590796"/>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153" name="Group 152">
            <a:extLst>
              <a:ext uri="{FF2B5EF4-FFF2-40B4-BE49-F238E27FC236}">
                <a16:creationId xmlns:a16="http://schemas.microsoft.com/office/drawing/2014/main" id="{209F2AD1-1FC2-4D22-BD4B-0F00CC683108}"/>
              </a:ext>
            </a:extLst>
          </p:cNvPr>
          <p:cNvGrpSpPr/>
          <p:nvPr/>
        </p:nvGrpSpPr>
        <p:grpSpPr>
          <a:xfrm>
            <a:off x="6069436" y="2774147"/>
            <a:ext cx="830148" cy="489175"/>
            <a:chOff x="6757158" y="2723123"/>
            <a:chExt cx="830148" cy="489175"/>
          </a:xfrm>
        </p:grpSpPr>
        <p:pic>
          <p:nvPicPr>
            <p:cNvPr id="154" name="Picture 153">
              <a:extLst>
                <a:ext uri="{FF2B5EF4-FFF2-40B4-BE49-F238E27FC236}">
                  <a16:creationId xmlns:a16="http://schemas.microsoft.com/office/drawing/2014/main" id="{8A8A1EF5-35EF-41FA-A101-EA5E50BCC7D3}"/>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155" name="Picture 154">
              <a:extLst>
                <a:ext uri="{FF2B5EF4-FFF2-40B4-BE49-F238E27FC236}">
                  <a16:creationId xmlns:a16="http://schemas.microsoft.com/office/drawing/2014/main" id="{85330CFF-F3CD-40AD-923F-EADFD62E535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156" name="Rectangle 155">
              <a:extLst>
                <a:ext uri="{FF2B5EF4-FFF2-40B4-BE49-F238E27FC236}">
                  <a16:creationId xmlns:a16="http://schemas.microsoft.com/office/drawing/2014/main" id="{514F887A-B6A5-4BE7-89A7-005A7FA98754}"/>
                </a:ext>
              </a:extLst>
            </p:cNvPr>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157" name="Group 156">
              <a:extLst>
                <a:ext uri="{FF2B5EF4-FFF2-40B4-BE49-F238E27FC236}">
                  <a16:creationId xmlns:a16="http://schemas.microsoft.com/office/drawing/2014/main" id="{6C579064-0371-43B7-9E47-7991316FF986}"/>
                </a:ext>
              </a:extLst>
            </p:cNvPr>
            <p:cNvGrpSpPr/>
            <p:nvPr/>
          </p:nvGrpSpPr>
          <p:grpSpPr>
            <a:xfrm>
              <a:off x="7165580" y="2723123"/>
              <a:ext cx="421726" cy="486143"/>
              <a:chOff x="6526078" y="2723123"/>
              <a:chExt cx="421726" cy="486143"/>
            </a:xfrm>
          </p:grpSpPr>
          <p:pic>
            <p:nvPicPr>
              <p:cNvPr id="158" name="Picture 157">
                <a:extLst>
                  <a:ext uri="{FF2B5EF4-FFF2-40B4-BE49-F238E27FC236}">
                    <a16:creationId xmlns:a16="http://schemas.microsoft.com/office/drawing/2014/main" id="{D4F86A90-8746-495A-9CEC-07ED3814951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159" name="Picture 158">
                <a:extLst>
                  <a:ext uri="{FF2B5EF4-FFF2-40B4-BE49-F238E27FC236}">
                    <a16:creationId xmlns:a16="http://schemas.microsoft.com/office/drawing/2014/main" id="{ECAF6F36-D7C0-4FC3-B70A-7D17208BDD0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160" name="Rectangle 159">
                <a:extLst>
                  <a:ext uri="{FF2B5EF4-FFF2-40B4-BE49-F238E27FC236}">
                    <a16:creationId xmlns:a16="http://schemas.microsoft.com/office/drawing/2014/main" id="{B6E5349D-6ADB-4E89-96E2-3800440BC9A4}"/>
                  </a:ext>
                </a:extLst>
              </p:cNvPr>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61" name="TextBox 160">
            <a:extLst>
              <a:ext uri="{FF2B5EF4-FFF2-40B4-BE49-F238E27FC236}">
                <a16:creationId xmlns:a16="http://schemas.microsoft.com/office/drawing/2014/main" id="{6FE7E9E0-8E6F-483F-A1CB-14E0B88BDA06}"/>
              </a:ext>
            </a:extLst>
          </p:cNvPr>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62" name="Group 161">
            <a:extLst>
              <a:ext uri="{FF2B5EF4-FFF2-40B4-BE49-F238E27FC236}">
                <a16:creationId xmlns:a16="http://schemas.microsoft.com/office/drawing/2014/main" id="{55C08DED-2C69-4BDE-8356-C18EC7DC233B}"/>
              </a:ext>
            </a:extLst>
          </p:cNvPr>
          <p:cNvGrpSpPr/>
          <p:nvPr/>
        </p:nvGrpSpPr>
        <p:grpSpPr>
          <a:xfrm>
            <a:off x="6521117" y="3447677"/>
            <a:ext cx="1287408" cy="738077"/>
            <a:chOff x="6521117" y="3447677"/>
            <a:chExt cx="1287408" cy="738077"/>
          </a:xfrm>
          <a:solidFill>
            <a:schemeClr val="tx1"/>
          </a:solidFill>
        </p:grpSpPr>
        <p:sp>
          <p:nvSpPr>
            <p:cNvPr id="163" name="Oval 162">
              <a:extLst>
                <a:ext uri="{FF2B5EF4-FFF2-40B4-BE49-F238E27FC236}">
                  <a16:creationId xmlns:a16="http://schemas.microsoft.com/office/drawing/2014/main" id="{13940B67-34B4-4305-8EE2-BD5D95A2C5B7}"/>
                </a:ext>
              </a:extLst>
            </p:cNvPr>
            <p:cNvSpPr/>
            <p:nvPr/>
          </p:nvSpPr>
          <p:spPr>
            <a:xfrm>
              <a:off x="6521117" y="397755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4</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64" name="Rectangular Callout 172">
              <a:extLst>
                <a:ext uri="{FF2B5EF4-FFF2-40B4-BE49-F238E27FC236}">
                  <a16:creationId xmlns:a16="http://schemas.microsoft.com/office/drawing/2014/main" id="{5BD11090-DEAB-4079-92B2-DF82F13DF502}"/>
                </a:ext>
              </a:extLst>
            </p:cNvPr>
            <p:cNvSpPr/>
            <p:nvPr/>
          </p:nvSpPr>
          <p:spPr>
            <a:xfrm>
              <a:off x="6753928" y="3447677"/>
              <a:ext cx="1054597" cy="738077"/>
            </a:xfrm>
            <a:prstGeom prst="wedgeRectCallout">
              <a:avLst>
                <a:gd name="adj1" fmla="val -39933"/>
                <a:gd name="adj2" fmla="val -84589"/>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pic>
        <p:nvPicPr>
          <p:cNvPr id="151" name="Picture 150">
            <a:extLst>
              <a:ext uri="{FF2B5EF4-FFF2-40B4-BE49-F238E27FC236}">
                <a16:creationId xmlns:a16="http://schemas.microsoft.com/office/drawing/2014/main" id="{DC61B58D-5051-4996-9A32-CD6C0C90E63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19199" y="3984336"/>
            <a:ext cx="234376" cy="234376"/>
          </a:xfrm>
          <a:prstGeom prst="rect">
            <a:avLst/>
          </a:prstGeom>
        </p:spPr>
      </p:pic>
      <p:grpSp>
        <p:nvGrpSpPr>
          <p:cNvPr id="167" name="Group 166">
            <a:extLst>
              <a:ext uri="{FF2B5EF4-FFF2-40B4-BE49-F238E27FC236}">
                <a16:creationId xmlns:a16="http://schemas.microsoft.com/office/drawing/2014/main" id="{BB604E15-24B4-4BFC-8710-0D6224E479E3}"/>
              </a:ext>
            </a:extLst>
          </p:cNvPr>
          <p:cNvGrpSpPr/>
          <p:nvPr/>
        </p:nvGrpSpPr>
        <p:grpSpPr>
          <a:xfrm>
            <a:off x="4302079" y="5343459"/>
            <a:ext cx="1205779" cy="791337"/>
            <a:chOff x="4306809" y="5285961"/>
            <a:chExt cx="1205779" cy="791337"/>
          </a:xfrm>
        </p:grpSpPr>
        <p:sp>
          <p:nvSpPr>
            <p:cNvPr id="168" name="Rectangle 167">
              <a:extLst>
                <a:ext uri="{FF2B5EF4-FFF2-40B4-BE49-F238E27FC236}">
                  <a16:creationId xmlns:a16="http://schemas.microsoft.com/office/drawing/2014/main" id="{557AAE45-79B7-4AD5-863F-DE0771D81981}"/>
                </a:ext>
              </a:extLst>
            </p:cNvPr>
            <p:cNvSpPr/>
            <p:nvPr/>
          </p:nvSpPr>
          <p:spPr>
            <a:xfrm>
              <a:off x="4306809" y="5554078"/>
              <a:ext cx="1205779" cy="523220"/>
            </a:xfrm>
            <a:prstGeom prst="rect">
              <a:avLst/>
            </a:prstGeom>
          </p:spPr>
          <p:txBody>
            <a:bodyPr wrap="none">
              <a:spAutoFit/>
            </a:bodyPr>
            <a:lstStyle/>
            <a:p>
              <a:pPr lvl="0" algn="ctr">
                <a:defRPr/>
              </a:pPr>
              <a:r>
                <a:rPr lang="en-US" sz="1400" kern="0" dirty="0">
                  <a:solidFill>
                    <a:schemeClr val="bg1"/>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schemeClr val="bg1"/>
                  </a:solidFill>
                  <a:latin typeface="Segoe UI Light" panose="020B0502040204020203" pitchFamily="34" charset="0"/>
                  <a:cs typeface="Segoe UI Light" panose="020B0502040204020203" pitchFamily="34" charset="0"/>
                </a:rPr>
                <a:t>Network</a:t>
              </a:r>
            </a:p>
          </p:txBody>
        </p:sp>
        <p:pic>
          <p:nvPicPr>
            <p:cNvPr id="169" name="Picture 168">
              <a:extLst>
                <a:ext uri="{FF2B5EF4-FFF2-40B4-BE49-F238E27FC236}">
                  <a16:creationId xmlns:a16="http://schemas.microsoft.com/office/drawing/2014/main" id="{59828F7B-797F-4E17-B307-FD8555E0DFD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sp>
        <p:nvSpPr>
          <p:cNvPr id="113" name="Rectangle 112">
            <a:extLst>
              <a:ext uri="{FF2B5EF4-FFF2-40B4-BE49-F238E27FC236}">
                <a16:creationId xmlns:a16="http://schemas.microsoft.com/office/drawing/2014/main" id="{78DDE4C9-DB5F-422E-96B0-1341340B78E4}"/>
              </a:ext>
            </a:extLst>
          </p:cNvPr>
          <p:cNvSpPr/>
          <p:nvPr/>
        </p:nvSpPr>
        <p:spPr>
          <a:xfrm>
            <a:off x="4189766" y="1884562"/>
            <a:ext cx="656307" cy="1426855"/>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3" name="Picture 6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387351" y="2418473"/>
            <a:ext cx="259624" cy="259624"/>
          </a:xfrm>
          <a:prstGeom prst="rect">
            <a:avLst/>
          </a:prstGeom>
        </p:spPr>
      </p:pic>
      <p:sp>
        <p:nvSpPr>
          <p:cNvPr id="114" name="TextBox 113">
            <a:extLst>
              <a:ext uri="{FF2B5EF4-FFF2-40B4-BE49-F238E27FC236}">
                <a16:creationId xmlns:a16="http://schemas.microsoft.com/office/drawing/2014/main" id="{2C0DE573-549F-4416-B0CB-B95E8754DA6F}"/>
              </a:ext>
            </a:extLst>
          </p:cNvPr>
          <p:cNvSpPr txBox="1"/>
          <p:nvPr/>
        </p:nvSpPr>
        <p:spPr>
          <a:xfrm>
            <a:off x="4059571" y="2795975"/>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grpSp>
        <p:nvGrpSpPr>
          <p:cNvPr id="131" name="Group 130">
            <a:extLst>
              <a:ext uri="{FF2B5EF4-FFF2-40B4-BE49-F238E27FC236}">
                <a16:creationId xmlns:a16="http://schemas.microsoft.com/office/drawing/2014/main" id="{B9D13BE0-33F6-4542-8239-DC37C75EF684}"/>
              </a:ext>
            </a:extLst>
          </p:cNvPr>
          <p:cNvGrpSpPr/>
          <p:nvPr/>
        </p:nvGrpSpPr>
        <p:grpSpPr>
          <a:xfrm>
            <a:off x="3999282" y="807634"/>
            <a:ext cx="1089799" cy="1037080"/>
            <a:chOff x="3999282" y="807634"/>
            <a:chExt cx="1089799" cy="1037080"/>
          </a:xfrm>
        </p:grpSpPr>
        <p:sp>
          <p:nvSpPr>
            <p:cNvPr id="132" name="Oval 131">
              <a:extLst>
                <a:ext uri="{FF2B5EF4-FFF2-40B4-BE49-F238E27FC236}">
                  <a16:creationId xmlns:a16="http://schemas.microsoft.com/office/drawing/2014/main" id="{825D8E2B-B4BB-44CA-80FB-AD28B008ED75}"/>
                </a:ext>
              </a:extLst>
            </p:cNvPr>
            <p:cNvSpPr/>
            <p:nvPr/>
          </p:nvSpPr>
          <p:spPr>
            <a:xfrm>
              <a:off x="3999282" y="807634"/>
              <a:ext cx="192232" cy="193934"/>
            </a:xfrm>
            <a:prstGeom prst="ellipse">
              <a:avLst/>
            </a:prstGeom>
            <a:solidFill>
              <a:schemeClr val="tx1"/>
            </a:solid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33" name="Rectangular Callout 81">
              <a:extLst>
                <a:ext uri="{FF2B5EF4-FFF2-40B4-BE49-F238E27FC236}">
                  <a16:creationId xmlns:a16="http://schemas.microsoft.com/office/drawing/2014/main" id="{8ADBECA7-9A12-43F9-8CD5-83BAAF6E993F}"/>
                </a:ext>
              </a:extLst>
            </p:cNvPr>
            <p:cNvSpPr/>
            <p:nvPr/>
          </p:nvSpPr>
          <p:spPr>
            <a:xfrm>
              <a:off x="4230662" y="829056"/>
              <a:ext cx="858419" cy="1015658"/>
            </a:xfrm>
            <a:prstGeom prst="wedgeRectCallout">
              <a:avLst>
                <a:gd name="adj1" fmla="val 67808"/>
                <a:gd name="adj2" fmla="val 8805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6" name="Rectangle 5"/>
          <p:cNvSpPr/>
          <p:nvPr/>
        </p:nvSpPr>
        <p:spPr>
          <a:xfrm>
            <a:off x="3421111" y="2166757"/>
            <a:ext cx="770403" cy="228112"/>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2" name="Picture 91">
            <a:extLst>
              <a:ext uri="{FF2B5EF4-FFF2-40B4-BE49-F238E27FC236}">
                <a16:creationId xmlns:a16="http://schemas.microsoft.com/office/drawing/2014/main" id="{9B314F34-E56A-4864-A3B4-062C82C47448}"/>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sp>
        <p:nvSpPr>
          <p:cNvPr id="15" name="Cloud Callout 14"/>
          <p:cNvSpPr/>
          <p:nvPr/>
        </p:nvSpPr>
        <p:spPr>
          <a:xfrm>
            <a:off x="2380082" y="1952190"/>
            <a:ext cx="1234551"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530374" y="3387173"/>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pic>
        <p:nvPicPr>
          <p:cNvPr id="117" name="Picture 116">
            <a:extLst>
              <a:ext uri="{FF2B5EF4-FFF2-40B4-BE49-F238E27FC236}">
                <a16:creationId xmlns:a16="http://schemas.microsoft.com/office/drawing/2014/main" id="{04DC1194-1B8F-4C0D-BA01-97B85E976B0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263543" y="5635275"/>
            <a:ext cx="408700" cy="86320"/>
          </a:xfrm>
          <a:prstGeom prst="rect">
            <a:avLst/>
          </a:prstGeom>
        </p:spPr>
      </p:pic>
      <p:pic>
        <p:nvPicPr>
          <p:cNvPr id="118" name="Picture 117">
            <a:extLst>
              <a:ext uri="{FF2B5EF4-FFF2-40B4-BE49-F238E27FC236}">
                <a16:creationId xmlns:a16="http://schemas.microsoft.com/office/drawing/2014/main" id="{6390323D-0F53-4AF7-AA6E-C2487374D54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731200" y="5635275"/>
            <a:ext cx="408700" cy="86320"/>
          </a:xfrm>
          <a:prstGeom prst="rect">
            <a:avLst/>
          </a:prstGeom>
        </p:spPr>
      </p:pic>
      <p:pic>
        <p:nvPicPr>
          <p:cNvPr id="119" name="Picture 118">
            <a:extLst>
              <a:ext uri="{FF2B5EF4-FFF2-40B4-BE49-F238E27FC236}">
                <a16:creationId xmlns:a16="http://schemas.microsoft.com/office/drawing/2014/main" id="{757280DD-5277-4586-B696-966FECAC89CA}"/>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837207" y="5625982"/>
            <a:ext cx="408700" cy="86320"/>
          </a:xfrm>
          <a:prstGeom prst="rect">
            <a:avLst/>
          </a:prstGeom>
        </p:spPr>
      </p:pic>
    </p:spTree>
    <p:extLst>
      <p:ext uri="{BB962C8B-B14F-4D97-AF65-F5344CB8AC3E}">
        <p14:creationId xmlns:p14="http://schemas.microsoft.com/office/powerpoint/2010/main" val="4064555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Effect transition="in" filter="fade">
                                      <p:cBhvr>
                                        <p:cTn id="14" dur="1000"/>
                                        <p:tgtEl>
                                          <p:spTgt spid="131"/>
                                        </p:tgtEl>
                                      </p:cBhvr>
                                    </p:animEffect>
                                    <p:anim calcmode="lin" valueType="num">
                                      <p:cBhvr>
                                        <p:cTn id="15" dur="1000" fill="hold"/>
                                        <p:tgtEl>
                                          <p:spTgt spid="131"/>
                                        </p:tgtEl>
                                        <p:attrNameLst>
                                          <p:attrName>ppt_x</p:attrName>
                                        </p:attrNameLst>
                                      </p:cBhvr>
                                      <p:tavLst>
                                        <p:tav tm="0">
                                          <p:val>
                                            <p:strVal val="#ppt_x"/>
                                          </p:val>
                                        </p:tav>
                                        <p:tav tm="100000">
                                          <p:val>
                                            <p:strVal val="#ppt_x"/>
                                          </p:val>
                                        </p:tav>
                                      </p:tavLst>
                                    </p:anim>
                                    <p:anim calcmode="lin" valueType="num">
                                      <p:cBhvr>
                                        <p:cTn id="16"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1000"/>
                                        <p:tgtEl>
                                          <p:spTgt spid="142"/>
                                        </p:tgtEl>
                                      </p:cBhvr>
                                    </p:animEffect>
                                    <p:anim calcmode="lin" valueType="num">
                                      <p:cBhvr>
                                        <p:cTn id="22" dur="1000" fill="hold"/>
                                        <p:tgtEl>
                                          <p:spTgt spid="142"/>
                                        </p:tgtEl>
                                        <p:attrNameLst>
                                          <p:attrName>ppt_x</p:attrName>
                                        </p:attrNameLst>
                                      </p:cBhvr>
                                      <p:tavLst>
                                        <p:tav tm="0">
                                          <p:val>
                                            <p:strVal val="#ppt_x"/>
                                          </p:val>
                                        </p:tav>
                                        <p:tav tm="100000">
                                          <p:val>
                                            <p:strVal val="#ppt_x"/>
                                          </p:val>
                                        </p:tav>
                                      </p:tavLst>
                                    </p:anim>
                                    <p:anim calcmode="lin" valueType="num">
                                      <p:cBhvr>
                                        <p:cTn id="23"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1000"/>
                                        <p:tgtEl>
                                          <p:spTgt spid="162"/>
                                        </p:tgtEl>
                                      </p:cBhvr>
                                    </p:animEffect>
                                    <p:anim calcmode="lin" valueType="num">
                                      <p:cBhvr>
                                        <p:cTn id="29" dur="1000" fill="hold"/>
                                        <p:tgtEl>
                                          <p:spTgt spid="162"/>
                                        </p:tgtEl>
                                        <p:attrNameLst>
                                          <p:attrName>ppt_x</p:attrName>
                                        </p:attrNameLst>
                                      </p:cBhvr>
                                      <p:tavLst>
                                        <p:tav tm="0">
                                          <p:val>
                                            <p:strVal val="#ppt_x"/>
                                          </p:val>
                                        </p:tav>
                                        <p:tav tm="100000">
                                          <p:val>
                                            <p:strVal val="#ppt_x"/>
                                          </p:val>
                                        </p:tav>
                                      </p:tavLst>
                                    </p:anim>
                                    <p:anim calcmode="lin" valueType="num">
                                      <p:cBhvr>
                                        <p:cTn id="3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fade">
                                      <p:cBhvr>
                                        <p:cTn id="35" dur="1000"/>
                                        <p:tgtEl>
                                          <p:spTgt spid="139"/>
                                        </p:tgtEl>
                                      </p:cBhvr>
                                    </p:animEffect>
                                    <p:anim calcmode="lin" valueType="num">
                                      <p:cBhvr>
                                        <p:cTn id="36" dur="1000" fill="hold"/>
                                        <p:tgtEl>
                                          <p:spTgt spid="139"/>
                                        </p:tgtEl>
                                        <p:attrNameLst>
                                          <p:attrName>ppt_x</p:attrName>
                                        </p:attrNameLst>
                                      </p:cBhvr>
                                      <p:tavLst>
                                        <p:tav tm="0">
                                          <p:val>
                                            <p:strVal val="#ppt_x"/>
                                          </p:val>
                                        </p:tav>
                                        <p:tav tm="100000">
                                          <p:val>
                                            <p:strVal val="#ppt_x"/>
                                          </p:val>
                                        </p:tav>
                                      </p:tavLst>
                                    </p:anim>
                                    <p:anim calcmode="lin" valueType="num">
                                      <p:cBhvr>
                                        <p:cTn id="37"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fade">
                                      <p:cBhvr>
                                        <p:cTn id="49" dur="1000"/>
                                        <p:tgtEl>
                                          <p:spTgt spid="145"/>
                                        </p:tgtEl>
                                      </p:cBhvr>
                                    </p:animEffect>
                                    <p:anim calcmode="lin" valueType="num">
                                      <p:cBhvr>
                                        <p:cTn id="50" dur="1000" fill="hold"/>
                                        <p:tgtEl>
                                          <p:spTgt spid="145"/>
                                        </p:tgtEl>
                                        <p:attrNameLst>
                                          <p:attrName>ppt_x</p:attrName>
                                        </p:attrNameLst>
                                      </p:cBhvr>
                                      <p:tavLst>
                                        <p:tav tm="0">
                                          <p:val>
                                            <p:strVal val="#ppt_x"/>
                                          </p:val>
                                        </p:tav>
                                        <p:tav tm="100000">
                                          <p:val>
                                            <p:strVal val="#ppt_x"/>
                                          </p:val>
                                        </p:tav>
                                      </p:tavLst>
                                    </p:anim>
                                    <p:anim calcmode="lin" valueType="num">
                                      <p:cBhvr>
                                        <p:cTn id="51"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6" name="Rectangle 175">
            <a:extLst>
              <a:ext uri="{FF2B5EF4-FFF2-40B4-BE49-F238E27FC236}">
                <a16:creationId xmlns:a16="http://schemas.microsoft.com/office/drawing/2014/main" id="{FC5902C0-4F2C-4442-AFE6-2AC6CF1C15D8}"/>
              </a:ext>
            </a:extLst>
          </p:cNvPr>
          <p:cNvSpPr/>
          <p:nvPr/>
        </p:nvSpPr>
        <p:spPr>
          <a:xfrm>
            <a:off x="3949989" y="1077066"/>
            <a:ext cx="7674479" cy="5392135"/>
          </a:xfrm>
          <a:prstGeom prst="rect">
            <a:avLst/>
          </a:prstGeom>
          <a:solidFill>
            <a:srgbClr val="0070C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 name="Title 1"/>
          <p:cNvSpPr>
            <a:spLocks noGrp="1"/>
          </p:cNvSpPr>
          <p:nvPr>
            <p:ph type="title"/>
          </p:nvPr>
        </p:nvSpPr>
        <p:spPr>
          <a:xfrm>
            <a:off x="269240" y="4871"/>
            <a:ext cx="11655840" cy="1184305"/>
          </a:xfrm>
        </p:spPr>
        <p:txBody>
          <a:bodyPr>
            <a:normAutofit/>
          </a:bodyPr>
          <a:lstStyle/>
          <a:p>
            <a:r>
              <a:rPr lang="en-US" sz="4400" dirty="0">
                <a:cs typeface="Segoe UI Light" panose="020B0502040204020203" pitchFamily="34" charset="0"/>
              </a:rPr>
              <a:t>BW on HANA with HA</a:t>
            </a:r>
            <a:endParaRPr lang="en-US" sz="4400" dirty="0"/>
          </a:p>
        </p:txBody>
      </p:sp>
      <p:sp>
        <p:nvSpPr>
          <p:cNvPr id="5" name="Rectangle 4"/>
          <p:cNvSpPr/>
          <p:nvPr/>
        </p:nvSpPr>
        <p:spPr>
          <a:xfrm>
            <a:off x="1885523" y="4910244"/>
            <a:ext cx="1256810" cy="251735"/>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44746" y="1239962"/>
            <a:ext cx="7313084" cy="5034780"/>
          </a:xfrm>
          <a:prstGeom prst="rect">
            <a:avLst/>
          </a:prstGeom>
          <a:solidFill>
            <a:schemeClr val="bg1">
              <a:lumMod val="20000"/>
              <a:lumOff val="80000"/>
            </a:schemeClr>
          </a:solidFill>
          <a:ln w="12700" cap="flat" cmpd="sng" algn="ctr">
            <a:solidFill>
              <a:srgbClr val="5B9BD5">
                <a:shade val="50000"/>
              </a:srgbClr>
            </a:solidFill>
            <a:prstDash val="solid"/>
            <a:miter lim="800000"/>
          </a:ln>
          <a:effectLst/>
        </p:spPr>
        <p:txBody>
          <a:bodyPr rtlCol="0" anchor="t" anchorCtr="0"/>
          <a:lstStyle/>
          <a:p>
            <a:pPr algn="ctr"/>
            <a:endParaRPr lang="en-US" sz="1600" kern="0" dirty="0">
              <a:solidFill>
                <a:prstClr val="white"/>
              </a:solidFill>
              <a:latin typeface="Segoe UI Light" panose="020B0502040204020203" pitchFamily="34" charset="0"/>
              <a:cs typeface="Segoe UI Light" panose="020B0502040204020203" pitchFamily="34" charset="0"/>
            </a:endParaRPr>
          </a:p>
        </p:txBody>
      </p:sp>
      <p:sp>
        <p:nvSpPr>
          <p:cNvPr id="16" name="Rectangle 15"/>
          <p:cNvSpPr/>
          <p:nvPr/>
        </p:nvSpPr>
        <p:spPr>
          <a:xfrm>
            <a:off x="569990" y="3586764"/>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029044"/>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028651"/>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717647"/>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61164"/>
            <a:ext cx="289950" cy="284668"/>
          </a:xfrm>
          <a:prstGeom prst="rect">
            <a:avLst/>
          </a:prstGeom>
        </p:spPr>
      </p:pic>
      <p:sp>
        <p:nvSpPr>
          <p:cNvPr id="21" name="Rectangle 20"/>
          <p:cNvSpPr/>
          <p:nvPr/>
        </p:nvSpPr>
        <p:spPr>
          <a:xfrm>
            <a:off x="4444088" y="2853071"/>
            <a:ext cx="3544813" cy="1803215"/>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83009"/>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842324"/>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0070C0"/>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93640"/>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844693"/>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97974"/>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107197"/>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256485"/>
            <a:ext cx="342516" cy="342516"/>
          </a:xfrm>
          <a:prstGeom prst="rect">
            <a:avLst/>
          </a:prstGeom>
        </p:spPr>
      </p:pic>
      <p:sp>
        <p:nvSpPr>
          <p:cNvPr id="34" name="TextBox 33"/>
          <p:cNvSpPr txBox="1"/>
          <p:nvPr/>
        </p:nvSpPr>
        <p:spPr>
          <a:xfrm>
            <a:off x="7526992" y="1531696"/>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32522" y="1610897"/>
            <a:ext cx="2536867" cy="1695561"/>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545670" y="4724897"/>
            <a:ext cx="334865" cy="334865"/>
          </a:xfrm>
          <a:prstGeom prst="rect">
            <a:avLst/>
          </a:prstGeom>
        </p:spPr>
      </p:pic>
      <p:pic>
        <p:nvPicPr>
          <p:cNvPr id="38" name="Picture 3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58724" y="5224973"/>
            <a:ext cx="320076" cy="320076"/>
          </a:xfrm>
          <a:prstGeom prst="rect">
            <a:avLst/>
          </a:prstGeom>
        </p:spPr>
      </p:pic>
      <p:pic>
        <p:nvPicPr>
          <p:cNvPr id="39" name="Picture 13" descr="Host Integration Server (HIS) sm"/>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56930" y="5785540"/>
            <a:ext cx="396971" cy="628003"/>
          </a:xfrm>
          <a:prstGeom prst="rect">
            <a:avLst/>
          </a:prstGeom>
          <a:noFill/>
          <a:ln w="9525">
            <a:noFill/>
            <a:miter lim="800000"/>
            <a:headEnd/>
            <a:tailEnd/>
          </a:ln>
        </p:spPr>
      </p:pic>
      <p:pic>
        <p:nvPicPr>
          <p:cNvPr id="40" name="Picture 20" descr="Cray mainframe_mediu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497705" y="5841979"/>
            <a:ext cx="409465" cy="530779"/>
          </a:xfrm>
          <a:prstGeom prst="rect">
            <a:avLst/>
          </a:prstGeom>
          <a:noFill/>
          <a:ln w="9525">
            <a:noFill/>
            <a:miter lim="800000"/>
            <a:headEnd/>
            <a:tailEnd/>
          </a:ln>
        </p:spPr>
      </p:pic>
      <p:sp>
        <p:nvSpPr>
          <p:cNvPr id="41" name="TextBox 40"/>
          <p:cNvSpPr txBox="1"/>
          <p:nvPr/>
        </p:nvSpPr>
        <p:spPr>
          <a:xfrm>
            <a:off x="1208103"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sp>
        <p:nvSpPr>
          <p:cNvPr id="44" name="Rectangle 43"/>
          <p:cNvSpPr/>
          <p:nvPr/>
        </p:nvSpPr>
        <p:spPr>
          <a:xfrm>
            <a:off x="5667791" y="5321059"/>
            <a:ext cx="2835554" cy="804583"/>
          </a:xfrm>
          <a:prstGeom prst="rect">
            <a:avLst/>
          </a:prstGeom>
          <a:solidFill>
            <a:schemeClr val="tx1"/>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5" name="Picture 4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261458" y="5551417"/>
            <a:ext cx="421726" cy="421726"/>
          </a:xfrm>
          <a:prstGeom prst="rect">
            <a:avLst/>
          </a:prstGeom>
        </p:spPr>
      </p:pic>
      <p:pic>
        <p:nvPicPr>
          <p:cNvPr id="46" name="Picture 4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809626" y="5557654"/>
            <a:ext cx="421726" cy="421726"/>
          </a:xfrm>
          <a:prstGeom prst="rect">
            <a:avLst/>
          </a:prstGeom>
        </p:spPr>
      </p:pic>
      <p:pic>
        <p:nvPicPr>
          <p:cNvPr id="47" name="Picture 4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711043" y="5549276"/>
            <a:ext cx="421726" cy="421726"/>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59135" y="5708513"/>
            <a:ext cx="408700" cy="86320"/>
          </a:xfrm>
          <a:prstGeom prst="rect">
            <a:avLst/>
          </a:prstGeom>
        </p:spPr>
      </p:pic>
      <p:pic>
        <p:nvPicPr>
          <p:cNvPr id="49" name="Picture 4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26792" y="5708513"/>
            <a:ext cx="408700" cy="86320"/>
          </a:xfrm>
          <a:prstGeom prst="rect">
            <a:avLst/>
          </a:prstGeom>
        </p:spPr>
      </p:pic>
      <p:pic>
        <p:nvPicPr>
          <p:cNvPr id="50"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32799" y="5699220"/>
            <a:ext cx="408700" cy="86320"/>
          </a:xfrm>
          <a:prstGeom prst="rect">
            <a:avLst/>
          </a:prstGeom>
        </p:spPr>
      </p:pic>
      <p:grpSp>
        <p:nvGrpSpPr>
          <p:cNvPr id="100" name="Group 99">
            <a:extLst>
              <a:ext uri="{FF2B5EF4-FFF2-40B4-BE49-F238E27FC236}">
                <a16:creationId xmlns:a16="http://schemas.microsoft.com/office/drawing/2014/main" id="{39BB13F8-696C-4CE1-A7E0-33B7FDEF1689}"/>
              </a:ext>
            </a:extLst>
          </p:cNvPr>
          <p:cNvGrpSpPr/>
          <p:nvPr/>
        </p:nvGrpSpPr>
        <p:grpSpPr>
          <a:xfrm>
            <a:off x="5171489" y="964426"/>
            <a:ext cx="2577856" cy="723521"/>
            <a:chOff x="5171489" y="964426"/>
            <a:chExt cx="2577856" cy="723521"/>
          </a:xfrm>
          <a:solidFill>
            <a:schemeClr val="tx1"/>
          </a:solidFill>
        </p:grpSpPr>
        <p:sp>
          <p:nvSpPr>
            <p:cNvPr id="51" name="Rectangular Callout 50"/>
            <p:cNvSpPr/>
            <p:nvPr/>
          </p:nvSpPr>
          <p:spPr>
            <a:xfrm>
              <a:off x="5171489" y="964426"/>
              <a:ext cx="2350935" cy="723521"/>
            </a:xfrm>
            <a:prstGeom prst="wedgeRectCallout">
              <a:avLst>
                <a:gd name="adj1" fmla="val 61979"/>
                <a:gd name="adj2" fmla="val 21022"/>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1.2 TB (Backup) x </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(30 (daily) + 12 (monthly) + 3 (yearly)) generations (Long term)</a:t>
              </a:r>
            </a:p>
            <a:p>
              <a:pPr lvl="0" algn="ctr">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p>
          </p:txBody>
        </p:sp>
        <p:sp>
          <p:nvSpPr>
            <p:cNvPr id="55" name="Oval 54"/>
            <p:cNvSpPr/>
            <p:nvPr/>
          </p:nvSpPr>
          <p:spPr>
            <a:xfrm>
              <a:off x="7557113" y="1077066"/>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58" name="TextBox 57"/>
          <p:cNvSpPr txBox="1"/>
          <p:nvPr/>
        </p:nvSpPr>
        <p:spPr>
          <a:xfrm>
            <a:off x="8025811" y="1777037"/>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1" name="TextBox 60"/>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2" name="Group 11">
            <a:extLst>
              <a:ext uri="{FF2B5EF4-FFF2-40B4-BE49-F238E27FC236}">
                <a16:creationId xmlns:a16="http://schemas.microsoft.com/office/drawing/2014/main" id="{61D6CFC3-1BDE-4874-98A0-B1C9362CAB07}"/>
              </a:ext>
            </a:extLst>
          </p:cNvPr>
          <p:cNvGrpSpPr/>
          <p:nvPr/>
        </p:nvGrpSpPr>
        <p:grpSpPr>
          <a:xfrm>
            <a:off x="6069089" y="3138951"/>
            <a:ext cx="830148" cy="489175"/>
            <a:chOff x="6757158" y="2723123"/>
            <a:chExt cx="830148" cy="489175"/>
          </a:xfrm>
        </p:grpSpPr>
        <p:pic>
          <p:nvPicPr>
            <p:cNvPr id="26" name="Picture 2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42" name="Picture 4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67" name="Rectangle 66"/>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3" name="Group 2">
              <a:extLst>
                <a:ext uri="{FF2B5EF4-FFF2-40B4-BE49-F238E27FC236}">
                  <a16:creationId xmlns:a16="http://schemas.microsoft.com/office/drawing/2014/main" id="{C42678F9-5359-4FEE-942F-53B1EC9211DC}"/>
                </a:ext>
              </a:extLst>
            </p:cNvPr>
            <p:cNvGrpSpPr/>
            <p:nvPr/>
          </p:nvGrpSpPr>
          <p:grpSpPr>
            <a:xfrm>
              <a:off x="7165580" y="2723123"/>
              <a:ext cx="421726" cy="486143"/>
              <a:chOff x="6526078" y="2723123"/>
              <a:chExt cx="421726" cy="486143"/>
            </a:xfrm>
          </p:grpSpPr>
          <p:pic>
            <p:nvPicPr>
              <p:cNvPr id="25" name="Picture 2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68" name="Rectangle 67"/>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pic>
        <p:nvPicPr>
          <p:cNvPr id="69" name="Picture 6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5321" y="6032133"/>
            <a:ext cx="323479" cy="242609"/>
          </a:xfrm>
          <a:prstGeom prst="rect">
            <a:avLst/>
          </a:prstGeom>
        </p:spPr>
      </p:pic>
      <p:sp>
        <p:nvSpPr>
          <p:cNvPr id="70" name="TextBox 69"/>
          <p:cNvSpPr txBox="1"/>
          <p:nvPr/>
        </p:nvSpPr>
        <p:spPr>
          <a:xfrm>
            <a:off x="6987025" y="2937930"/>
            <a:ext cx="941776" cy="600164"/>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 ASCS +APPL</a:t>
            </a:r>
          </a:p>
        </p:txBody>
      </p:sp>
      <p:sp>
        <p:nvSpPr>
          <p:cNvPr id="71" name="TextBox 70"/>
          <p:cNvSpPr txBox="1"/>
          <p:nvPr/>
        </p:nvSpPr>
        <p:spPr>
          <a:xfrm>
            <a:off x="576611"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2" name="Picture 7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829" y="6032133"/>
            <a:ext cx="323479" cy="242609"/>
          </a:xfrm>
          <a:prstGeom prst="rect">
            <a:avLst/>
          </a:prstGeom>
        </p:spPr>
      </p:pic>
      <p:sp>
        <p:nvSpPr>
          <p:cNvPr id="90" name="TextBox 89"/>
          <p:cNvSpPr txBox="1"/>
          <p:nvPr/>
        </p:nvSpPr>
        <p:spPr>
          <a:xfrm>
            <a:off x="7674091" y="5292159"/>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91" name="TextBox 90"/>
          <p:cNvSpPr txBox="1"/>
          <p:nvPr/>
        </p:nvSpPr>
        <p:spPr>
          <a:xfrm>
            <a:off x="6678909" y="5285961"/>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92" name="TextBox 91"/>
          <p:cNvSpPr txBox="1"/>
          <p:nvPr/>
        </p:nvSpPr>
        <p:spPr>
          <a:xfrm>
            <a:off x="7126289" y="5288101"/>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102" name="Picture 10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425600" y="3139921"/>
            <a:ext cx="421726" cy="421726"/>
          </a:xfrm>
          <a:prstGeom prst="rect">
            <a:avLst/>
          </a:prstGeom>
        </p:spPr>
      </p:pic>
      <p:pic>
        <p:nvPicPr>
          <p:cNvPr id="106" name="Picture 10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95017" y="3215529"/>
            <a:ext cx="323479" cy="242609"/>
          </a:xfrm>
          <a:prstGeom prst="rect">
            <a:avLst/>
          </a:prstGeom>
        </p:spPr>
      </p:pic>
      <p:grpSp>
        <p:nvGrpSpPr>
          <p:cNvPr id="13" name="Group 12">
            <a:extLst>
              <a:ext uri="{FF2B5EF4-FFF2-40B4-BE49-F238E27FC236}">
                <a16:creationId xmlns:a16="http://schemas.microsoft.com/office/drawing/2014/main" id="{AEC15938-F6AC-4CE9-93AA-4158DF61905D}"/>
              </a:ext>
            </a:extLst>
          </p:cNvPr>
          <p:cNvGrpSpPr/>
          <p:nvPr/>
        </p:nvGrpSpPr>
        <p:grpSpPr>
          <a:xfrm>
            <a:off x="5006773" y="3141388"/>
            <a:ext cx="423323" cy="473223"/>
            <a:chOff x="5007120" y="2720607"/>
            <a:chExt cx="423323" cy="473223"/>
          </a:xfrm>
        </p:grpSpPr>
        <p:pic>
          <p:nvPicPr>
            <p:cNvPr id="103" name="Picture 10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007120" y="2720607"/>
              <a:ext cx="421726" cy="421726"/>
            </a:xfrm>
            <a:prstGeom prst="rect">
              <a:avLst/>
            </a:prstGeom>
          </p:spPr>
        </p:pic>
        <p:pic>
          <p:nvPicPr>
            <p:cNvPr id="105" name="Picture 10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3340" y="2799439"/>
              <a:ext cx="323479" cy="242609"/>
            </a:xfrm>
            <a:prstGeom prst="rect">
              <a:avLst/>
            </a:prstGeom>
          </p:spPr>
        </p:pic>
        <p:sp>
          <p:nvSpPr>
            <p:cNvPr id="107" name="Rectangle 106"/>
            <p:cNvSpPr/>
            <p:nvPr/>
          </p:nvSpPr>
          <p:spPr>
            <a:xfrm>
              <a:off x="5194078" y="3029929"/>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Calibri" panose="020F0502020204030204"/>
                </a:rPr>
                <a:t>E2_v3</a:t>
              </a: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08" name="Rectangle 107"/>
          <p:cNvSpPr/>
          <p:nvPr/>
        </p:nvSpPr>
        <p:spPr>
          <a:xfrm>
            <a:off x="5611800" y="3450541"/>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E2_v3</a:t>
            </a:r>
          </a:p>
        </p:txBody>
      </p:sp>
      <p:sp>
        <p:nvSpPr>
          <p:cNvPr id="109" name="TextBox 108"/>
          <p:cNvSpPr txBox="1"/>
          <p:nvPr/>
        </p:nvSpPr>
        <p:spPr>
          <a:xfrm>
            <a:off x="4347528" y="3378906"/>
            <a:ext cx="752160" cy="600164"/>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ASCS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Segoe UI Light" panose="020B0502040204020203" pitchFamily="34" charset="0"/>
                <a:cs typeface="Segoe UI Light" panose="020B0502040204020203" pitchFamily="34" charset="0"/>
              </a:rPr>
              <a:t>Linux HA Cluster</a:t>
            </a:r>
            <a:endPar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89" name="Group 88">
            <a:extLst>
              <a:ext uri="{FF2B5EF4-FFF2-40B4-BE49-F238E27FC236}">
                <a16:creationId xmlns:a16="http://schemas.microsoft.com/office/drawing/2014/main" id="{367A8224-4025-442C-969B-B5096D8E3189}"/>
              </a:ext>
            </a:extLst>
          </p:cNvPr>
          <p:cNvGrpSpPr/>
          <p:nvPr/>
        </p:nvGrpSpPr>
        <p:grpSpPr>
          <a:xfrm>
            <a:off x="8710999" y="995290"/>
            <a:ext cx="2366784" cy="522390"/>
            <a:chOff x="8710999" y="995290"/>
            <a:chExt cx="2366784" cy="522390"/>
          </a:xfrm>
          <a:solidFill>
            <a:schemeClr val="tx1"/>
          </a:solidFill>
        </p:grpSpPr>
        <p:sp>
          <p:nvSpPr>
            <p:cNvPr id="54" name="Oval 53"/>
            <p:cNvSpPr/>
            <p:nvPr/>
          </p:nvSpPr>
          <p:spPr>
            <a:xfrm>
              <a:off x="8710999" y="1323401"/>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113" name="Rectangular Callout 112"/>
            <p:cNvSpPr/>
            <p:nvPr/>
          </p:nvSpPr>
          <p:spPr>
            <a:xfrm>
              <a:off x="8937393" y="995290"/>
              <a:ext cx="2140390" cy="522390"/>
            </a:xfrm>
            <a:prstGeom prst="wedgeRectCallout">
              <a:avLst>
                <a:gd name="adj1" fmla="val -78210"/>
                <a:gd name="adj2" fmla="val 128615"/>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sp>
        <p:nvSpPr>
          <p:cNvPr id="114" name="Rectangle 113">
            <a:extLst>
              <a:ext uri="{FF2B5EF4-FFF2-40B4-BE49-F238E27FC236}">
                <a16:creationId xmlns:a16="http://schemas.microsoft.com/office/drawing/2014/main" id="{096B6A12-1CBC-4F05-A1D7-37E54798233A}"/>
              </a:ext>
            </a:extLst>
          </p:cNvPr>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5" name="Rectangle 114">
            <a:extLst>
              <a:ext uri="{FF2B5EF4-FFF2-40B4-BE49-F238E27FC236}">
                <a16:creationId xmlns:a16="http://schemas.microsoft.com/office/drawing/2014/main" id="{4E131ABC-150B-4FE1-8CDF-05906DFC09AE}"/>
              </a:ext>
            </a:extLst>
          </p:cNvPr>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6" name="Rectangle 115">
            <a:extLst>
              <a:ext uri="{FF2B5EF4-FFF2-40B4-BE49-F238E27FC236}">
                <a16:creationId xmlns:a16="http://schemas.microsoft.com/office/drawing/2014/main" id="{B99CA5AD-4107-4539-A86B-DA60E7A40211}"/>
              </a:ext>
            </a:extLst>
          </p:cNvPr>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142" name="Rectangle 141">
            <a:extLst>
              <a:ext uri="{FF2B5EF4-FFF2-40B4-BE49-F238E27FC236}">
                <a16:creationId xmlns:a16="http://schemas.microsoft.com/office/drawing/2014/main" id="{25DCA8A8-6CAE-4CA8-8708-EF4EE72D74AC}"/>
              </a:ext>
            </a:extLst>
          </p:cNvPr>
          <p:cNvSpPr/>
          <p:nvPr/>
        </p:nvSpPr>
        <p:spPr>
          <a:xfrm>
            <a:off x="5017652" y="2949797"/>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53" name="Rectangle 152">
            <a:extLst>
              <a:ext uri="{FF2B5EF4-FFF2-40B4-BE49-F238E27FC236}">
                <a16:creationId xmlns:a16="http://schemas.microsoft.com/office/drawing/2014/main" id="{2E31FDBF-8292-456A-AC3A-5747EBFC4053}"/>
              </a:ext>
            </a:extLst>
          </p:cNvPr>
          <p:cNvSpPr/>
          <p:nvPr/>
        </p:nvSpPr>
        <p:spPr>
          <a:xfrm>
            <a:off x="6096807" y="2955600"/>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53" name="Group 52">
            <a:extLst>
              <a:ext uri="{FF2B5EF4-FFF2-40B4-BE49-F238E27FC236}">
                <a16:creationId xmlns:a16="http://schemas.microsoft.com/office/drawing/2014/main" id="{7D28AEB1-8AF4-4A97-9230-C3A910DFDF0E}"/>
              </a:ext>
            </a:extLst>
          </p:cNvPr>
          <p:cNvGrpSpPr/>
          <p:nvPr/>
        </p:nvGrpSpPr>
        <p:grpSpPr>
          <a:xfrm>
            <a:off x="3960816" y="4739268"/>
            <a:ext cx="2331816" cy="738077"/>
            <a:chOff x="4981886" y="4374464"/>
            <a:chExt cx="2331816" cy="738077"/>
          </a:xfrm>
          <a:solidFill>
            <a:schemeClr val="tx1"/>
          </a:solidFill>
        </p:grpSpPr>
        <p:sp>
          <p:nvSpPr>
            <p:cNvPr id="57" name="Oval 56"/>
            <p:cNvSpPr/>
            <p:nvPr/>
          </p:nvSpPr>
          <p:spPr>
            <a:xfrm>
              <a:off x="4981886" y="4405071"/>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4" name="Rectangular Callout 172">
              <a:extLst>
                <a:ext uri="{FF2B5EF4-FFF2-40B4-BE49-F238E27FC236}">
                  <a16:creationId xmlns:a16="http://schemas.microsoft.com/office/drawing/2014/main" id="{ED8C2B2B-BE8F-41B8-9748-93A58C19DD81}"/>
                </a:ext>
              </a:extLst>
            </p:cNvPr>
            <p:cNvSpPr/>
            <p:nvPr/>
          </p:nvSpPr>
          <p:spPr>
            <a:xfrm>
              <a:off x="5194078" y="4374464"/>
              <a:ext cx="2119624" cy="738077"/>
            </a:xfrm>
            <a:prstGeom prst="wedgeRectCallout">
              <a:avLst>
                <a:gd name="adj1" fmla="val -1417"/>
                <a:gd name="adj2" fmla="val -188401"/>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Highly available SAP ASCS and NFS on Linux Clusters </a:t>
              </a: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lvl="0" algn="ctr">
                <a:defRPr/>
              </a:pPr>
              <a:r>
                <a:rPr lang="en-US" sz="1100" b="1" kern="0" dirty="0">
                  <a:solidFill>
                    <a:srgbClr val="FF0000"/>
                  </a:solidFill>
                  <a:latin typeface="Calibri Light" panose="020F0302020204030204"/>
                </a:rPr>
                <a:t>2 x E2_v3</a:t>
              </a:r>
            </a:p>
          </p:txBody>
        </p:sp>
      </p:grpSp>
      <p:grpSp>
        <p:nvGrpSpPr>
          <p:cNvPr id="65" name="Group 64">
            <a:extLst>
              <a:ext uri="{FF2B5EF4-FFF2-40B4-BE49-F238E27FC236}">
                <a16:creationId xmlns:a16="http://schemas.microsoft.com/office/drawing/2014/main" id="{58699CE0-21D2-4D3A-BD85-4D7D0C49C0C3}"/>
              </a:ext>
            </a:extLst>
          </p:cNvPr>
          <p:cNvGrpSpPr/>
          <p:nvPr/>
        </p:nvGrpSpPr>
        <p:grpSpPr>
          <a:xfrm>
            <a:off x="6520770" y="3812481"/>
            <a:ext cx="1287408" cy="738077"/>
            <a:chOff x="6521117" y="3447677"/>
            <a:chExt cx="1287408" cy="738077"/>
          </a:xfrm>
          <a:solidFill>
            <a:schemeClr val="tx1"/>
          </a:solidFill>
        </p:grpSpPr>
        <p:sp>
          <p:nvSpPr>
            <p:cNvPr id="124" name="Oval 123">
              <a:extLst>
                <a:ext uri="{FF2B5EF4-FFF2-40B4-BE49-F238E27FC236}">
                  <a16:creationId xmlns:a16="http://schemas.microsoft.com/office/drawing/2014/main" id="{5CBF2A8F-E1E4-4077-AB87-C46A6E5EB0E7}"/>
                </a:ext>
              </a:extLst>
            </p:cNvPr>
            <p:cNvSpPr/>
            <p:nvPr/>
          </p:nvSpPr>
          <p:spPr>
            <a:xfrm>
              <a:off x="6521117" y="397755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155" name="Rectangular Callout 172">
              <a:extLst>
                <a:ext uri="{FF2B5EF4-FFF2-40B4-BE49-F238E27FC236}">
                  <a16:creationId xmlns:a16="http://schemas.microsoft.com/office/drawing/2014/main" id="{B901E81D-0EFE-4190-A65A-BC155CDBA33C}"/>
                </a:ext>
              </a:extLst>
            </p:cNvPr>
            <p:cNvSpPr/>
            <p:nvPr/>
          </p:nvSpPr>
          <p:spPr>
            <a:xfrm>
              <a:off x="6753928" y="3447677"/>
              <a:ext cx="1054597" cy="738077"/>
            </a:xfrm>
            <a:prstGeom prst="wedgeRectCallout">
              <a:avLst>
                <a:gd name="adj1" fmla="val -39933"/>
                <a:gd name="adj2" fmla="val -84589"/>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grpSp>
        <p:nvGrpSpPr>
          <p:cNvPr id="52" name="Group 51">
            <a:extLst>
              <a:ext uri="{FF2B5EF4-FFF2-40B4-BE49-F238E27FC236}">
                <a16:creationId xmlns:a16="http://schemas.microsoft.com/office/drawing/2014/main" id="{E78CE83E-7731-49AD-B338-A80CFF6D02A5}"/>
              </a:ext>
            </a:extLst>
          </p:cNvPr>
          <p:cNvGrpSpPr/>
          <p:nvPr/>
        </p:nvGrpSpPr>
        <p:grpSpPr>
          <a:xfrm>
            <a:off x="8617802" y="1710846"/>
            <a:ext cx="1746830" cy="1538791"/>
            <a:chOff x="9016523" y="1710846"/>
            <a:chExt cx="1746830" cy="1538791"/>
          </a:xfrm>
        </p:grpSpPr>
        <p:pic>
          <p:nvPicPr>
            <p:cNvPr id="93" name="Picture 9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984454" y="2007175"/>
              <a:ext cx="609387" cy="609387"/>
            </a:xfrm>
            <a:prstGeom prst="rect">
              <a:avLst/>
            </a:prstGeom>
          </p:spPr>
        </p:pic>
        <p:pic>
          <p:nvPicPr>
            <p:cNvPr id="94" name="Picture 9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58700" y="2001324"/>
              <a:ext cx="609387" cy="609387"/>
            </a:xfrm>
            <a:prstGeom prst="rect">
              <a:avLst/>
            </a:prstGeom>
          </p:spPr>
        </p:pic>
        <p:sp>
          <p:nvSpPr>
            <p:cNvPr id="95" name="TextBox 94"/>
            <p:cNvSpPr txBox="1"/>
            <p:nvPr/>
          </p:nvSpPr>
          <p:spPr>
            <a:xfrm>
              <a:off x="9016523" y="2717413"/>
              <a:ext cx="174683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HA Pair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System Replication/sync</a:t>
              </a:r>
            </a:p>
          </p:txBody>
        </p:sp>
        <p:cxnSp>
          <p:nvCxnSpPr>
            <p:cNvPr id="97" name="Elbow Connector 96"/>
            <p:cNvCxnSpPr>
              <a:stCxn id="94" idx="0"/>
              <a:endCxn id="93" idx="0"/>
            </p:cNvCxnSpPr>
            <p:nvPr/>
          </p:nvCxnSpPr>
          <p:spPr>
            <a:xfrm rot="16200000" flipH="1">
              <a:off x="9823345" y="1541372"/>
              <a:ext cx="5851" cy="925754"/>
            </a:xfrm>
            <a:prstGeom prst="bentConnector3">
              <a:avLst>
                <a:gd name="adj1" fmla="val -3907024"/>
              </a:avLst>
            </a:prstGeom>
            <a:noFill/>
            <a:ln w="12700" cap="flat" cmpd="sng" algn="ctr">
              <a:solidFill>
                <a:srgbClr val="FF0000"/>
              </a:solidFill>
              <a:prstDash val="solid"/>
              <a:miter lim="800000"/>
              <a:tailEnd type="triangle"/>
            </a:ln>
            <a:effectLst/>
          </p:spPr>
        </p:cxnSp>
        <p:pic>
          <p:nvPicPr>
            <p:cNvPr id="98" name="Picture 9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10169" y="2241329"/>
              <a:ext cx="552336" cy="116657"/>
            </a:xfrm>
            <a:prstGeom prst="rect">
              <a:avLst/>
            </a:prstGeom>
          </p:spPr>
        </p:pic>
        <p:pic>
          <p:nvPicPr>
            <p:cNvPr id="99" name="Picture 9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026663" y="2260065"/>
              <a:ext cx="552336" cy="116657"/>
            </a:xfrm>
            <a:prstGeom prst="rect">
              <a:avLst/>
            </a:prstGeom>
          </p:spPr>
        </p:pic>
        <p:sp>
          <p:nvSpPr>
            <p:cNvPr id="117" name="Rectangle 116">
              <a:extLst>
                <a:ext uri="{FF2B5EF4-FFF2-40B4-BE49-F238E27FC236}">
                  <a16:creationId xmlns:a16="http://schemas.microsoft.com/office/drawing/2014/main" id="{549F65C4-3FAC-4575-ACCC-781E2976B42D}"/>
                </a:ext>
              </a:extLst>
            </p:cNvPr>
            <p:cNvSpPr/>
            <p:nvPr/>
          </p:nvSpPr>
          <p:spPr>
            <a:xfrm>
              <a:off x="9332469" y="2452925"/>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18" name="Rectangle 117">
              <a:extLst>
                <a:ext uri="{FF2B5EF4-FFF2-40B4-BE49-F238E27FC236}">
                  <a16:creationId xmlns:a16="http://schemas.microsoft.com/office/drawing/2014/main" id="{E0B3CF51-7C9A-4C7F-BE9F-F454D7031E3B}"/>
                </a:ext>
              </a:extLst>
            </p:cNvPr>
            <p:cNvSpPr/>
            <p:nvPr/>
          </p:nvSpPr>
          <p:spPr>
            <a:xfrm>
              <a:off x="10261802" y="2449410"/>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56" name="Rectangle 155">
              <a:extLst>
                <a:ext uri="{FF2B5EF4-FFF2-40B4-BE49-F238E27FC236}">
                  <a16:creationId xmlns:a16="http://schemas.microsoft.com/office/drawing/2014/main" id="{A8384AD7-BAAF-4395-AEE2-46C9CA095D89}"/>
                </a:ext>
              </a:extLst>
            </p:cNvPr>
            <p:cNvSpPr/>
            <p:nvPr/>
          </p:nvSpPr>
          <p:spPr>
            <a:xfrm>
              <a:off x="9016629" y="1710846"/>
              <a:ext cx="1720159" cy="153879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grpSp>
        <p:nvGrpSpPr>
          <p:cNvPr id="10" name="Group 9">
            <a:extLst>
              <a:ext uri="{FF2B5EF4-FFF2-40B4-BE49-F238E27FC236}">
                <a16:creationId xmlns:a16="http://schemas.microsoft.com/office/drawing/2014/main" id="{09EA337E-4277-45FF-A610-4BB8612AAE78}"/>
              </a:ext>
            </a:extLst>
          </p:cNvPr>
          <p:cNvGrpSpPr/>
          <p:nvPr/>
        </p:nvGrpSpPr>
        <p:grpSpPr>
          <a:xfrm>
            <a:off x="5017652" y="3805936"/>
            <a:ext cx="878814" cy="708713"/>
            <a:chOff x="12290274" y="2936512"/>
            <a:chExt cx="878814" cy="587248"/>
          </a:xfrm>
        </p:grpSpPr>
        <p:sp>
          <p:nvSpPr>
            <p:cNvPr id="134" name="Rectangle 133">
              <a:extLst>
                <a:ext uri="{FF2B5EF4-FFF2-40B4-BE49-F238E27FC236}">
                  <a16:creationId xmlns:a16="http://schemas.microsoft.com/office/drawing/2014/main" id="{662F081D-2850-4F26-8731-8E3024C48AAA}"/>
                </a:ext>
              </a:extLst>
            </p:cNvPr>
            <p:cNvSpPr/>
            <p:nvPr/>
          </p:nvSpPr>
          <p:spPr>
            <a:xfrm>
              <a:off x="12290274" y="2936512"/>
              <a:ext cx="878814" cy="587248"/>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NFS Share</a:t>
              </a:r>
            </a:p>
          </p:txBody>
        </p:sp>
        <p:pic>
          <p:nvPicPr>
            <p:cNvPr id="135" name="Picture 134">
              <a:extLst>
                <a:ext uri="{FF2B5EF4-FFF2-40B4-BE49-F238E27FC236}">
                  <a16:creationId xmlns:a16="http://schemas.microsoft.com/office/drawing/2014/main" id="{CFEA7F56-A8C1-4D55-97AF-57E1DC1F896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443764" y="3224005"/>
              <a:ext cx="244464" cy="244464"/>
            </a:xfrm>
            <a:prstGeom prst="rect">
              <a:avLst/>
            </a:prstGeom>
          </p:spPr>
        </p:pic>
        <p:pic>
          <p:nvPicPr>
            <p:cNvPr id="136" name="Picture 135">
              <a:extLst>
                <a:ext uri="{FF2B5EF4-FFF2-40B4-BE49-F238E27FC236}">
                  <a16:creationId xmlns:a16="http://schemas.microsoft.com/office/drawing/2014/main" id="{D755662C-C591-4D00-BE66-919140CF247E}"/>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776073" y="3222653"/>
              <a:ext cx="244464" cy="244464"/>
            </a:xfrm>
            <a:prstGeom prst="rect">
              <a:avLst/>
            </a:prstGeom>
          </p:spPr>
        </p:pic>
      </p:grpSp>
      <p:grpSp>
        <p:nvGrpSpPr>
          <p:cNvPr id="66" name="Group 65">
            <a:extLst>
              <a:ext uri="{FF2B5EF4-FFF2-40B4-BE49-F238E27FC236}">
                <a16:creationId xmlns:a16="http://schemas.microsoft.com/office/drawing/2014/main" id="{9B3C1FE3-D5B2-4D20-B0AC-DA302ACF86EA}"/>
              </a:ext>
            </a:extLst>
          </p:cNvPr>
          <p:cNvGrpSpPr/>
          <p:nvPr/>
        </p:nvGrpSpPr>
        <p:grpSpPr>
          <a:xfrm>
            <a:off x="2354466" y="1038965"/>
            <a:ext cx="1233672" cy="723326"/>
            <a:chOff x="2915204" y="1034601"/>
            <a:chExt cx="1233672" cy="723326"/>
          </a:xfrm>
          <a:solidFill>
            <a:schemeClr val="tx1"/>
          </a:solidFill>
        </p:grpSpPr>
        <p:sp>
          <p:nvSpPr>
            <p:cNvPr id="159" name="Oval 158">
              <a:extLst>
                <a:ext uri="{FF2B5EF4-FFF2-40B4-BE49-F238E27FC236}">
                  <a16:creationId xmlns:a16="http://schemas.microsoft.com/office/drawing/2014/main" id="{B74802F6-F310-40BD-A2AD-71F0B3F0B9B5}"/>
                </a:ext>
              </a:extLst>
            </p:cNvPr>
            <p:cNvSpPr/>
            <p:nvPr/>
          </p:nvSpPr>
          <p:spPr>
            <a:xfrm>
              <a:off x="2915204" y="132232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60" name="Rectangular Callout 172">
              <a:extLst>
                <a:ext uri="{FF2B5EF4-FFF2-40B4-BE49-F238E27FC236}">
                  <a16:creationId xmlns:a16="http://schemas.microsoft.com/office/drawing/2014/main" id="{C357D075-FD13-49D4-B1BF-BAA0F166DD51}"/>
                </a:ext>
              </a:extLst>
            </p:cNvPr>
            <p:cNvSpPr/>
            <p:nvPr/>
          </p:nvSpPr>
          <p:spPr>
            <a:xfrm>
              <a:off x="3142966" y="1034601"/>
              <a:ext cx="1005910" cy="723326"/>
            </a:xfrm>
            <a:prstGeom prst="wedgeRectCallout">
              <a:avLst>
                <a:gd name="adj1" fmla="val 73442"/>
                <a:gd name="adj2" fmla="val 102098"/>
              </a:avLst>
            </a:prstGeom>
            <a:grp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500Mbit/s</a:t>
              </a:r>
            </a:p>
            <a:p>
              <a:pPr lvl="0" algn="ctr">
                <a:defRPr/>
              </a:pPr>
              <a:r>
                <a:rPr lang="en-US" sz="1100" b="1" kern="0" dirty="0">
                  <a:solidFill>
                    <a:srgbClr val="FF0000"/>
                  </a:solidFill>
                  <a:latin typeface="Calibri Light" panose="020F0302020204030204"/>
                </a:rPr>
                <a:t>99.95% SLA</a:t>
              </a:r>
            </a:p>
          </p:txBody>
        </p:sp>
      </p:grpSp>
      <p:pic>
        <p:nvPicPr>
          <p:cNvPr id="161" name="Picture 160">
            <a:extLst>
              <a:ext uri="{FF2B5EF4-FFF2-40B4-BE49-F238E27FC236}">
                <a16:creationId xmlns:a16="http://schemas.microsoft.com/office/drawing/2014/main" id="{014FB367-B098-4B5A-A7AB-C8C059B95423}"/>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67" name="Picture 166">
            <a:extLst>
              <a:ext uri="{FF2B5EF4-FFF2-40B4-BE49-F238E27FC236}">
                <a16:creationId xmlns:a16="http://schemas.microsoft.com/office/drawing/2014/main" id="{68957A66-DC8F-46C5-947B-9EF007AEDDC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pic>
        <p:nvPicPr>
          <p:cNvPr id="168" name="Picture 167">
            <a:extLst>
              <a:ext uri="{FF2B5EF4-FFF2-40B4-BE49-F238E27FC236}">
                <a16:creationId xmlns:a16="http://schemas.microsoft.com/office/drawing/2014/main" id="{E1209959-ABDC-4004-B17D-40B5E76B3DA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18852" y="4349140"/>
            <a:ext cx="234376" cy="234376"/>
          </a:xfrm>
          <a:prstGeom prst="rect">
            <a:avLst/>
          </a:prstGeom>
        </p:spPr>
      </p:pic>
      <p:sp>
        <p:nvSpPr>
          <p:cNvPr id="169" name="TextBox 168">
            <a:extLst>
              <a:ext uri="{FF2B5EF4-FFF2-40B4-BE49-F238E27FC236}">
                <a16:creationId xmlns:a16="http://schemas.microsoft.com/office/drawing/2014/main" id="{78E6698A-63BC-4B4D-AFA2-35B224D4DCC3}"/>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77" name="Group 176">
            <a:extLst>
              <a:ext uri="{FF2B5EF4-FFF2-40B4-BE49-F238E27FC236}">
                <a16:creationId xmlns:a16="http://schemas.microsoft.com/office/drawing/2014/main" id="{26497B72-A9C3-45B8-ACB5-BEB05AB3F218}"/>
              </a:ext>
            </a:extLst>
          </p:cNvPr>
          <p:cNvGrpSpPr/>
          <p:nvPr/>
        </p:nvGrpSpPr>
        <p:grpSpPr>
          <a:xfrm>
            <a:off x="4965682" y="1737656"/>
            <a:ext cx="2317871" cy="671240"/>
            <a:chOff x="4965682" y="1737656"/>
            <a:chExt cx="2317871" cy="671240"/>
          </a:xfrm>
          <a:solidFill>
            <a:schemeClr val="tx1"/>
          </a:solidFill>
        </p:grpSpPr>
        <p:sp>
          <p:nvSpPr>
            <p:cNvPr id="22" name="Rectangle 21"/>
            <p:cNvSpPr/>
            <p:nvPr/>
          </p:nvSpPr>
          <p:spPr>
            <a:xfrm>
              <a:off x="5043141" y="1737656"/>
              <a:ext cx="2240412" cy="671240"/>
            </a:xfrm>
            <a:prstGeom prst="rect">
              <a:avLst/>
            </a:prstGeom>
            <a:grp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a:grpFill/>
          </p:spPr>
        </p:pic>
        <p:pic>
          <p:nvPicPr>
            <p:cNvPr id="24" name="Picture 2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a:grpFill/>
          </p:spPr>
        </p:pic>
        <p:pic>
          <p:nvPicPr>
            <p:cNvPr id="111" name="Picture 11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a:grpFill/>
          </p:spPr>
        </p:pic>
        <p:sp>
          <p:nvSpPr>
            <p:cNvPr id="172" name="TextBox 171">
              <a:extLst>
                <a:ext uri="{FF2B5EF4-FFF2-40B4-BE49-F238E27FC236}">
                  <a16:creationId xmlns:a16="http://schemas.microsoft.com/office/drawing/2014/main" id="{10C57172-3D9F-4CF9-A146-9096AB4F7FFE}"/>
                </a:ext>
              </a:extLst>
            </p:cNvPr>
            <p:cNvSpPr txBox="1"/>
            <p:nvPr/>
          </p:nvSpPr>
          <p:spPr>
            <a:xfrm>
              <a:off x="4965682" y="1879563"/>
              <a:ext cx="941776" cy="430887"/>
            </a:xfrm>
            <a:prstGeom prst="rect">
              <a:avLst/>
            </a:prstGeom>
            <a:grp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73" name="Picture 172">
              <a:extLst>
                <a:ext uri="{FF2B5EF4-FFF2-40B4-BE49-F238E27FC236}">
                  <a16:creationId xmlns:a16="http://schemas.microsoft.com/office/drawing/2014/main" id="{8DAD738C-E873-4D7F-B736-C0C2B83B049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a:grpFill/>
          </p:spPr>
        </p:pic>
        <p:pic>
          <p:nvPicPr>
            <p:cNvPr id="174" name="Picture 173">
              <a:extLst>
                <a:ext uri="{FF2B5EF4-FFF2-40B4-BE49-F238E27FC236}">
                  <a16:creationId xmlns:a16="http://schemas.microsoft.com/office/drawing/2014/main" id="{D6055ACF-0AFC-4220-B114-A173A973169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a:grpFill/>
          </p:spPr>
        </p:pic>
      </p:grpSp>
      <p:grpSp>
        <p:nvGrpSpPr>
          <p:cNvPr id="182" name="Group 181">
            <a:extLst>
              <a:ext uri="{FF2B5EF4-FFF2-40B4-BE49-F238E27FC236}">
                <a16:creationId xmlns:a16="http://schemas.microsoft.com/office/drawing/2014/main" id="{A4ADCC66-4742-44F9-B129-191544402BB4}"/>
              </a:ext>
            </a:extLst>
          </p:cNvPr>
          <p:cNvGrpSpPr/>
          <p:nvPr/>
        </p:nvGrpSpPr>
        <p:grpSpPr>
          <a:xfrm>
            <a:off x="4320509" y="5382903"/>
            <a:ext cx="1205778" cy="791337"/>
            <a:chOff x="4306809" y="5285961"/>
            <a:chExt cx="1205778" cy="791337"/>
          </a:xfrm>
        </p:grpSpPr>
        <p:sp>
          <p:nvSpPr>
            <p:cNvPr id="180" name="Rectangle 179">
              <a:extLst>
                <a:ext uri="{FF2B5EF4-FFF2-40B4-BE49-F238E27FC236}">
                  <a16:creationId xmlns:a16="http://schemas.microsoft.com/office/drawing/2014/main" id="{A77A2F2A-221E-4A54-BFD5-771D87352A47}"/>
                </a:ext>
              </a:extLst>
            </p:cNvPr>
            <p:cNvSpPr/>
            <p:nvPr/>
          </p:nvSpPr>
          <p:spPr>
            <a:xfrm>
              <a:off x="4306809" y="5554078"/>
              <a:ext cx="1205778" cy="523220"/>
            </a:xfrm>
            <a:prstGeom prst="rect">
              <a:avLst/>
            </a:prstGeom>
          </p:spPr>
          <p:txBody>
            <a:bodyPr wrap="none">
              <a:spAutoFit/>
            </a:bodyPr>
            <a:lstStyle/>
            <a:p>
              <a:pPr lvl="0" algn="ctr">
                <a:defRPr/>
              </a:pPr>
              <a:r>
                <a:rPr lang="en-US" sz="1400" kern="0" dirty="0">
                  <a:solidFill>
                    <a:schemeClr val="bg1"/>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schemeClr val="bg1"/>
                  </a:solidFill>
                  <a:latin typeface="Segoe UI Light" panose="020B0502040204020203" pitchFamily="34" charset="0"/>
                  <a:cs typeface="Segoe UI Light" panose="020B0502040204020203" pitchFamily="34" charset="0"/>
                </a:rPr>
                <a:t>Network</a:t>
              </a:r>
            </a:p>
          </p:txBody>
        </p:sp>
        <p:pic>
          <p:nvPicPr>
            <p:cNvPr id="181" name="Picture 180">
              <a:extLst>
                <a:ext uri="{FF2B5EF4-FFF2-40B4-BE49-F238E27FC236}">
                  <a16:creationId xmlns:a16="http://schemas.microsoft.com/office/drawing/2014/main" id="{B4B93167-B25D-48BE-8DCB-02E99F2B75D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grpSp>
        <p:nvGrpSpPr>
          <p:cNvPr id="183" name="Group 182">
            <a:extLst>
              <a:ext uri="{FF2B5EF4-FFF2-40B4-BE49-F238E27FC236}">
                <a16:creationId xmlns:a16="http://schemas.microsoft.com/office/drawing/2014/main" id="{F60562C0-49B2-48BA-BC2B-B8235A035701}"/>
              </a:ext>
            </a:extLst>
          </p:cNvPr>
          <p:cNvGrpSpPr/>
          <p:nvPr/>
        </p:nvGrpSpPr>
        <p:grpSpPr>
          <a:xfrm>
            <a:off x="8473524" y="5245300"/>
            <a:ext cx="3184659" cy="1508868"/>
            <a:chOff x="8194491" y="5056889"/>
            <a:chExt cx="3184659" cy="1218390"/>
          </a:xfrm>
          <a:solidFill>
            <a:schemeClr val="tx1"/>
          </a:solidFill>
        </p:grpSpPr>
        <p:sp>
          <p:nvSpPr>
            <p:cNvPr id="184" name="Rectangular Callout 76">
              <a:extLst>
                <a:ext uri="{FF2B5EF4-FFF2-40B4-BE49-F238E27FC236}">
                  <a16:creationId xmlns:a16="http://schemas.microsoft.com/office/drawing/2014/main" id="{59F2C677-9652-4EB2-808C-F7863194DEB6}"/>
                </a:ext>
              </a:extLst>
            </p:cNvPr>
            <p:cNvSpPr/>
            <p:nvPr/>
          </p:nvSpPr>
          <p:spPr>
            <a:xfrm>
              <a:off x="8539395" y="5082615"/>
              <a:ext cx="2839755" cy="1192664"/>
            </a:xfrm>
            <a:prstGeom prst="wedgeRectCallout">
              <a:avLst>
                <a:gd name="adj1" fmla="val -71511"/>
                <a:gd name="adj2" fmla="val -28459"/>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85" name="Oval 184">
              <a:extLst>
                <a:ext uri="{FF2B5EF4-FFF2-40B4-BE49-F238E27FC236}">
                  <a16:creationId xmlns:a16="http://schemas.microsoft.com/office/drawing/2014/main" id="{75CC5E6D-9226-4946-93EF-FCD50A26A23F}"/>
                </a:ext>
              </a:extLst>
            </p:cNvPr>
            <p:cNvSpPr/>
            <p:nvPr/>
          </p:nvSpPr>
          <p:spPr>
            <a:xfrm>
              <a:off x="8194491" y="5056889"/>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8</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86" name="Group 185">
            <a:extLst>
              <a:ext uri="{FF2B5EF4-FFF2-40B4-BE49-F238E27FC236}">
                <a16:creationId xmlns:a16="http://schemas.microsoft.com/office/drawing/2014/main" id="{93B7BFBC-505E-4024-BCE5-82E48F0DAFB9}"/>
              </a:ext>
            </a:extLst>
          </p:cNvPr>
          <p:cNvGrpSpPr/>
          <p:nvPr/>
        </p:nvGrpSpPr>
        <p:grpSpPr>
          <a:xfrm>
            <a:off x="8041085" y="3134005"/>
            <a:ext cx="3065853" cy="2048313"/>
            <a:chOff x="8041085" y="3134005"/>
            <a:chExt cx="3065853" cy="1852649"/>
          </a:xfrm>
          <a:solidFill>
            <a:schemeClr val="tx1"/>
          </a:solidFill>
        </p:grpSpPr>
        <p:sp>
          <p:nvSpPr>
            <p:cNvPr id="187" name="Rectangular Callout 55">
              <a:extLst>
                <a:ext uri="{FF2B5EF4-FFF2-40B4-BE49-F238E27FC236}">
                  <a16:creationId xmlns:a16="http://schemas.microsoft.com/office/drawing/2014/main" id="{6F760A43-2D47-449E-BA85-D93D63CBB7BA}"/>
                </a:ext>
              </a:extLst>
            </p:cNvPr>
            <p:cNvSpPr/>
            <p:nvPr/>
          </p:nvSpPr>
          <p:spPr>
            <a:xfrm>
              <a:off x="8041085" y="3389875"/>
              <a:ext cx="3065853" cy="1596779"/>
            </a:xfrm>
            <a:prstGeom prst="wedgeRectCallout">
              <a:avLst>
                <a:gd name="adj1" fmla="val 2827"/>
                <a:gd name="adj2" fmla="val -69077"/>
              </a:avLst>
            </a:prstGeom>
            <a:grp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(x2):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(x2) :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(x2):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88" name="Oval 187">
              <a:extLst>
                <a:ext uri="{FF2B5EF4-FFF2-40B4-BE49-F238E27FC236}">
                  <a16:creationId xmlns:a16="http://schemas.microsoft.com/office/drawing/2014/main" id="{51B595CA-4400-4E75-8921-A14E3C1AA309}"/>
                </a:ext>
              </a:extLst>
            </p:cNvPr>
            <p:cNvSpPr/>
            <p:nvPr/>
          </p:nvSpPr>
          <p:spPr>
            <a:xfrm>
              <a:off x="8159913" y="3134005"/>
              <a:ext cx="192232" cy="193934"/>
            </a:xfrm>
            <a:prstGeom prst="ellipse">
              <a:avLst/>
            </a:prstGeom>
            <a:grpFill/>
            <a:ln w="9525"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sp>
        <p:nvSpPr>
          <p:cNvPr id="125" name="Rectangle 124">
            <a:extLst>
              <a:ext uri="{FF2B5EF4-FFF2-40B4-BE49-F238E27FC236}">
                <a16:creationId xmlns:a16="http://schemas.microsoft.com/office/drawing/2014/main" id="{05B14B72-02FD-48C9-A14B-55E9221284E0}"/>
              </a:ext>
            </a:extLst>
          </p:cNvPr>
          <p:cNvSpPr/>
          <p:nvPr/>
        </p:nvSpPr>
        <p:spPr>
          <a:xfrm>
            <a:off x="4195376" y="1884562"/>
            <a:ext cx="656307" cy="900190"/>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126" name="Picture 125">
            <a:extLst>
              <a:ext uri="{FF2B5EF4-FFF2-40B4-BE49-F238E27FC236}">
                <a16:creationId xmlns:a16="http://schemas.microsoft.com/office/drawing/2014/main" id="{EDEEF709-7B9E-4C9B-B547-4B1A1E29043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99388" y="2205281"/>
            <a:ext cx="259624" cy="259624"/>
          </a:xfrm>
          <a:prstGeom prst="rect">
            <a:avLst/>
          </a:prstGeom>
        </p:spPr>
      </p:pic>
      <p:sp>
        <p:nvSpPr>
          <p:cNvPr id="127" name="TextBox 126">
            <a:extLst>
              <a:ext uri="{FF2B5EF4-FFF2-40B4-BE49-F238E27FC236}">
                <a16:creationId xmlns:a16="http://schemas.microsoft.com/office/drawing/2014/main" id="{376ECD66-8F2F-4535-B850-4C64E5A0604A}"/>
              </a:ext>
            </a:extLst>
          </p:cNvPr>
          <p:cNvSpPr txBox="1"/>
          <p:nvPr/>
        </p:nvSpPr>
        <p:spPr>
          <a:xfrm>
            <a:off x="4086803" y="2415420"/>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sp>
        <p:nvSpPr>
          <p:cNvPr id="128" name="Rectangle 127">
            <a:extLst>
              <a:ext uri="{FF2B5EF4-FFF2-40B4-BE49-F238E27FC236}">
                <a16:creationId xmlns:a16="http://schemas.microsoft.com/office/drawing/2014/main" id="{7A112493-43C5-49BE-97C1-4C5432AD2E1C}"/>
              </a:ext>
            </a:extLst>
          </p:cNvPr>
          <p:cNvSpPr/>
          <p:nvPr/>
        </p:nvSpPr>
        <p:spPr>
          <a:xfrm>
            <a:off x="3426721" y="2166757"/>
            <a:ext cx="770403" cy="228112"/>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29" name="Picture 128">
            <a:extLst>
              <a:ext uri="{FF2B5EF4-FFF2-40B4-BE49-F238E27FC236}">
                <a16:creationId xmlns:a16="http://schemas.microsoft.com/office/drawing/2014/main" id="{A339ECC2-3574-491A-8120-DC5C0283E76F}"/>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grpSp>
        <p:nvGrpSpPr>
          <p:cNvPr id="110" name="Group 109">
            <a:extLst>
              <a:ext uri="{FF2B5EF4-FFF2-40B4-BE49-F238E27FC236}">
                <a16:creationId xmlns:a16="http://schemas.microsoft.com/office/drawing/2014/main" id="{C75312A0-ED1A-482A-A4FF-0E644DBBE2F8}"/>
              </a:ext>
            </a:extLst>
          </p:cNvPr>
          <p:cNvGrpSpPr/>
          <p:nvPr/>
        </p:nvGrpSpPr>
        <p:grpSpPr>
          <a:xfrm>
            <a:off x="3999282" y="807634"/>
            <a:ext cx="1089799" cy="1037080"/>
            <a:chOff x="3999282" y="807634"/>
            <a:chExt cx="1089799" cy="1037080"/>
          </a:xfrm>
        </p:grpSpPr>
        <p:sp>
          <p:nvSpPr>
            <p:cNvPr id="171" name="Oval 170">
              <a:extLst>
                <a:ext uri="{FF2B5EF4-FFF2-40B4-BE49-F238E27FC236}">
                  <a16:creationId xmlns:a16="http://schemas.microsoft.com/office/drawing/2014/main" id="{2C6D1AF9-0D6A-45C8-B391-B5250E10BF88}"/>
                </a:ext>
              </a:extLst>
            </p:cNvPr>
            <p:cNvSpPr/>
            <p:nvPr/>
          </p:nvSpPr>
          <p:spPr>
            <a:xfrm>
              <a:off x="3999282" y="807634"/>
              <a:ext cx="192232" cy="193934"/>
            </a:xfrm>
            <a:prstGeom prst="ellipse">
              <a:avLst/>
            </a:prstGeom>
            <a:solidFill>
              <a:schemeClr val="tx1"/>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70" name="Rectangular Callout 81">
              <a:extLst>
                <a:ext uri="{FF2B5EF4-FFF2-40B4-BE49-F238E27FC236}">
                  <a16:creationId xmlns:a16="http://schemas.microsoft.com/office/drawing/2014/main" id="{FE40DE5F-285C-40A8-8832-C0DFEFCE3BB4}"/>
                </a:ext>
              </a:extLst>
            </p:cNvPr>
            <p:cNvSpPr/>
            <p:nvPr/>
          </p:nvSpPr>
          <p:spPr>
            <a:xfrm>
              <a:off x="4230662" y="829056"/>
              <a:ext cx="858419" cy="1015658"/>
            </a:xfrm>
            <a:prstGeom prst="wedgeRectCallout">
              <a:avLst>
                <a:gd name="adj1" fmla="val 67808"/>
                <a:gd name="adj2" fmla="val 88058"/>
              </a:avLst>
            </a:prstGeom>
            <a:solidFill>
              <a:schemeClr val="tx1"/>
            </a:solidFill>
            <a:ln w="6350" cap="flat" cmpd="sng" algn="ctr">
              <a:solidFill>
                <a:schemeClr val="bg1"/>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15" name="Cloud Callout 14"/>
          <p:cNvSpPr/>
          <p:nvPr/>
        </p:nvSpPr>
        <p:spPr>
          <a:xfrm>
            <a:off x="2488578" y="1890144"/>
            <a:ext cx="1073888"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653474" y="343972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spTree>
    <p:extLst>
      <p:ext uri="{BB962C8B-B14F-4D97-AF65-F5344CB8AC3E}">
        <p14:creationId xmlns:p14="http://schemas.microsoft.com/office/powerpoint/2010/main" val="3911488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fade">
                                      <p:cBhvr>
                                        <p:cTn id="14" dur="1000"/>
                                        <p:tgtEl>
                                          <p:spTgt spid="110"/>
                                        </p:tgtEl>
                                      </p:cBhvr>
                                    </p:animEffect>
                                    <p:anim calcmode="lin" valueType="num">
                                      <p:cBhvr>
                                        <p:cTn id="15" dur="1000" fill="hold"/>
                                        <p:tgtEl>
                                          <p:spTgt spid="110"/>
                                        </p:tgtEl>
                                        <p:attrNameLst>
                                          <p:attrName>ppt_x</p:attrName>
                                        </p:attrNameLst>
                                      </p:cBhvr>
                                      <p:tavLst>
                                        <p:tav tm="0">
                                          <p:val>
                                            <p:strVal val="#ppt_x"/>
                                          </p:val>
                                        </p:tav>
                                        <p:tav tm="100000">
                                          <p:val>
                                            <p:strVal val="#ppt_x"/>
                                          </p:val>
                                        </p:tav>
                                      </p:tavLst>
                                    </p:anim>
                                    <p:anim calcmode="lin" valueType="num">
                                      <p:cBhvr>
                                        <p:cTn id="16"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anim calcmode="lin" valueType="num">
                                      <p:cBhvr>
                                        <p:cTn id="29" dur="1000" fill="hold"/>
                                        <p:tgtEl>
                                          <p:spTgt spid="65"/>
                                        </p:tgtEl>
                                        <p:attrNameLst>
                                          <p:attrName>ppt_x</p:attrName>
                                        </p:attrNameLst>
                                      </p:cBhvr>
                                      <p:tavLst>
                                        <p:tav tm="0">
                                          <p:val>
                                            <p:strVal val="#ppt_x"/>
                                          </p:val>
                                        </p:tav>
                                        <p:tav tm="100000">
                                          <p:val>
                                            <p:strVal val="#ppt_x"/>
                                          </p:val>
                                        </p:tav>
                                      </p:tavLst>
                                    </p:anim>
                                    <p:anim calcmode="lin" valueType="num">
                                      <p:cBhvr>
                                        <p:cTn id="3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1000"/>
                                        <p:tgtEl>
                                          <p:spTgt spid="89"/>
                                        </p:tgtEl>
                                      </p:cBhvr>
                                    </p:animEffect>
                                    <p:anim calcmode="lin" valueType="num">
                                      <p:cBhvr>
                                        <p:cTn id="36" dur="1000" fill="hold"/>
                                        <p:tgtEl>
                                          <p:spTgt spid="89"/>
                                        </p:tgtEl>
                                        <p:attrNameLst>
                                          <p:attrName>ppt_x</p:attrName>
                                        </p:attrNameLst>
                                      </p:cBhvr>
                                      <p:tavLst>
                                        <p:tav tm="0">
                                          <p:val>
                                            <p:strVal val="#ppt_x"/>
                                          </p:val>
                                        </p:tav>
                                        <p:tav tm="100000">
                                          <p:val>
                                            <p:strVal val="#ppt_x"/>
                                          </p:val>
                                        </p:tav>
                                      </p:tavLst>
                                    </p:anim>
                                    <p:anim calcmode="lin" valueType="num">
                                      <p:cBhvr>
                                        <p:cTn id="37"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1000"/>
                                        <p:tgtEl>
                                          <p:spTgt spid="100"/>
                                        </p:tgtEl>
                                      </p:cBhvr>
                                    </p:animEffect>
                                    <p:anim calcmode="lin" valueType="num">
                                      <p:cBhvr>
                                        <p:cTn id="43" dur="1000" fill="hold"/>
                                        <p:tgtEl>
                                          <p:spTgt spid="100"/>
                                        </p:tgtEl>
                                        <p:attrNameLst>
                                          <p:attrName>ppt_x</p:attrName>
                                        </p:attrNameLst>
                                      </p:cBhvr>
                                      <p:tavLst>
                                        <p:tav tm="0">
                                          <p:val>
                                            <p:strVal val="#ppt_x"/>
                                          </p:val>
                                        </p:tav>
                                        <p:tav tm="100000">
                                          <p:val>
                                            <p:strVal val="#ppt_x"/>
                                          </p:val>
                                        </p:tav>
                                      </p:tavLst>
                                    </p:anim>
                                    <p:anim calcmode="lin" valueType="num">
                                      <p:cBhvr>
                                        <p:cTn id="4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3"/>
                                        </p:tgtEl>
                                        <p:attrNameLst>
                                          <p:attrName>style.visibility</p:attrName>
                                        </p:attrNameLst>
                                      </p:cBhvr>
                                      <p:to>
                                        <p:strVal val="visible"/>
                                      </p:to>
                                    </p:set>
                                    <p:animEffect transition="in" filter="fade">
                                      <p:cBhvr>
                                        <p:cTn id="49" dur="1000"/>
                                        <p:tgtEl>
                                          <p:spTgt spid="183"/>
                                        </p:tgtEl>
                                      </p:cBhvr>
                                    </p:animEffect>
                                    <p:anim calcmode="lin" valueType="num">
                                      <p:cBhvr>
                                        <p:cTn id="50" dur="1000" fill="hold"/>
                                        <p:tgtEl>
                                          <p:spTgt spid="183"/>
                                        </p:tgtEl>
                                        <p:attrNameLst>
                                          <p:attrName>ppt_x</p:attrName>
                                        </p:attrNameLst>
                                      </p:cBhvr>
                                      <p:tavLst>
                                        <p:tav tm="0">
                                          <p:val>
                                            <p:strVal val="#ppt_x"/>
                                          </p:val>
                                        </p:tav>
                                        <p:tav tm="100000">
                                          <p:val>
                                            <p:strVal val="#ppt_x"/>
                                          </p:val>
                                        </p:tav>
                                      </p:tavLst>
                                    </p:anim>
                                    <p:anim calcmode="lin" valueType="num">
                                      <p:cBhvr>
                                        <p:cTn id="51"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6"/>
                                        </p:tgtEl>
                                        <p:attrNameLst>
                                          <p:attrName>style.visibility</p:attrName>
                                        </p:attrNameLst>
                                      </p:cBhvr>
                                      <p:to>
                                        <p:strVal val="visible"/>
                                      </p:to>
                                    </p:set>
                                    <p:animEffect transition="in" filter="fade">
                                      <p:cBhvr>
                                        <p:cTn id="56" dur="1000"/>
                                        <p:tgtEl>
                                          <p:spTgt spid="186"/>
                                        </p:tgtEl>
                                      </p:cBhvr>
                                    </p:animEffect>
                                    <p:anim calcmode="lin" valueType="num">
                                      <p:cBhvr>
                                        <p:cTn id="57" dur="1000" fill="hold"/>
                                        <p:tgtEl>
                                          <p:spTgt spid="186"/>
                                        </p:tgtEl>
                                        <p:attrNameLst>
                                          <p:attrName>ppt_x</p:attrName>
                                        </p:attrNameLst>
                                      </p:cBhvr>
                                      <p:tavLst>
                                        <p:tav tm="0">
                                          <p:val>
                                            <p:strVal val="#ppt_x"/>
                                          </p:val>
                                        </p:tav>
                                        <p:tav tm="100000">
                                          <p:val>
                                            <p:strVal val="#ppt_x"/>
                                          </p:val>
                                        </p:tav>
                                      </p:tavLst>
                                    </p:anim>
                                    <p:anim calcmode="lin" valueType="num">
                                      <p:cBhvr>
                                        <p:cTn id="58"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355" y="825955"/>
            <a:ext cx="7470677" cy="2691849"/>
          </a:xfrm>
          <a:prstGeom prst="rect">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East US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3" name="Rectangle 2"/>
          <p:cNvSpPr/>
          <p:nvPr/>
        </p:nvSpPr>
        <p:spPr>
          <a:xfrm>
            <a:off x="4090109" y="1201597"/>
            <a:ext cx="7135975" cy="218170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4" name="Rectangle 3"/>
          <p:cNvSpPr/>
          <p:nvPr/>
        </p:nvSpPr>
        <p:spPr>
          <a:xfrm>
            <a:off x="1885523" y="5055384"/>
            <a:ext cx="1256810" cy="2517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Rectangle 4"/>
          <p:cNvSpPr/>
          <p:nvPr/>
        </p:nvSpPr>
        <p:spPr>
          <a:xfrm>
            <a:off x="569990" y="3731904"/>
            <a:ext cx="1588330" cy="2978993"/>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6"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174184"/>
            <a:ext cx="511524" cy="512909"/>
          </a:xfrm>
          <a:prstGeom prst="rect">
            <a:avLst/>
          </a:prstGeom>
          <a:noFill/>
          <a:ln w="9525">
            <a:noFill/>
            <a:miter lim="800000"/>
            <a:headEnd/>
            <a:tailEnd/>
          </a:ln>
        </p:spPr>
      </p:pic>
      <p:pic>
        <p:nvPicPr>
          <p:cNvPr id="7"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173791"/>
            <a:ext cx="518740" cy="512909"/>
          </a:xfrm>
          <a:prstGeom prst="rect">
            <a:avLst/>
          </a:prstGeom>
          <a:noFill/>
          <a:ln w="9525">
            <a:noFill/>
            <a:miter lim="800000"/>
            <a:headEnd/>
            <a:tailEnd/>
          </a:ln>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862787"/>
            <a:ext cx="289950" cy="307570"/>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406304"/>
            <a:ext cx="289950" cy="284668"/>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545670" y="4870037"/>
            <a:ext cx="334865" cy="334865"/>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558724" y="5370113"/>
            <a:ext cx="320076" cy="320076"/>
          </a:xfrm>
          <a:prstGeom prst="rect">
            <a:avLst/>
          </a:prstGeom>
        </p:spPr>
      </p:pic>
      <p:pic>
        <p:nvPicPr>
          <p:cNvPr id="12" name="Picture 13" descr="Host Integration Server (HIS) sm"/>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56930" y="5930680"/>
            <a:ext cx="396971" cy="628003"/>
          </a:xfrm>
          <a:prstGeom prst="rect">
            <a:avLst/>
          </a:prstGeom>
          <a:noFill/>
          <a:ln w="9525">
            <a:noFill/>
            <a:miter lim="800000"/>
            <a:headEnd/>
            <a:tailEnd/>
          </a:ln>
        </p:spPr>
      </p:pic>
      <p:pic>
        <p:nvPicPr>
          <p:cNvPr id="13" name="Picture 20" descr="Cray mainframe_medium"/>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497705" y="5987119"/>
            <a:ext cx="409465" cy="530779"/>
          </a:xfrm>
          <a:prstGeom prst="rect">
            <a:avLst/>
          </a:prstGeom>
          <a:noFill/>
          <a:ln w="9525">
            <a:noFill/>
            <a:miter lim="800000"/>
            <a:headEnd/>
            <a:tailEnd/>
          </a:ln>
        </p:spPr>
      </p:pic>
      <p:sp>
        <p:nvSpPr>
          <p:cNvPr id="14" name="Oval 13"/>
          <p:cNvSpPr/>
          <p:nvPr/>
        </p:nvSpPr>
        <p:spPr>
          <a:xfrm>
            <a:off x="9824403" y="3599080"/>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 name="Rectangle 14"/>
          <p:cNvSpPr/>
          <p:nvPr/>
        </p:nvSpPr>
        <p:spPr>
          <a:xfrm>
            <a:off x="3922355" y="4019048"/>
            <a:ext cx="7470677" cy="2691849"/>
          </a:xfrm>
          <a:prstGeom prst="rect">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West US</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 name="Rectangle 15"/>
          <p:cNvSpPr/>
          <p:nvPr/>
        </p:nvSpPr>
        <p:spPr>
          <a:xfrm>
            <a:off x="4090109" y="4394690"/>
            <a:ext cx="7103677" cy="218170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 name="Rectangular Callout 16"/>
          <p:cNvSpPr/>
          <p:nvPr/>
        </p:nvSpPr>
        <p:spPr>
          <a:xfrm>
            <a:off x="2165992" y="1203964"/>
            <a:ext cx="1614602" cy="727028"/>
          </a:xfrm>
          <a:prstGeom prst="wedgeRectCallout">
            <a:avLst>
              <a:gd name="adj1" fmla="val 39797"/>
              <a:gd name="adj2" fmla="val 76117"/>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Frontend ExpressRoute between customer and Azure VM recommended</a:t>
            </a:r>
          </a:p>
        </p:txBody>
      </p:sp>
      <p:sp>
        <p:nvSpPr>
          <p:cNvPr id="18" name="Rectangular Callout 172"/>
          <p:cNvSpPr/>
          <p:nvPr/>
        </p:nvSpPr>
        <p:spPr>
          <a:xfrm>
            <a:off x="6191100" y="3430156"/>
            <a:ext cx="1346721" cy="537527"/>
          </a:xfrm>
          <a:prstGeom prst="wedgeRectCallout">
            <a:avLst>
              <a:gd name="adj1" fmla="val 64077"/>
              <a:gd name="adj2" fmla="val 24394"/>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HANA System Replication for async volume replica</a:t>
            </a:r>
          </a:p>
        </p:txBody>
      </p:sp>
      <p:sp>
        <p:nvSpPr>
          <p:cNvPr id="19" name="Oval 18"/>
          <p:cNvSpPr/>
          <p:nvPr/>
        </p:nvSpPr>
        <p:spPr>
          <a:xfrm>
            <a:off x="2993051" y="6287521"/>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20" name="Oval 19"/>
          <p:cNvSpPr/>
          <p:nvPr/>
        </p:nvSpPr>
        <p:spPr>
          <a:xfrm>
            <a:off x="4265274" y="3694190"/>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sp>
        <p:nvSpPr>
          <p:cNvPr id="21" name="Rectangle 20"/>
          <p:cNvSpPr/>
          <p:nvPr/>
        </p:nvSpPr>
        <p:spPr>
          <a:xfrm>
            <a:off x="3605490" y="2364385"/>
            <a:ext cx="188606" cy="31324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C0C70276-5216-40F6-A1B7-E8A7BAD8C44E}"/>
              </a:ext>
            </a:extLst>
          </p:cNvPr>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10295391" y="2064398"/>
            <a:ext cx="291986" cy="291986"/>
          </a:xfrm>
          <a:prstGeom prst="rect">
            <a:avLst/>
          </a:prstGeom>
        </p:spPr>
      </p:pic>
      <p:sp>
        <p:nvSpPr>
          <p:cNvPr id="23" name="TextBox 22">
            <a:extLst>
              <a:ext uri="{FF2B5EF4-FFF2-40B4-BE49-F238E27FC236}">
                <a16:creationId xmlns:a16="http://schemas.microsoft.com/office/drawing/2014/main" id="{B83BC4B0-763A-4E89-981B-6F0BF3676223}"/>
              </a:ext>
            </a:extLst>
          </p:cNvPr>
          <p:cNvSpPr txBox="1"/>
          <p:nvPr/>
        </p:nvSpPr>
        <p:spPr>
          <a:xfrm>
            <a:off x="10499745" y="201013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Backup Vault</a:t>
            </a:r>
          </a:p>
        </p:txBody>
      </p:sp>
      <p:pic>
        <p:nvPicPr>
          <p:cNvPr id="24" name="Picture 2" descr="https://azure.microsoft.com/svghandler/security-center/?width=600&amp;height=315">
            <a:extLst>
              <a:ext uri="{FF2B5EF4-FFF2-40B4-BE49-F238E27FC236}">
                <a16:creationId xmlns:a16="http://schemas.microsoft.com/office/drawing/2014/main" id="{852736DF-E670-4596-B837-AC218860476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242791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9A235CA-15E8-4564-B4EA-A67B56455723}"/>
              </a:ext>
            </a:extLst>
          </p:cNvPr>
          <p:cNvSpPr txBox="1"/>
          <p:nvPr/>
        </p:nvSpPr>
        <p:spPr>
          <a:xfrm>
            <a:off x="10435553" y="239569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Security Center</a:t>
            </a:r>
          </a:p>
        </p:txBody>
      </p:sp>
      <p:pic>
        <p:nvPicPr>
          <p:cNvPr id="26" name="Picture 25">
            <a:extLst>
              <a:ext uri="{FF2B5EF4-FFF2-40B4-BE49-F238E27FC236}">
                <a16:creationId xmlns:a16="http://schemas.microsoft.com/office/drawing/2014/main" id="{D3954F40-7A21-43C7-B88B-F50EE8D872B4}"/>
              </a:ext>
            </a:extLst>
          </p:cNvPr>
          <p:cNvPicPr>
            <a:picLocks noChangeAspect="1"/>
          </p:cNvPicPr>
          <p:nvPr/>
        </p:nvPicPr>
        <p:blipFill>
          <a:blip r:embed="rId13"/>
          <a:stretch>
            <a:fillRect/>
          </a:stretch>
        </p:blipFill>
        <p:spPr>
          <a:xfrm>
            <a:off x="10276206" y="2873541"/>
            <a:ext cx="300393" cy="292747"/>
          </a:xfrm>
          <a:prstGeom prst="rect">
            <a:avLst/>
          </a:prstGeom>
          <a:ln>
            <a:no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FD9FCFC4-D352-422F-88E2-74E60200FAC2}"/>
              </a:ext>
            </a:extLst>
          </p:cNvPr>
          <p:cNvSpPr txBox="1"/>
          <p:nvPr/>
        </p:nvSpPr>
        <p:spPr>
          <a:xfrm>
            <a:off x="10553907" y="278217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Operation Mgmt Suite</a:t>
            </a:r>
          </a:p>
        </p:txBody>
      </p:sp>
      <p:pic>
        <p:nvPicPr>
          <p:cNvPr id="28" name="Picture 2" descr="http://www.iconsdb.com/icons/preview/royal-azure-blue/ssd-xxl.png">
            <a:extLst>
              <a:ext uri="{FF2B5EF4-FFF2-40B4-BE49-F238E27FC236}">
                <a16:creationId xmlns:a16="http://schemas.microsoft.com/office/drawing/2014/main" id="{3839A00D-D48E-48C8-9884-6014DAE5E517}"/>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168669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www.iconsdb.com/icons/preview/royal-azure-blue/ssd-xxl.png">
            <a:extLst>
              <a:ext uri="{FF2B5EF4-FFF2-40B4-BE49-F238E27FC236}">
                <a16:creationId xmlns:a16="http://schemas.microsoft.com/office/drawing/2014/main" id="{A5DB33FD-9477-4679-8CEF-597EB15C7172}"/>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173774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3FF6188D-7835-43E0-9163-6B578FEE948F}"/>
              </a:ext>
            </a:extLst>
          </p:cNvPr>
          <p:cNvSpPr txBox="1"/>
          <p:nvPr/>
        </p:nvSpPr>
        <p:spPr>
          <a:xfrm>
            <a:off x="10402864" y="162456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Premium</a:t>
            </a:r>
            <a:b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b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Storage</a:t>
            </a:r>
          </a:p>
        </p:txBody>
      </p:sp>
      <p:sp>
        <p:nvSpPr>
          <p:cNvPr id="31" name="TextBox 30">
            <a:extLst>
              <a:ext uri="{FF2B5EF4-FFF2-40B4-BE49-F238E27FC236}">
                <a16:creationId xmlns:a16="http://schemas.microsoft.com/office/drawing/2014/main" id="{B8F03AAB-775B-4194-9AD7-155831293484}"/>
              </a:ext>
            </a:extLst>
          </p:cNvPr>
          <p:cNvSpPr txBox="1"/>
          <p:nvPr/>
        </p:nvSpPr>
        <p:spPr>
          <a:xfrm>
            <a:off x="10194480" y="168654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32" name="Rectangle 31"/>
          <p:cNvSpPr/>
          <p:nvPr/>
        </p:nvSpPr>
        <p:spPr>
          <a:xfrm>
            <a:off x="3605490" y="5491258"/>
            <a:ext cx="1127167" cy="22610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 name="Rectangle 32"/>
          <p:cNvSpPr/>
          <p:nvPr/>
        </p:nvSpPr>
        <p:spPr>
          <a:xfrm>
            <a:off x="3384145" y="2288596"/>
            <a:ext cx="1314290" cy="22836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34" name="Picture 1"/>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3752550" y="228806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a:xfrm>
            <a:off x="3420955" y="2278885"/>
            <a:ext cx="1041367" cy="276999"/>
          </a:xfrm>
          <a:prstGeom prst="rect">
            <a:avLst/>
          </a:prstGeom>
          <a:solidFill>
            <a:srgbClr val="00B05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ER</a:t>
            </a:r>
          </a:p>
        </p:txBody>
      </p:sp>
      <p:pic>
        <p:nvPicPr>
          <p:cNvPr id="36" name="Picture 35">
            <a:extLst>
              <a:ext uri="{FF2B5EF4-FFF2-40B4-BE49-F238E27FC236}">
                <a16:creationId xmlns:a16="http://schemas.microsoft.com/office/drawing/2014/main" id="{E84EB5A9-13CA-4D77-9198-4EB1468FD3AF}"/>
              </a:ext>
            </a:extLst>
          </p:cNvPr>
          <p:cNvPicPr>
            <a:picLocks noChangeAspect="1"/>
          </p:cNvPicPr>
          <p:nvPr/>
        </p:nvPicPr>
        <p:blipFill>
          <a:blip r:embed="rId11" cstate="email">
            <a:biLevel thresh="25000"/>
            <a:extLst>
              <a:ext uri="{28A0092B-C50C-407E-A947-70E740481C1C}">
                <a14:useLocalDpi xmlns:a14="http://schemas.microsoft.com/office/drawing/2010/main"/>
              </a:ext>
            </a:extLst>
          </a:blip>
          <a:stretch>
            <a:fillRect/>
          </a:stretch>
        </p:blipFill>
        <p:spPr>
          <a:xfrm>
            <a:off x="10295391" y="5190408"/>
            <a:ext cx="291986" cy="291986"/>
          </a:xfrm>
          <a:prstGeom prst="rect">
            <a:avLst/>
          </a:prstGeom>
        </p:spPr>
      </p:pic>
      <p:sp>
        <p:nvSpPr>
          <p:cNvPr id="37" name="TextBox 36">
            <a:extLst>
              <a:ext uri="{FF2B5EF4-FFF2-40B4-BE49-F238E27FC236}">
                <a16:creationId xmlns:a16="http://schemas.microsoft.com/office/drawing/2014/main" id="{DA306779-DEFF-4A80-A2DF-2BD0FF0B7381}"/>
              </a:ext>
            </a:extLst>
          </p:cNvPr>
          <p:cNvSpPr txBox="1"/>
          <p:nvPr/>
        </p:nvSpPr>
        <p:spPr>
          <a:xfrm>
            <a:off x="10499745" y="513614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Backup Vault</a:t>
            </a:r>
          </a:p>
        </p:txBody>
      </p:sp>
      <p:pic>
        <p:nvPicPr>
          <p:cNvPr id="38" name="Picture 2" descr="https://azure.microsoft.com/svghandler/security-center/?width=600&amp;height=315">
            <a:extLst>
              <a:ext uri="{FF2B5EF4-FFF2-40B4-BE49-F238E27FC236}">
                <a16:creationId xmlns:a16="http://schemas.microsoft.com/office/drawing/2014/main" id="{664E2279-D165-4320-B00B-34F4D5E0E87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555392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000092B-1BAF-4435-9ADB-036449BC4C7F}"/>
              </a:ext>
            </a:extLst>
          </p:cNvPr>
          <p:cNvSpPr txBox="1"/>
          <p:nvPr/>
        </p:nvSpPr>
        <p:spPr>
          <a:xfrm>
            <a:off x="10435553" y="552170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Security Center</a:t>
            </a:r>
          </a:p>
        </p:txBody>
      </p:sp>
      <p:pic>
        <p:nvPicPr>
          <p:cNvPr id="40" name="Picture 39">
            <a:extLst>
              <a:ext uri="{FF2B5EF4-FFF2-40B4-BE49-F238E27FC236}">
                <a16:creationId xmlns:a16="http://schemas.microsoft.com/office/drawing/2014/main" id="{F48E8F2E-F4A0-48AA-BA9F-49800B736274}"/>
              </a:ext>
            </a:extLst>
          </p:cNvPr>
          <p:cNvPicPr>
            <a:picLocks noChangeAspect="1"/>
          </p:cNvPicPr>
          <p:nvPr/>
        </p:nvPicPr>
        <p:blipFill>
          <a:blip r:embed="rId13"/>
          <a:stretch>
            <a:fillRect/>
          </a:stretch>
        </p:blipFill>
        <p:spPr>
          <a:xfrm>
            <a:off x="10276206" y="5999551"/>
            <a:ext cx="300393" cy="292747"/>
          </a:xfrm>
          <a:prstGeom prst="rect">
            <a:avLst/>
          </a:prstGeom>
          <a:ln>
            <a:noFill/>
          </a:ln>
          <a:effectLst>
            <a:outerShdw blurRad="292100" dist="139700" dir="2700000" algn="tl" rotWithShape="0">
              <a:srgbClr val="333333">
                <a:alpha val="65000"/>
              </a:srgbClr>
            </a:outerShdw>
          </a:effectLst>
        </p:spPr>
      </p:pic>
      <p:sp>
        <p:nvSpPr>
          <p:cNvPr id="41" name="TextBox 40">
            <a:extLst>
              <a:ext uri="{FF2B5EF4-FFF2-40B4-BE49-F238E27FC236}">
                <a16:creationId xmlns:a16="http://schemas.microsoft.com/office/drawing/2014/main" id="{7CCBA775-2C02-4579-BF8A-CBE8065EB26A}"/>
              </a:ext>
            </a:extLst>
          </p:cNvPr>
          <p:cNvSpPr txBox="1"/>
          <p:nvPr/>
        </p:nvSpPr>
        <p:spPr>
          <a:xfrm>
            <a:off x="10553907" y="590818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Operation Mgmt Suite</a:t>
            </a:r>
          </a:p>
        </p:txBody>
      </p:sp>
      <p:pic>
        <p:nvPicPr>
          <p:cNvPr id="42" name="Picture 2" descr="http://www.iconsdb.com/icons/preview/royal-azure-blue/ssd-xxl.png">
            <a:extLst>
              <a:ext uri="{FF2B5EF4-FFF2-40B4-BE49-F238E27FC236}">
                <a16:creationId xmlns:a16="http://schemas.microsoft.com/office/drawing/2014/main" id="{A28787D5-DA41-40EB-941D-A416EF433CF1}"/>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481270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iconsdb.com/icons/preview/royal-azure-blue/ssd-xxl.png">
            <a:extLst>
              <a:ext uri="{FF2B5EF4-FFF2-40B4-BE49-F238E27FC236}">
                <a16:creationId xmlns:a16="http://schemas.microsoft.com/office/drawing/2014/main" id="{A4B9948A-FC8A-482C-8F19-E5E49C26CBA3}"/>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486375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B99D1F31-FD07-48FE-8C82-A51A7CD6A386}"/>
              </a:ext>
            </a:extLst>
          </p:cNvPr>
          <p:cNvSpPr txBox="1"/>
          <p:nvPr/>
        </p:nvSpPr>
        <p:spPr>
          <a:xfrm>
            <a:off x="10402864" y="475057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Premium</a:t>
            </a:r>
            <a:b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br>
            <a:r>
              <a:rPr kumimoji="0" lang="en-US" sz="800" b="1" i="0" u="none" strike="noStrike" kern="0" cap="none" spc="0" normalizeH="0" baseline="0" noProof="0" dirty="0">
                <a:ln>
                  <a:noFill/>
                </a:ln>
                <a:effectLst/>
                <a:uLnTx/>
                <a:uFillTx/>
                <a:latin typeface="Segoe UI Light" panose="020B0502040204020203" pitchFamily="34" charset="0"/>
                <a:ea typeface="+mn-ea"/>
                <a:cs typeface="Segoe UI Light" panose="020B0502040204020203" pitchFamily="34" charset="0"/>
              </a:rPr>
              <a:t>Storage</a:t>
            </a:r>
          </a:p>
        </p:txBody>
      </p:sp>
      <p:sp>
        <p:nvSpPr>
          <p:cNvPr id="45" name="TextBox 44">
            <a:extLst>
              <a:ext uri="{FF2B5EF4-FFF2-40B4-BE49-F238E27FC236}">
                <a16:creationId xmlns:a16="http://schemas.microsoft.com/office/drawing/2014/main" id="{74B98721-C7FD-4F93-A28A-1698C322EEBE}"/>
              </a:ext>
            </a:extLst>
          </p:cNvPr>
          <p:cNvSpPr txBox="1"/>
          <p:nvPr/>
        </p:nvSpPr>
        <p:spPr>
          <a:xfrm>
            <a:off x="10194480" y="481255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46" name="Rectangle 45">
            <a:extLst>
              <a:ext uri="{FF2B5EF4-FFF2-40B4-BE49-F238E27FC236}">
                <a16:creationId xmlns:a16="http://schemas.microsoft.com/office/drawing/2014/main" id="{0EC15915-2727-4AAD-AF33-8EE69A8C124D}"/>
              </a:ext>
            </a:extLst>
          </p:cNvPr>
          <p:cNvSpPr/>
          <p:nvPr/>
        </p:nvSpPr>
        <p:spPr>
          <a:xfrm>
            <a:off x="4222976" y="1335960"/>
            <a:ext cx="5836762" cy="194229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Azure Virtual Network #1</a:t>
            </a:r>
          </a:p>
        </p:txBody>
      </p:sp>
      <p:sp>
        <p:nvSpPr>
          <p:cNvPr id="47" name="Rectangle 46"/>
          <p:cNvSpPr/>
          <p:nvPr/>
        </p:nvSpPr>
        <p:spPr>
          <a:xfrm>
            <a:off x="4314013" y="1659950"/>
            <a:ext cx="430473"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48" name="Picture 4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95685" y="2249116"/>
            <a:ext cx="262902" cy="259624"/>
          </a:xfrm>
          <a:prstGeom prst="rect">
            <a:avLst/>
          </a:prstGeom>
        </p:spPr>
      </p:pic>
      <p:sp>
        <p:nvSpPr>
          <p:cNvPr id="49" name="Rectangle 48">
            <a:extLst>
              <a:ext uri="{FF2B5EF4-FFF2-40B4-BE49-F238E27FC236}">
                <a16:creationId xmlns:a16="http://schemas.microsoft.com/office/drawing/2014/main" id="{1F56E9CF-3C57-411D-B9A6-72994516FD77}"/>
              </a:ext>
            </a:extLst>
          </p:cNvPr>
          <p:cNvSpPr/>
          <p:nvPr/>
        </p:nvSpPr>
        <p:spPr>
          <a:xfrm>
            <a:off x="9131041" y="1679000"/>
            <a:ext cx="786661"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#3</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50" name="Rectangle 49">
            <a:extLst>
              <a:ext uri="{FF2B5EF4-FFF2-40B4-BE49-F238E27FC236}">
                <a16:creationId xmlns:a16="http://schemas.microsoft.com/office/drawing/2014/main" id="{2821C403-A0B7-4870-BDD6-B6BCE7A809D3}"/>
              </a:ext>
            </a:extLst>
          </p:cNvPr>
          <p:cNvSpPr/>
          <p:nvPr/>
        </p:nvSpPr>
        <p:spPr>
          <a:xfrm>
            <a:off x="4842008" y="1662669"/>
            <a:ext cx="219651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#1 – AP Prod</a:t>
            </a:r>
          </a:p>
        </p:txBody>
      </p:sp>
      <p:sp>
        <p:nvSpPr>
          <p:cNvPr id="51" name="TextBox 50"/>
          <p:cNvSpPr txBox="1"/>
          <p:nvPr/>
        </p:nvSpPr>
        <p:spPr>
          <a:xfrm>
            <a:off x="6995767" y="1944581"/>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Prod</a:t>
            </a:r>
          </a:p>
        </p:txBody>
      </p:sp>
      <p:pic>
        <p:nvPicPr>
          <p:cNvPr id="52" name="Picture 51"/>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472329" y="2268962"/>
            <a:ext cx="461905" cy="456146"/>
          </a:xfrm>
          <a:prstGeom prst="rect">
            <a:avLst/>
          </a:prstGeom>
        </p:spPr>
      </p:pic>
      <p:pic>
        <p:nvPicPr>
          <p:cNvPr id="53" name="Picture 52"/>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62826" y="2536543"/>
            <a:ext cx="461905" cy="456146"/>
          </a:xfrm>
          <a:prstGeom prst="rect">
            <a:avLst/>
          </a:prstGeom>
        </p:spPr>
      </p:pic>
      <p:pic>
        <p:nvPicPr>
          <p:cNvPr id="54"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121396" y="2658011"/>
            <a:ext cx="443775" cy="223503"/>
          </a:xfrm>
          <a:prstGeom prst="rect">
            <a:avLst/>
          </a:prstGeom>
        </p:spPr>
      </p:pic>
      <p:pic>
        <p:nvPicPr>
          <p:cNvPr id="55" name="Picture 54"/>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692639" y="2541213"/>
            <a:ext cx="461905" cy="456146"/>
          </a:xfrm>
          <a:prstGeom prst="rect">
            <a:avLst/>
          </a:prstGeom>
        </p:spPr>
      </p:pic>
      <p:pic>
        <p:nvPicPr>
          <p:cNvPr id="56"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51209" y="2667276"/>
            <a:ext cx="443775" cy="223503"/>
          </a:xfrm>
          <a:prstGeom prst="rect">
            <a:avLst/>
          </a:prstGeom>
        </p:spPr>
      </p:pic>
      <p:pic>
        <p:nvPicPr>
          <p:cNvPr id="57" name="Picture 56"/>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167529" y="2526137"/>
            <a:ext cx="461905" cy="456146"/>
          </a:xfrm>
          <a:prstGeom prst="rect">
            <a:avLst/>
          </a:prstGeom>
        </p:spPr>
      </p:pic>
      <p:cxnSp>
        <p:nvCxnSpPr>
          <p:cNvPr id="58" name="Straight Arrow Connector 57"/>
          <p:cNvCxnSpPr>
            <a:stCxn id="54" idx="3"/>
            <a:endCxn id="55" idx="1"/>
          </p:cNvCxnSpPr>
          <p:nvPr/>
        </p:nvCxnSpPr>
        <p:spPr>
          <a:xfrm flipV="1">
            <a:off x="5565171" y="2769286"/>
            <a:ext cx="127468" cy="477"/>
          </a:xfrm>
          <a:prstGeom prst="straightConnector1">
            <a:avLst/>
          </a:prstGeom>
          <a:ln w="57150" cmpd="dbl">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19929" y="2380087"/>
            <a:ext cx="461905" cy="456146"/>
          </a:xfrm>
          <a:prstGeom prst="rect">
            <a:avLst/>
          </a:prstGeom>
        </p:spPr>
      </p:pic>
      <p:pic>
        <p:nvPicPr>
          <p:cNvPr id="60"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226099" y="2652200"/>
            <a:ext cx="443775" cy="223503"/>
          </a:xfrm>
          <a:prstGeom prst="rect">
            <a:avLst/>
          </a:prstGeom>
        </p:spPr>
      </p:pic>
      <p:pic>
        <p:nvPicPr>
          <p:cNvPr id="61" name="Picture 60">
            <a:extLst>
              <a:ext uri="{FF2B5EF4-FFF2-40B4-BE49-F238E27FC236}">
                <a16:creationId xmlns:a16="http://schemas.microsoft.com/office/drawing/2014/main" id="{60CFC921-3819-4A59-9900-C2FDE27D215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97840" y="2271753"/>
            <a:ext cx="377237" cy="377237"/>
          </a:xfrm>
          <a:prstGeom prst="rect">
            <a:avLst/>
          </a:prstGeom>
        </p:spPr>
      </p:pic>
      <p:pic>
        <p:nvPicPr>
          <p:cNvPr id="62" name="Picture 61">
            <a:extLst>
              <a:ext uri="{FF2B5EF4-FFF2-40B4-BE49-F238E27FC236}">
                <a16:creationId xmlns:a16="http://schemas.microsoft.com/office/drawing/2014/main" id="{6F509BF1-7072-47D5-BD0E-C020158AD3B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36730" y="2271061"/>
            <a:ext cx="377237" cy="377237"/>
          </a:xfrm>
          <a:prstGeom prst="rect">
            <a:avLst/>
          </a:prstGeom>
        </p:spPr>
      </p:pic>
      <p:pic>
        <p:nvPicPr>
          <p:cNvPr id="63" name="Picture 62">
            <a:extLst>
              <a:ext uri="{FF2B5EF4-FFF2-40B4-BE49-F238E27FC236}">
                <a16:creationId xmlns:a16="http://schemas.microsoft.com/office/drawing/2014/main" id="{245BBE89-D10F-4F67-BE11-47F48B5874C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13098" y="2721629"/>
            <a:ext cx="377237" cy="377237"/>
          </a:xfrm>
          <a:prstGeom prst="rect">
            <a:avLst/>
          </a:prstGeom>
        </p:spPr>
      </p:pic>
      <p:pic>
        <p:nvPicPr>
          <p:cNvPr id="64" name="Picture 63">
            <a:extLst>
              <a:ext uri="{FF2B5EF4-FFF2-40B4-BE49-F238E27FC236}">
                <a16:creationId xmlns:a16="http://schemas.microsoft.com/office/drawing/2014/main" id="{9148D1BC-5652-468B-AE80-F9C83D3CE5B8}"/>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51988" y="2720937"/>
            <a:ext cx="377237" cy="377237"/>
          </a:xfrm>
          <a:prstGeom prst="rect">
            <a:avLst/>
          </a:prstGeom>
        </p:spPr>
      </p:pic>
      <p:sp>
        <p:nvSpPr>
          <p:cNvPr id="65" name="Rectangle 64">
            <a:extLst>
              <a:ext uri="{FF2B5EF4-FFF2-40B4-BE49-F238E27FC236}">
                <a16:creationId xmlns:a16="http://schemas.microsoft.com/office/drawing/2014/main" id="{FA12E5CF-B9A3-4EC2-8A0B-533023D4FD81}"/>
              </a:ext>
            </a:extLst>
          </p:cNvPr>
          <p:cNvSpPr/>
          <p:nvPr/>
        </p:nvSpPr>
        <p:spPr>
          <a:xfrm>
            <a:off x="4212966" y="4539161"/>
            <a:ext cx="5836762" cy="1942294"/>
          </a:xfrm>
          <a:prstGeom prst="rect">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Azure Virtual Network #2</a:t>
            </a:r>
          </a:p>
        </p:txBody>
      </p:sp>
      <p:sp>
        <p:nvSpPr>
          <p:cNvPr id="66" name="Rectangle 65">
            <a:extLst>
              <a:ext uri="{FF2B5EF4-FFF2-40B4-BE49-F238E27FC236}">
                <a16:creationId xmlns:a16="http://schemas.microsoft.com/office/drawing/2014/main" id="{C0570D56-E5E7-4B53-A02D-6D23971B29C3}"/>
              </a:ext>
            </a:extLst>
          </p:cNvPr>
          <p:cNvSpPr/>
          <p:nvPr/>
        </p:nvSpPr>
        <p:spPr>
          <a:xfrm>
            <a:off x="4304003" y="4863151"/>
            <a:ext cx="430473"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7" name="Picture 66">
            <a:extLst>
              <a:ext uri="{FF2B5EF4-FFF2-40B4-BE49-F238E27FC236}">
                <a16:creationId xmlns:a16="http://schemas.microsoft.com/office/drawing/2014/main" id="{D01EBE36-1822-4D03-80B0-38E45058F4B0}"/>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85675" y="5452317"/>
            <a:ext cx="262902" cy="259624"/>
          </a:xfrm>
          <a:prstGeom prst="rect">
            <a:avLst/>
          </a:prstGeom>
        </p:spPr>
      </p:pic>
      <p:sp>
        <p:nvSpPr>
          <p:cNvPr id="68" name="Rectangle 67">
            <a:extLst>
              <a:ext uri="{FF2B5EF4-FFF2-40B4-BE49-F238E27FC236}">
                <a16:creationId xmlns:a16="http://schemas.microsoft.com/office/drawing/2014/main" id="{90809323-24A3-4F87-8678-40DFAC10C716}"/>
              </a:ext>
            </a:extLst>
          </p:cNvPr>
          <p:cNvSpPr/>
          <p:nvPr/>
        </p:nvSpPr>
        <p:spPr>
          <a:xfrm>
            <a:off x="9121031" y="4872676"/>
            <a:ext cx="786661"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#6</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69" name="Rectangle 68">
            <a:extLst>
              <a:ext uri="{FF2B5EF4-FFF2-40B4-BE49-F238E27FC236}">
                <a16:creationId xmlns:a16="http://schemas.microsoft.com/office/drawing/2014/main" id="{8F26F417-9FFC-408D-AAD3-A0216E4A28FD}"/>
              </a:ext>
            </a:extLst>
          </p:cNvPr>
          <p:cNvSpPr/>
          <p:nvPr/>
        </p:nvSpPr>
        <p:spPr>
          <a:xfrm>
            <a:off x="4831997" y="4865870"/>
            <a:ext cx="2205829"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#4 – AP DR</a:t>
            </a:r>
          </a:p>
        </p:txBody>
      </p:sp>
      <p:sp>
        <p:nvSpPr>
          <p:cNvPr id="70" name="TextBox 69">
            <a:extLst>
              <a:ext uri="{FF2B5EF4-FFF2-40B4-BE49-F238E27FC236}">
                <a16:creationId xmlns:a16="http://schemas.microsoft.com/office/drawing/2014/main" id="{507AE47B-84F2-46FB-858E-64ABFC4D2BD8}"/>
              </a:ext>
            </a:extLst>
          </p:cNvPr>
          <p:cNvSpPr txBox="1"/>
          <p:nvPr/>
        </p:nvSpPr>
        <p:spPr>
          <a:xfrm>
            <a:off x="6985757" y="5147782"/>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DR</a:t>
            </a:r>
          </a:p>
        </p:txBody>
      </p:sp>
      <p:pic>
        <p:nvPicPr>
          <p:cNvPr id="71" name="Picture 70">
            <a:extLst>
              <a:ext uri="{FF2B5EF4-FFF2-40B4-BE49-F238E27FC236}">
                <a16:creationId xmlns:a16="http://schemas.microsoft.com/office/drawing/2014/main" id="{D5C6C60C-0604-4427-AB92-9109156EE6D3}"/>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462319" y="5472163"/>
            <a:ext cx="461905" cy="456146"/>
          </a:xfrm>
          <a:prstGeom prst="rect">
            <a:avLst/>
          </a:prstGeom>
        </p:spPr>
      </p:pic>
      <p:pic>
        <p:nvPicPr>
          <p:cNvPr id="72" name="Picture 71">
            <a:extLst>
              <a:ext uri="{FF2B5EF4-FFF2-40B4-BE49-F238E27FC236}">
                <a16:creationId xmlns:a16="http://schemas.microsoft.com/office/drawing/2014/main" id="{CA3F1C55-DDFD-4B2D-A1EB-DF293D66F125}"/>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52816" y="5739744"/>
            <a:ext cx="461905" cy="456146"/>
          </a:xfrm>
          <a:prstGeom prst="rect">
            <a:avLst/>
          </a:prstGeom>
        </p:spPr>
      </p:pic>
      <p:pic>
        <p:nvPicPr>
          <p:cNvPr id="73" name="Picture 3">
            <a:extLst>
              <a:ext uri="{FF2B5EF4-FFF2-40B4-BE49-F238E27FC236}">
                <a16:creationId xmlns:a16="http://schemas.microsoft.com/office/drawing/2014/main" id="{E34905DA-8707-4826-920F-22E782195410}"/>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111386" y="5861212"/>
            <a:ext cx="443775" cy="223503"/>
          </a:xfrm>
          <a:prstGeom prst="rect">
            <a:avLst/>
          </a:prstGeom>
        </p:spPr>
      </p:pic>
      <p:pic>
        <p:nvPicPr>
          <p:cNvPr id="74" name="Picture 73">
            <a:extLst>
              <a:ext uri="{FF2B5EF4-FFF2-40B4-BE49-F238E27FC236}">
                <a16:creationId xmlns:a16="http://schemas.microsoft.com/office/drawing/2014/main" id="{4025F77B-74BF-4604-922C-562283C6F16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682629" y="5744414"/>
            <a:ext cx="461905" cy="456146"/>
          </a:xfrm>
          <a:prstGeom prst="rect">
            <a:avLst/>
          </a:prstGeom>
        </p:spPr>
      </p:pic>
      <p:pic>
        <p:nvPicPr>
          <p:cNvPr id="75" name="Picture 3">
            <a:extLst>
              <a:ext uri="{FF2B5EF4-FFF2-40B4-BE49-F238E27FC236}">
                <a16:creationId xmlns:a16="http://schemas.microsoft.com/office/drawing/2014/main" id="{3D14B9C5-08CA-4262-A802-5F6B1B7D3C19}"/>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41199" y="5870477"/>
            <a:ext cx="443775" cy="223503"/>
          </a:xfrm>
          <a:prstGeom prst="rect">
            <a:avLst/>
          </a:prstGeom>
        </p:spPr>
      </p:pic>
      <p:pic>
        <p:nvPicPr>
          <p:cNvPr id="76" name="Picture 75">
            <a:extLst>
              <a:ext uri="{FF2B5EF4-FFF2-40B4-BE49-F238E27FC236}">
                <a16:creationId xmlns:a16="http://schemas.microsoft.com/office/drawing/2014/main" id="{3DCD2879-FCAD-47CB-B5A2-855FB0628BD6}"/>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157519" y="5729338"/>
            <a:ext cx="461905" cy="456146"/>
          </a:xfrm>
          <a:prstGeom prst="rect">
            <a:avLst/>
          </a:prstGeom>
        </p:spPr>
      </p:pic>
      <p:pic>
        <p:nvPicPr>
          <p:cNvPr id="77" name="Picture 76">
            <a:extLst>
              <a:ext uri="{FF2B5EF4-FFF2-40B4-BE49-F238E27FC236}">
                <a16:creationId xmlns:a16="http://schemas.microsoft.com/office/drawing/2014/main" id="{08E9EEDB-C256-4AD2-85C6-BD73A31BFE03}"/>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09919" y="5583288"/>
            <a:ext cx="461905" cy="456146"/>
          </a:xfrm>
          <a:prstGeom prst="rect">
            <a:avLst/>
          </a:prstGeom>
        </p:spPr>
      </p:pic>
      <p:pic>
        <p:nvPicPr>
          <p:cNvPr id="78" name="Picture 3">
            <a:extLst>
              <a:ext uri="{FF2B5EF4-FFF2-40B4-BE49-F238E27FC236}">
                <a16:creationId xmlns:a16="http://schemas.microsoft.com/office/drawing/2014/main" id="{97CFA9F1-DB90-44F7-BD15-2FE8CC93EC8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216089" y="5855401"/>
            <a:ext cx="443775" cy="223503"/>
          </a:xfrm>
          <a:prstGeom prst="rect">
            <a:avLst/>
          </a:prstGeom>
        </p:spPr>
      </p:pic>
      <p:pic>
        <p:nvPicPr>
          <p:cNvPr id="79" name="Picture 78">
            <a:extLst>
              <a:ext uri="{FF2B5EF4-FFF2-40B4-BE49-F238E27FC236}">
                <a16:creationId xmlns:a16="http://schemas.microsoft.com/office/drawing/2014/main" id="{F80B8517-07C1-4D5D-B8B6-00B816262AB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87830" y="5474954"/>
            <a:ext cx="377237" cy="377237"/>
          </a:xfrm>
          <a:prstGeom prst="rect">
            <a:avLst/>
          </a:prstGeom>
        </p:spPr>
      </p:pic>
      <p:pic>
        <p:nvPicPr>
          <p:cNvPr id="80" name="Picture 79">
            <a:extLst>
              <a:ext uri="{FF2B5EF4-FFF2-40B4-BE49-F238E27FC236}">
                <a16:creationId xmlns:a16="http://schemas.microsoft.com/office/drawing/2014/main" id="{AB111923-E2A9-410B-9331-B11FC7A55D3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26720" y="5474262"/>
            <a:ext cx="377237" cy="377237"/>
          </a:xfrm>
          <a:prstGeom prst="rect">
            <a:avLst/>
          </a:prstGeom>
        </p:spPr>
      </p:pic>
      <p:pic>
        <p:nvPicPr>
          <p:cNvPr id="81" name="Picture 80">
            <a:extLst>
              <a:ext uri="{FF2B5EF4-FFF2-40B4-BE49-F238E27FC236}">
                <a16:creationId xmlns:a16="http://schemas.microsoft.com/office/drawing/2014/main" id="{FC7B567D-D956-4E01-B4EE-B78248D1B3AE}"/>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03088" y="5924830"/>
            <a:ext cx="377237" cy="377237"/>
          </a:xfrm>
          <a:prstGeom prst="rect">
            <a:avLst/>
          </a:prstGeom>
        </p:spPr>
      </p:pic>
      <p:pic>
        <p:nvPicPr>
          <p:cNvPr id="82" name="Picture 81">
            <a:extLst>
              <a:ext uri="{FF2B5EF4-FFF2-40B4-BE49-F238E27FC236}">
                <a16:creationId xmlns:a16="http://schemas.microsoft.com/office/drawing/2014/main" id="{12C90307-725C-4876-B3AF-EE43F311C83F}"/>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41978" y="5924138"/>
            <a:ext cx="377237" cy="377237"/>
          </a:xfrm>
          <a:prstGeom prst="rect">
            <a:avLst/>
          </a:prstGeom>
        </p:spPr>
      </p:pic>
      <p:sp>
        <p:nvSpPr>
          <p:cNvPr id="83" name="Cloud Callout 82"/>
          <p:cNvSpPr/>
          <p:nvPr/>
        </p:nvSpPr>
        <p:spPr>
          <a:xfrm>
            <a:off x="2488578" y="2035284"/>
            <a:ext cx="1073888" cy="4234256"/>
          </a:xfrm>
          <a:prstGeom prst="cloudCallout">
            <a:avLst>
              <a:gd name="adj1" fmla="val 4910"/>
              <a:gd name="adj2" fmla="val 17061"/>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4" name="TextBox 83"/>
          <p:cNvSpPr txBox="1"/>
          <p:nvPr/>
        </p:nvSpPr>
        <p:spPr>
          <a:xfrm>
            <a:off x="2653474" y="358486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WAN</a:t>
            </a:r>
          </a:p>
        </p:txBody>
      </p:sp>
      <p:sp>
        <p:nvSpPr>
          <p:cNvPr id="85" name="Rectangular Callout 172"/>
          <p:cNvSpPr/>
          <p:nvPr/>
        </p:nvSpPr>
        <p:spPr>
          <a:xfrm>
            <a:off x="4513239" y="3377143"/>
            <a:ext cx="1486128" cy="590540"/>
          </a:xfrm>
          <a:prstGeom prst="wedgeRectCallout">
            <a:avLst>
              <a:gd name="adj1" fmla="val 22677"/>
              <a:gd name="adj2" fmla="val -125665"/>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4-core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SAP app server cluster –  uptime SLA : 99.95%</a:t>
            </a:r>
          </a:p>
        </p:txBody>
      </p:sp>
      <p:sp>
        <p:nvSpPr>
          <p:cNvPr id="86" name="Rectangular Callout 85"/>
          <p:cNvSpPr/>
          <p:nvPr/>
        </p:nvSpPr>
        <p:spPr>
          <a:xfrm>
            <a:off x="3237352" y="5915547"/>
            <a:ext cx="1434893" cy="595276"/>
          </a:xfrm>
          <a:prstGeom prst="wedgeRectCallout">
            <a:avLst>
              <a:gd name="adj1" fmla="val 76877"/>
              <a:gd name="adj2" fmla="val -31993"/>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off VMs after setup (then Compute NOT charged)</a:t>
            </a:r>
          </a:p>
        </p:txBody>
      </p:sp>
      <p:sp>
        <p:nvSpPr>
          <p:cNvPr id="87" name="Oval 86"/>
          <p:cNvSpPr/>
          <p:nvPr/>
        </p:nvSpPr>
        <p:spPr>
          <a:xfrm>
            <a:off x="6344234" y="3212027"/>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88" name="Oval 87">
            <a:extLst>
              <a:ext uri="{FF2B5EF4-FFF2-40B4-BE49-F238E27FC236}">
                <a16:creationId xmlns:a16="http://schemas.microsoft.com/office/drawing/2014/main" id="{F240315C-B3B0-451E-8103-3BD1EC593694}"/>
              </a:ext>
            </a:extLst>
          </p:cNvPr>
          <p:cNvSpPr/>
          <p:nvPr/>
        </p:nvSpPr>
        <p:spPr>
          <a:xfrm>
            <a:off x="1888858" y="1416461"/>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89" name="Rectangle 88">
            <a:extLst>
              <a:ext uri="{FF2B5EF4-FFF2-40B4-BE49-F238E27FC236}">
                <a16:creationId xmlns:a16="http://schemas.microsoft.com/office/drawing/2014/main" id="{A994E1B7-FF38-4FE9-8D86-1EF87542702A}"/>
              </a:ext>
            </a:extLst>
          </p:cNvPr>
          <p:cNvSpPr/>
          <p:nvPr/>
        </p:nvSpPr>
        <p:spPr>
          <a:xfrm>
            <a:off x="7144063" y="1662668"/>
            <a:ext cx="189423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#2 – DB Prod</a:t>
            </a:r>
          </a:p>
        </p:txBody>
      </p:sp>
      <p:pic>
        <p:nvPicPr>
          <p:cNvPr id="90" name="Picture 89"/>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405757" y="2379450"/>
            <a:ext cx="643606" cy="635582"/>
          </a:xfrm>
          <a:prstGeom prst="rect">
            <a:avLst/>
          </a:prstGeom>
        </p:spPr>
      </p:pic>
      <p:pic>
        <p:nvPicPr>
          <p:cNvPr id="91" name="Picture 90"/>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478633" y="2640517"/>
            <a:ext cx="559309" cy="116657"/>
          </a:xfrm>
          <a:prstGeom prst="rect">
            <a:avLst/>
          </a:prstGeom>
        </p:spPr>
      </p:pic>
      <p:pic>
        <p:nvPicPr>
          <p:cNvPr id="92" name="Picture 9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102174" y="2381559"/>
            <a:ext cx="643606" cy="635582"/>
          </a:xfrm>
          <a:prstGeom prst="rect">
            <a:avLst/>
          </a:prstGeom>
        </p:spPr>
      </p:pic>
      <p:pic>
        <p:nvPicPr>
          <p:cNvPr id="93" name="Picture 92"/>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175050" y="2642626"/>
            <a:ext cx="559309" cy="116657"/>
          </a:xfrm>
          <a:prstGeom prst="rect">
            <a:avLst/>
          </a:prstGeom>
        </p:spPr>
      </p:pic>
      <p:cxnSp>
        <p:nvCxnSpPr>
          <p:cNvPr id="94" name="Connector: Elbow 119"/>
          <p:cNvCxnSpPr>
            <a:stCxn id="90" idx="0"/>
            <a:endCxn id="92" idx="0"/>
          </p:cNvCxnSpPr>
          <p:nvPr/>
        </p:nvCxnSpPr>
        <p:spPr>
          <a:xfrm rot="16200000" flipH="1">
            <a:off x="8074713" y="2032296"/>
            <a:ext cx="2109" cy="696417"/>
          </a:xfrm>
          <a:prstGeom prst="bentConnector3">
            <a:avLst>
              <a:gd name="adj1" fmla="val -812944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ular Callout 172"/>
          <p:cNvSpPr/>
          <p:nvPr/>
        </p:nvSpPr>
        <p:spPr>
          <a:xfrm>
            <a:off x="7954294" y="3215422"/>
            <a:ext cx="1827006" cy="699097"/>
          </a:xfrm>
          <a:prstGeom prst="wedgeRectCallout">
            <a:avLst>
              <a:gd name="adj1" fmla="val -43803"/>
              <a:gd name="adj2" fmla="val -83394"/>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448GB (RAM) HANA System Replication Cluster uptime SLA : 99.95%</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2TB SSD Storage</a:t>
            </a:r>
          </a:p>
        </p:txBody>
      </p:sp>
      <p:sp>
        <p:nvSpPr>
          <p:cNvPr id="96" name="Rectangle 95">
            <a:extLst>
              <a:ext uri="{FF2B5EF4-FFF2-40B4-BE49-F238E27FC236}">
                <a16:creationId xmlns:a16="http://schemas.microsoft.com/office/drawing/2014/main" id="{3308AEC9-28F6-4108-A496-16F6BE2EC8CC}"/>
              </a:ext>
            </a:extLst>
          </p:cNvPr>
          <p:cNvSpPr/>
          <p:nvPr/>
        </p:nvSpPr>
        <p:spPr>
          <a:xfrm>
            <a:off x="7142172" y="4864757"/>
            <a:ext cx="1894236" cy="154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#5 – DB DR</a:t>
            </a:r>
          </a:p>
        </p:txBody>
      </p:sp>
      <p:cxnSp>
        <p:nvCxnSpPr>
          <p:cNvPr id="97" name="Connector: Elbow 138"/>
          <p:cNvCxnSpPr>
            <a:cxnSpLocks/>
            <a:stCxn id="90" idx="2"/>
            <a:endCxn id="99" idx="1"/>
          </p:cNvCxnSpPr>
          <p:nvPr/>
        </p:nvCxnSpPr>
        <p:spPr>
          <a:xfrm rot="16200000" flipH="1">
            <a:off x="6374834" y="4367757"/>
            <a:ext cx="2875405" cy="16995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737C89AF-A2E9-40B8-B40E-ADF940ED20D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824637" y="5571041"/>
            <a:ext cx="643606" cy="635582"/>
          </a:xfrm>
          <a:prstGeom prst="rect">
            <a:avLst/>
          </a:prstGeom>
        </p:spPr>
      </p:pic>
      <p:pic>
        <p:nvPicPr>
          <p:cNvPr id="99" name="Picture 98">
            <a:extLst>
              <a:ext uri="{FF2B5EF4-FFF2-40B4-BE49-F238E27FC236}">
                <a16:creationId xmlns:a16="http://schemas.microsoft.com/office/drawing/2014/main" id="{A8118AEA-6530-4AD7-890C-EA49B19A7F6D}"/>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897513" y="5832108"/>
            <a:ext cx="559309" cy="116657"/>
          </a:xfrm>
          <a:prstGeom prst="rect">
            <a:avLst/>
          </a:prstGeom>
        </p:spPr>
      </p:pic>
      <p:sp>
        <p:nvSpPr>
          <p:cNvPr id="100" name="Rectangular Callout 172">
            <a:extLst>
              <a:ext uri="{FF2B5EF4-FFF2-40B4-BE49-F238E27FC236}">
                <a16:creationId xmlns:a16="http://schemas.microsoft.com/office/drawing/2014/main" id="{F712A242-BF49-4D52-95D0-755425620F2B}"/>
              </a:ext>
            </a:extLst>
          </p:cNvPr>
          <p:cNvSpPr/>
          <p:nvPr/>
        </p:nvSpPr>
        <p:spPr>
          <a:xfrm>
            <a:off x="2884054" y="2845594"/>
            <a:ext cx="1149275" cy="590540"/>
          </a:xfrm>
          <a:prstGeom prst="wedgeRectCallout">
            <a:avLst>
              <a:gd name="adj1" fmla="val 84007"/>
              <a:gd name="adj2" fmla="val -93406"/>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ExpressRoute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Gateway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High Perf 2Gbps</a:t>
            </a:r>
          </a:p>
        </p:txBody>
      </p:sp>
      <p:sp>
        <p:nvSpPr>
          <p:cNvPr id="101" name="Oval 100">
            <a:extLst>
              <a:ext uri="{FF2B5EF4-FFF2-40B4-BE49-F238E27FC236}">
                <a16:creationId xmlns:a16="http://schemas.microsoft.com/office/drawing/2014/main" id="{24234136-5762-4E32-9A94-036DE6EAF995}"/>
              </a:ext>
            </a:extLst>
          </p:cNvPr>
          <p:cNvSpPr/>
          <p:nvPr/>
        </p:nvSpPr>
        <p:spPr>
          <a:xfrm>
            <a:off x="2581413" y="2989667"/>
            <a:ext cx="192232" cy="193934"/>
          </a:xfrm>
          <a:prstGeom prst="ellipse">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02" name="Rectangle 101">
            <a:extLst>
              <a:ext uri="{FF2B5EF4-FFF2-40B4-BE49-F238E27FC236}">
                <a16:creationId xmlns:a16="http://schemas.microsoft.com/office/drawing/2014/main" id="{DA5833ED-2A49-494A-87C8-7B16B2C48B4A}"/>
              </a:ext>
            </a:extLst>
          </p:cNvPr>
          <p:cNvSpPr/>
          <p:nvPr/>
        </p:nvSpPr>
        <p:spPr>
          <a:xfrm>
            <a:off x="5056939" y="2303804"/>
            <a:ext cx="1085650" cy="7828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
        <p:nvSpPr>
          <p:cNvPr id="103" name="Title 1">
            <a:extLst>
              <a:ext uri="{FF2B5EF4-FFF2-40B4-BE49-F238E27FC236}">
                <a16:creationId xmlns:a16="http://schemas.microsoft.com/office/drawing/2014/main" id="{A0DCCE7F-160A-4A38-A624-5579DEDB9C4F}"/>
              </a:ext>
            </a:extLst>
          </p:cNvPr>
          <p:cNvSpPr>
            <a:spLocks noGrp="1"/>
          </p:cNvSpPr>
          <p:nvPr>
            <p:ph type="title"/>
          </p:nvPr>
        </p:nvSpPr>
        <p:spPr>
          <a:xfrm>
            <a:off x="304800" y="228600"/>
            <a:ext cx="11582401" cy="863600"/>
          </a:xfrm>
        </p:spPr>
        <p:txBody>
          <a:bodyPr>
            <a:noAutofit/>
          </a:bodyPr>
          <a:lstStyle/>
          <a:p>
            <a:pPr algn="ctr"/>
            <a:r>
              <a:rPr lang="en-US" sz="3200" dirty="0">
                <a:solidFill>
                  <a:schemeClr val="tx1"/>
                </a:solidFill>
              </a:rPr>
              <a:t>S/4HANA, BW on HANA, HANA Enterprise, Side Car – VM with HA/DR</a:t>
            </a:r>
            <a:br>
              <a:rPr lang="en-US" sz="2800" dirty="0">
                <a:solidFill>
                  <a:schemeClr val="tx1"/>
                </a:solidFill>
              </a:rPr>
            </a:br>
            <a:endParaRPr lang="en-US" sz="3600" dirty="0">
              <a:solidFill>
                <a:schemeClr val="tx1"/>
              </a:solidFill>
            </a:endParaRPr>
          </a:p>
        </p:txBody>
      </p:sp>
      <p:pic>
        <p:nvPicPr>
          <p:cNvPr id="104" name="Picture 103">
            <a:extLst>
              <a:ext uri="{FF2B5EF4-FFF2-40B4-BE49-F238E27FC236}">
                <a16:creationId xmlns:a16="http://schemas.microsoft.com/office/drawing/2014/main" id="{FD57A192-B4BF-4D49-8A80-A70B2F05FEB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1356596"/>
            <a:ext cx="301737" cy="301737"/>
          </a:xfrm>
          <a:prstGeom prst="rect">
            <a:avLst/>
          </a:prstGeom>
        </p:spPr>
      </p:pic>
      <p:pic>
        <p:nvPicPr>
          <p:cNvPr id="105" name="Picture 104">
            <a:extLst>
              <a:ext uri="{FF2B5EF4-FFF2-40B4-BE49-F238E27FC236}">
                <a16:creationId xmlns:a16="http://schemas.microsoft.com/office/drawing/2014/main" id="{4183CA72-815D-4371-9E0A-0081CCCAC4D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61391" y="2909575"/>
            <a:ext cx="234376" cy="234376"/>
          </a:xfrm>
          <a:prstGeom prst="rect">
            <a:avLst/>
          </a:prstGeom>
        </p:spPr>
      </p:pic>
      <p:pic>
        <p:nvPicPr>
          <p:cNvPr id="106" name="Picture 105">
            <a:extLst>
              <a:ext uri="{FF2B5EF4-FFF2-40B4-BE49-F238E27FC236}">
                <a16:creationId xmlns:a16="http://schemas.microsoft.com/office/drawing/2014/main" id="{ED341D14-628E-4DB8-AA31-9E19A70877A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55226" y="2911218"/>
            <a:ext cx="234376" cy="234376"/>
          </a:xfrm>
          <a:prstGeom prst="rect">
            <a:avLst/>
          </a:prstGeom>
        </p:spPr>
      </p:pic>
      <p:pic>
        <p:nvPicPr>
          <p:cNvPr id="107" name="Picture 106">
            <a:extLst>
              <a:ext uri="{FF2B5EF4-FFF2-40B4-BE49-F238E27FC236}">
                <a16:creationId xmlns:a16="http://schemas.microsoft.com/office/drawing/2014/main" id="{46E2F4CE-C901-4C29-96AB-A5BF345B11A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64739" y="2914157"/>
            <a:ext cx="234376" cy="234376"/>
          </a:xfrm>
          <a:prstGeom prst="rect">
            <a:avLst/>
          </a:prstGeom>
        </p:spPr>
      </p:pic>
      <p:pic>
        <p:nvPicPr>
          <p:cNvPr id="108" name="Picture 107">
            <a:extLst>
              <a:ext uri="{FF2B5EF4-FFF2-40B4-BE49-F238E27FC236}">
                <a16:creationId xmlns:a16="http://schemas.microsoft.com/office/drawing/2014/main" id="{CF646CEA-76BA-46E7-9CD2-D3C3B438A63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42281" y="6127946"/>
            <a:ext cx="234376" cy="234376"/>
          </a:xfrm>
          <a:prstGeom prst="rect">
            <a:avLst/>
          </a:prstGeom>
        </p:spPr>
      </p:pic>
      <p:pic>
        <p:nvPicPr>
          <p:cNvPr id="109" name="Picture 108">
            <a:extLst>
              <a:ext uri="{FF2B5EF4-FFF2-40B4-BE49-F238E27FC236}">
                <a16:creationId xmlns:a16="http://schemas.microsoft.com/office/drawing/2014/main" id="{180A65D5-303B-4958-976B-A12BA087B4B6}"/>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36116" y="6129589"/>
            <a:ext cx="234376" cy="234376"/>
          </a:xfrm>
          <a:prstGeom prst="rect">
            <a:avLst/>
          </a:prstGeom>
        </p:spPr>
      </p:pic>
      <p:pic>
        <p:nvPicPr>
          <p:cNvPr id="110" name="Picture 109">
            <a:extLst>
              <a:ext uri="{FF2B5EF4-FFF2-40B4-BE49-F238E27FC236}">
                <a16:creationId xmlns:a16="http://schemas.microsoft.com/office/drawing/2014/main" id="{D0AA0441-DCAE-46B4-A059-75B8C9C86A4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45629" y="6132528"/>
            <a:ext cx="234376" cy="234376"/>
          </a:xfrm>
          <a:prstGeom prst="rect">
            <a:avLst/>
          </a:prstGeom>
        </p:spPr>
      </p:pic>
      <p:pic>
        <p:nvPicPr>
          <p:cNvPr id="111" name="Picture 110">
            <a:extLst>
              <a:ext uri="{FF2B5EF4-FFF2-40B4-BE49-F238E27FC236}">
                <a16:creationId xmlns:a16="http://schemas.microsoft.com/office/drawing/2014/main" id="{192DD519-5FAD-4FB8-9FF8-DEC1C10C617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4541571"/>
            <a:ext cx="301737" cy="301737"/>
          </a:xfrm>
          <a:prstGeom prst="rect">
            <a:avLst/>
          </a:prstGeom>
        </p:spPr>
      </p:pic>
      <p:sp>
        <p:nvSpPr>
          <p:cNvPr id="112" name="Rectangle 111">
            <a:extLst>
              <a:ext uri="{FF2B5EF4-FFF2-40B4-BE49-F238E27FC236}">
                <a16:creationId xmlns:a16="http://schemas.microsoft.com/office/drawing/2014/main" id="{57E4F158-5EEC-4088-BF71-33A4FD3C17AA}"/>
              </a:ext>
            </a:extLst>
          </p:cNvPr>
          <p:cNvSpPr/>
          <p:nvPr/>
        </p:nvSpPr>
        <p:spPr>
          <a:xfrm>
            <a:off x="7368264" y="1945688"/>
            <a:ext cx="1393591" cy="11590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Tree>
    <p:extLst>
      <p:ext uri="{BB962C8B-B14F-4D97-AF65-F5344CB8AC3E}">
        <p14:creationId xmlns:p14="http://schemas.microsoft.com/office/powerpoint/2010/main" val="2741140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0B89FCB-A28E-477F-AE6E-31E06BFF9F14}"/>
              </a:ext>
            </a:extLst>
          </p:cNvPr>
          <p:cNvSpPr>
            <a:spLocks noGrp="1"/>
          </p:cNvSpPr>
          <p:nvPr>
            <p:ph type="title"/>
          </p:nvPr>
        </p:nvSpPr>
        <p:spPr/>
        <p:txBody>
          <a:bodyPr>
            <a:noAutofit/>
          </a:bodyPr>
          <a:lstStyle/>
          <a:p>
            <a:r>
              <a:rPr lang="en-US" sz="3500" dirty="0">
                <a:solidFill>
                  <a:schemeClr val="tx1"/>
                </a:solidFill>
              </a:rPr>
              <a:t>SAP HANA Storage Layout  (TDI Best Practice)</a:t>
            </a:r>
          </a:p>
        </p:txBody>
      </p:sp>
      <p:sp>
        <p:nvSpPr>
          <p:cNvPr id="19" name="Rectangle 18" descr="A Storage Layout flowchart displays.&#10;&#10;At this time, we are unable to capture all of the information in the flowchart. Future versions of this course should address this." title="Storage Layout flowchart">
            <a:extLst>
              <a:ext uri="{FF2B5EF4-FFF2-40B4-BE49-F238E27FC236}">
                <a16:creationId xmlns:a16="http://schemas.microsoft.com/office/drawing/2014/main" id="{4B5A2337-39E2-4FCD-9B89-7A9F667F5F85}"/>
              </a:ext>
            </a:extLst>
          </p:cNvPr>
          <p:cNvSpPr/>
          <p:nvPr/>
        </p:nvSpPr>
        <p:spPr>
          <a:xfrm>
            <a:off x="234918" y="958177"/>
            <a:ext cx="7883610"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descr="A diagram for SAP HANA Storage Layout displays.&#10;&#10;At this time, we are unable to capture all of the information in the diagram. Future versions of this course should address this." title="Storage layout diagram">
            <a:extLst>
              <a:ext uri="{FF2B5EF4-FFF2-40B4-BE49-F238E27FC236}">
                <a16:creationId xmlns:a16="http://schemas.microsoft.com/office/drawing/2014/main" id="{3F747836-C086-4C35-B2F5-AB8BC99EFF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1910" y="1079832"/>
            <a:ext cx="7756618" cy="4277620"/>
          </a:xfrm>
          <a:prstGeom prst="rect">
            <a:avLst/>
          </a:prstGeom>
        </p:spPr>
      </p:pic>
      <p:sp>
        <p:nvSpPr>
          <p:cNvPr id="18" name="Rectangle 17" descr="Background" title="Background">
            <a:extLst>
              <a:ext uri="{FF2B5EF4-FFF2-40B4-BE49-F238E27FC236}">
                <a16:creationId xmlns:a16="http://schemas.microsoft.com/office/drawing/2014/main" id="{A5A4CC5A-803B-4024-9553-5706D2F27301}"/>
              </a:ext>
            </a:extLst>
          </p:cNvPr>
          <p:cNvSpPr/>
          <p:nvPr/>
        </p:nvSpPr>
        <p:spPr>
          <a:xfrm>
            <a:off x="8281036" y="958177"/>
            <a:ext cx="3722809"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Rectangle 20" descr="Sizes are listed for Size Data, Size Log, Size Log (min), and Size Shared." title="Sizes ">
            <a:extLst>
              <a:ext uri="{FF2B5EF4-FFF2-40B4-BE49-F238E27FC236}">
                <a16:creationId xmlns:a16="http://schemas.microsoft.com/office/drawing/2014/main" id="{5A2960D2-E281-4B42-B3BD-C397C4C5E17E}"/>
              </a:ext>
            </a:extLst>
          </p:cNvPr>
          <p:cNvSpPr/>
          <p:nvPr/>
        </p:nvSpPr>
        <p:spPr>
          <a:xfrm>
            <a:off x="8288720" y="997455"/>
            <a:ext cx="3715125"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Data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net data size on disk or 1 x RAM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RAM [systems ≤ 512GB]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Log(min)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512GB 	[systems &gt; 512GB]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Shared (single-node)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MIN(1 x RAM; 1 TB)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 </a:t>
            </a:r>
          </a:p>
        </p:txBody>
      </p:sp>
      <p:sp>
        <p:nvSpPr>
          <p:cNvPr id="22" name="Rectangle 21">
            <a:extLst>
              <a:ext uri="{FF2B5EF4-FFF2-40B4-BE49-F238E27FC236}">
                <a16:creationId xmlns:a16="http://schemas.microsoft.com/office/drawing/2014/main" id="{12764615-803A-4C80-B793-C714827BB8FB}"/>
              </a:ext>
            </a:extLst>
          </p:cNvPr>
          <p:cNvSpPr/>
          <p:nvPr/>
        </p:nvSpPr>
        <p:spPr>
          <a:xfrm>
            <a:off x="8425290" y="4337367"/>
            <a:ext cx="3374344" cy="215443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**Important**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 striping required to reach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production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throughput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KPIs for VM/storage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VM disk cache =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none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/hana/data and /hana/log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80E8CFE-E450-4D12-A53C-C25D32E028BC}"/>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 SAP HANA Storage Requirements </a:t>
            </a:r>
          </a:p>
        </p:txBody>
      </p:sp>
    </p:spTree>
    <p:extLst>
      <p:ext uri="{BB962C8B-B14F-4D97-AF65-F5344CB8AC3E}">
        <p14:creationId xmlns:p14="http://schemas.microsoft.com/office/powerpoint/2010/main" val="36503806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99F795-B7F7-4104-9BB4-22E0224D4B4C}"/>
              </a:ext>
            </a:extLst>
          </p:cNvPr>
          <p:cNvSpPr>
            <a:spLocks noGrp="1"/>
          </p:cNvSpPr>
          <p:nvPr>
            <p:ph type="title"/>
          </p:nvPr>
        </p:nvSpPr>
        <p:spPr/>
        <p:txBody>
          <a:bodyPr>
            <a:normAutofit/>
          </a:bodyPr>
          <a:lstStyle/>
          <a:p>
            <a:pPr lvl="0"/>
            <a:r>
              <a:rPr lang="en-US" sz="3500" dirty="0">
                <a:solidFill>
                  <a:schemeClr val="tx1"/>
                </a:solidFill>
              </a:rPr>
              <a:t>Downtime Minimized Migration (DMO/SUM) to Azure/HANA</a:t>
            </a:r>
          </a:p>
        </p:txBody>
      </p:sp>
      <p:sp>
        <p:nvSpPr>
          <p:cNvPr id="5" name="Rectangle 4">
            <a:extLst>
              <a:ext uri="{FF2B5EF4-FFF2-40B4-BE49-F238E27FC236}">
                <a16:creationId xmlns:a16="http://schemas.microsoft.com/office/drawing/2014/main" id="{F08EAE7B-453A-42FC-9BEA-05894C9EB09B}"/>
              </a:ext>
            </a:extLst>
          </p:cNvPr>
          <p:cNvSpPr/>
          <p:nvPr/>
        </p:nvSpPr>
        <p:spPr>
          <a:xfrm>
            <a:off x="137559" y="2587221"/>
            <a:ext cx="2177925" cy="209288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DMO with </a:t>
            </a:r>
            <a:r>
              <a:rPr kumimoji="0" lang="en-US" sz="2600" b="0" i="0" u="sng" strike="noStrike" kern="1200" cap="none" spc="0" normalizeH="0" baseline="0" noProof="0" dirty="0">
                <a:ln>
                  <a:noFill/>
                </a:ln>
                <a:solidFill>
                  <a:prstClr val="white"/>
                </a:solidFill>
                <a:effectLst/>
                <a:uLnTx/>
                <a:uFillTx/>
                <a:latin typeface="Calibri" panose="020F0502020204030204"/>
                <a:ea typeface="+mn-ea"/>
                <a:cs typeface="+mn-cs"/>
              </a:rPr>
              <a:t>System Move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change PAS host during DMO</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descr="A diagram of the DMO/SUM to Azure/HANA migration displays. The procedure starts in the source system landscape, and when it is done, the SUM folder is copied to the target PAS.&#10;&#10;At this time, we are unable to capture all of the information in the diagram. Future versions of this course should address this." title="DMO/SUM diagram">
            <a:extLst>
              <a:ext uri="{FF2B5EF4-FFF2-40B4-BE49-F238E27FC236}">
                <a16:creationId xmlns:a16="http://schemas.microsoft.com/office/drawing/2014/main" id="{FEC9FB18-C839-489F-98C5-1CA9F5325F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98238" y="863593"/>
            <a:ext cx="7882816" cy="5077529"/>
          </a:xfrm>
          <a:prstGeom prst="rect">
            <a:avLst/>
          </a:prstGeom>
        </p:spPr>
      </p:pic>
      <p:sp>
        <p:nvSpPr>
          <p:cNvPr id="6" name="Rectangle 5">
            <a:extLst>
              <a:ext uri="{FF2B5EF4-FFF2-40B4-BE49-F238E27FC236}">
                <a16:creationId xmlns:a16="http://schemas.microsoft.com/office/drawing/2014/main" id="{2EBB1B90-8FCD-4ED2-A9E6-C8DFF21669B8}"/>
              </a:ext>
            </a:extLst>
          </p:cNvPr>
          <p:cNvSpPr/>
          <p:nvPr/>
        </p:nvSpPr>
        <p:spPr>
          <a:xfrm>
            <a:off x="32397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DMO/SUM 1.0 SP21 Guide (source PAS must be UNIX/LINUX based)</a:t>
            </a:r>
          </a:p>
        </p:txBody>
      </p:sp>
    </p:spTree>
    <p:extLst>
      <p:ext uri="{BB962C8B-B14F-4D97-AF65-F5344CB8AC3E}">
        <p14:creationId xmlns:p14="http://schemas.microsoft.com/office/powerpoint/2010/main" val="1300937246"/>
      </p:ext>
    </p:extLst>
  </p:cSld>
  <p:clrMapOvr>
    <a:masterClrMapping/>
  </p:clrMapOvr>
  <p:transition spd="slow">
    <p:wip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Words>
  <Application>Microsoft Office PowerPoint</Application>
  <PresentationFormat>Widescreen</PresentationFormat>
  <Paragraphs>228</Paragraphs>
  <Slides>5</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ＭＳ Ｐゴシック</vt:lpstr>
      <vt:lpstr>Arial</vt:lpstr>
      <vt:lpstr>Calibri</vt:lpstr>
      <vt:lpstr>Calibri Light</vt:lpstr>
      <vt:lpstr>Consolas</vt:lpstr>
      <vt:lpstr>Segoe UI</vt:lpstr>
      <vt:lpstr>Segoe UI Light</vt:lpstr>
      <vt:lpstr>Segoe UI Semilight</vt:lpstr>
      <vt:lpstr>Wingdings</vt:lpstr>
      <vt:lpstr>2_Server and Cloud 2013</vt:lpstr>
      <vt:lpstr>C+E Readiness Template</vt:lpstr>
      <vt:lpstr>BW on HANA without HA</vt:lpstr>
      <vt:lpstr>BW on HANA with HA</vt:lpstr>
      <vt:lpstr>S/4HANA, BW on HANA, HANA Enterprise, Side Car – VM with HA/DR </vt:lpstr>
      <vt:lpstr>SAP HANA Storage Layout  (TDI Best Practice)</vt:lpstr>
      <vt:lpstr>Downtime Minimized Migration (DMO/SUM) to Azure/HANA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2018-03-01T17:48:59Z</dcterms:created>
  <dcterms:modified xsi:type="dcterms:W3CDTF">2018-10-10T21:35:28Z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