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50"/>
  </p:notesMasterIdLst>
  <p:sldIdLst>
    <p:sldId id="300" r:id="rId3"/>
    <p:sldId id="323" r:id="rId4"/>
    <p:sldId id="302" r:id="rId5"/>
    <p:sldId id="259" r:id="rId6"/>
    <p:sldId id="354" r:id="rId7"/>
    <p:sldId id="303" r:id="rId8"/>
    <p:sldId id="386" r:id="rId9"/>
    <p:sldId id="387" r:id="rId10"/>
    <p:sldId id="388" r:id="rId11"/>
    <p:sldId id="389" r:id="rId12"/>
    <p:sldId id="304" r:id="rId13"/>
    <p:sldId id="341" r:id="rId14"/>
    <p:sldId id="328" r:id="rId15"/>
    <p:sldId id="329" r:id="rId16"/>
    <p:sldId id="330" r:id="rId17"/>
    <p:sldId id="331" r:id="rId18"/>
    <p:sldId id="332" r:id="rId19"/>
    <p:sldId id="333" r:id="rId20"/>
    <p:sldId id="334" r:id="rId21"/>
    <p:sldId id="335" r:id="rId22"/>
    <p:sldId id="383" r:id="rId23"/>
    <p:sldId id="384" r:id="rId24"/>
    <p:sldId id="385" r:id="rId25"/>
    <p:sldId id="320" r:id="rId26"/>
    <p:sldId id="322" r:id="rId27"/>
    <p:sldId id="321" r:id="rId28"/>
    <p:sldId id="317" r:id="rId29"/>
    <p:sldId id="316" r:id="rId30"/>
    <p:sldId id="379" r:id="rId31"/>
    <p:sldId id="380" r:id="rId32"/>
    <p:sldId id="381" r:id="rId33"/>
    <p:sldId id="382" r:id="rId34"/>
    <p:sldId id="357" r:id="rId35"/>
    <p:sldId id="356" r:id="rId36"/>
    <p:sldId id="391" r:id="rId37"/>
    <p:sldId id="344" r:id="rId38"/>
    <p:sldId id="319" r:id="rId39"/>
    <p:sldId id="355" r:id="rId40"/>
    <p:sldId id="358" r:id="rId41"/>
    <p:sldId id="359" r:id="rId42"/>
    <p:sldId id="318" r:id="rId43"/>
    <p:sldId id="315" r:id="rId44"/>
    <p:sldId id="390" r:id="rId45"/>
    <p:sldId id="362" r:id="rId46"/>
    <p:sldId id="363" r:id="rId47"/>
    <p:sldId id="364" r:id="rId48"/>
    <p:sldId id="36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3263" autoAdjust="0"/>
  </p:normalViewPr>
  <p:slideViewPr>
    <p:cSldViewPr snapToGrid="0">
      <p:cViewPr>
        <p:scale>
          <a:sx n="80" d="100"/>
          <a:sy n="80" d="100"/>
        </p:scale>
        <p:origin x="198" y="60"/>
      </p:cViewPr>
      <p:guideLst/>
    </p:cSldViewPr>
  </p:slideViewPr>
  <p:notesTextViewPr>
    <p:cViewPr>
      <p:scale>
        <a:sx n="3" d="2"/>
        <a:sy n="3" d="2"/>
      </p:scale>
      <p:origin x="0" y="-696"/>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github.com/AzureCAT-GSI/Hana-Test-Deploy/tree/master/sap-hana-cluster"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portal.azure.com/#create/Microsoft.Template/uri/https%3A%2F%2Fraw.githubusercontent.com%2FAzure%2Fazure-quickstart-templates%2Fmaster%2Fsap-3-tier-marketplace-image-multi-sid-db%2Fazuredeploy.json"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10</a:t>
            </a:fld>
            <a:endParaRPr lang="en-US" dirty="0"/>
          </a:p>
        </p:txBody>
      </p:sp>
    </p:spTree>
    <p:extLst>
      <p:ext uri="{BB962C8B-B14F-4D97-AF65-F5344CB8AC3E}">
        <p14:creationId xmlns:p14="http://schemas.microsoft.com/office/powerpoint/2010/main" val="240577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72625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13</a:t>
            </a:fld>
            <a:endParaRPr lang="en-US" dirty="0"/>
          </a:p>
        </p:txBody>
      </p:sp>
    </p:spTree>
    <p:extLst>
      <p:ext uri="{BB962C8B-B14F-4D97-AF65-F5344CB8AC3E}">
        <p14:creationId xmlns:p14="http://schemas.microsoft.com/office/powerpoint/2010/main" val="337000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14</a:t>
            </a:fld>
            <a:endParaRPr lang="en-US" dirty="0"/>
          </a:p>
        </p:txBody>
      </p:sp>
    </p:spTree>
    <p:extLst>
      <p:ext uri="{BB962C8B-B14F-4D97-AF65-F5344CB8AC3E}">
        <p14:creationId xmlns:p14="http://schemas.microsoft.com/office/powerpoint/2010/main" val="2608882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4447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16</a:t>
            </a:fld>
            <a:endParaRPr lang="en-US" dirty="0"/>
          </a:p>
        </p:txBody>
      </p:sp>
    </p:spTree>
    <p:extLst>
      <p:ext uri="{BB962C8B-B14F-4D97-AF65-F5344CB8AC3E}">
        <p14:creationId xmlns:p14="http://schemas.microsoft.com/office/powerpoint/2010/main" val="3879198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17</a:t>
            </a:fld>
            <a:endParaRPr lang="en-US" dirty="0"/>
          </a:p>
        </p:txBody>
      </p:sp>
    </p:spTree>
    <p:extLst>
      <p:ext uri="{BB962C8B-B14F-4D97-AF65-F5344CB8AC3E}">
        <p14:creationId xmlns:p14="http://schemas.microsoft.com/office/powerpoint/2010/main" val="3655290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18</a:t>
            </a:fld>
            <a:endParaRPr lang="en-US" dirty="0"/>
          </a:p>
        </p:txBody>
      </p:sp>
    </p:spTree>
    <p:extLst>
      <p:ext uri="{BB962C8B-B14F-4D97-AF65-F5344CB8AC3E}">
        <p14:creationId xmlns:p14="http://schemas.microsoft.com/office/powerpoint/2010/main" val="2566576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19</a:t>
            </a:fld>
            <a:endParaRPr lang="en-US" dirty="0"/>
          </a:p>
        </p:txBody>
      </p:sp>
    </p:spTree>
    <p:extLst>
      <p:ext uri="{BB962C8B-B14F-4D97-AF65-F5344CB8AC3E}">
        <p14:creationId xmlns:p14="http://schemas.microsoft.com/office/powerpoint/2010/main" val="408635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20</a:t>
            </a:fld>
            <a:endParaRPr lang="en-US" dirty="0"/>
          </a:p>
        </p:txBody>
      </p:sp>
    </p:spTree>
    <p:extLst>
      <p:ext uri="{BB962C8B-B14F-4D97-AF65-F5344CB8AC3E}">
        <p14:creationId xmlns:p14="http://schemas.microsoft.com/office/powerpoint/2010/main" val="3622748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breakdown of Any DB and HANA / - list of SAP products / that are certified to run in Azure. </a:t>
            </a:r>
          </a:p>
          <a:p>
            <a:endParaRPr lang="en-US" dirty="0"/>
          </a:p>
          <a:p>
            <a:r>
              <a:rPr lang="en-US" dirty="0"/>
              <a:t>All SAP products with Any DB / are fully certified – such as SAP Business Suite, NetWeaver, Business Objects and Business one. The supported platforms are / Windows and Linux, / and SQL, ASE, Oracle, MaxDB and DB2/UDB. The VMs that you can use are / D v2 and G Series VM as of today  / and D v3, E v3 and M Series VM / will be available later this CY. </a:t>
            </a:r>
          </a:p>
          <a:p>
            <a:endParaRPr lang="en-US" dirty="0"/>
          </a:p>
          <a:p>
            <a:r>
              <a:rPr lang="en-US" dirty="0"/>
              <a:t>All SAP products with HANA / are also certified – OLAP solutions like Business Warehouse, HANA Enterprise, Side Car / are certified with GS5 VM and HANA Large Instances. OLTP solutions like S/4HANA, Business Suite on HANA are good with Large Instances today, and with D v3, E v3 and M Series VM by the end of this CY. </a:t>
            </a:r>
          </a:p>
          <a:p>
            <a:endParaRPr lang="en-US" dirty="0"/>
          </a:p>
          <a:p>
            <a:r>
              <a:rPr lang="en-US" dirty="0"/>
              <a:t>Certification for Oracle Linux OS and SAP Business One on HANA is coming soon. </a:t>
            </a:r>
          </a:p>
          <a:p>
            <a:endParaRPr lang="en-US" dirty="0"/>
          </a:p>
          <a:p>
            <a:r>
              <a:rPr lang="en-US" sz="1200" b="0" i="0" kern="1200" dirty="0" smtClean="0">
                <a:solidFill>
                  <a:schemeClr val="tx1"/>
                </a:solidFill>
                <a:effectLst/>
                <a:latin typeface="+mn-lt"/>
                <a:ea typeface="+mn-ea"/>
                <a:cs typeface="+mn-cs"/>
              </a:rPr>
              <a:t>M series VMs are now certified including some of the fractional M's – as per the most recent SAP note 1928533.</a:t>
            </a:r>
            <a:endParaRPr lang="en-US" dirty="0"/>
          </a:p>
        </p:txBody>
      </p:sp>
      <p:sp>
        <p:nvSpPr>
          <p:cNvPr id="4" name="Slide Number Placeholder 3"/>
          <p:cNvSpPr>
            <a:spLocks noGrp="1"/>
          </p:cNvSpPr>
          <p:nvPr>
            <p:ph type="sldNum" sz="quarter" idx="10"/>
          </p:nvPr>
        </p:nvSpPr>
        <p:spPr/>
        <p:txBody>
          <a:bodyPr/>
          <a:lstStyle/>
          <a:p>
            <a:pPr defTabSz="931774">
              <a:defRPr/>
            </a:pPr>
            <a:fld id="{E45C4A8A-EB85-48C7-B4E2-8B03D9E9FFB3}" type="slidenum">
              <a:rPr lang="en-US">
                <a:solidFill>
                  <a:prstClr val="black"/>
                </a:solidFill>
                <a:latin typeface="Calibri" panose="020F0502020204030204"/>
              </a:rPr>
              <a:pPr defTabSz="931774">
                <a:defRPr/>
              </a:pPr>
              <a:t>21</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181928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breakdown of Any DB and HANA / - list of SAP products / that are certified to run in Azure. </a:t>
            </a:r>
          </a:p>
          <a:p>
            <a:endParaRPr lang="en-US" dirty="0"/>
          </a:p>
          <a:p>
            <a:r>
              <a:rPr lang="en-US" dirty="0"/>
              <a:t>All SAP products with Any DB / are fully certified – such as SAP Business Suite, NetWeaver, Business Objects and Business one. The supported platforms are / Windows and Linux, / and SQL, ASE, Oracle, MaxDB and DB2/UDB. The VMs that you can use are / D </a:t>
            </a:r>
            <a:r>
              <a:rPr lang="en-US" dirty="0" smtClean="0"/>
              <a:t>v2,</a:t>
            </a:r>
            <a:r>
              <a:rPr lang="en-US" baseline="0" dirty="0" smtClean="0"/>
              <a:t> D v3, </a:t>
            </a:r>
            <a:r>
              <a:rPr lang="en-US" dirty="0" smtClean="0"/>
              <a:t>G and</a:t>
            </a:r>
            <a:r>
              <a:rPr lang="en-US" baseline="0" dirty="0" smtClean="0"/>
              <a:t> M </a:t>
            </a:r>
            <a:r>
              <a:rPr lang="en-US" dirty="0" smtClean="0"/>
              <a:t>Series </a:t>
            </a:r>
            <a:r>
              <a:rPr lang="en-US" dirty="0"/>
              <a:t>VM as of today  / and D </a:t>
            </a:r>
            <a:r>
              <a:rPr lang="en-US" dirty="0" smtClean="0"/>
              <a:t>v3</a:t>
            </a:r>
            <a:r>
              <a:rPr lang="en-US" baseline="0" dirty="0" smtClean="0"/>
              <a:t> and </a:t>
            </a:r>
            <a:r>
              <a:rPr lang="en-US" dirty="0" smtClean="0"/>
              <a:t>E </a:t>
            </a:r>
            <a:r>
              <a:rPr lang="en-US" dirty="0"/>
              <a:t>v3 </a:t>
            </a:r>
            <a:r>
              <a:rPr lang="en-US" dirty="0" smtClean="0"/>
              <a:t>Series </a:t>
            </a:r>
            <a:r>
              <a:rPr lang="en-US" dirty="0"/>
              <a:t>VM / will be available </a:t>
            </a:r>
            <a:r>
              <a:rPr lang="en-US" dirty="0" smtClean="0"/>
              <a:t>later. </a:t>
            </a:r>
            <a:endParaRPr lang="en-US" dirty="0"/>
          </a:p>
          <a:p>
            <a:endParaRPr lang="en-US" dirty="0"/>
          </a:p>
          <a:p>
            <a:r>
              <a:rPr lang="en-US" dirty="0"/>
              <a:t>All SAP products with HANA / are also certified – OLAP solutions like Business Warehouse, HANA Enterprise, Side Car / are certified with GS5 VM and HANA Large Instances. OLTP solutions like S/4HANA, Business Suite on HANA are good with Large Instances today, and with D </a:t>
            </a:r>
            <a:r>
              <a:rPr lang="en-US" dirty="0" smtClean="0"/>
              <a:t>v3</a:t>
            </a:r>
            <a:r>
              <a:rPr lang="en-US" baseline="0" dirty="0" smtClean="0"/>
              <a:t> and </a:t>
            </a:r>
            <a:r>
              <a:rPr lang="en-US" dirty="0" smtClean="0"/>
              <a:t>E </a:t>
            </a:r>
            <a:r>
              <a:rPr lang="en-US" dirty="0"/>
              <a:t>v3 </a:t>
            </a:r>
            <a:r>
              <a:rPr lang="en-US" dirty="0" smtClean="0"/>
              <a:t>Series </a:t>
            </a:r>
            <a:r>
              <a:rPr lang="en-US" dirty="0"/>
              <a:t>VM by the end of this CY. </a:t>
            </a:r>
          </a:p>
          <a:p>
            <a:endParaRPr lang="en-US" dirty="0"/>
          </a:p>
          <a:p>
            <a:r>
              <a:rPr lang="en-US" dirty="0"/>
              <a:t>Certification for Oracle Linux OS and SAP Business One on HANA is coming soon. </a:t>
            </a:r>
          </a:p>
          <a:p>
            <a:endParaRPr lang="en-US" dirty="0"/>
          </a:p>
          <a:p>
            <a:endParaRPr lang="en-US" dirty="0"/>
          </a:p>
        </p:txBody>
      </p:sp>
      <p:sp>
        <p:nvSpPr>
          <p:cNvPr id="4" name="Slide Number Placeholder 3"/>
          <p:cNvSpPr>
            <a:spLocks noGrp="1"/>
          </p:cNvSpPr>
          <p:nvPr>
            <p:ph type="sldNum" sz="quarter" idx="10"/>
          </p:nvPr>
        </p:nvSpPr>
        <p:spPr/>
        <p:txBody>
          <a:bodyPr/>
          <a:lstStyle/>
          <a:p>
            <a:pPr defTabSz="931774">
              <a:defRPr/>
            </a:pPr>
            <a:fld id="{E45C4A8A-EB85-48C7-B4E2-8B03D9E9FFB3}" type="slidenum">
              <a:rPr lang="en-US">
                <a:solidFill>
                  <a:prstClr val="black"/>
                </a:solidFill>
                <a:latin typeface="Calibri" panose="020F0502020204030204"/>
              </a:rPr>
              <a:pPr defTabSz="931774">
                <a:defRPr/>
              </a:pPr>
              <a:t>22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4825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Double clicking Azure VMs /- here is the list of SAPS and memory size / of each Azure VM type. D v2 and G are certified as of today / and E v3 and M Series release and certification / are coming soon / with official numbers of SAPS. Customer should feel very free to use / E v3 and M / for their non-prod even without certification / because it works just fine. </a:t>
            </a:r>
          </a:p>
          <a:p>
            <a:endParaRPr lang="en-US" dirty="0"/>
          </a:p>
          <a:p>
            <a:r>
              <a:rPr lang="en-US" dirty="0"/>
              <a:t>Based on total # of SAPS for Any DB, and memory size and HANA scenario – OLAP or OLTP, you can pick VM type for both database server and application server. </a:t>
            </a:r>
          </a:p>
          <a:p>
            <a:endParaRPr lang="en-US" dirty="0"/>
          </a:p>
          <a:p>
            <a:r>
              <a:rPr lang="en-US" dirty="0"/>
              <a:t>https://docs.microsoft.com/en-us/azure/virtual-machines/windows/sizes-memory</a:t>
            </a:r>
          </a:p>
          <a:p>
            <a:r>
              <a:rPr lang="en-US" dirty="0"/>
              <a:t>https://azure.microsoft.com/en-us/blog/introducing-the-new-dv3-and-ev3-vm-sizes/</a:t>
            </a:r>
          </a:p>
          <a:p>
            <a:endParaRPr lang="en-US" dirty="0"/>
          </a:p>
        </p:txBody>
      </p:sp>
      <p:sp>
        <p:nvSpPr>
          <p:cNvPr id="4" name="Slide Number Placeholder 3"/>
          <p:cNvSpPr>
            <a:spLocks noGrp="1"/>
          </p:cNvSpPr>
          <p:nvPr>
            <p:ph type="sldNum" sz="quarter" idx="10"/>
          </p:nvPr>
        </p:nvSpPr>
        <p:spPr/>
        <p:txBody>
          <a:bodyPr/>
          <a:lstStyle/>
          <a:p>
            <a:pPr defTabSz="931774">
              <a:defRPr/>
            </a:pPr>
            <a:fld id="{CC2A7EE5-C888-4E9C-85F2-DC83439D5934}" type="slidenum">
              <a:rPr lang="en-US">
                <a:solidFill>
                  <a:prstClr val="black"/>
                </a:solidFill>
                <a:latin typeface="Calibri" panose="020F0502020204030204"/>
              </a:rPr>
              <a:pPr defTabSz="931774">
                <a:defRPr/>
              </a:pPr>
              <a:t>23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055375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 us start with the Business Warehouse on HANA implemented by using Azure virtual machines without High Availability provisions</a:t>
            </a:r>
          </a:p>
          <a:p>
            <a:r>
              <a:rPr lang="en-US" sz="1200" kern="1200" dirty="0">
                <a:solidFill>
                  <a:schemeClr val="tx1"/>
                </a:solidFill>
                <a:effectLst/>
                <a:latin typeface="+mn-lt"/>
                <a:ea typeface="+mn-ea"/>
                <a:cs typeface="+mn-cs"/>
              </a:rPr>
              <a:t>As you can see, we have a cross premises scenario, with the customer’s on-premises corporate network and an Azure datacenter in the East US region. The customer has already standard storage, which will allow us to also deploy the authentication, backup, and monitoring infrastructure.</a:t>
            </a:r>
          </a:p>
          <a:p>
            <a:r>
              <a:rPr lang="en-US" sz="1200" kern="1200" dirty="0">
                <a:solidFill>
                  <a:schemeClr val="tx1"/>
                </a:solidFill>
                <a:effectLst/>
                <a:latin typeface="+mn-lt"/>
                <a:ea typeface="+mn-ea"/>
                <a:cs typeface="+mn-cs"/>
              </a:rPr>
              <a:t>For cross-premises connectivity, we leverage the MPLS-based ExpressRoute circuit that already exists between the customer’s network and a virtual network in the US East Azure region. This will allow us to extend our on-premises Active Directory by deploying Azure virtual machines and promoting them to become additional domain controllers in the existing on-premises domain. </a:t>
            </a:r>
          </a:p>
          <a:p>
            <a:r>
              <a:rPr lang="en-US" sz="1200" kern="1200" dirty="0">
                <a:solidFill>
                  <a:schemeClr val="tx1"/>
                </a:solidFill>
                <a:effectLst/>
                <a:latin typeface="+mn-lt"/>
                <a:ea typeface="+mn-ea"/>
                <a:cs typeface="+mn-cs"/>
              </a:rPr>
              <a:t>We start by deploying a M128s size VM that will serve the role of the HANA DB production server and provision premium storage managed disks to contain the HANA data files, log files and shared (install) directory. We size storage according to our customer requirements and </a:t>
            </a:r>
            <a:r>
              <a:rPr lang="en-US" sz="1200" u="sng" kern="1200" dirty="0">
                <a:solidFill>
                  <a:schemeClr val="tx1"/>
                </a:solidFill>
                <a:effectLst/>
                <a:latin typeface="+mn-lt"/>
                <a:ea typeface="+mn-ea"/>
                <a:cs typeface="+mn-cs"/>
              </a:rPr>
              <a:t>following TDI/storage best practice</a:t>
            </a:r>
            <a:r>
              <a:rPr lang="en-US" sz="1200" kern="1200" dirty="0">
                <a:solidFill>
                  <a:schemeClr val="tx1"/>
                </a:solidFill>
                <a:effectLst/>
                <a:latin typeface="+mn-lt"/>
                <a:ea typeface="+mn-ea"/>
                <a:cs typeface="+mn-cs"/>
              </a:rPr>
              <a:t>, with 2 x P30 disks for data files (Sizedata = 1 x RAM), each providing 1 TB of storage and 5,000 IOPS, striped yielding the a total of 2TB capacity, 400MB/s throughput and 10,000 IOPS. We also add four P10 disks, striped to facilitate 512 GB capacity, 400MB/s throughput and 2000 IOPS - sufficient to accommodate the HANA log files. Finally, we deploy 1 x P30 disk for the HANA shared/install directory. With the HANA DB virtual machine in place, we next provision a pair of virtual machines that will serve as the ASCS and the application server. According to customer requirements, the Business Warehouse application servers must be able to handle about 10,000 SAPS. Two D12v2s are rated at 6,680 each, giving us total of 13,360 SAPS. You might want to verify that these ratings yield the application severs operating at acceptable utilization levels, since some of the ratings represent SAPS at close to 100% server utilization. However, for the most part, this applies to scenarios that involve two tier architecture or the database tier in the three-tier architecture, which is not the case here. </a:t>
            </a:r>
          </a:p>
          <a:p>
            <a:r>
              <a:rPr lang="en-US" sz="1200" kern="1200" dirty="0">
                <a:solidFill>
                  <a:schemeClr val="tx1"/>
                </a:solidFill>
                <a:effectLst/>
                <a:latin typeface="+mn-lt"/>
                <a:ea typeface="+mn-ea"/>
                <a:cs typeface="+mn-cs"/>
              </a:rPr>
              <a:t>We also use a M128s and a pair of E32v3s to build a two-tier QA, development and test environment. QA is a built as a database copy of PRD, therefore the following disks are attached, two P30s (data), four P10 (log) and one P30 shared(install). For DEV &amp; TSTS - 2 P10s (data), 1 P10 (log), 2 P10 (shared)</a:t>
            </a:r>
          </a:p>
          <a:p>
            <a:r>
              <a:rPr lang="en-US" sz="1200" kern="1200" dirty="0">
                <a:solidFill>
                  <a:schemeClr val="tx1"/>
                </a:solidFill>
                <a:effectLst/>
                <a:latin typeface="+mn-lt"/>
                <a:ea typeface="+mn-ea"/>
                <a:cs typeface="+mn-cs"/>
              </a:rPr>
              <a:t>Next, we implement a couple of Azure virtual machines to provide backup and monitoring functionality. The backup VM supports premium storage, which provides high performance and sufficient capacity with two P30 disks. For long term backups, we offload content of the local disks on the backup server to the Azure Backup vault.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9825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here is detailed pricing information representing our first proposed solution. The bulk of charges is associated with the networking and compute components. More specifically, they include the cost of ExpressRoute unlimited data plan at 500 Mbps and the cost of the production HANA DB M128s virtual machine running on 24-7 basis. </a:t>
            </a:r>
          </a:p>
          <a:p>
            <a:r>
              <a:rPr lang="en-US" sz="1200" kern="1200" dirty="0">
                <a:solidFill>
                  <a:schemeClr val="tx1"/>
                </a:solidFill>
                <a:effectLst/>
                <a:latin typeface="+mn-lt"/>
                <a:ea typeface="+mn-ea"/>
                <a:cs typeface="+mn-cs"/>
              </a:rPr>
              <a:t>The remaining costs include the compute components that constitute the SAP application tier and the infrastructure of our production environment, as well as compute components of the dev/test and QA environments. In addition, we need to account for the premium storage implemented across both the production and non-production virtual machines. Keep in mind that it is a monthly cost that does not depend on the usage patterns. We also have to take into account the cost of backup, which factors in the number of protected instances and the projected amount of occupied space.</a:t>
            </a:r>
          </a:p>
          <a:p>
            <a:r>
              <a:rPr lang="en-US" sz="1200" kern="1200" dirty="0">
                <a:solidFill>
                  <a:schemeClr val="tx1"/>
                </a:solidFill>
                <a:effectLst/>
                <a:latin typeface="+mn-lt"/>
                <a:ea typeface="+mn-ea"/>
                <a:cs typeface="+mn-cs"/>
              </a:rPr>
              <a:t>Note that the current slide does not take into account licensing costs, ExpressRoute telco charges, pricing of the Microsoft Premier Support which is required when deploying SAP production solutions in Azure, and any managed services</a:t>
            </a:r>
            <a:r>
              <a:rPr lang="en-US" sz="120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For the non production storage layout, using 1x P20 or 1x P10 may offer lower IOPS than to stripe 2x or 3x premium disks into one logical volume. Examples can be seen here&gt;&gt;</a:t>
            </a:r>
            <a:r>
              <a:rPr lang="en-US" sz="1200" b="0" i="0" u="none" strike="noStrike" kern="1200" dirty="0" smtClean="0">
                <a:solidFill>
                  <a:schemeClr val="tx1"/>
                </a:solidFill>
                <a:effectLst/>
                <a:latin typeface="+mn-lt"/>
                <a:ea typeface="+mn-ea"/>
                <a:cs typeface="+mn-cs"/>
                <a:hlinkClick r:id="rId3"/>
              </a:rPr>
              <a:t>https://github.com/AzureCAT-GSI/Hana-Test-Deploy/tree/master/sap-hana-cluster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400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 us extend our first solution by incorporating high availability provisions. To accomplish this, we deploy another M128s virtual machine in the same availability set as the first HANA DB virtual machine and set up HANA system replication between the two. </a:t>
            </a:r>
          </a:p>
          <a:p>
            <a:r>
              <a:rPr lang="en-US" sz="1200" kern="1200" dirty="0">
                <a:solidFill>
                  <a:schemeClr val="tx1"/>
                </a:solidFill>
                <a:effectLst/>
                <a:latin typeface="+mn-lt"/>
                <a:ea typeface="+mn-ea"/>
                <a:cs typeface="+mn-cs"/>
              </a:rPr>
              <a:t>We also deploy a pair of virtual machines into the application tier and use Windows Failover clustering with shared storage emulated by SIOS Datakeeper to provide high-availability of the ASCS components. We also provide high availability by virtue of having two application servers in the same availability set. </a:t>
            </a:r>
          </a:p>
          <a:p>
            <a:r>
              <a:rPr lang="en-US" sz="1200" kern="1200" dirty="0">
                <a:solidFill>
                  <a:schemeClr val="tx1"/>
                </a:solidFill>
                <a:effectLst/>
                <a:latin typeface="+mn-lt"/>
                <a:ea typeface="+mn-ea"/>
                <a:cs typeface="+mn-cs"/>
              </a:rPr>
              <a:t>To account for users that rely on SAP Fiori or PowerBI to interact with Business Warehouse on HANA and S/4 HANA we deploy a pair of virtual machines that host the relevant server side components, including Enterprise Portal and Power BI Enterprise Gateway.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2726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here is detailed pricing information representing our first proposed solution. The bulk of charges is associated with the networking and compute components. More specifically, they include the cost of ExpressRoute unlimited data plan at 500 Mbps and the cost of the production HANA DB M128s virtual machine running on 24-7 basis. </a:t>
            </a:r>
          </a:p>
          <a:p>
            <a:r>
              <a:rPr lang="en-US" sz="1200" kern="1200" dirty="0">
                <a:solidFill>
                  <a:schemeClr val="tx1"/>
                </a:solidFill>
                <a:effectLst/>
                <a:latin typeface="+mn-lt"/>
                <a:ea typeface="+mn-ea"/>
                <a:cs typeface="+mn-cs"/>
              </a:rPr>
              <a:t>The remaining costs include the compute components that constitute the SAP application tier and the infrastructure of our production environment, as well as compute components of the dev/test and QA environments. In addition, we need to account for the premium storage implemented across both the production and non-production virtual machines. Keep in mind that it is a monthly cost that does not depend on the usage patterns. We also have to take into account the cost of backup, which factors in the number of protected instances and the projected amount of occupied space.</a:t>
            </a:r>
          </a:p>
          <a:p>
            <a:r>
              <a:rPr lang="en-US" sz="1200" kern="1200" dirty="0">
                <a:solidFill>
                  <a:schemeClr val="tx1"/>
                </a:solidFill>
                <a:effectLst/>
                <a:latin typeface="+mn-lt"/>
                <a:ea typeface="+mn-ea"/>
                <a:cs typeface="+mn-cs"/>
              </a:rPr>
              <a:t>Note that the current slide does not take into account licensing costs, ExpressRoute telco charges, pricing of the Microsoft Premier Support which is required when deploying SAP production solutions in Azure, and any managed services.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139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779697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defRPr/>
            </a:pPr>
            <a:r>
              <a:rPr lang="en-US" sz="2400" dirty="0">
                <a:solidFill>
                  <a:schemeClr val="tx1"/>
                </a:solidFill>
              </a:rPr>
              <a:t>Provision Azure infrastructure and two Azure Linux VMs (SLES-for-SAP Applications 12 SP1) using the Azure Resource Manager model</a:t>
            </a:r>
          </a:p>
          <a:p>
            <a:pPr marL="566598" lvl="1" indent="-171450">
              <a:defRPr/>
            </a:pPr>
            <a:r>
              <a:rPr lang="en-US" sz="1800" dirty="0">
                <a:solidFill>
                  <a:schemeClr val="tx1"/>
                </a:solidFill>
              </a:rPr>
              <a:t>The same virtual network, subnet, and availability set, separate Premium Storage accounts</a:t>
            </a:r>
          </a:p>
          <a:p>
            <a:pPr marL="566598" lvl="1" indent="-171450">
              <a:defRPr/>
            </a:pPr>
            <a:r>
              <a:rPr lang="en-US" sz="1800" dirty="0">
                <a:solidFill>
                  <a:schemeClr val="tx1"/>
                </a:solidFill>
              </a:rPr>
              <a:t>Attach Azure Premium storage disks to each VM</a:t>
            </a:r>
          </a:p>
          <a:p>
            <a:pPr marL="566598" lvl="1" indent="-171450">
              <a:defRPr/>
            </a:pPr>
            <a:r>
              <a:rPr lang="en-US" sz="1800" dirty="0">
                <a:solidFill>
                  <a:schemeClr val="tx1"/>
                </a:solidFill>
              </a:rPr>
              <a:t>Create an internal load balancer</a:t>
            </a:r>
          </a:p>
          <a:p>
            <a:pPr marL="566598" lvl="1" indent="-171450">
              <a:defRPr/>
            </a:pPr>
            <a:r>
              <a:rPr lang="en-US" sz="1800" dirty="0">
                <a:solidFill>
                  <a:schemeClr val="tx1"/>
                </a:solidFill>
              </a:rPr>
              <a:t>Back-end pool consisting of both Azure VMs, health probe set to TCP 62503, Load balancing rules: TCP 30315 and 30317, Direct Server </a:t>
            </a:r>
            <a:r>
              <a:rPr lang="en-US" sz="1800" dirty="0" err="1">
                <a:solidFill>
                  <a:schemeClr val="tx1"/>
                </a:solidFill>
              </a:rPr>
              <a:t>Retu</a:t>
            </a:r>
            <a:r>
              <a:rPr lang="en-US" sz="1800" dirty="0">
                <a:solidFill>
                  <a:schemeClr val="tx1"/>
                </a:solidFill>
              </a:rPr>
              <a:t> </a:t>
            </a:r>
            <a:r>
              <a:rPr lang="en-US" sz="1800" dirty="0" err="1">
                <a:solidFill>
                  <a:schemeClr val="tx1"/>
                </a:solidFill>
              </a:rPr>
              <a:t>rn</a:t>
            </a:r>
            <a:r>
              <a:rPr lang="en-US" sz="1800" dirty="0">
                <a:solidFill>
                  <a:schemeClr val="tx1"/>
                </a:solidFill>
              </a:rPr>
              <a:t> enabled for both</a:t>
            </a:r>
          </a:p>
          <a:p>
            <a:pPr marL="566598" lvl="1" indent="-171450">
              <a:defRPr/>
            </a:pPr>
            <a:r>
              <a:rPr lang="en-US" sz="1800" dirty="0">
                <a:solidFill>
                  <a:schemeClr val="tx1"/>
                </a:solidFill>
              </a:rPr>
              <a:t>To automate, use the </a:t>
            </a:r>
            <a:r>
              <a:rPr lang="en-US" sz="1800" dirty="0" err="1">
                <a:solidFill>
                  <a:schemeClr val="tx1"/>
                </a:solidFill>
              </a:rPr>
              <a:t>Github</a:t>
            </a:r>
            <a:r>
              <a:rPr lang="en-US" sz="1800" dirty="0">
                <a:solidFill>
                  <a:schemeClr val="tx1"/>
                </a:solidFill>
              </a:rPr>
              <a:t> database template </a:t>
            </a:r>
            <a:br>
              <a:rPr lang="en-US" sz="1800" dirty="0">
                <a:solidFill>
                  <a:schemeClr val="tx1"/>
                </a:solidFill>
              </a:rPr>
            </a:br>
            <a:r>
              <a:rPr lang="en-US" sz="1800" dirty="0">
                <a:solidFill>
                  <a:schemeClr val="tx1"/>
                </a:solidFill>
                <a:hlinkClick r:id="rId3"/>
              </a:rPr>
              <a:t>https://portal.azure.com/#create/Microsoft.Template/uri/https%3A%2F%2Fraw.githubusercontent.com%2FAzure%2Fazure-quickstart-templates%2Fmaster%2Fsap-3-tier-marketplace-image-multi-sid-db%2Fazuredeploy.json</a:t>
            </a:r>
            <a:endParaRPr lang="en-US" sz="1800" dirty="0">
              <a:solidFill>
                <a:schemeClr val="tx1"/>
              </a:solidFill>
            </a:endParaRPr>
          </a:p>
          <a:p>
            <a:pPr marL="457200" indent="-457200">
              <a:buFont typeface="+mj-lt"/>
              <a:buAutoNum type="arabicPeriod"/>
              <a:defRPr/>
            </a:pPr>
            <a:r>
              <a:rPr lang="en-US" sz="2400" dirty="0">
                <a:solidFill>
                  <a:schemeClr val="tx1"/>
                </a:solidFill>
              </a:rPr>
              <a:t>Register SLES to ensure access to package repositories (BYOS only), add the public-cloud module, update OS (</a:t>
            </a:r>
            <a:r>
              <a:rPr lang="en-US" sz="2400" dirty="0" err="1">
                <a:solidFill>
                  <a:schemeClr val="tx1"/>
                </a:solidFill>
              </a:rPr>
              <a:t>sudo</a:t>
            </a:r>
            <a:r>
              <a:rPr lang="en-US" sz="2400" dirty="0">
                <a:solidFill>
                  <a:schemeClr val="tx1"/>
                </a:solidFill>
              </a:rPr>
              <a:t> zipper update)</a:t>
            </a:r>
          </a:p>
          <a:p>
            <a:pPr marL="457200" indent="-457200">
              <a:buFont typeface="+mj-lt"/>
              <a:buAutoNum type="arabicPeriod"/>
              <a:defRPr/>
            </a:pPr>
            <a:r>
              <a:rPr lang="en-US" sz="2400" dirty="0">
                <a:solidFill>
                  <a:schemeClr val="tx1"/>
                </a:solidFill>
              </a:rPr>
              <a:t>Install HA Extensions (</a:t>
            </a:r>
            <a:r>
              <a:rPr lang="en-US" sz="2400" dirty="0" err="1">
                <a:solidFill>
                  <a:schemeClr val="tx1"/>
                </a:solidFill>
              </a:rPr>
              <a:t>sudo</a:t>
            </a:r>
            <a:r>
              <a:rPr lang="en-US" sz="2400" dirty="0">
                <a:solidFill>
                  <a:schemeClr val="tx1"/>
                </a:solidFill>
              </a:rPr>
              <a:t> </a:t>
            </a:r>
            <a:r>
              <a:rPr lang="en-US" sz="2400" dirty="0" err="1">
                <a:solidFill>
                  <a:schemeClr val="tx1"/>
                </a:solidFill>
              </a:rPr>
              <a:t>zypper</a:t>
            </a:r>
            <a:r>
              <a:rPr lang="en-US" sz="2400" dirty="0">
                <a:solidFill>
                  <a:schemeClr val="tx1"/>
                </a:solidFill>
              </a:rPr>
              <a:t> install </a:t>
            </a:r>
            <a:r>
              <a:rPr lang="en-US" sz="2400" dirty="0" err="1">
                <a:solidFill>
                  <a:schemeClr val="tx1"/>
                </a:solidFill>
              </a:rPr>
              <a:t>sle</a:t>
            </a:r>
            <a:r>
              <a:rPr lang="en-US" sz="2400" dirty="0">
                <a:solidFill>
                  <a:schemeClr val="tx1"/>
                </a:solidFill>
              </a:rPr>
              <a:t>-ha-release fence-agents)</a:t>
            </a:r>
          </a:p>
          <a:p>
            <a:pPr>
              <a:defRPr/>
            </a:pPr>
            <a:r>
              <a:rPr lang="en-US" sz="1600" dirty="0">
                <a:solidFill>
                  <a:schemeClr val="tx1"/>
                </a:solidFill>
              </a:rPr>
              <a:t>4.  Set up disk layout</a:t>
            </a:r>
          </a:p>
          <a:p>
            <a:pPr>
              <a:defRPr/>
            </a:pPr>
            <a:r>
              <a:rPr lang="en-US" sz="800" dirty="0">
                <a:solidFill>
                  <a:schemeClr val="tx1"/>
                </a:solidFill>
              </a:rPr>
              <a:t>      Create physical volumes for all disks that you want to use    </a:t>
            </a:r>
          </a:p>
          <a:p>
            <a:pPr>
              <a:defRPr/>
            </a:pPr>
            <a:r>
              <a:rPr lang="en-US" sz="800" dirty="0">
                <a:solidFill>
                  <a:schemeClr val="tx1"/>
                </a:solidFill>
              </a:rPr>
              <a:t>      Create a volume group for the data files, the log files and the shared HANA directory </a:t>
            </a:r>
          </a:p>
          <a:p>
            <a:pPr>
              <a:defRPr/>
            </a:pPr>
            <a:r>
              <a:rPr lang="en-US" sz="800" dirty="0">
                <a:solidFill>
                  <a:schemeClr val="tx1"/>
                </a:solidFill>
              </a:rPr>
              <a:t>      Create the logical volumes</a:t>
            </a:r>
          </a:p>
          <a:p>
            <a:pPr>
              <a:defRPr/>
            </a:pPr>
            <a:r>
              <a:rPr lang="en-US" sz="800" dirty="0">
                <a:solidFill>
                  <a:schemeClr val="tx1"/>
                </a:solidFill>
              </a:rPr>
              <a:t>      Create the mount directories and copy the UUID of all logical volumes</a:t>
            </a:r>
          </a:p>
          <a:p>
            <a:pPr>
              <a:defRPr/>
            </a:pPr>
            <a:r>
              <a:rPr lang="en-US" sz="800" dirty="0">
                <a:solidFill>
                  <a:schemeClr val="tx1"/>
                </a:solidFill>
              </a:rPr>
              <a:t>      Create </a:t>
            </a:r>
            <a:r>
              <a:rPr lang="en-US" sz="800" dirty="0" err="1">
                <a:solidFill>
                  <a:schemeClr val="tx1"/>
                </a:solidFill>
              </a:rPr>
              <a:t>fstab</a:t>
            </a:r>
            <a:r>
              <a:rPr lang="en-US" sz="800" dirty="0">
                <a:solidFill>
                  <a:schemeClr val="tx1"/>
                </a:solidFill>
              </a:rPr>
              <a:t> entries for the three logical volumes</a:t>
            </a:r>
          </a:p>
          <a:p>
            <a:pPr>
              <a:defRPr/>
            </a:pPr>
            <a:r>
              <a:rPr lang="en-US" sz="800" dirty="0">
                <a:solidFill>
                  <a:schemeClr val="tx1"/>
                </a:solidFill>
              </a:rPr>
              <a:t>      Mount the new volumes</a:t>
            </a:r>
          </a:p>
          <a:p>
            <a:pPr marL="457200" indent="-457200">
              <a:buFont typeface="+mj-lt"/>
              <a:buAutoNum type="arabicPeriod"/>
              <a:defRPr/>
            </a:pPr>
            <a:endParaRPr lang="en-US" sz="2400" dirty="0">
              <a:solidFill>
                <a:schemeClr val="tx1"/>
              </a:solidFill>
              <a:latin typeface="Segoe UI Light"/>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866226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825338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5686919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3074062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127694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709632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11/8/2018 9:04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43</a:t>
            </a:fld>
            <a:endParaRPr lang="en-US" dirty="0"/>
          </a:p>
        </p:txBody>
      </p:sp>
    </p:spTree>
    <p:extLst>
      <p:ext uri="{BB962C8B-B14F-4D97-AF65-F5344CB8AC3E}">
        <p14:creationId xmlns:p14="http://schemas.microsoft.com/office/powerpoint/2010/main" val="17075376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HWCCT is a tool to verify that is the HANA system configuration – OS, network and storage meets the minimum performance criteria required to run SAP HANA in production.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754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Best practice for sizing persistence (storage) for SAP HANA.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2692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Refer to the current slide when considering Azure VM based deployments of HANA on Azure – for both production and non-production workloads. As you can see on the current slide these options include DS series VMs – namely DS14_v2 and DS15_v2 – as well as GS series VMs, namely GS4 and GS5. Across these 4 VM sizes, we can implement systems supporting between 24,180 and 41,670 SAPS. The first three VM sizes are intended for non-production workloads, while the last one allows us to deploy SAP Business Warehouse on HANA, HANA Online Analytical Processing, and S/4HANA, with database of up to about half a TB in size. The size limit is imposed by the amount of memory available in GS5 – equal to 448 GB. </a:t>
            </a:r>
          </a:p>
          <a:p>
            <a:r>
              <a:rPr lang="en-US" sz="1200" kern="1200" dirty="0">
                <a:solidFill>
                  <a:schemeClr val="tx1"/>
                </a:solidFill>
                <a:effectLst/>
                <a:latin typeface="+mn-lt"/>
                <a:ea typeface="+mn-ea"/>
                <a:cs typeface="+mn-cs"/>
              </a:rPr>
              <a:t>HANA database and logs must reside on Premium Storage disks. This gives us effectively three choices of disk sizes – represented by the premium storage disk types – P10, P20, P30. Each size corresponds to specific number of IOPS per disk and throughput per disk. In particular, P10 gives us 128GB of storage with 500 IOPS and 100MB/sec throughput, P20 offers 512GB of storage with 2,300 IOPS and 150MB/s, and with P30, you get 1TB of storage with 5000 IOPS and 200 MBPs. If you need to further increase these values, in terms of storage space, IOPS, or throughput, you can create multi-disk volumes by using either MDADM or logical volume manager.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62767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Downtime minimized migration to HANA via DMO/SUM – system move. Source primary application server (PAS) must be UNIX/LINUX based.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52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6910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7</a:t>
            </a:fld>
            <a:endParaRPr lang="en-US" dirty="0"/>
          </a:p>
        </p:txBody>
      </p:sp>
    </p:spTree>
    <p:extLst>
      <p:ext uri="{BB962C8B-B14F-4D97-AF65-F5344CB8AC3E}">
        <p14:creationId xmlns:p14="http://schemas.microsoft.com/office/powerpoint/2010/main" val="394932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8</a:t>
            </a:fld>
            <a:endParaRPr lang="en-US" dirty="0"/>
          </a:p>
        </p:txBody>
      </p:sp>
    </p:spTree>
    <p:extLst>
      <p:ext uri="{BB962C8B-B14F-4D97-AF65-F5344CB8AC3E}">
        <p14:creationId xmlns:p14="http://schemas.microsoft.com/office/powerpoint/2010/main" val="3846331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9</a:t>
            </a:fld>
            <a:endParaRPr lang="en-US" dirty="0"/>
          </a:p>
        </p:txBody>
      </p:sp>
    </p:spTree>
    <p:extLst>
      <p:ext uri="{BB962C8B-B14F-4D97-AF65-F5344CB8AC3E}">
        <p14:creationId xmlns:p14="http://schemas.microsoft.com/office/powerpoint/2010/main" val="2718361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xmlns=""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xmlns=""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80643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31056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support/legal/sla/virtual-machines/v1_6/" TargetMode="External"/><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29.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5.png"/><Relationship Id="rId18" Type="http://schemas.openxmlformats.org/officeDocument/2006/relationships/image" Target="../media/image23.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9.png"/><Relationship Id="rId17" Type="http://schemas.openxmlformats.org/officeDocument/2006/relationships/image" Target="../media/image22.png"/><Relationship Id="rId2" Type="http://schemas.openxmlformats.org/officeDocument/2006/relationships/notesSlide" Target="../notesSlides/notesSlide31.xml"/><Relationship Id="rId16" Type="http://schemas.openxmlformats.org/officeDocument/2006/relationships/image" Target="../media/image20.png"/><Relationship Id="rId20"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7.png"/><Relationship Id="rId19" Type="http://schemas.openxmlformats.org/officeDocument/2006/relationships/image" Target="../media/image24.png"/><Relationship Id="rId4" Type="http://schemas.openxmlformats.org/officeDocument/2006/relationships/image" Target="../media/image10.png"/><Relationship Id="rId9" Type="http://schemas.openxmlformats.org/officeDocument/2006/relationships/image" Target="../media/image16.png"/><Relationship Id="rId1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2.png"/><Relationship Id="rId7" Type="http://schemas.openxmlformats.org/officeDocument/2006/relationships/image" Target="../media/image16.png"/><Relationship Id="rId12" Type="http://schemas.openxmlformats.org/officeDocument/2006/relationships/image" Target="../media/image27.png"/><Relationship Id="rId17" Type="http://schemas.openxmlformats.org/officeDocument/2006/relationships/image" Target="../media/image15.png"/><Relationship Id="rId2" Type="http://schemas.openxmlformats.org/officeDocument/2006/relationships/notesSlide" Target="../notesSlides/notesSlide36.xml"/><Relationship Id="rId16" Type="http://schemas.openxmlformats.org/officeDocument/2006/relationships/image" Target="../media/image24.png"/><Relationship Id="rId20" Type="http://schemas.openxmlformats.org/officeDocument/2006/relationships/image" Target="../media/image23.png"/><Relationship Id="rId1" Type="http://schemas.openxmlformats.org/officeDocument/2006/relationships/slideLayout" Target="../slideLayouts/slideLayout15.xml"/><Relationship Id="rId6" Type="http://schemas.openxmlformats.org/officeDocument/2006/relationships/image" Target="../media/image12.png"/><Relationship Id="rId11" Type="http://schemas.openxmlformats.org/officeDocument/2006/relationships/image" Target="../media/image14.png"/><Relationship Id="rId5" Type="http://schemas.openxmlformats.org/officeDocument/2006/relationships/image" Target="../media/image11.jpeg"/><Relationship Id="rId15" Type="http://schemas.openxmlformats.org/officeDocument/2006/relationships/image" Target="../media/image29.png"/><Relationship Id="rId10" Type="http://schemas.openxmlformats.org/officeDocument/2006/relationships/image" Target="../media/image19.png"/><Relationship Id="rId19" Type="http://schemas.openxmlformats.org/officeDocument/2006/relationships/image" Target="../media/image31.png"/><Relationship Id="rId4" Type="http://schemas.openxmlformats.org/officeDocument/2006/relationships/image" Target="../media/image10.png"/><Relationship Id="rId9" Type="http://schemas.openxmlformats.org/officeDocument/2006/relationships/image" Target="../media/image18.png"/><Relationship Id="rId1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D5E8E-FE6F-46C1-BE6F-3BD842186F1C}"/>
              </a:ext>
            </a:extLst>
          </p:cNvPr>
          <p:cNvSpPr>
            <a:spLocks noGrp="1"/>
          </p:cNvSpPr>
          <p:nvPr>
            <p:ph type="title"/>
          </p:nvPr>
        </p:nvSpPr>
        <p:spPr>
          <a:xfrm>
            <a:off x="269302" y="2084187"/>
            <a:ext cx="7171335" cy="899336"/>
          </a:xfrm>
        </p:spPr>
        <p:txBody>
          <a:bodyPr/>
          <a:lstStyle/>
          <a:p>
            <a:r>
              <a:rPr lang="en-US" dirty="0"/>
              <a:t>SAP HANA on Azure</a:t>
            </a:r>
          </a:p>
        </p:txBody>
      </p:sp>
      <p:sp>
        <p:nvSpPr>
          <p:cNvPr id="4" name="Text Placeholder 2">
            <a:extLst>
              <a:ext uri="{FF2B5EF4-FFF2-40B4-BE49-F238E27FC236}">
                <a16:creationId xmlns:a16="http://schemas.microsoft.com/office/drawing/2014/main" xmlns="" id="{835AA6A0-3171-499B-ADA1-6757FE0788EA}"/>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8B017A-F0F6-4318-9698-94FDF5711E62}"/>
              </a:ext>
            </a:extLst>
          </p:cNvPr>
          <p:cNvSpPr>
            <a:spLocks noGrp="1"/>
          </p:cNvSpPr>
          <p:nvPr>
            <p:ph type="title"/>
          </p:nvPr>
        </p:nvSpPr>
        <p:spPr/>
        <p:txBody>
          <a:bodyPr/>
          <a:lstStyle/>
          <a:p>
            <a:r>
              <a:rPr lang="en-US" dirty="0">
                <a:solidFill>
                  <a:schemeClr val="tx1"/>
                </a:solidFill>
              </a:rPr>
              <a:t>Customer needs (4/4)</a:t>
            </a:r>
          </a:p>
        </p:txBody>
      </p:sp>
      <p:sp>
        <p:nvSpPr>
          <p:cNvPr id="3" name="Content Placeholder 2">
            <a:extLst>
              <a:ext uri="{FF2B5EF4-FFF2-40B4-BE49-F238E27FC236}">
                <a16:creationId xmlns:a16="http://schemas.microsoft.com/office/drawing/2014/main" xmlns="" id="{8B3A4F32-C12B-4FE9-94AE-245F440A9A57}"/>
              </a:ext>
            </a:extLst>
          </p:cNvPr>
          <p:cNvSpPr>
            <a:spLocks noGrp="1"/>
          </p:cNvSpPr>
          <p:nvPr>
            <p:ph type="body" sz="quarter" idx="10"/>
          </p:nvPr>
        </p:nvSpPr>
        <p:spPr>
          <a:xfrm>
            <a:off x="269239" y="1189177"/>
            <a:ext cx="11653523" cy="4751618"/>
          </a:xfrm>
        </p:spPr>
        <p:txBody>
          <a:bodyPr>
            <a:normAutofit/>
          </a:bodyPr>
          <a:lstStyle/>
          <a:p>
            <a:r>
              <a:rPr lang="en-US" sz="3200" dirty="0">
                <a:solidFill>
                  <a:schemeClr val="tx1"/>
                </a:solidFill>
              </a:rPr>
              <a:t>End user access</a:t>
            </a:r>
          </a:p>
          <a:p>
            <a:pPr marL="457200" lvl="1" indent="-457200">
              <a:buClr>
                <a:schemeClr val="tx1"/>
              </a:buClr>
              <a:buFont typeface="Arial" panose="020B0604020202020204" pitchFamily="34" charset="0"/>
              <a:buChar char="•"/>
            </a:pPr>
            <a:r>
              <a:rPr lang="en-US" sz="2800" dirty="0">
                <a:solidFill>
                  <a:schemeClr val="tx1"/>
                </a:solidFill>
              </a:rPr>
              <a:t>User locations – 300 from US, 50 LATAM, 50 Europe, 30 Asia - all intranet</a:t>
            </a:r>
          </a:p>
          <a:p>
            <a:pPr marL="457200" lvl="1" indent="-457200">
              <a:buClr>
                <a:schemeClr val="tx1"/>
              </a:buClr>
              <a:buFont typeface="Arial" panose="020B0604020202020204" pitchFamily="34" charset="0"/>
              <a:buChar char="•"/>
            </a:pPr>
            <a:r>
              <a:rPr lang="en-US" sz="2800" dirty="0">
                <a:solidFill>
                  <a:schemeClr val="tx1"/>
                </a:solidFill>
              </a:rPr>
              <a:t>Currently ExpressRoute is set up to Azure East US 2</a:t>
            </a:r>
          </a:p>
          <a:p>
            <a:pPr marL="457200" lvl="1" indent="-457200">
              <a:buClr>
                <a:schemeClr val="tx1"/>
              </a:buClr>
              <a:buFont typeface="Arial" panose="020B0604020202020204" pitchFamily="34" charset="0"/>
              <a:buChar char="•"/>
            </a:pPr>
            <a:r>
              <a:rPr lang="en-US" sz="2800" dirty="0">
                <a:solidFill>
                  <a:schemeClr val="tx1"/>
                </a:solidFill>
              </a:rPr>
              <a:t>User response time needs to be minimized </a:t>
            </a:r>
          </a:p>
        </p:txBody>
      </p:sp>
    </p:spTree>
    <p:extLst>
      <p:ext uri="{BB962C8B-B14F-4D97-AF65-F5344CB8AC3E}">
        <p14:creationId xmlns:p14="http://schemas.microsoft.com/office/powerpoint/2010/main" val="35241117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questions and objections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1" cy="5379313"/>
          </a:xfrm>
        </p:spPr>
        <p:txBody>
          <a:bodyPr>
            <a:normAutofit/>
          </a:bodyPr>
          <a:lstStyle/>
          <a:p>
            <a:pPr lvl="0"/>
            <a:r>
              <a:rPr lang="en-US" sz="3900" dirty="0"/>
              <a:t>ECC remains on-premises until Dec CY18 – how can we maintain integrations between ECC and BW?</a:t>
            </a:r>
          </a:p>
          <a:p>
            <a:pPr lvl="0"/>
            <a:r>
              <a:rPr lang="en-US" sz="3900" dirty="0"/>
              <a:t>How much does Azure cost? Give us a few options (e.g. HA and non-HA, DR and non-DR). </a:t>
            </a:r>
          </a:p>
          <a:p>
            <a:pPr lvl="0"/>
            <a:r>
              <a:rPr lang="en-US" sz="3900" dirty="0"/>
              <a:t>Do I have to pay for virtual machines when they are stopped?</a:t>
            </a:r>
          </a:p>
          <a:p>
            <a:r>
              <a:rPr lang="en-US" sz="3900" dirty="0"/>
              <a:t>Can I automate the shutdown of virtual machines at periodic times of day?</a:t>
            </a:r>
            <a:endParaRPr lang="en-US" sz="3900" dirty="0">
              <a:solidFill>
                <a:schemeClr val="tx1"/>
              </a:solidFill>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2">
            <a:extLst>
              <a:ext uri="{FF2B5EF4-FFF2-40B4-BE49-F238E27FC236}">
                <a16:creationId xmlns:a16="http://schemas.microsoft.com/office/drawing/2014/main" xmlns="" id="{93632C77-C984-48A8-A456-C6E69D12AF1F}"/>
              </a:ext>
            </a:extLst>
          </p:cNvPr>
          <p:cNvSpPr>
            <a:spLocks noGrp="1"/>
          </p:cNvSpPr>
          <p:nvPr>
            <p:ph type="body" sz="quarter" idx="10"/>
          </p:nvPr>
        </p:nvSpPr>
        <p:spPr>
          <a:xfrm>
            <a:off x="392469" y="1189176"/>
            <a:ext cx="10758716" cy="5392245"/>
          </a:xfrm>
        </p:spPr>
        <p:txBody>
          <a:bodyPr/>
          <a:lstStyle/>
          <a:p>
            <a:pPr marL="0" indent="0">
              <a:buNone/>
            </a:pPr>
            <a:r>
              <a:rPr lang="en-US" sz="2400" dirty="0">
                <a:latin typeface="+mn-lt"/>
              </a:rPr>
              <a:t>Solution paths taken by a lot of customers</a:t>
            </a:r>
          </a:p>
          <a:p>
            <a:pPr marL="0" indent="0">
              <a:buNone/>
            </a:pPr>
            <a:r>
              <a:rPr lang="en-US" sz="2400" dirty="0">
                <a:latin typeface="+mn-lt"/>
              </a:rPr>
              <a:t>SAP on Azure – customer stages in Azure</a:t>
            </a:r>
          </a:p>
          <a:p>
            <a:pPr marL="0" indent="0">
              <a:buNone/>
            </a:pPr>
            <a:r>
              <a:rPr lang="en-US" sz="2400" dirty="0">
                <a:latin typeface="+mn-lt"/>
              </a:rPr>
              <a:t>Modernizing SAP Platform on Microsoft Cloud OS</a:t>
            </a:r>
          </a:p>
          <a:p>
            <a:pPr marL="0" indent="0">
              <a:buNone/>
            </a:pPr>
            <a:r>
              <a:rPr lang="en-US" sz="2400" dirty="0">
                <a:latin typeface="+mn-lt"/>
              </a:rPr>
              <a:t>SAP Migration to Azure</a:t>
            </a:r>
          </a:p>
          <a:p>
            <a:pPr marL="0" indent="0">
              <a:buNone/>
            </a:pPr>
            <a:r>
              <a:rPr lang="en-US" sz="2400" dirty="0">
                <a:latin typeface="+mn-lt"/>
              </a:rPr>
              <a:t>SAP Certified Azure VMs </a:t>
            </a:r>
          </a:p>
          <a:p>
            <a:pPr marL="0" indent="0">
              <a:buNone/>
            </a:pPr>
            <a:r>
              <a:rPr lang="en-US" sz="2400" dirty="0">
                <a:latin typeface="+mn-lt"/>
              </a:rPr>
              <a:t>SAP on Azure – huge variety on instances</a:t>
            </a:r>
          </a:p>
          <a:p>
            <a:pPr marL="0" indent="0">
              <a:buNone/>
            </a:pPr>
            <a:r>
              <a:rPr lang="en-US" sz="2400" dirty="0">
                <a:latin typeface="+mn-lt"/>
              </a:rPr>
              <a:t>SAP on Azure – reliability</a:t>
            </a:r>
          </a:p>
          <a:p>
            <a:pPr marL="0" indent="0">
              <a:buNone/>
            </a:pPr>
            <a:r>
              <a:rPr lang="en-US" sz="2400" dirty="0">
                <a:latin typeface="+mn-lt"/>
              </a:rPr>
              <a:t>SAP on Azure – in-region availability</a:t>
            </a:r>
          </a:p>
          <a:p>
            <a:pPr marL="0" indent="0">
              <a:buNone/>
            </a:pPr>
            <a:r>
              <a:rPr lang="en-US" sz="2400" dirty="0">
                <a:latin typeface="+mn-lt"/>
              </a:rPr>
              <a:t>SAP on Azure – across-region availability</a:t>
            </a:r>
          </a:p>
          <a:p>
            <a:pPr marL="0" indent="0">
              <a:buNone/>
            </a:pPr>
            <a:r>
              <a:rPr lang="en-US" sz="2400" dirty="0">
                <a:latin typeface="+mn-lt"/>
              </a:rPr>
              <a:t>SAP on Azure – SAP NetWeaver certifications</a:t>
            </a:r>
          </a:p>
          <a:p>
            <a:pPr marL="0" indent="0">
              <a:buNone/>
            </a:pPr>
            <a:r>
              <a:rPr lang="en-US" sz="2400" dirty="0">
                <a:latin typeface="+mn-lt"/>
              </a:rPr>
              <a:t>SAP on Azure – SAP HANA certifications</a:t>
            </a:r>
          </a:p>
          <a:p>
            <a:pPr marL="0" indent="0">
              <a:buNone/>
            </a:pPr>
            <a:r>
              <a:rPr lang="en-US" sz="2400" dirty="0">
                <a:latin typeface="+mn-lt"/>
              </a:rPr>
              <a:t>Azure VM options for SAP applications</a:t>
            </a:r>
          </a:p>
          <a:p>
            <a:pPr marL="0" indent="0">
              <a:buNone/>
            </a:pPr>
            <a:r>
              <a:rPr lang="en-US" sz="2400" dirty="0">
                <a:latin typeface="+mn-lt"/>
              </a:rPr>
              <a:t>SAP on Azure Certifications (HANA)</a:t>
            </a:r>
          </a:p>
        </p:txBody>
      </p:sp>
    </p:spTree>
    <p:extLst>
      <p:ext uri="{BB962C8B-B14F-4D97-AF65-F5344CB8AC3E}">
        <p14:creationId xmlns:p14="http://schemas.microsoft.com/office/powerpoint/2010/main" val="545273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2A233-D51D-44D6-A0E8-9D53A48840F5}"/>
              </a:ext>
            </a:extLst>
          </p:cNvPr>
          <p:cNvSpPr>
            <a:spLocks noGrp="1"/>
          </p:cNvSpPr>
          <p:nvPr>
            <p:ph type="title"/>
          </p:nvPr>
        </p:nvSpPr>
        <p:spPr/>
        <p:txBody>
          <a:bodyPr/>
          <a:lstStyle/>
          <a:p>
            <a:r>
              <a:rPr lang="en-US" sz="4400" dirty="0"/>
              <a:t>Solution paths taken by a lot of customers</a:t>
            </a:r>
          </a:p>
        </p:txBody>
      </p:sp>
      <p:sp>
        <p:nvSpPr>
          <p:cNvPr id="3" name="Text Placeholder 2">
            <a:extLst>
              <a:ext uri="{FF2B5EF4-FFF2-40B4-BE49-F238E27FC236}">
                <a16:creationId xmlns:a16="http://schemas.microsoft.com/office/drawing/2014/main" xmlns="" id="{93632C77-C984-48A8-A456-C6E69D12AF1F}"/>
              </a:ext>
            </a:extLst>
          </p:cNvPr>
          <p:cNvSpPr>
            <a:spLocks noGrp="1"/>
          </p:cNvSpPr>
          <p:nvPr>
            <p:ph type="body" sz="quarter" idx="10"/>
          </p:nvPr>
        </p:nvSpPr>
        <p:spPr>
          <a:xfrm>
            <a:off x="1240367" y="1174315"/>
            <a:ext cx="10758716" cy="5354094"/>
          </a:xfrm>
        </p:spPr>
        <p:txBody>
          <a:bodyPr/>
          <a:lstStyle/>
          <a:p>
            <a:pPr marL="0" indent="0">
              <a:buNone/>
            </a:pPr>
            <a:r>
              <a:rPr lang="en-US" sz="2400" dirty="0">
                <a:latin typeface="+mn-lt"/>
              </a:rPr>
              <a:t>Move to public cloud with existing SAP platform and leverage public </a:t>
            </a:r>
            <a:br>
              <a:rPr lang="en-US" sz="2400" dirty="0">
                <a:latin typeface="+mn-lt"/>
              </a:rPr>
            </a:br>
            <a:r>
              <a:rPr lang="en-US" sz="2400" dirty="0">
                <a:latin typeface="+mn-lt"/>
              </a:rPr>
              <a:t>cloud to have flexible and agile platform to move to S/4HANA</a:t>
            </a:r>
          </a:p>
          <a:p>
            <a:pPr marL="169629" lvl="1" indent="-169629"/>
            <a:r>
              <a:rPr lang="en-US" sz="2000" dirty="0"/>
              <a:t>Leverage agility in spinning up S/4HANA development, PoC and test systems</a:t>
            </a:r>
          </a:p>
          <a:p>
            <a:pPr marL="169629" lvl="1" indent="-169629"/>
            <a:r>
              <a:rPr lang="en-US" sz="2000" dirty="0"/>
              <a:t>Think about SaaS strategy </a:t>
            </a:r>
          </a:p>
          <a:p>
            <a:pPr marL="169629" lvl="1" indent="-169629"/>
            <a:r>
              <a:rPr lang="en-US" sz="2000" dirty="0"/>
              <a:t>Use public cloud native services</a:t>
            </a:r>
          </a:p>
          <a:p>
            <a:pPr marL="0" indent="0">
              <a:spcBef>
                <a:spcPts val="2941"/>
              </a:spcBef>
              <a:buNone/>
            </a:pPr>
            <a:r>
              <a:rPr lang="en-US" sz="2400" dirty="0">
                <a:latin typeface="+mn-lt"/>
              </a:rPr>
              <a:t>Move to public cloud and thereby move to SAP HANA for traditional </a:t>
            </a:r>
            <a:br>
              <a:rPr lang="en-US" sz="2400" dirty="0">
                <a:latin typeface="+mn-lt"/>
              </a:rPr>
            </a:br>
            <a:r>
              <a:rPr lang="en-US" sz="2400" dirty="0">
                <a:latin typeface="+mn-lt"/>
              </a:rPr>
              <a:t>NetWeaver applications</a:t>
            </a:r>
          </a:p>
          <a:p>
            <a:pPr marL="169629" lvl="1" indent="-169629"/>
            <a:r>
              <a:rPr lang="en-US" sz="2000" dirty="0"/>
              <a:t>Use SAP DMO process to end up in public cloud with SAP driven NetWeaver applications</a:t>
            </a:r>
          </a:p>
          <a:p>
            <a:pPr marL="169629" lvl="1" indent="-169629"/>
            <a:r>
              <a:rPr lang="en-US" sz="2000" dirty="0"/>
              <a:t>Leverage agility in spinning up S/4HANA development, PoC and test systems</a:t>
            </a:r>
          </a:p>
          <a:p>
            <a:pPr marL="169629" lvl="1" indent="-169629"/>
            <a:r>
              <a:rPr lang="en-US" sz="2000" dirty="0"/>
              <a:t>Think about SaaS strategy </a:t>
            </a:r>
          </a:p>
          <a:p>
            <a:pPr marL="169629" lvl="1" indent="-169629"/>
            <a:r>
              <a:rPr lang="en-US" sz="2000" dirty="0"/>
              <a:t>Use public cloud native services</a:t>
            </a:r>
          </a:p>
          <a:p>
            <a:pPr marL="0" indent="0">
              <a:spcBef>
                <a:spcPts val="2941"/>
              </a:spcBef>
              <a:buNone/>
            </a:pPr>
            <a:r>
              <a:rPr lang="en-US" sz="2400" dirty="0">
                <a:latin typeface="+mn-lt"/>
              </a:rPr>
              <a:t>Greenfield implementations of S/4HANA or NetWeaver-based SAP applications</a:t>
            </a:r>
          </a:p>
          <a:p>
            <a:pPr marL="169629" lvl="1" indent="-169629"/>
            <a:r>
              <a:rPr lang="en-US" sz="2000" dirty="0"/>
              <a:t>Default for a lot of customers to start new implementations in public cloud</a:t>
            </a:r>
          </a:p>
        </p:txBody>
      </p:sp>
      <p:sp>
        <p:nvSpPr>
          <p:cNvPr id="15" name="cloud">
            <a:extLst>
              <a:ext uri="{FF2B5EF4-FFF2-40B4-BE49-F238E27FC236}">
                <a16:creationId xmlns:a16="http://schemas.microsoft.com/office/drawing/2014/main" xmlns="" id="{78B7F2D5-429E-4BA4-A5A9-1546B955A69D}"/>
              </a:ext>
            </a:extLst>
          </p:cNvPr>
          <p:cNvSpPr>
            <a:spLocks noChangeAspect="1"/>
          </p:cNvSpPr>
          <p:nvPr/>
        </p:nvSpPr>
        <p:spPr bwMode="auto">
          <a:xfrm>
            <a:off x="327750" y="1187939"/>
            <a:ext cx="586860" cy="373888"/>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cxnSp>
        <p:nvCxnSpPr>
          <p:cNvPr id="8" name="Straight Connector 7">
            <a:extLst>
              <a:ext uri="{FF2B5EF4-FFF2-40B4-BE49-F238E27FC236}">
                <a16:creationId xmlns:a16="http://schemas.microsoft.com/office/drawing/2014/main" xmlns="" id="{A72813C7-3E08-4370-AD9F-69FCEE8FFB71}"/>
              </a:ext>
            </a:extLst>
          </p:cNvPr>
          <p:cNvCxnSpPr/>
          <p:nvPr/>
        </p:nvCxnSpPr>
        <p:spPr>
          <a:xfrm>
            <a:off x="1165664" y="1187939"/>
            <a:ext cx="0" cy="1695644"/>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ouchscreen">
            <a:extLst>
              <a:ext uri="{FF2B5EF4-FFF2-40B4-BE49-F238E27FC236}">
                <a16:creationId xmlns:a16="http://schemas.microsoft.com/office/drawing/2014/main" xmlns="" id="{CF4D403D-CBFA-4C46-A9E1-5F0F1FD86B7E}"/>
              </a:ext>
            </a:extLst>
          </p:cNvPr>
          <p:cNvSpPr>
            <a:spLocks noChangeAspect="1" noEditPoints="1"/>
          </p:cNvSpPr>
          <p:nvPr/>
        </p:nvSpPr>
        <p:spPr bwMode="auto">
          <a:xfrm>
            <a:off x="482847" y="3146472"/>
            <a:ext cx="455213" cy="426807"/>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lin ang="5400000" scaled="1"/>
              </a:gradFill>
            </a:endParaRPr>
          </a:p>
        </p:txBody>
      </p:sp>
      <p:cxnSp>
        <p:nvCxnSpPr>
          <p:cNvPr id="9" name="Straight Connector 8">
            <a:extLst>
              <a:ext uri="{FF2B5EF4-FFF2-40B4-BE49-F238E27FC236}">
                <a16:creationId xmlns:a16="http://schemas.microsoft.com/office/drawing/2014/main" xmlns="" id="{E43F30D4-4E46-4AB5-A750-2E31C771DEAD}"/>
              </a:ext>
            </a:extLst>
          </p:cNvPr>
          <p:cNvCxnSpPr>
            <a:cxnSpLocks/>
          </p:cNvCxnSpPr>
          <p:nvPr/>
        </p:nvCxnSpPr>
        <p:spPr>
          <a:xfrm>
            <a:off x="1165664" y="3146471"/>
            <a:ext cx="0" cy="1921306"/>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brain_2">
            <a:extLst>
              <a:ext uri="{FF2B5EF4-FFF2-40B4-BE49-F238E27FC236}">
                <a16:creationId xmlns:a16="http://schemas.microsoft.com/office/drawing/2014/main" xmlns="" id="{B9BA14BD-D6DF-4EF0-A9AF-ABA19BC90BAF}"/>
              </a:ext>
            </a:extLst>
          </p:cNvPr>
          <p:cNvSpPr>
            <a:spLocks noChangeAspect="1" noEditPoints="1"/>
          </p:cNvSpPr>
          <p:nvPr/>
        </p:nvSpPr>
        <p:spPr bwMode="auto">
          <a:xfrm>
            <a:off x="269241" y="5331507"/>
            <a:ext cx="636522" cy="42680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gradFill>
            </a:endParaRPr>
          </a:p>
        </p:txBody>
      </p:sp>
      <p:cxnSp>
        <p:nvCxnSpPr>
          <p:cNvPr id="11" name="Straight Connector 10">
            <a:extLst>
              <a:ext uri="{FF2B5EF4-FFF2-40B4-BE49-F238E27FC236}">
                <a16:creationId xmlns:a16="http://schemas.microsoft.com/office/drawing/2014/main" xmlns="" id="{4F9AE535-F2F3-463E-B927-F0DD9CA5AD3D}"/>
              </a:ext>
            </a:extLst>
          </p:cNvPr>
          <p:cNvCxnSpPr>
            <a:cxnSpLocks/>
          </p:cNvCxnSpPr>
          <p:nvPr/>
        </p:nvCxnSpPr>
        <p:spPr>
          <a:xfrm>
            <a:off x="1165664" y="5331507"/>
            <a:ext cx="0" cy="71984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8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2A233-D51D-44D6-A0E8-9D53A48840F5}"/>
              </a:ext>
            </a:extLst>
          </p:cNvPr>
          <p:cNvSpPr>
            <a:spLocks noGrp="1"/>
          </p:cNvSpPr>
          <p:nvPr>
            <p:ph type="title"/>
          </p:nvPr>
        </p:nvSpPr>
        <p:spPr/>
        <p:txBody>
          <a:bodyPr/>
          <a:lstStyle/>
          <a:p>
            <a:r>
              <a:rPr lang="en-US" sz="4400" dirty="0"/>
              <a:t>SAP on Azure — customer stages in Azure</a:t>
            </a:r>
          </a:p>
        </p:txBody>
      </p:sp>
      <p:sp>
        <p:nvSpPr>
          <p:cNvPr id="3" name="Text Placeholder 2">
            <a:extLst>
              <a:ext uri="{FF2B5EF4-FFF2-40B4-BE49-F238E27FC236}">
                <a16:creationId xmlns:a16="http://schemas.microsoft.com/office/drawing/2014/main" xmlns="" id="{F44E1EAA-3506-4267-936A-BC639D24A0A0}"/>
              </a:ext>
            </a:extLst>
          </p:cNvPr>
          <p:cNvSpPr>
            <a:spLocks noGrp="1"/>
          </p:cNvSpPr>
          <p:nvPr>
            <p:ph type="body" sz="quarter" idx="10"/>
          </p:nvPr>
        </p:nvSpPr>
        <p:spPr>
          <a:xfrm>
            <a:off x="269240" y="1189495"/>
            <a:ext cx="11655078" cy="4607415"/>
          </a:xfrm>
        </p:spPr>
        <p:txBody>
          <a:bodyPr/>
          <a:lstStyle/>
          <a:p>
            <a:r>
              <a:rPr lang="en-US" sz="3600" dirty="0"/>
              <a:t>Customers are using Azure in all stages for SAP landscapes</a:t>
            </a:r>
          </a:p>
          <a:p>
            <a:pPr lvl="1">
              <a:spcBef>
                <a:spcPts val="1765"/>
              </a:spcBef>
            </a:pPr>
            <a:r>
              <a:rPr lang="en-US" sz="2000" dirty="0">
                <a:gradFill>
                  <a:gsLst>
                    <a:gs pos="1250">
                      <a:schemeClr val="accent3"/>
                    </a:gs>
                    <a:gs pos="100000">
                      <a:schemeClr val="accent3"/>
                    </a:gs>
                  </a:gsLst>
                  <a:lin ang="5400000" scaled="0"/>
                </a:gradFill>
              </a:rPr>
              <a:t>ONLY DISASTER RECOVERY FOOTPRINT -</a:t>
            </a:r>
            <a:r>
              <a:rPr lang="en-US" sz="2000" dirty="0"/>
              <a:t/>
            </a:r>
            <a:br>
              <a:rPr lang="en-US" sz="2000" dirty="0"/>
            </a:br>
            <a:r>
              <a:rPr lang="en-US" sz="2000" dirty="0"/>
              <a:t>	Using Azure Site Recovery services</a:t>
            </a:r>
          </a:p>
          <a:p>
            <a:pPr lvl="1">
              <a:spcBef>
                <a:spcPts val="1765"/>
              </a:spcBef>
            </a:pPr>
            <a:r>
              <a:rPr lang="en-US" sz="2000" dirty="0">
                <a:gradFill>
                  <a:gsLst>
                    <a:gs pos="1250">
                      <a:schemeClr val="accent3"/>
                    </a:gs>
                    <a:gs pos="100000">
                      <a:schemeClr val="accent3"/>
                    </a:gs>
                  </a:gsLst>
                  <a:lin ang="5400000" scaled="0"/>
                </a:gradFill>
              </a:rPr>
              <a:t>SMALL -</a:t>
            </a:r>
            <a:r>
              <a:rPr lang="en-US" sz="2000" dirty="0"/>
              <a:t/>
            </a:r>
            <a:br>
              <a:rPr lang="en-US" sz="2000" dirty="0"/>
            </a:br>
            <a:r>
              <a:rPr lang="en-US" sz="2000" dirty="0"/>
              <a:t>	Non-production footprint with majority of systems on-premises</a:t>
            </a:r>
          </a:p>
          <a:p>
            <a:pPr lvl="1">
              <a:spcBef>
                <a:spcPts val="1765"/>
              </a:spcBef>
            </a:pPr>
            <a:r>
              <a:rPr lang="en-US" sz="2000" dirty="0">
                <a:gradFill>
                  <a:gsLst>
                    <a:gs pos="1250">
                      <a:schemeClr val="accent3"/>
                    </a:gs>
                    <a:gs pos="100000">
                      <a:schemeClr val="accent3"/>
                    </a:gs>
                  </a:gsLst>
                  <a:lin ang="5400000" scaled="0"/>
                </a:gradFill>
              </a:rPr>
              <a:t>MIDDLE -</a:t>
            </a:r>
            <a:r>
              <a:rPr lang="en-US" sz="2000" dirty="0"/>
              <a:t/>
            </a:r>
            <a:br>
              <a:rPr lang="en-US" sz="2000" dirty="0"/>
            </a:br>
            <a:r>
              <a:rPr lang="en-US" sz="2000" dirty="0"/>
              <a:t>	Running all non-production SAP systems in Azure</a:t>
            </a:r>
          </a:p>
          <a:p>
            <a:pPr lvl="1">
              <a:spcBef>
                <a:spcPts val="1765"/>
              </a:spcBef>
            </a:pPr>
            <a:r>
              <a:rPr lang="en-US" sz="2000" dirty="0">
                <a:gradFill>
                  <a:gsLst>
                    <a:gs pos="1250">
                      <a:schemeClr val="accent3"/>
                    </a:gs>
                    <a:gs pos="100000">
                      <a:schemeClr val="accent3"/>
                    </a:gs>
                  </a:gsLst>
                  <a:lin ang="5400000" scaled="0"/>
                </a:gradFill>
              </a:rPr>
              <a:t>LARGE - </a:t>
            </a:r>
            <a:r>
              <a:rPr lang="en-US" sz="2000" dirty="0"/>
              <a:t/>
            </a:r>
            <a:br>
              <a:rPr lang="en-US" sz="2000" dirty="0"/>
            </a:br>
            <a:r>
              <a:rPr lang="en-US" sz="2000" dirty="0"/>
              <a:t>	Running all non-production and some production SAP systems in Azure</a:t>
            </a:r>
          </a:p>
          <a:p>
            <a:pPr lvl="1">
              <a:spcBef>
                <a:spcPts val="1765"/>
              </a:spcBef>
            </a:pPr>
            <a:r>
              <a:rPr lang="en-US" sz="2000" dirty="0">
                <a:gradFill>
                  <a:gsLst>
                    <a:gs pos="1250">
                      <a:schemeClr val="accent3"/>
                    </a:gs>
                    <a:gs pos="100000">
                      <a:schemeClr val="accent3"/>
                    </a:gs>
                  </a:gsLst>
                  <a:lin ang="5400000" scaled="0"/>
                </a:gradFill>
              </a:rPr>
              <a:t>X-LARGE - </a:t>
            </a:r>
            <a:r>
              <a:rPr lang="en-US" sz="2000" dirty="0"/>
              <a:t/>
            </a:r>
            <a:br>
              <a:rPr lang="en-US" sz="2000" dirty="0"/>
            </a:br>
            <a:r>
              <a:rPr lang="en-US" sz="2000" dirty="0"/>
              <a:t>	We’ve got customers who run their complete SAP landscape in Azure</a:t>
            </a:r>
          </a:p>
        </p:txBody>
      </p:sp>
    </p:spTree>
    <p:extLst>
      <p:ext uri="{BB962C8B-B14F-4D97-AF65-F5344CB8AC3E}">
        <p14:creationId xmlns:p14="http://schemas.microsoft.com/office/powerpoint/2010/main" val="160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on Azure — huge variety on instances</a:t>
            </a:r>
          </a:p>
        </p:txBody>
      </p:sp>
      <p:pic>
        <p:nvPicPr>
          <p:cNvPr id="3" name="Picture 2" descr="SAP Certified Azure VMs go from the highest value (NetWeaver Certified), to largest scale-up (SAP Hana certified).&#10;&#10;At this time, we are unable to capture all of the value types in the window. Future versions of this course should address this." title="SAP Certified Azure VMs">
            <a:extLst>
              <a:ext uri="{FF2B5EF4-FFF2-40B4-BE49-F238E27FC236}">
                <a16:creationId xmlns:a16="http://schemas.microsoft.com/office/drawing/2014/main" xmlns="" id="{193DAB44-246D-49D0-8CD7-4AB84D672E14}"/>
              </a:ext>
            </a:extLst>
          </p:cNvPr>
          <p:cNvPicPr>
            <a:picLocks noChangeAspect="1"/>
          </p:cNvPicPr>
          <p:nvPr/>
        </p:nvPicPr>
        <p:blipFill>
          <a:blip r:embed="rId3"/>
          <a:stretch>
            <a:fillRect/>
          </a:stretch>
        </p:blipFill>
        <p:spPr>
          <a:xfrm>
            <a:off x="1160" y="1381682"/>
            <a:ext cx="12192000" cy="5228773"/>
          </a:xfrm>
          <a:prstGeom prst="rect">
            <a:avLst/>
          </a:prstGeom>
        </p:spPr>
      </p:pic>
    </p:spTree>
    <p:extLst>
      <p:ext uri="{BB962C8B-B14F-4D97-AF65-F5344CB8AC3E}">
        <p14:creationId xmlns:p14="http://schemas.microsoft.com/office/powerpoint/2010/main" val="220008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2A233-D51D-44D6-A0E8-9D53A48840F5}"/>
              </a:ext>
            </a:extLst>
          </p:cNvPr>
          <p:cNvSpPr>
            <a:spLocks noGrp="1"/>
          </p:cNvSpPr>
          <p:nvPr>
            <p:ph type="title"/>
          </p:nvPr>
        </p:nvSpPr>
        <p:spPr/>
        <p:txBody>
          <a:bodyPr/>
          <a:lstStyle/>
          <a:p>
            <a:r>
              <a:rPr lang="en-US" sz="4400" dirty="0"/>
              <a:t>SAP on Azure — huge variety on instances</a:t>
            </a:r>
          </a:p>
        </p:txBody>
      </p:sp>
      <p:cxnSp>
        <p:nvCxnSpPr>
          <p:cNvPr id="20" name="Straight Connector 19" descr="Line" title="Line">
            <a:extLst>
              <a:ext uri="{FF2B5EF4-FFF2-40B4-BE49-F238E27FC236}">
                <a16:creationId xmlns:a16="http://schemas.microsoft.com/office/drawing/2014/main" xmlns="" id="{0EDE4DCE-C41F-490B-8D77-9F106D77B18B}"/>
              </a:ext>
            </a:extLst>
          </p:cNvPr>
          <p:cNvCxnSpPr>
            <a:cxnSpLocks/>
          </p:cNvCxnSpPr>
          <p:nvPr/>
        </p:nvCxnSpPr>
        <p:spPr>
          <a:xfrm>
            <a:off x="269240" y="2447778"/>
            <a:ext cx="1075709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xmlns="" id="{D52E0F85-E37D-45C8-B231-B0A4D0BD14DA}"/>
              </a:ext>
            </a:extLst>
          </p:cNvPr>
          <p:cNvSpPr>
            <a:spLocks noGrp="1"/>
          </p:cNvSpPr>
          <p:nvPr>
            <p:ph type="body" sz="quarter" idx="10"/>
          </p:nvPr>
        </p:nvSpPr>
        <p:spPr>
          <a:xfrm>
            <a:off x="269303" y="1187962"/>
            <a:ext cx="11655078" cy="5570884"/>
          </a:xfrm>
        </p:spPr>
        <p:txBody>
          <a:bodyPr/>
          <a:lstStyle/>
          <a:p>
            <a:pPr marL="1066015" indent="0">
              <a:spcAft>
                <a:spcPts val="1765"/>
              </a:spcAft>
              <a:buNone/>
            </a:pPr>
            <a:r>
              <a:rPr lang="en-US" sz="3600" dirty="0">
                <a:gradFill>
                  <a:gsLst>
                    <a:gs pos="1250">
                      <a:schemeClr val="accent1"/>
                    </a:gs>
                    <a:gs pos="100000">
                      <a:schemeClr val="accent1"/>
                    </a:gs>
                  </a:gsLst>
                  <a:lin ang="5400000" scaled="0"/>
                </a:gradFill>
              </a:rPr>
              <a:t>Azure is the only public cloud platform that offers </a:t>
            </a:r>
            <a:br>
              <a:rPr lang="en-US" sz="3600" dirty="0">
                <a:gradFill>
                  <a:gsLst>
                    <a:gs pos="1250">
                      <a:schemeClr val="accent1"/>
                    </a:gs>
                    <a:gs pos="100000">
                      <a:schemeClr val="accent1"/>
                    </a:gs>
                  </a:gsLst>
                  <a:lin ang="5400000" scaled="0"/>
                </a:gradFill>
              </a:rPr>
            </a:br>
            <a:r>
              <a:rPr lang="en-US" sz="3600" dirty="0">
                <a:gradFill>
                  <a:gsLst>
                    <a:gs pos="1250">
                      <a:schemeClr val="accent1"/>
                    </a:gs>
                    <a:gs pos="100000">
                      <a:schemeClr val="accent1"/>
                    </a:gs>
                  </a:gsLst>
                  <a:lin ang="5400000" scaled="0"/>
                </a:gradFill>
              </a:rPr>
              <a:t>that large spread of CPU and memory selection</a:t>
            </a:r>
          </a:p>
          <a:p>
            <a:pPr marL="227209" lvl="1" indent="-227209">
              <a:spcBef>
                <a:spcPts val="1176"/>
              </a:spcBef>
            </a:pPr>
            <a:r>
              <a:rPr lang="en-US" sz="2800" dirty="0"/>
              <a:t>Starting with smallest SAP certified VMs of two CPUs and 14GB</a:t>
            </a:r>
          </a:p>
          <a:p>
            <a:pPr marL="227209" lvl="1" indent="-227209">
              <a:spcBef>
                <a:spcPts val="1176"/>
              </a:spcBef>
            </a:pPr>
            <a:r>
              <a:rPr lang="en-US" sz="2800" dirty="0"/>
              <a:t>To SAP certified VMs with 128 CPUs and 3.8TB</a:t>
            </a:r>
          </a:p>
          <a:p>
            <a:pPr marL="227209" lvl="1" indent="-227209">
              <a:spcBef>
                <a:spcPts val="1176"/>
              </a:spcBef>
            </a:pPr>
            <a:r>
              <a:rPr lang="en-US" sz="2800" dirty="0"/>
              <a:t>Complemented by SAP certified hardware-as-a-service offer </a:t>
            </a:r>
            <a:br>
              <a:rPr lang="en-US" sz="2800" dirty="0"/>
            </a:br>
            <a:r>
              <a:rPr lang="en-US" sz="2800" dirty="0"/>
              <a:t>that starts with 64 CPUs and 786GB</a:t>
            </a:r>
          </a:p>
          <a:p>
            <a:pPr marL="227209" lvl="1" indent="-227209">
              <a:spcBef>
                <a:spcPts val="1176"/>
              </a:spcBef>
            </a:pPr>
            <a:r>
              <a:rPr lang="en-US" sz="2800" dirty="0"/>
              <a:t>Ranges to 960 CPUs and 20TB of memory</a:t>
            </a:r>
          </a:p>
          <a:p>
            <a:pPr marL="227209" lvl="1" indent="-227209">
              <a:spcBef>
                <a:spcPts val="1176"/>
              </a:spcBef>
            </a:pPr>
            <a:r>
              <a:rPr lang="en-US" sz="2800" dirty="0"/>
              <a:t>Hardware-as-a-service offer is restricted to SAP HANA installations</a:t>
            </a:r>
          </a:p>
          <a:p>
            <a:pPr lvl="1"/>
            <a:endParaRPr lang="en-US" dirty="0"/>
          </a:p>
          <a:p>
            <a:endParaRPr lang="en-US" dirty="0"/>
          </a:p>
        </p:txBody>
      </p:sp>
      <p:grpSp>
        <p:nvGrpSpPr>
          <p:cNvPr id="9" name="Group 8" descr="Icon" title="Icon">
            <a:extLst>
              <a:ext uri="{FF2B5EF4-FFF2-40B4-BE49-F238E27FC236}">
                <a16:creationId xmlns:a16="http://schemas.microsoft.com/office/drawing/2014/main" xmlns="" id="{48BD87CD-6EC5-494F-AECF-C9D8144C274A}"/>
              </a:ext>
            </a:extLst>
          </p:cNvPr>
          <p:cNvGrpSpPr/>
          <p:nvPr/>
        </p:nvGrpSpPr>
        <p:grpSpPr>
          <a:xfrm>
            <a:off x="463061" y="1465876"/>
            <a:ext cx="724987" cy="555540"/>
            <a:chOff x="3435452" y="1174750"/>
            <a:chExt cx="950912" cy="728663"/>
          </a:xfrm>
        </p:grpSpPr>
        <p:sp>
          <p:nvSpPr>
            <p:cNvPr id="10" name="Line 5">
              <a:extLst>
                <a:ext uri="{FF2B5EF4-FFF2-40B4-BE49-F238E27FC236}">
                  <a16:creationId xmlns:a16="http://schemas.microsoft.com/office/drawing/2014/main" xmlns="" id="{A3EB8D01-B0BA-4538-A9AF-21FEB8580D09}"/>
                </a:ext>
              </a:extLst>
            </p:cNvPr>
            <p:cNvSpPr>
              <a:spLocks noChangeShapeType="1"/>
            </p:cNvSpPr>
            <p:nvPr/>
          </p:nvSpPr>
          <p:spPr bwMode="auto">
            <a:xfrm>
              <a:off x="4084740" y="1903413"/>
              <a:ext cx="192087"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1" name="Freeform 6">
              <a:extLst>
                <a:ext uri="{FF2B5EF4-FFF2-40B4-BE49-F238E27FC236}">
                  <a16:creationId xmlns:a16="http://schemas.microsoft.com/office/drawing/2014/main" xmlns="" id="{4030843F-CD3C-42EF-8ABB-6210A29ECC23}"/>
                </a:ext>
              </a:extLst>
            </p:cNvPr>
            <p:cNvSpPr>
              <a:spLocks/>
            </p:cNvSpPr>
            <p:nvPr/>
          </p:nvSpPr>
          <p:spPr bwMode="auto">
            <a:xfrm>
              <a:off x="3508477" y="1581150"/>
              <a:ext cx="190500" cy="322263"/>
            </a:xfrm>
            <a:custGeom>
              <a:avLst/>
              <a:gdLst>
                <a:gd name="T0" fmla="*/ 65 w 68"/>
                <a:gd name="T1" fmla="*/ 114 h 114"/>
                <a:gd name="T2" fmla="*/ 4 w 68"/>
                <a:gd name="T3" fmla="*/ 114 h 114"/>
                <a:gd name="T4" fmla="*/ 0 w 68"/>
                <a:gd name="T5" fmla="*/ 110 h 114"/>
                <a:gd name="T6" fmla="*/ 0 w 68"/>
                <a:gd name="T7" fmla="*/ 4 h 114"/>
                <a:gd name="T8" fmla="*/ 4 w 68"/>
                <a:gd name="T9" fmla="*/ 0 h 114"/>
                <a:gd name="T10" fmla="*/ 65 w 68"/>
                <a:gd name="T11" fmla="*/ 0 h 114"/>
                <a:gd name="T12" fmla="*/ 68 w 68"/>
                <a:gd name="T13" fmla="*/ 4 h 114"/>
                <a:gd name="T14" fmla="*/ 68 w 68"/>
                <a:gd name="T15" fmla="*/ 110 h 114"/>
                <a:gd name="T16" fmla="*/ 65 w 68"/>
                <a:gd name="T1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4">
                  <a:moveTo>
                    <a:pt x="65" y="114"/>
                  </a:moveTo>
                  <a:cubicBezTo>
                    <a:pt x="4" y="114"/>
                    <a:pt x="4" y="114"/>
                    <a:pt x="4" y="114"/>
                  </a:cubicBezTo>
                  <a:cubicBezTo>
                    <a:pt x="2" y="114"/>
                    <a:pt x="0" y="112"/>
                    <a:pt x="0" y="110"/>
                  </a:cubicBezTo>
                  <a:cubicBezTo>
                    <a:pt x="0" y="4"/>
                    <a:pt x="0" y="4"/>
                    <a:pt x="0" y="4"/>
                  </a:cubicBezTo>
                  <a:cubicBezTo>
                    <a:pt x="0" y="2"/>
                    <a:pt x="2" y="0"/>
                    <a:pt x="4" y="0"/>
                  </a:cubicBezTo>
                  <a:cubicBezTo>
                    <a:pt x="65" y="0"/>
                    <a:pt x="65" y="0"/>
                    <a:pt x="65" y="0"/>
                  </a:cubicBezTo>
                  <a:cubicBezTo>
                    <a:pt x="67" y="0"/>
                    <a:pt x="68" y="2"/>
                    <a:pt x="68" y="4"/>
                  </a:cubicBezTo>
                  <a:cubicBezTo>
                    <a:pt x="68" y="110"/>
                    <a:pt x="68" y="110"/>
                    <a:pt x="68" y="110"/>
                  </a:cubicBezTo>
                  <a:cubicBezTo>
                    <a:pt x="68" y="112"/>
                    <a:pt x="67" y="114"/>
                    <a:pt x="65" y="114"/>
                  </a:cubicBezTo>
                  <a:close/>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2" name="Freeform 7">
              <a:extLst>
                <a:ext uri="{FF2B5EF4-FFF2-40B4-BE49-F238E27FC236}">
                  <a16:creationId xmlns:a16="http://schemas.microsoft.com/office/drawing/2014/main" xmlns="" id="{F232B8AA-8611-405A-BF6B-D84A428B0385}"/>
                </a:ext>
              </a:extLst>
            </p:cNvPr>
            <p:cNvSpPr>
              <a:spLocks/>
            </p:cNvSpPr>
            <p:nvPr/>
          </p:nvSpPr>
          <p:spPr bwMode="auto">
            <a:xfrm>
              <a:off x="3435452" y="1403350"/>
              <a:ext cx="681037" cy="500063"/>
            </a:xfrm>
            <a:custGeom>
              <a:avLst/>
              <a:gdLst>
                <a:gd name="T0" fmla="*/ 242 w 242"/>
                <a:gd name="T1" fmla="*/ 165 h 177"/>
                <a:gd name="T2" fmla="*/ 229 w 242"/>
                <a:gd name="T3" fmla="*/ 177 h 177"/>
                <a:gd name="T4" fmla="*/ 12 w 242"/>
                <a:gd name="T5" fmla="*/ 177 h 177"/>
                <a:gd name="T6" fmla="*/ 0 w 242"/>
                <a:gd name="T7" fmla="*/ 165 h 177"/>
                <a:gd name="T8" fmla="*/ 0 w 242"/>
                <a:gd name="T9" fmla="*/ 12 h 177"/>
                <a:gd name="T10" fmla="*/ 12 w 242"/>
                <a:gd name="T11" fmla="*/ 0 h 177"/>
                <a:gd name="T12" fmla="*/ 229 w 242"/>
                <a:gd name="T13" fmla="*/ 0 h 177"/>
                <a:gd name="T14" fmla="*/ 242 w 242"/>
                <a:gd name="T15" fmla="*/ 12 h 177"/>
                <a:gd name="T16" fmla="*/ 242 w 242"/>
                <a:gd name="T17" fmla="*/ 1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77">
                  <a:moveTo>
                    <a:pt x="242" y="165"/>
                  </a:moveTo>
                  <a:cubicBezTo>
                    <a:pt x="242" y="172"/>
                    <a:pt x="236" y="177"/>
                    <a:pt x="229" y="177"/>
                  </a:cubicBezTo>
                  <a:cubicBezTo>
                    <a:pt x="12" y="177"/>
                    <a:pt x="12" y="177"/>
                    <a:pt x="12" y="177"/>
                  </a:cubicBezTo>
                  <a:cubicBezTo>
                    <a:pt x="6" y="177"/>
                    <a:pt x="0" y="172"/>
                    <a:pt x="0" y="165"/>
                  </a:cubicBezTo>
                  <a:cubicBezTo>
                    <a:pt x="0" y="12"/>
                    <a:pt x="0" y="12"/>
                    <a:pt x="0" y="12"/>
                  </a:cubicBezTo>
                  <a:cubicBezTo>
                    <a:pt x="0" y="5"/>
                    <a:pt x="6" y="0"/>
                    <a:pt x="12" y="0"/>
                  </a:cubicBezTo>
                  <a:cubicBezTo>
                    <a:pt x="229" y="0"/>
                    <a:pt x="229" y="0"/>
                    <a:pt x="229" y="0"/>
                  </a:cubicBezTo>
                  <a:cubicBezTo>
                    <a:pt x="236" y="0"/>
                    <a:pt x="242" y="5"/>
                    <a:pt x="242" y="12"/>
                  </a:cubicBezTo>
                  <a:lnTo>
                    <a:pt x="242" y="165"/>
                  </a:lnTo>
                  <a:close/>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3" name="Line 9">
              <a:extLst>
                <a:ext uri="{FF2B5EF4-FFF2-40B4-BE49-F238E27FC236}">
                  <a16:creationId xmlns:a16="http://schemas.microsoft.com/office/drawing/2014/main" xmlns="" id="{5220E91A-6129-4C91-BC82-370F48D849E7}"/>
                </a:ext>
              </a:extLst>
            </p:cNvPr>
            <p:cNvSpPr>
              <a:spLocks noChangeShapeType="1"/>
            </p:cNvSpPr>
            <p:nvPr/>
          </p:nvSpPr>
          <p:spPr bwMode="auto">
            <a:xfrm flipH="1">
              <a:off x="3583090" y="1835150"/>
              <a:ext cx="44450"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4" name="Freeform 10">
              <a:extLst>
                <a:ext uri="{FF2B5EF4-FFF2-40B4-BE49-F238E27FC236}">
                  <a16:creationId xmlns:a16="http://schemas.microsoft.com/office/drawing/2014/main" xmlns="" id="{8C911EEC-7E0D-41F5-BBFC-E1EBAC145501}"/>
                </a:ext>
              </a:extLst>
            </p:cNvPr>
            <p:cNvSpPr>
              <a:spLocks/>
            </p:cNvSpPr>
            <p:nvPr/>
          </p:nvSpPr>
          <p:spPr bwMode="auto">
            <a:xfrm>
              <a:off x="3435452" y="1174750"/>
              <a:ext cx="950912" cy="587375"/>
            </a:xfrm>
            <a:custGeom>
              <a:avLst/>
              <a:gdLst>
                <a:gd name="T0" fmla="*/ 0 w 338"/>
                <a:gd name="T1" fmla="*/ 93 h 208"/>
                <a:gd name="T2" fmla="*/ 0 w 338"/>
                <a:gd name="T3" fmla="*/ 10 h 208"/>
                <a:gd name="T4" fmla="*/ 10 w 338"/>
                <a:gd name="T5" fmla="*/ 0 h 208"/>
                <a:gd name="T6" fmla="*/ 328 w 338"/>
                <a:gd name="T7" fmla="*/ 0 h 208"/>
                <a:gd name="T8" fmla="*/ 338 w 338"/>
                <a:gd name="T9" fmla="*/ 10 h 208"/>
                <a:gd name="T10" fmla="*/ 338 w 338"/>
                <a:gd name="T11" fmla="*/ 198 h 208"/>
                <a:gd name="T12" fmla="*/ 328 w 338"/>
                <a:gd name="T13" fmla="*/ 208 h 208"/>
                <a:gd name="T14" fmla="*/ 242 w 33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208">
                  <a:moveTo>
                    <a:pt x="0" y="93"/>
                  </a:moveTo>
                  <a:cubicBezTo>
                    <a:pt x="0" y="10"/>
                    <a:pt x="0" y="10"/>
                    <a:pt x="0" y="10"/>
                  </a:cubicBezTo>
                  <a:cubicBezTo>
                    <a:pt x="0" y="5"/>
                    <a:pt x="5" y="0"/>
                    <a:pt x="10" y="0"/>
                  </a:cubicBezTo>
                  <a:cubicBezTo>
                    <a:pt x="328" y="0"/>
                    <a:pt x="328" y="0"/>
                    <a:pt x="328" y="0"/>
                  </a:cubicBezTo>
                  <a:cubicBezTo>
                    <a:pt x="334" y="0"/>
                    <a:pt x="338" y="5"/>
                    <a:pt x="338" y="10"/>
                  </a:cubicBezTo>
                  <a:cubicBezTo>
                    <a:pt x="338" y="198"/>
                    <a:pt x="338" y="198"/>
                    <a:pt x="338" y="198"/>
                  </a:cubicBezTo>
                  <a:cubicBezTo>
                    <a:pt x="338" y="203"/>
                    <a:pt x="334" y="208"/>
                    <a:pt x="328" y="208"/>
                  </a:cubicBezTo>
                  <a:cubicBezTo>
                    <a:pt x="242" y="208"/>
                    <a:pt x="242" y="208"/>
                    <a:pt x="242" y="208"/>
                  </a:cubicBezTo>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5" name="Line 9">
              <a:extLst>
                <a:ext uri="{FF2B5EF4-FFF2-40B4-BE49-F238E27FC236}">
                  <a16:creationId xmlns:a16="http://schemas.microsoft.com/office/drawing/2014/main" xmlns="" id="{BAE2153E-76E0-4C0A-A522-F6AAEF20410F}"/>
                </a:ext>
              </a:extLst>
            </p:cNvPr>
            <p:cNvSpPr>
              <a:spLocks noChangeShapeType="1"/>
            </p:cNvSpPr>
            <p:nvPr/>
          </p:nvSpPr>
          <p:spPr bwMode="auto">
            <a:xfrm flipH="1">
              <a:off x="3753745" y="1835150"/>
              <a:ext cx="44450"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6" name="Freeform 11">
              <a:extLst>
                <a:ext uri="{FF2B5EF4-FFF2-40B4-BE49-F238E27FC236}">
                  <a16:creationId xmlns:a16="http://schemas.microsoft.com/office/drawing/2014/main" xmlns="" id="{ECBAC3A6-1A26-444A-BBF2-0C3B76528C4D}"/>
                </a:ext>
              </a:extLst>
            </p:cNvPr>
            <p:cNvSpPr>
              <a:spLocks/>
            </p:cNvSpPr>
            <p:nvPr/>
          </p:nvSpPr>
          <p:spPr bwMode="auto">
            <a:xfrm rot="10800000">
              <a:off x="3602829" y="1335881"/>
              <a:ext cx="640657" cy="359570"/>
            </a:xfrm>
            <a:custGeom>
              <a:avLst/>
              <a:gdLst>
                <a:gd name="T0" fmla="*/ 0 w 197"/>
                <a:gd name="T1" fmla="*/ 145 h 145"/>
                <a:gd name="T2" fmla="*/ 197 w 197"/>
                <a:gd name="T3" fmla="*/ 0 h 145"/>
              </a:gdLst>
              <a:ahLst/>
              <a:cxnLst>
                <a:cxn ang="0">
                  <a:pos x="T0" y="T1"/>
                </a:cxn>
                <a:cxn ang="0">
                  <a:pos x="T2" y="T3"/>
                </a:cxn>
              </a:cxnLst>
              <a:rect l="0" t="0" r="r" b="b"/>
              <a:pathLst>
                <a:path w="197" h="145">
                  <a:moveTo>
                    <a:pt x="0" y="145"/>
                  </a:moveTo>
                  <a:cubicBezTo>
                    <a:pt x="0" y="145"/>
                    <a:pt x="32" y="0"/>
                    <a:pt x="197" y="0"/>
                  </a:cubicBezTo>
                </a:path>
              </a:pathLst>
            </a:custGeom>
            <a:noFill/>
            <a:ln w="15875" cap="rnd">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7" name="Oval 6">
              <a:extLst>
                <a:ext uri="{FF2B5EF4-FFF2-40B4-BE49-F238E27FC236}">
                  <a16:creationId xmlns:a16="http://schemas.microsoft.com/office/drawing/2014/main" xmlns="" id="{AEAE5BFF-7462-4364-917B-5D83C1125EFD}"/>
                </a:ext>
              </a:extLst>
            </p:cNvPr>
            <p:cNvSpPr>
              <a:spLocks noChangeArrowheads="1"/>
            </p:cNvSpPr>
            <p:nvPr/>
          </p:nvSpPr>
          <p:spPr bwMode="auto">
            <a:xfrm>
              <a:off x="3548863" y="1638548"/>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8" name="Oval 6">
              <a:extLst>
                <a:ext uri="{FF2B5EF4-FFF2-40B4-BE49-F238E27FC236}">
                  <a16:creationId xmlns:a16="http://schemas.microsoft.com/office/drawing/2014/main" xmlns="" id="{1D1A3736-7F5A-4035-B6AD-C533C03C00FA}"/>
                </a:ext>
              </a:extLst>
            </p:cNvPr>
            <p:cNvSpPr>
              <a:spLocks noChangeArrowheads="1"/>
            </p:cNvSpPr>
            <p:nvPr/>
          </p:nvSpPr>
          <p:spPr bwMode="auto">
            <a:xfrm>
              <a:off x="3871917" y="1587008"/>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9" name="Oval 6">
              <a:extLst>
                <a:ext uri="{FF2B5EF4-FFF2-40B4-BE49-F238E27FC236}">
                  <a16:creationId xmlns:a16="http://schemas.microsoft.com/office/drawing/2014/main" xmlns="" id="{1B2AEDF0-CFC6-4A2E-88F1-4196383D9444}"/>
                </a:ext>
              </a:extLst>
            </p:cNvPr>
            <p:cNvSpPr>
              <a:spLocks noChangeArrowheads="1"/>
            </p:cNvSpPr>
            <p:nvPr/>
          </p:nvSpPr>
          <p:spPr bwMode="auto">
            <a:xfrm>
              <a:off x="4184061" y="1256863"/>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grpSp>
    </p:spTree>
    <p:extLst>
      <p:ext uri="{BB962C8B-B14F-4D97-AF65-F5344CB8AC3E}">
        <p14:creationId xmlns:p14="http://schemas.microsoft.com/office/powerpoint/2010/main" val="35969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2A233-D51D-44D6-A0E8-9D53A48840F5}"/>
              </a:ext>
            </a:extLst>
          </p:cNvPr>
          <p:cNvSpPr>
            <a:spLocks noGrp="1"/>
          </p:cNvSpPr>
          <p:nvPr>
            <p:ph type="title"/>
          </p:nvPr>
        </p:nvSpPr>
        <p:spPr/>
        <p:txBody>
          <a:bodyPr/>
          <a:lstStyle/>
          <a:p>
            <a:r>
              <a:rPr lang="en-US" sz="4400" dirty="0"/>
              <a:t>SAP on Azure — reliability</a:t>
            </a:r>
          </a:p>
        </p:txBody>
      </p:sp>
      <p:sp>
        <p:nvSpPr>
          <p:cNvPr id="3" name="Text Placeholder 2">
            <a:extLst>
              <a:ext uri="{FF2B5EF4-FFF2-40B4-BE49-F238E27FC236}">
                <a16:creationId xmlns:a16="http://schemas.microsoft.com/office/drawing/2014/main" xmlns="" id="{1A796355-4D4E-4011-9B4E-A46CF4414D89}"/>
              </a:ext>
            </a:extLst>
          </p:cNvPr>
          <p:cNvSpPr>
            <a:spLocks noGrp="1"/>
          </p:cNvSpPr>
          <p:nvPr>
            <p:ph type="body" sz="quarter" idx="10"/>
          </p:nvPr>
        </p:nvSpPr>
        <p:spPr>
          <a:xfrm>
            <a:off x="269303" y="1187962"/>
            <a:ext cx="11655078" cy="5567358"/>
          </a:xfrm>
        </p:spPr>
        <p:txBody>
          <a:bodyPr/>
          <a:lstStyle/>
          <a:p>
            <a:pPr marL="0" indent="0">
              <a:spcAft>
                <a:spcPts val="588"/>
              </a:spcAft>
              <a:buNone/>
            </a:pPr>
            <a:r>
              <a:rPr lang="en-US" sz="3600" spc="-29" dirty="0">
                <a:gradFill>
                  <a:gsLst>
                    <a:gs pos="1250">
                      <a:schemeClr val="accent2"/>
                    </a:gs>
                    <a:gs pos="100000">
                      <a:schemeClr val="accent2"/>
                    </a:gs>
                  </a:gsLst>
                  <a:lin ang="5400000" scaled="0"/>
                </a:gradFill>
              </a:rPr>
              <a:t>Azure is one of the only public cloud platforms </a:t>
            </a:r>
            <a:br>
              <a:rPr lang="en-US" sz="3600" spc="-29" dirty="0">
                <a:gradFill>
                  <a:gsLst>
                    <a:gs pos="1250">
                      <a:schemeClr val="accent2"/>
                    </a:gs>
                    <a:gs pos="100000">
                      <a:schemeClr val="accent2"/>
                    </a:gs>
                  </a:gsLst>
                  <a:lin ang="5400000" scaled="0"/>
                </a:gradFill>
              </a:rPr>
            </a:br>
            <a:r>
              <a:rPr lang="en-US" sz="3600" spc="-29" dirty="0">
                <a:gradFill>
                  <a:gsLst>
                    <a:gs pos="1250">
                      <a:schemeClr val="accent2"/>
                    </a:gs>
                    <a:gs pos="100000">
                      <a:schemeClr val="accent2"/>
                    </a:gs>
                  </a:gsLst>
                  <a:lin ang="5400000" scaled="0"/>
                </a:gradFill>
              </a:rPr>
              <a:t>that offer single VM SLA</a:t>
            </a:r>
          </a:p>
          <a:p>
            <a:pPr marL="227209" lvl="1" indent="-227209">
              <a:spcBef>
                <a:spcPts val="1765"/>
              </a:spcBef>
            </a:pPr>
            <a:r>
              <a:rPr lang="en-US" sz="2400" dirty="0"/>
              <a:t>Single VM using Azure Premium Storage: 99.9%</a:t>
            </a:r>
          </a:p>
          <a:p>
            <a:pPr marL="227209" lvl="1" indent="-227209">
              <a:spcBef>
                <a:spcPts val="1176"/>
              </a:spcBef>
            </a:pPr>
            <a:r>
              <a:rPr lang="en-US" sz="2400" dirty="0"/>
              <a:t>Two or more VMs within one Azure availability set: connection SLA to a VM 99.95%</a:t>
            </a:r>
          </a:p>
          <a:p>
            <a:pPr marL="227209" lvl="1" indent="-227209">
              <a:spcBef>
                <a:spcPts val="1176"/>
              </a:spcBef>
            </a:pPr>
            <a:r>
              <a:rPr lang="en-US" sz="2400" dirty="0">
                <a:hlinkClick r:id="rId3"/>
              </a:rPr>
              <a:t>https://azure.microsoft.com/en-us/support/legal/sla/virtual-machines/v1_6/</a:t>
            </a:r>
            <a:r>
              <a:rPr lang="en-US" sz="2400" dirty="0"/>
              <a:t> </a:t>
            </a:r>
          </a:p>
          <a:p>
            <a:pPr lvl="1"/>
            <a:endParaRPr lang="en-US" dirty="0"/>
          </a:p>
          <a:p>
            <a:pPr marL="0" indent="0">
              <a:spcAft>
                <a:spcPts val="588"/>
              </a:spcAft>
              <a:buNone/>
            </a:pPr>
            <a:r>
              <a:rPr lang="en-US" sz="3600" dirty="0">
                <a:gradFill>
                  <a:gsLst>
                    <a:gs pos="1250">
                      <a:schemeClr val="accent3"/>
                    </a:gs>
                    <a:gs pos="100000">
                      <a:schemeClr val="accent3"/>
                    </a:gs>
                  </a:gsLst>
                  <a:lin ang="5400000" scaled="0"/>
                </a:gradFill>
              </a:rPr>
              <a:t>Benefits</a:t>
            </a:r>
          </a:p>
          <a:p>
            <a:pPr marL="227209" lvl="1" indent="-227209">
              <a:spcBef>
                <a:spcPts val="1765"/>
              </a:spcBef>
            </a:pPr>
            <a:r>
              <a:rPr lang="en-US" sz="2400" dirty="0"/>
              <a:t>For some customer deployments, single VM SLA is good enough to realize SLA </a:t>
            </a:r>
            <a:br>
              <a:rPr lang="en-US" sz="2400" dirty="0"/>
            </a:br>
            <a:r>
              <a:rPr lang="en-US" sz="2400" dirty="0"/>
              <a:t>towards customers</a:t>
            </a:r>
          </a:p>
          <a:p>
            <a:pPr marL="227209" lvl="1" indent="-227209">
              <a:spcBef>
                <a:spcPts val="1176"/>
              </a:spcBef>
            </a:pPr>
            <a:r>
              <a:rPr lang="en-US" sz="2400" dirty="0"/>
              <a:t>SLA within Availability Sets allow “failover cluster” which satisfy most SLA requirements for SAP landscapes</a:t>
            </a:r>
          </a:p>
        </p:txBody>
      </p:sp>
      <p:cxnSp>
        <p:nvCxnSpPr>
          <p:cNvPr id="7" name="Straight Connector 6" descr="Line" title="Line">
            <a:extLst>
              <a:ext uri="{FF2B5EF4-FFF2-40B4-BE49-F238E27FC236}">
                <a16:creationId xmlns:a16="http://schemas.microsoft.com/office/drawing/2014/main" xmlns="" id="{EA6B4220-D215-4E6E-A06B-6A4A2D096C34}"/>
              </a:ext>
            </a:extLst>
          </p:cNvPr>
          <p:cNvCxnSpPr>
            <a:cxnSpLocks/>
          </p:cNvCxnSpPr>
          <p:nvPr/>
        </p:nvCxnSpPr>
        <p:spPr>
          <a:xfrm>
            <a:off x="269239" y="2278183"/>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descr="Line" title="Line">
            <a:extLst>
              <a:ext uri="{FF2B5EF4-FFF2-40B4-BE49-F238E27FC236}">
                <a16:creationId xmlns:a16="http://schemas.microsoft.com/office/drawing/2014/main" xmlns="" id="{96DABAC0-70EC-44F6-9D67-E76D500E2245}"/>
              </a:ext>
            </a:extLst>
          </p:cNvPr>
          <p:cNvCxnSpPr>
            <a:cxnSpLocks/>
          </p:cNvCxnSpPr>
          <p:nvPr/>
        </p:nvCxnSpPr>
        <p:spPr>
          <a:xfrm>
            <a:off x="269239" y="4797866"/>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33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2A233-D51D-44D6-A0E8-9D53A48840F5}"/>
              </a:ext>
            </a:extLst>
          </p:cNvPr>
          <p:cNvSpPr>
            <a:spLocks noGrp="1"/>
          </p:cNvSpPr>
          <p:nvPr>
            <p:ph type="title"/>
          </p:nvPr>
        </p:nvSpPr>
        <p:spPr/>
        <p:txBody>
          <a:bodyPr/>
          <a:lstStyle/>
          <a:p>
            <a:r>
              <a:rPr lang="en-US" sz="4400" dirty="0"/>
              <a:t>SAP on Azure — in-region availability</a:t>
            </a:r>
          </a:p>
        </p:txBody>
      </p:sp>
      <p:cxnSp>
        <p:nvCxnSpPr>
          <p:cNvPr id="9" name="Straight Connector 8" descr="Line" title="Line">
            <a:extLst>
              <a:ext uri="{FF2B5EF4-FFF2-40B4-BE49-F238E27FC236}">
                <a16:creationId xmlns:a16="http://schemas.microsoft.com/office/drawing/2014/main" xmlns="" id="{58A4877D-928D-465E-B214-111B5A54047D}"/>
              </a:ext>
            </a:extLst>
          </p:cNvPr>
          <p:cNvCxnSpPr>
            <a:cxnSpLocks/>
          </p:cNvCxnSpPr>
          <p:nvPr/>
        </p:nvCxnSpPr>
        <p:spPr>
          <a:xfrm>
            <a:off x="269240" y="2278183"/>
            <a:ext cx="3783348"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xmlns="" id="{B6ACA138-2F30-483D-B9BB-08B1147A9056}"/>
              </a:ext>
            </a:extLst>
          </p:cNvPr>
          <p:cNvSpPr>
            <a:spLocks noGrp="1"/>
          </p:cNvSpPr>
          <p:nvPr>
            <p:ph type="body" sz="quarter" idx="10"/>
          </p:nvPr>
        </p:nvSpPr>
        <p:spPr>
          <a:xfrm>
            <a:off x="269303" y="1187963"/>
            <a:ext cx="3990218" cy="3450175"/>
          </a:xfrm>
        </p:spPr>
        <p:txBody>
          <a:bodyPr/>
          <a:lstStyle/>
          <a:p>
            <a:pPr marL="0" indent="0" algn="ctr">
              <a:spcAft>
                <a:spcPts val="588"/>
              </a:spcAft>
              <a:buNone/>
            </a:pPr>
            <a:r>
              <a:rPr lang="en-US" sz="3200" spc="-29" dirty="0">
                <a:gradFill>
                  <a:gsLst>
                    <a:gs pos="1250">
                      <a:schemeClr val="accent1"/>
                    </a:gs>
                    <a:gs pos="100000">
                      <a:schemeClr val="accent1"/>
                    </a:gs>
                  </a:gsLst>
                  <a:lin ang="5400000" scaled="0"/>
                </a:gradFill>
                <a:latin typeface="+mn-lt"/>
              </a:rPr>
              <a:t>Azure building block: Azure Availability Set</a:t>
            </a:r>
          </a:p>
          <a:p>
            <a:pPr marL="227209" lvl="1" indent="-227209">
              <a:spcBef>
                <a:spcPts val="1765"/>
              </a:spcBef>
            </a:pPr>
            <a:r>
              <a:rPr lang="en-US" sz="2400" dirty="0"/>
              <a:t>Deploys VMs within Availability Set in </a:t>
            </a:r>
            <a:br>
              <a:rPr lang="en-US" sz="2400" dirty="0"/>
            </a:br>
            <a:r>
              <a:rPr lang="en-US" sz="2400" dirty="0"/>
              <a:t>different fault and </a:t>
            </a:r>
            <a:br>
              <a:rPr lang="en-US" sz="2400" dirty="0"/>
            </a:br>
            <a:r>
              <a:rPr lang="en-US" sz="2400" dirty="0"/>
              <a:t>upgrade domains</a:t>
            </a:r>
          </a:p>
          <a:p>
            <a:pPr marL="227209" lvl="1" indent="-227209">
              <a:spcBef>
                <a:spcPts val="588"/>
              </a:spcBef>
            </a:pPr>
            <a:r>
              <a:rPr lang="en-US" sz="2400" dirty="0"/>
              <a:t>No impact on VM-to-VM network latency</a:t>
            </a:r>
          </a:p>
        </p:txBody>
      </p:sp>
      <p:cxnSp>
        <p:nvCxnSpPr>
          <p:cNvPr id="11" name="Straight Connector 10" descr="Line" title="Line">
            <a:extLst>
              <a:ext uri="{FF2B5EF4-FFF2-40B4-BE49-F238E27FC236}">
                <a16:creationId xmlns:a16="http://schemas.microsoft.com/office/drawing/2014/main" xmlns="" id="{B1691357-8BB1-4AF2-B669-382FDDEACF0B}"/>
              </a:ext>
            </a:extLst>
          </p:cNvPr>
          <p:cNvCxnSpPr>
            <a:cxnSpLocks/>
          </p:cNvCxnSpPr>
          <p:nvPr/>
        </p:nvCxnSpPr>
        <p:spPr>
          <a:xfrm>
            <a:off x="4468910" y="2278183"/>
            <a:ext cx="3551262"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xmlns="" id="{FABE6E04-742E-40DB-8505-51F38EBDFFB0}"/>
              </a:ext>
            </a:extLst>
          </p:cNvPr>
          <p:cNvSpPr txBox="1">
            <a:spLocks/>
          </p:cNvSpPr>
          <p:nvPr/>
        </p:nvSpPr>
        <p:spPr>
          <a:xfrm>
            <a:off x="4468910" y="1623725"/>
            <a:ext cx="3675342" cy="5382459"/>
          </a:xfrm>
          <a:prstGeom prst="rect">
            <a:avLst/>
          </a:prstGeom>
        </p:spPr>
        <p:txBody>
          <a:bodyPr vert="horz" wrap="square" lIns="143428" tIns="89642" rIns="143428" bIns="89642"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588"/>
              </a:spcAft>
              <a:buNone/>
            </a:pPr>
            <a:r>
              <a:rPr lang="en-US" sz="3200" spc="-29" dirty="0">
                <a:gradFill>
                  <a:gsLst>
                    <a:gs pos="1250">
                      <a:schemeClr val="accent2"/>
                    </a:gs>
                    <a:gs pos="100000">
                      <a:schemeClr val="accent2"/>
                    </a:gs>
                  </a:gsLst>
                  <a:lin ang="5400000" scaled="0"/>
                </a:gradFill>
                <a:latin typeface="+mn-lt"/>
              </a:rPr>
              <a:t>SAP ASCS/SCS/CI</a:t>
            </a:r>
          </a:p>
          <a:p>
            <a:pPr marL="342900" lvl="1" indent="-342900">
              <a:spcBef>
                <a:spcPts val="1765"/>
              </a:spcBef>
              <a:buFont typeface="Arial" panose="020B0604020202020204" pitchFamily="34" charset="0"/>
              <a:buChar char="•"/>
            </a:pPr>
            <a:r>
              <a:rPr lang="en-US" sz="2400" dirty="0"/>
              <a:t>Protection on Windows through classical shared disk cluster or new </a:t>
            </a:r>
            <a:br>
              <a:rPr lang="en-US" sz="2400" dirty="0"/>
            </a:br>
            <a:r>
              <a:rPr lang="en-US" sz="2400" dirty="0"/>
              <a:t>file share cluster configuration (ramp-up)</a:t>
            </a:r>
          </a:p>
          <a:p>
            <a:pPr marL="342900" lvl="1" indent="-342900">
              <a:spcBef>
                <a:spcPts val="1765"/>
              </a:spcBef>
              <a:buFont typeface="Arial" panose="020B0604020202020204" pitchFamily="34" charset="0"/>
              <a:buChar char="•"/>
            </a:pPr>
            <a:r>
              <a:rPr lang="en-US" sz="2400" dirty="0"/>
              <a:t>SLES Linux through Pacemaker and STONITH setup</a:t>
            </a:r>
          </a:p>
          <a:p>
            <a:pPr marL="342900" lvl="1" indent="-342900">
              <a:spcBef>
                <a:spcPts val="1765"/>
              </a:spcBef>
              <a:buFont typeface="Arial" panose="020B0604020202020204" pitchFamily="34" charset="0"/>
              <a:buChar char="•"/>
            </a:pPr>
            <a:r>
              <a:rPr lang="en-US" sz="2400" dirty="0"/>
              <a:t>RHEL support in works by RHEL</a:t>
            </a:r>
          </a:p>
        </p:txBody>
      </p:sp>
      <p:cxnSp>
        <p:nvCxnSpPr>
          <p:cNvPr id="12" name="Straight Connector 11" descr="Line" title="Line">
            <a:extLst>
              <a:ext uri="{FF2B5EF4-FFF2-40B4-BE49-F238E27FC236}">
                <a16:creationId xmlns:a16="http://schemas.microsoft.com/office/drawing/2014/main" xmlns="" id="{E9D3F170-1479-4655-B624-1586384F0763}"/>
              </a:ext>
            </a:extLst>
          </p:cNvPr>
          <p:cNvCxnSpPr>
            <a:cxnSpLocks/>
          </p:cNvCxnSpPr>
          <p:nvPr/>
        </p:nvCxnSpPr>
        <p:spPr>
          <a:xfrm>
            <a:off x="8436494" y="2278183"/>
            <a:ext cx="3494049"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xmlns="" id="{1BE40764-1B10-4DF4-B31C-EA910E824FCD}"/>
              </a:ext>
            </a:extLst>
          </p:cNvPr>
          <p:cNvSpPr txBox="1">
            <a:spLocks/>
          </p:cNvSpPr>
          <p:nvPr/>
        </p:nvSpPr>
        <p:spPr>
          <a:xfrm>
            <a:off x="8436494" y="1623725"/>
            <a:ext cx="3675342" cy="4385263"/>
          </a:xfrm>
          <a:prstGeom prst="rect">
            <a:avLst/>
          </a:prstGeom>
        </p:spPr>
        <p:txBody>
          <a:bodyPr vert="horz" wrap="square" lIns="143428" tIns="89642" rIns="143428" bIns="89642"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588"/>
              </a:spcAft>
              <a:buNone/>
            </a:pPr>
            <a:r>
              <a:rPr lang="en-US" sz="3200" spc="-29" dirty="0">
                <a:gradFill>
                  <a:gsLst>
                    <a:gs pos="1250">
                      <a:schemeClr val="accent3"/>
                    </a:gs>
                    <a:gs pos="100000">
                      <a:schemeClr val="accent3"/>
                    </a:gs>
                  </a:gsLst>
                  <a:lin ang="5400000" scaled="0"/>
                </a:gradFill>
                <a:latin typeface="+mn-lt"/>
              </a:rPr>
              <a:t>Databases</a:t>
            </a:r>
          </a:p>
          <a:p>
            <a:pPr marL="342900" lvl="1" indent="-342900">
              <a:spcBef>
                <a:spcPts val="1765"/>
              </a:spcBef>
              <a:buFont typeface="Arial" panose="020B0604020202020204" pitchFamily="34" charset="0"/>
              <a:buChar char="•"/>
            </a:pPr>
            <a:r>
              <a:rPr lang="en-US" sz="2400" dirty="0"/>
              <a:t>SQL Server: </a:t>
            </a:r>
            <a:br>
              <a:rPr lang="en-US" sz="2400" dirty="0"/>
            </a:br>
            <a:r>
              <a:rPr lang="en-US" sz="2400" dirty="0"/>
              <a:t>AlwaysOn based </a:t>
            </a:r>
            <a:br>
              <a:rPr lang="en-US" sz="2400" dirty="0"/>
            </a:br>
            <a:r>
              <a:rPr lang="en-US" sz="2400" dirty="0"/>
              <a:t>on Windows Cluster</a:t>
            </a:r>
          </a:p>
          <a:p>
            <a:pPr marL="342900" lvl="1" indent="-342900">
              <a:spcBef>
                <a:spcPts val="1765"/>
              </a:spcBef>
              <a:buFont typeface="Arial" panose="020B0604020202020204" pitchFamily="34" charset="0"/>
              <a:buChar char="•"/>
            </a:pPr>
            <a:r>
              <a:rPr lang="en-US" sz="2400" dirty="0"/>
              <a:t>Oracle: Data Guard</a:t>
            </a:r>
          </a:p>
          <a:p>
            <a:pPr marL="342900" lvl="1" indent="-342900">
              <a:spcBef>
                <a:spcPts val="1765"/>
              </a:spcBef>
              <a:buFont typeface="Arial" panose="020B0604020202020204" pitchFamily="34" charset="0"/>
              <a:buChar char="•"/>
            </a:pPr>
            <a:r>
              <a:rPr lang="en-US" sz="2400" dirty="0"/>
              <a:t>SAP HANA: HANA System Replication based on Pacemaker and STONITH on SLES (RHEL in works)</a:t>
            </a:r>
          </a:p>
        </p:txBody>
      </p:sp>
    </p:spTree>
    <p:extLst>
      <p:ext uri="{BB962C8B-B14F-4D97-AF65-F5344CB8AC3E}">
        <p14:creationId xmlns:p14="http://schemas.microsoft.com/office/powerpoint/2010/main" val="180953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2A233-D51D-44D6-A0E8-9D53A48840F5}"/>
              </a:ext>
            </a:extLst>
          </p:cNvPr>
          <p:cNvSpPr>
            <a:spLocks noGrp="1"/>
          </p:cNvSpPr>
          <p:nvPr>
            <p:ph type="title"/>
          </p:nvPr>
        </p:nvSpPr>
        <p:spPr/>
        <p:txBody>
          <a:bodyPr/>
          <a:lstStyle/>
          <a:p>
            <a:r>
              <a:rPr lang="en-US" sz="4400" dirty="0"/>
              <a:t>SAP on Azure — across-region availability I</a:t>
            </a:r>
          </a:p>
        </p:txBody>
      </p:sp>
      <p:cxnSp>
        <p:nvCxnSpPr>
          <p:cNvPr id="7" name="Straight Connector 6" descr="Line" title="Line">
            <a:extLst>
              <a:ext uri="{FF2B5EF4-FFF2-40B4-BE49-F238E27FC236}">
                <a16:creationId xmlns:a16="http://schemas.microsoft.com/office/drawing/2014/main" xmlns="" id="{EA6B4220-D215-4E6E-A06B-6A4A2D096C34}"/>
              </a:ext>
            </a:extLst>
          </p:cNvPr>
          <p:cNvCxnSpPr>
            <a:cxnSpLocks/>
          </p:cNvCxnSpPr>
          <p:nvPr/>
        </p:nvCxnSpPr>
        <p:spPr>
          <a:xfrm>
            <a:off x="269239" y="1854872"/>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xmlns="" id="{1A796355-4D4E-4011-9B4E-A46CF4414D89}"/>
              </a:ext>
            </a:extLst>
          </p:cNvPr>
          <p:cNvSpPr>
            <a:spLocks noGrp="1"/>
          </p:cNvSpPr>
          <p:nvPr>
            <p:ph type="body" sz="quarter" idx="10"/>
          </p:nvPr>
        </p:nvSpPr>
        <p:spPr>
          <a:xfrm>
            <a:off x="269302" y="1187963"/>
            <a:ext cx="11922697" cy="4859600"/>
          </a:xfrm>
        </p:spPr>
        <p:txBody>
          <a:bodyPr/>
          <a:lstStyle/>
          <a:p>
            <a:pPr marL="0" indent="0">
              <a:spcAft>
                <a:spcPts val="588"/>
              </a:spcAft>
              <a:buNone/>
            </a:pPr>
            <a:r>
              <a:rPr lang="en-US" sz="3200" spc="-29" dirty="0">
                <a:gradFill>
                  <a:gsLst>
                    <a:gs pos="1250">
                      <a:schemeClr val="accent2"/>
                    </a:gs>
                    <a:gs pos="100000">
                      <a:schemeClr val="accent2"/>
                    </a:gs>
                  </a:gsLst>
                  <a:lin ang="5400000" scaled="0"/>
                </a:gradFill>
                <a:latin typeface="+mn-lt"/>
              </a:rPr>
              <a:t>Azure building blocks: Azure Site Recovery Services (A2A scenario</a:t>
            </a:r>
            <a:r>
              <a:rPr lang="en-US" sz="3137" spc="-29" dirty="0">
                <a:gradFill>
                  <a:gsLst>
                    <a:gs pos="1250">
                      <a:schemeClr val="accent2"/>
                    </a:gs>
                    <a:gs pos="100000">
                      <a:schemeClr val="accent2"/>
                    </a:gs>
                  </a:gsLst>
                  <a:lin ang="5400000" scaled="0"/>
                </a:gradFill>
                <a:latin typeface="+mn-lt"/>
              </a:rPr>
              <a:t>)</a:t>
            </a:r>
          </a:p>
          <a:p>
            <a:pPr marL="227209" lvl="1" indent="-227209">
              <a:spcBef>
                <a:spcPts val="1765"/>
              </a:spcBef>
            </a:pPr>
            <a:r>
              <a:rPr lang="en-US" sz="2400" spc="-29" dirty="0"/>
              <a:t>Replicates SAP application instance VMs and ASCS/SCS VMs to second SAP Azure region</a:t>
            </a:r>
          </a:p>
          <a:p>
            <a:pPr marL="227209" lvl="1" indent="-227209">
              <a:spcBef>
                <a:spcPts val="1765"/>
              </a:spcBef>
            </a:pPr>
            <a:r>
              <a:rPr lang="en-US" sz="2400" dirty="0"/>
              <a:t>VMs in a DR region are not up and running (no compute costs)</a:t>
            </a:r>
          </a:p>
          <a:p>
            <a:pPr marL="227209" lvl="1" indent="-227209">
              <a:spcBef>
                <a:spcPts val="1765"/>
              </a:spcBef>
            </a:pPr>
            <a:r>
              <a:rPr lang="en-US" sz="2400" dirty="0"/>
              <a:t>Works with Windows shared disk cluster for ASCS/SCS/CI when using SIOS Datakeeper for creating shared disk cluster configuration</a:t>
            </a:r>
          </a:p>
          <a:p>
            <a:pPr lvl="1"/>
            <a:endParaRPr lang="en-US" sz="2400" dirty="0"/>
          </a:p>
          <a:p>
            <a:pPr marL="0" indent="0">
              <a:spcAft>
                <a:spcPts val="588"/>
              </a:spcAft>
              <a:buNone/>
            </a:pPr>
            <a:r>
              <a:rPr lang="en-US" sz="3200" dirty="0">
                <a:gradFill>
                  <a:gsLst>
                    <a:gs pos="1250">
                      <a:schemeClr val="accent3"/>
                    </a:gs>
                    <a:gs pos="100000">
                      <a:schemeClr val="accent3"/>
                    </a:gs>
                  </a:gsLst>
                  <a:lin ang="5400000" scaled="0"/>
                </a:gradFill>
                <a:latin typeface="+mn-lt"/>
              </a:rPr>
              <a:t>Database building blocks</a:t>
            </a:r>
          </a:p>
          <a:p>
            <a:pPr marL="227209" lvl="1" indent="-227209">
              <a:spcBef>
                <a:spcPts val="1765"/>
              </a:spcBef>
            </a:pPr>
            <a:r>
              <a:rPr lang="en-US" sz="2400" dirty="0"/>
              <a:t>SQL Server AlwaysOn in asynchronous replication mode</a:t>
            </a:r>
          </a:p>
          <a:p>
            <a:pPr marL="227209" lvl="1" indent="-227209">
              <a:spcBef>
                <a:spcPts val="1765"/>
              </a:spcBef>
            </a:pPr>
            <a:r>
              <a:rPr lang="en-US" sz="2400" dirty="0"/>
              <a:t>SAP HANA System Replication in asynchronous replication mode</a:t>
            </a:r>
          </a:p>
        </p:txBody>
      </p:sp>
      <p:cxnSp>
        <p:nvCxnSpPr>
          <p:cNvPr id="8" name="Straight Connector 7" descr="Line" title="Line">
            <a:extLst>
              <a:ext uri="{FF2B5EF4-FFF2-40B4-BE49-F238E27FC236}">
                <a16:creationId xmlns:a16="http://schemas.microsoft.com/office/drawing/2014/main" xmlns="" id="{96DABAC0-70EC-44F6-9D67-E76D500E2245}"/>
              </a:ext>
            </a:extLst>
          </p:cNvPr>
          <p:cNvCxnSpPr>
            <a:cxnSpLocks/>
          </p:cNvCxnSpPr>
          <p:nvPr/>
        </p:nvCxnSpPr>
        <p:spPr>
          <a:xfrm>
            <a:off x="269239" y="4872568"/>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85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xmlns="" id="{0F86F9F9-39B5-4CE6-AF48-9ADAE40EA728}"/>
              </a:ext>
            </a:extLst>
          </p:cNvPr>
          <p:cNvSpPr txBox="1"/>
          <p:nvPr/>
        </p:nvSpPr>
        <p:spPr>
          <a:xfrm>
            <a:off x="266920" y="1189176"/>
            <a:ext cx="11019377" cy="518295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800" dirty="0"/>
              <a:t>In this workshop, you will look at what is involved in deploying SAP HANA on Azure with the goals of designing for high availability, disaster recovery as well as supportability.</a:t>
            </a:r>
          </a:p>
          <a:p>
            <a:endParaRPr lang="en-US" sz="2400" dirty="0"/>
          </a:p>
          <a:p>
            <a:r>
              <a:rPr lang="en-US" sz="2800" dirty="0"/>
              <a:t>At the end of this workshop, you will be able to better design and deploy SAP HANA on Azure.</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Design high availability for SAP HANA workloads on Azure VMs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Design disaster recovery for SAP HANA workloads on Azure VMs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2A233-D51D-44D6-A0E8-9D53A48840F5}"/>
              </a:ext>
            </a:extLst>
          </p:cNvPr>
          <p:cNvSpPr>
            <a:spLocks noGrp="1"/>
          </p:cNvSpPr>
          <p:nvPr>
            <p:ph type="title"/>
          </p:nvPr>
        </p:nvSpPr>
        <p:spPr/>
        <p:txBody>
          <a:bodyPr/>
          <a:lstStyle/>
          <a:p>
            <a:r>
              <a:rPr lang="en-US" sz="4400" dirty="0"/>
              <a:t>SAP on Azure — across-region availability II</a:t>
            </a:r>
          </a:p>
        </p:txBody>
      </p:sp>
      <p:cxnSp>
        <p:nvCxnSpPr>
          <p:cNvPr id="7" name="Straight Connector 6" descr="Line" title="Line">
            <a:extLst>
              <a:ext uri="{FF2B5EF4-FFF2-40B4-BE49-F238E27FC236}">
                <a16:creationId xmlns:a16="http://schemas.microsoft.com/office/drawing/2014/main" xmlns="" id="{EA6B4220-D215-4E6E-A06B-6A4A2D096C34}"/>
              </a:ext>
            </a:extLst>
          </p:cNvPr>
          <p:cNvCxnSpPr>
            <a:cxnSpLocks/>
          </p:cNvCxnSpPr>
          <p:nvPr/>
        </p:nvCxnSpPr>
        <p:spPr>
          <a:xfrm>
            <a:off x="269239" y="1854872"/>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xmlns="" id="{1A796355-4D4E-4011-9B4E-A46CF4414D89}"/>
              </a:ext>
            </a:extLst>
          </p:cNvPr>
          <p:cNvSpPr>
            <a:spLocks noGrp="1"/>
          </p:cNvSpPr>
          <p:nvPr>
            <p:ph type="body" sz="quarter" idx="10"/>
          </p:nvPr>
        </p:nvSpPr>
        <p:spPr>
          <a:xfrm>
            <a:off x="269303" y="1187963"/>
            <a:ext cx="11807532" cy="5563831"/>
          </a:xfrm>
        </p:spPr>
        <p:txBody>
          <a:bodyPr/>
          <a:lstStyle/>
          <a:p>
            <a:pPr marL="0" indent="0">
              <a:spcAft>
                <a:spcPts val="588"/>
              </a:spcAft>
              <a:buNone/>
            </a:pPr>
            <a:r>
              <a:rPr lang="en-US" sz="3200" spc="-29" dirty="0">
                <a:gradFill>
                  <a:gsLst>
                    <a:gs pos="1250">
                      <a:schemeClr val="accent2"/>
                    </a:gs>
                    <a:gs pos="100000">
                      <a:schemeClr val="accent2"/>
                    </a:gs>
                  </a:gsLst>
                  <a:lin ang="5400000" scaled="0"/>
                </a:gradFill>
                <a:latin typeface="+mn-lt"/>
              </a:rPr>
              <a:t>Building blocks: Virtual Name and DNS</a:t>
            </a:r>
          </a:p>
          <a:p>
            <a:pPr marL="227209" lvl="1" indent="-227209">
              <a:spcBef>
                <a:spcPts val="1765"/>
              </a:spcBef>
            </a:pPr>
            <a:r>
              <a:rPr lang="en-US" sz="2400" spc="-29" dirty="0"/>
              <a:t>Customers replicate way they setup DR on-premises</a:t>
            </a:r>
          </a:p>
          <a:p>
            <a:pPr marL="227209" lvl="1" indent="-227209">
              <a:spcBef>
                <a:spcPts val="1765"/>
              </a:spcBef>
            </a:pPr>
            <a:r>
              <a:rPr lang="en-US" sz="2400" dirty="0"/>
              <a:t>Have a DNS record of a virtual name and IP address – assign name and IP address to host or VM</a:t>
            </a:r>
          </a:p>
          <a:p>
            <a:pPr marL="227209" lvl="1" indent="-227209">
              <a:spcBef>
                <a:spcPts val="1765"/>
              </a:spcBef>
            </a:pPr>
            <a:r>
              <a:rPr lang="en-US" sz="2400" dirty="0"/>
              <a:t>Run QA system in DR azure region – have production instances pre-installed</a:t>
            </a:r>
          </a:p>
          <a:p>
            <a:pPr marL="227209" lvl="1" indent="-227209">
              <a:spcBef>
                <a:spcPts val="1765"/>
              </a:spcBef>
            </a:pPr>
            <a:r>
              <a:rPr lang="en-US" sz="2400" dirty="0"/>
              <a:t>In failover case, just assign virtual names to QA VMs after change of IP address in DNS</a:t>
            </a:r>
          </a:p>
          <a:p>
            <a:pPr lvl="1"/>
            <a:endParaRPr lang="en-US" sz="3200" dirty="0"/>
          </a:p>
          <a:p>
            <a:pPr marL="0" indent="0">
              <a:spcAft>
                <a:spcPts val="588"/>
              </a:spcAft>
              <a:buNone/>
            </a:pPr>
            <a:r>
              <a:rPr lang="en-US" sz="3200" dirty="0">
                <a:gradFill>
                  <a:gsLst>
                    <a:gs pos="1250">
                      <a:schemeClr val="accent3"/>
                    </a:gs>
                    <a:gs pos="100000">
                      <a:schemeClr val="accent3"/>
                    </a:gs>
                  </a:gsLst>
                  <a:lin ang="5400000" scaled="0"/>
                </a:gradFill>
                <a:latin typeface="+mn-lt"/>
              </a:rPr>
              <a:t>Database building blocks</a:t>
            </a:r>
          </a:p>
          <a:p>
            <a:pPr marL="227209" lvl="1" indent="-227209">
              <a:spcBef>
                <a:spcPts val="1765"/>
              </a:spcBef>
            </a:pPr>
            <a:r>
              <a:rPr lang="en-US" sz="2400" dirty="0"/>
              <a:t>SQL Server AlwaysOn in asynchronous replication mode</a:t>
            </a:r>
          </a:p>
          <a:p>
            <a:pPr marL="227209" lvl="1" indent="-227209">
              <a:spcBef>
                <a:spcPts val="1765"/>
              </a:spcBef>
            </a:pPr>
            <a:r>
              <a:rPr lang="en-US" sz="2400" dirty="0"/>
              <a:t>SAP HANA System Replication in asynchronous replication mode</a:t>
            </a:r>
          </a:p>
        </p:txBody>
      </p:sp>
      <p:cxnSp>
        <p:nvCxnSpPr>
          <p:cNvPr id="8" name="Straight Connector 7" descr="Line" title="Line">
            <a:extLst>
              <a:ext uri="{FF2B5EF4-FFF2-40B4-BE49-F238E27FC236}">
                <a16:creationId xmlns:a16="http://schemas.microsoft.com/office/drawing/2014/main" xmlns="" id="{96DABAC0-70EC-44F6-9D67-E76D500E2245}"/>
              </a:ext>
            </a:extLst>
          </p:cNvPr>
          <p:cNvCxnSpPr>
            <a:cxnSpLocks/>
          </p:cNvCxnSpPr>
          <p:nvPr/>
        </p:nvCxnSpPr>
        <p:spPr>
          <a:xfrm>
            <a:off x="269239" y="4652828"/>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0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283666" y="96154"/>
            <a:ext cx="9331559" cy="557710"/>
          </a:xfrm>
        </p:spPr>
        <p:txBody>
          <a:bodyPr>
            <a:noAutofit/>
          </a:bodyPr>
          <a:lstStyle/>
          <a:p>
            <a:r>
              <a:rPr lang="en-US" sz="4704" dirty="0">
                <a:cs typeface="Segoe UI Semibold" panose="020B0702040204020203" pitchFamily="34" charset="0"/>
              </a:rPr>
              <a:t>SAP on Azure Certifications</a:t>
            </a:r>
            <a:r>
              <a:rPr lang="ja-JP" altLang="en-US" sz="4704" dirty="0">
                <a:cs typeface="Segoe UI Semibold" panose="020B0702040204020203" pitchFamily="34" charset="0"/>
              </a:rPr>
              <a:t> </a:t>
            </a:r>
            <a:r>
              <a:rPr lang="en-US" altLang="ja-JP" sz="4704" dirty="0">
                <a:cs typeface="Segoe UI Semibold" panose="020B0702040204020203" pitchFamily="34" charset="0"/>
              </a:rPr>
              <a:t>(Any</a:t>
            </a:r>
            <a:r>
              <a:rPr lang="ja-JP" altLang="en-US" sz="4704" dirty="0">
                <a:cs typeface="Segoe UI Semibold" panose="020B0702040204020203" pitchFamily="34" charset="0"/>
              </a:rPr>
              <a:t> </a:t>
            </a:r>
            <a:r>
              <a:rPr lang="en-US" altLang="ja-JP" sz="4704" dirty="0">
                <a:cs typeface="Segoe UI Semibold" panose="020B0702040204020203" pitchFamily="34" charset="0"/>
              </a:rPr>
              <a:t>DB)</a:t>
            </a:r>
            <a:endParaRPr lang="en-US" sz="2800" dirty="0">
              <a:latin typeface="+mn-lt"/>
              <a:cs typeface="Segoe UI Semibold" panose="020B0702040204020203" pitchFamily="34" charset="0"/>
            </a:endParaRPr>
          </a:p>
        </p:txBody>
      </p:sp>
      <p:graphicFrame>
        <p:nvGraphicFramePr>
          <p:cNvPr id="4" name="Table 3"/>
          <p:cNvGraphicFramePr>
            <a:graphicFrameLocks noGrp="1"/>
          </p:cNvGraphicFramePr>
          <p:nvPr>
            <p:extLst/>
          </p:nvPr>
        </p:nvGraphicFramePr>
        <p:xfrm>
          <a:off x="283666" y="1266123"/>
          <a:ext cx="11624668" cy="4818918"/>
        </p:xfrm>
        <a:graphic>
          <a:graphicData uri="http://schemas.openxmlformats.org/drawingml/2006/table">
            <a:tbl>
              <a:tblPr firstRow="1" bandRow="1">
                <a:tableStyleId>{21E4AEA4-8DFA-4A89-87EB-49C32662AFE0}</a:tableStyleId>
              </a:tblPr>
              <a:tblGrid>
                <a:gridCol w="953473">
                  <a:extLst>
                    <a:ext uri="{9D8B030D-6E8A-4147-A177-3AD203B41FA5}">
                      <a16:colId xmlns:a16="http://schemas.microsoft.com/office/drawing/2014/main" xmlns="" val="2728756851"/>
                    </a:ext>
                  </a:extLst>
                </a:gridCol>
                <a:gridCol w="868977">
                  <a:extLst>
                    <a:ext uri="{9D8B030D-6E8A-4147-A177-3AD203B41FA5}">
                      <a16:colId xmlns:a16="http://schemas.microsoft.com/office/drawing/2014/main" xmlns="" val="1580774780"/>
                    </a:ext>
                  </a:extLst>
                </a:gridCol>
                <a:gridCol w="5943970">
                  <a:extLst>
                    <a:ext uri="{9D8B030D-6E8A-4147-A177-3AD203B41FA5}">
                      <a16:colId xmlns:a16="http://schemas.microsoft.com/office/drawing/2014/main" xmlns="" val="20000"/>
                    </a:ext>
                  </a:extLst>
                </a:gridCol>
                <a:gridCol w="1638066">
                  <a:extLst>
                    <a:ext uri="{9D8B030D-6E8A-4147-A177-3AD203B41FA5}">
                      <a16:colId xmlns:a16="http://schemas.microsoft.com/office/drawing/2014/main" xmlns="" val="20001"/>
                    </a:ext>
                  </a:extLst>
                </a:gridCol>
                <a:gridCol w="1099524">
                  <a:extLst>
                    <a:ext uri="{9D8B030D-6E8A-4147-A177-3AD203B41FA5}">
                      <a16:colId xmlns:a16="http://schemas.microsoft.com/office/drawing/2014/main" xmlns="" val="20002"/>
                    </a:ext>
                  </a:extLst>
                </a:gridCol>
                <a:gridCol w="1120658">
                  <a:extLst>
                    <a:ext uri="{9D8B030D-6E8A-4147-A177-3AD203B41FA5}">
                      <a16:colId xmlns:a16="http://schemas.microsoft.com/office/drawing/2014/main" xmlns="" val="20003"/>
                    </a:ext>
                  </a:extLst>
                </a:gridCol>
              </a:tblGrid>
              <a:tr h="318440">
                <a:tc>
                  <a:txBody>
                    <a:bodyPr/>
                    <a:lstStyle/>
                    <a:p>
                      <a:r>
                        <a:rPr lang="en-US" sz="1400" dirty="0"/>
                        <a:t>Category</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Scenario</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SAP Product</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t>Guest OS</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t>Database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VM/Server Type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xmlns="" val="10000"/>
                  </a:ext>
                </a:extLst>
              </a:tr>
              <a:tr h="280420">
                <a:tc rowSpan="9">
                  <a:txBody>
                    <a:bodyPr/>
                    <a:lstStyle/>
                    <a:p>
                      <a:r>
                        <a:rPr lang="en-US" sz="1600" dirty="0"/>
                        <a:t>SAP </a:t>
                      </a:r>
                      <a:br>
                        <a:rPr lang="en-US" sz="1600" dirty="0"/>
                      </a:br>
                      <a:r>
                        <a:rPr lang="en-US" sz="1600" dirty="0"/>
                        <a:t>Any DB</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9">
                  <a:txBody>
                    <a:bodyPr/>
                    <a:lstStyle/>
                    <a:p>
                      <a:r>
                        <a:rPr lang="en-US" sz="1600" dirty="0"/>
                        <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Suite 6.x (SAP NetWeaver Application Server 7.x)</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4">
                  <a:txBody>
                    <a:bodyPr/>
                    <a:lstStyle/>
                    <a:p>
                      <a:r>
                        <a:rPr lang="en-US" sz="1600" dirty="0"/>
                        <a:t>Windows, SUSE, Red Hat,</a:t>
                      </a:r>
                      <a:br>
                        <a:rPr lang="en-US" sz="1600" dirty="0"/>
                      </a:br>
                      <a:r>
                        <a:rPr lang="en-US" sz="1600" dirty="0"/>
                        <a:t>Oracle Linux </a:t>
                      </a:r>
                      <a:r>
                        <a:rPr kumimoji="0" lang="en-US" sz="1050" u="none" strike="noStrike" kern="1200" cap="none" spc="0" normalizeH="0" baseline="0" noProof="0" dirty="0">
                          <a:ln>
                            <a:noFill/>
                          </a:ln>
                          <a:effectLst/>
                          <a:uLnTx/>
                          <a:uFillTx/>
                        </a:rPr>
                        <a:t>*1</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4">
                  <a:txBody>
                    <a:bodyPr/>
                    <a:lstStyle/>
                    <a:p>
                      <a:pPr marL="0" algn="l" defTabSz="914400" rtl="0" eaLnBrk="1" latinLnBrk="0" hangingPunct="1"/>
                      <a:r>
                        <a:rPr lang="en-US" sz="1600" dirty="0"/>
                        <a:t>SQL Server, </a:t>
                      </a:r>
                      <a:r>
                        <a:rPr lang="en-US" sz="1600" kern="1200" dirty="0"/>
                        <a:t>ASE, Oracle, MaxDB, DB2/UDB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9">
                  <a:txBody>
                    <a:bodyPr/>
                    <a:lstStyle/>
                    <a:p>
                      <a:r>
                        <a:rPr lang="en-US" sz="1600" baseline="0" dirty="0"/>
                        <a:t>D/DS11_v2 – D/DS15_v2</a:t>
                      </a:r>
                      <a:br>
                        <a:rPr lang="en-US" sz="1600" baseline="0" dirty="0"/>
                      </a:br>
                      <a:r>
                        <a:rPr lang="en-US" sz="1600" baseline="0" dirty="0"/>
                        <a:t>GS1 – GS5</a:t>
                      </a:r>
                    </a:p>
                    <a:p>
                      <a:r>
                        <a:rPr lang="en-US" sz="1600" baseline="0" dirty="0"/>
                        <a:t>D_v3, E_v3, M</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xmlns="" val="10001"/>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All-in-One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NetWeaver Application Server 7.x (ABAP and Java) </a:t>
                      </a:r>
                      <a:r>
                        <a:rPr lang="en-US" sz="1600" baseline="30000" dirty="0"/>
                        <a:t>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BPC NetWeaver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80420">
                <a:tc vMerge="1">
                  <a:txBody>
                    <a:bodyPr/>
                    <a:lstStyle/>
                    <a:p>
                      <a:endParaRPr lang="en-US"/>
                    </a:p>
                  </a:txBody>
                  <a:tcPr/>
                </a:tc>
                <a:tc vMerge="1">
                  <a:txBody>
                    <a:bodyPr/>
                    <a:lstStyle/>
                    <a:p>
                      <a:endParaRPr lang="en-US"/>
                    </a:p>
                  </a:txBody>
                  <a:tcPr/>
                </a:tc>
                <a:tc>
                  <a:txBody>
                    <a:bodyPr/>
                    <a:lstStyle/>
                    <a:p>
                      <a:r>
                        <a:rPr lang="en-US" sz="1600" dirty="0"/>
                        <a:t>SAP BPC Microsoft 10.01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Windows</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algn="l" defTabSz="914400" rtl="0" eaLnBrk="1" latinLnBrk="0" hangingPunct="1"/>
                      <a:r>
                        <a:rPr lang="en-US" sz="1600" kern="1200" dirty="0"/>
                        <a:t>SQL Server</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a:p>
                  </a:txBody>
                  <a:tcPr/>
                </a:tc>
                <a:extLst>
                  <a:ext uri="{0D108BD9-81ED-4DB2-BD59-A6C34878D82A}">
                    <a16:rowId xmlns:a16="http://schemas.microsoft.com/office/drawing/2014/main" xmlns="" val="153496667"/>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TREX 7.10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05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N/A</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LiveCache,</a:t>
                      </a:r>
                      <a:r>
                        <a:rPr lang="en-US" sz="1600" baseline="0" dirty="0"/>
                        <a:t> SAP Content Server 6.50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05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t>MaxDB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a:p>
                  </a:txBody>
                  <a:tcPr/>
                </a:tc>
                <a:extLst>
                  <a:ext uri="{0D108BD9-81ED-4DB2-BD59-A6C34878D82A}">
                    <a16:rowId xmlns:a16="http://schemas.microsoft.com/office/drawing/2014/main" xmlns="" val="830807343"/>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BusinessObjects BI/Dashboards/WebIntelligence/Explorer 4.1, </a:t>
                      </a:r>
                      <a:br>
                        <a:rPr lang="en-US" sz="1600" dirty="0"/>
                      </a:br>
                      <a:r>
                        <a:rPr lang="en-US" sz="1600" dirty="0"/>
                        <a:t>Crystal Reports 2013 4.1, Design Studio BI Platform,</a:t>
                      </a:r>
                      <a:r>
                        <a:rPr lang="en-US" sz="1600" baseline="0" dirty="0"/>
                        <a:t> </a:t>
                      </a:r>
                      <a:r>
                        <a:rPr lang="en-US" sz="1600" dirty="0"/>
                        <a:t>Data Services 4.2</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Windows</a:t>
                      </a:r>
                      <a:r>
                        <a:rPr lang="en-US" sz="16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27221">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dirty="0"/>
                        <a:t>Windows</a:t>
                      </a:r>
                      <a:r>
                        <a:rPr lang="en-US" sz="1600" kern="12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SQL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rgbClr val="FF0000"/>
                        </a:solidFill>
                        <a:latin typeface="+mj-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xmlns="" val="3158182262"/>
                  </a:ext>
                </a:extLst>
              </a:tr>
            </a:tbl>
          </a:graphicData>
        </a:graphic>
      </p:graphicFrame>
      <p:sp>
        <p:nvSpPr>
          <p:cNvPr id="3" name="TextBox 2"/>
          <p:cNvSpPr txBox="1"/>
          <p:nvPr/>
        </p:nvSpPr>
        <p:spPr>
          <a:xfrm>
            <a:off x="506059" y="6297553"/>
            <a:ext cx="9036237" cy="276999"/>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mj-lt"/>
                <a:ea typeface="+mn-ea"/>
                <a:cs typeface="+mn-cs"/>
              </a:rPr>
              <a:t>(*1) SUSE and Red Hat are certified only with ASE, DB2 and HANA. Oracle Linux is for Oracle. Windows Server is for all databases.  </a:t>
            </a:r>
          </a:p>
        </p:txBody>
      </p:sp>
    </p:spTree>
    <p:extLst>
      <p:ext uri="{BB962C8B-B14F-4D97-AF65-F5344CB8AC3E}">
        <p14:creationId xmlns:p14="http://schemas.microsoft.com/office/powerpoint/2010/main" val="401047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283666" y="96154"/>
            <a:ext cx="8863425" cy="557710"/>
          </a:xfrm>
        </p:spPr>
        <p:txBody>
          <a:bodyPr>
            <a:noAutofit/>
          </a:bodyPr>
          <a:lstStyle/>
          <a:p>
            <a:r>
              <a:rPr lang="en-US" sz="4704" dirty="0">
                <a:cs typeface="Segoe UI Semibold" panose="020B0702040204020203" pitchFamily="34" charset="0"/>
              </a:rPr>
              <a:t>SAP on Azure Certifications (HANA)</a:t>
            </a:r>
            <a:endParaRPr lang="en-US" sz="2800" dirty="0">
              <a:latin typeface="+mn-lt"/>
              <a:cs typeface="Segoe UI Semibold" panose="020B0702040204020203" pitchFamily="34" charset="0"/>
            </a:endParaRPr>
          </a:p>
        </p:txBody>
      </p:sp>
      <p:sp>
        <p:nvSpPr>
          <p:cNvPr id="6" name="TextBox 5">
            <a:extLst>
              <a:ext uri="{FF2B5EF4-FFF2-40B4-BE49-F238E27FC236}">
                <a16:creationId xmlns:a16="http://schemas.microsoft.com/office/drawing/2014/main" xmlns="" id="{E747C6AC-D0F7-4FDE-A72F-024C9AD6144E}"/>
              </a:ext>
            </a:extLst>
          </p:cNvPr>
          <p:cNvSpPr txBox="1"/>
          <p:nvPr/>
        </p:nvSpPr>
        <p:spPr>
          <a:xfrm>
            <a:off x="6096000" y="5839895"/>
            <a:ext cx="5576876" cy="400110"/>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mj-lt"/>
                <a:ea typeface="+mn-ea"/>
                <a:cs typeface="+mn-cs"/>
              </a:rPr>
              <a:t>Red text:  SAP certification is in future roadmap</a:t>
            </a:r>
          </a:p>
        </p:txBody>
      </p:sp>
      <p:graphicFrame>
        <p:nvGraphicFramePr>
          <p:cNvPr id="4" name="Table 3"/>
          <p:cNvGraphicFramePr>
            <a:graphicFrameLocks noGrp="1"/>
          </p:cNvGraphicFramePr>
          <p:nvPr>
            <p:extLst>
              <p:ext uri="{D42A27DB-BD31-4B8C-83A1-F6EECF244321}">
                <p14:modId xmlns:p14="http://schemas.microsoft.com/office/powerpoint/2010/main" val="1082391332"/>
              </p:ext>
            </p:extLst>
          </p:nvPr>
        </p:nvGraphicFramePr>
        <p:xfrm>
          <a:off x="388254" y="1376045"/>
          <a:ext cx="11296993" cy="4326444"/>
        </p:xfrm>
        <a:graphic>
          <a:graphicData uri="http://schemas.openxmlformats.org/drawingml/2006/table">
            <a:tbl>
              <a:tblPr firstRow="1" bandRow="1">
                <a:tableStyleId>{21E4AEA4-8DFA-4A89-87EB-49C32662AFE0}</a:tableStyleId>
              </a:tblPr>
              <a:tblGrid>
                <a:gridCol w="911260">
                  <a:extLst>
                    <a:ext uri="{9D8B030D-6E8A-4147-A177-3AD203B41FA5}">
                      <a16:colId xmlns:a16="http://schemas.microsoft.com/office/drawing/2014/main" xmlns="" val="2728756851"/>
                    </a:ext>
                  </a:extLst>
                </a:gridCol>
                <a:gridCol w="887105">
                  <a:extLst>
                    <a:ext uri="{9D8B030D-6E8A-4147-A177-3AD203B41FA5}">
                      <a16:colId xmlns:a16="http://schemas.microsoft.com/office/drawing/2014/main" xmlns="" val="1580774780"/>
                    </a:ext>
                  </a:extLst>
                </a:gridCol>
                <a:gridCol w="5301752">
                  <a:extLst>
                    <a:ext uri="{9D8B030D-6E8A-4147-A177-3AD203B41FA5}">
                      <a16:colId xmlns:a16="http://schemas.microsoft.com/office/drawing/2014/main" xmlns="" val="20000"/>
                    </a:ext>
                  </a:extLst>
                </a:gridCol>
                <a:gridCol w="1378827">
                  <a:extLst>
                    <a:ext uri="{9D8B030D-6E8A-4147-A177-3AD203B41FA5}">
                      <a16:colId xmlns:a16="http://schemas.microsoft.com/office/drawing/2014/main" xmlns="" val="20001"/>
                    </a:ext>
                  </a:extLst>
                </a:gridCol>
                <a:gridCol w="1027907">
                  <a:extLst>
                    <a:ext uri="{9D8B030D-6E8A-4147-A177-3AD203B41FA5}">
                      <a16:colId xmlns:a16="http://schemas.microsoft.com/office/drawing/2014/main" xmlns="" val="20002"/>
                    </a:ext>
                  </a:extLst>
                </a:gridCol>
                <a:gridCol w="1790142">
                  <a:extLst>
                    <a:ext uri="{9D8B030D-6E8A-4147-A177-3AD203B41FA5}">
                      <a16:colId xmlns:a16="http://schemas.microsoft.com/office/drawing/2014/main" xmlns="" val="20003"/>
                    </a:ext>
                  </a:extLst>
                </a:gridCol>
              </a:tblGrid>
              <a:tr h="126337">
                <a:tc>
                  <a:txBody>
                    <a:bodyPr/>
                    <a:lstStyle/>
                    <a:p>
                      <a:r>
                        <a:rPr lang="en-US" sz="1400" dirty="0">
                          <a:latin typeface="+mn-lt"/>
                          <a:ea typeface="Tahoma" panose="020B0604030504040204" pitchFamily="34" charset="0"/>
                          <a:cs typeface="Segoe UI Light" panose="020B0502040204020203" pitchFamily="34" charset="0"/>
                        </a:rPr>
                        <a:t>Category</a:t>
                      </a:r>
                    </a:p>
                  </a:txBody>
                  <a:tcPr marL="89592" marR="89592" marT="17637" marB="17637"/>
                </a:tc>
                <a:tc>
                  <a:txBody>
                    <a:bodyPr/>
                    <a:lstStyle/>
                    <a:p>
                      <a:r>
                        <a:rPr lang="en-US" sz="1400" dirty="0">
                          <a:latin typeface="+mn-lt"/>
                          <a:ea typeface="Tahoma" panose="020B0604030504040204" pitchFamily="34" charset="0"/>
                          <a:cs typeface="Segoe UI Light" panose="020B0502040204020203" pitchFamily="34" charset="0"/>
                        </a:rPr>
                        <a:t>Scenario</a:t>
                      </a:r>
                    </a:p>
                  </a:txBody>
                  <a:tcPr marL="89592" marR="89592" marT="17637" marB="17637"/>
                </a:tc>
                <a:tc>
                  <a:txBody>
                    <a:bodyPr/>
                    <a:lstStyle/>
                    <a:p>
                      <a:r>
                        <a:rPr lang="en-US" sz="1400" dirty="0">
                          <a:latin typeface="+mn-lt"/>
                        </a:rPr>
                        <a:t>SAP Product</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latin typeface="+mn-lt"/>
                        </a:rPr>
                        <a:t>Guest OS</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latin typeface="+mn-lt"/>
                        </a:rPr>
                        <a:t>Database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latin typeface="+mn-lt"/>
                        </a:rPr>
                        <a:t>VM/Server Type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xmlns="" val="10000"/>
                  </a:ext>
                </a:extLst>
              </a:tr>
              <a:tr h="444065">
                <a:tc rowSpan="5">
                  <a:txBody>
                    <a:bodyPr/>
                    <a:lstStyle/>
                    <a:p>
                      <a:r>
                        <a:rPr lang="en-US" sz="1600" dirty="0">
                          <a:solidFill>
                            <a:schemeClr val="bg1"/>
                          </a:solidFill>
                          <a:latin typeface="+mn-lt"/>
                          <a:ea typeface="Tahoma" panose="020B0604030504040204" pitchFamily="34" charset="0"/>
                          <a:cs typeface="Segoe UI Light" panose="020B0502040204020203" pitchFamily="34" charset="0"/>
                        </a:rPr>
                        <a:t>SAP</a:t>
                      </a:r>
                      <a:br>
                        <a:rPr lang="en-US" sz="1600" dirty="0">
                          <a:solidFill>
                            <a:schemeClr val="bg1"/>
                          </a:solidFill>
                          <a:latin typeface="+mn-lt"/>
                          <a:ea typeface="Tahoma" panose="020B0604030504040204" pitchFamily="34" charset="0"/>
                          <a:cs typeface="Segoe UI Light" panose="020B0502040204020203" pitchFamily="34" charset="0"/>
                        </a:rPr>
                      </a:br>
                      <a:r>
                        <a:rPr lang="en-US" sz="1600" dirty="0">
                          <a:solidFill>
                            <a:schemeClr val="bg1"/>
                          </a:solidFill>
                          <a:latin typeface="+mn-lt"/>
                          <a:ea typeface="Tahoma" panose="020B0604030504040204" pitchFamily="34" charset="0"/>
                          <a:cs typeface="Segoe UI Light" panose="020B0502040204020203" pitchFamily="34" charset="0"/>
                        </a:rPr>
                        <a:t>HANA</a:t>
                      </a: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OLAP</a:t>
                      </a:r>
                    </a:p>
                  </a:txBody>
                  <a:tcPr marL="89592" marR="89592" marT="17637" marB="17637"/>
                </a:tc>
                <a:tc>
                  <a:txBody>
                    <a:bodyPr/>
                    <a:lstStyle/>
                    <a:p>
                      <a:r>
                        <a:rPr lang="en-US" sz="1600" dirty="0">
                          <a:solidFill>
                            <a:schemeClr val="bg1"/>
                          </a:solidFill>
                          <a:latin typeface="+mn-lt"/>
                        </a:rPr>
                        <a:t>SAP Business</a:t>
                      </a:r>
                      <a:r>
                        <a:rPr lang="en-US" sz="1600" baseline="0" dirty="0">
                          <a:solidFill>
                            <a:schemeClr val="bg1"/>
                          </a:solidFill>
                          <a:latin typeface="+mn-lt"/>
                        </a:rPr>
                        <a:t> Warehouse (BW); BW/4HANA, HANA Enterprise, HANA Side Car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GS5, </a:t>
                      </a:r>
                      <a:br>
                        <a:rPr lang="en-US" sz="1600" dirty="0">
                          <a:solidFill>
                            <a:schemeClr val="bg1"/>
                          </a:solidFill>
                          <a:latin typeface="+mn-lt"/>
                        </a:rPr>
                      </a:br>
                      <a:r>
                        <a:rPr lang="en-US" sz="1600" kern="1200" dirty="0">
                          <a:solidFill>
                            <a:schemeClr val="bg1"/>
                          </a:solidFill>
                          <a:latin typeface="+mn-lt"/>
                          <a:ea typeface="+mn-ea"/>
                          <a:cs typeface="+mn-cs"/>
                        </a:rPr>
                        <a:t>HANA on Azure (Large Instances), </a:t>
                      </a:r>
                      <a:r>
                        <a:rPr lang="en-US" sz="1600" kern="1200" baseline="0" dirty="0">
                          <a:solidFill>
                            <a:srgbClr val="FF0000"/>
                          </a:solidFill>
                          <a:latin typeface="+mn-lt"/>
                          <a:ea typeface="Tahoma" panose="020B0604030504040204" pitchFamily="34" charset="0"/>
                          <a:cs typeface="Segoe UI Light" panose="020B0502040204020203" pitchFamily="34" charset="0"/>
                        </a:rPr>
                        <a:t>E_v3, </a:t>
                      </a:r>
                      <a:r>
                        <a:rPr lang="en-US" sz="1600" kern="1200" baseline="0" dirty="0" smtClean="0">
                          <a:solidFill>
                            <a:schemeClr val="bg1"/>
                          </a:solidFill>
                          <a:latin typeface="+mn-lt"/>
                          <a:ea typeface="Tahoma" panose="020B0604030504040204" pitchFamily="34" charset="0"/>
                          <a:cs typeface="Segoe UI Light" panose="020B0502040204020203" pitchFamily="34" charset="0"/>
                        </a:rPr>
                        <a:t>M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xmlns="" val="2447376312"/>
                  </a:ext>
                </a:extLst>
              </a:tr>
              <a:tr h="549974">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rPr>
                        <a:t>S/4</a:t>
                      </a:r>
                      <a:r>
                        <a:rPr lang="en-US" sz="1600" baseline="0" dirty="0">
                          <a:solidFill>
                            <a:schemeClr val="bg1"/>
                          </a:solidFill>
                          <a:latin typeface="+mn-lt"/>
                        </a:rPr>
                        <a:t>HANA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GS5 </a:t>
                      </a:r>
                      <a:r>
                        <a:rPr lang="en-US" sz="1600" baseline="0" dirty="0">
                          <a:solidFill>
                            <a:schemeClr val="bg1"/>
                          </a:solidFill>
                          <a:latin typeface="+mn-lt"/>
                        </a:rPr>
                        <a:t>(** Controlled Availability),</a:t>
                      </a:r>
                      <a:br>
                        <a:rPr lang="en-US" sz="1600" baseline="0" dirty="0">
                          <a:solidFill>
                            <a:schemeClr val="bg1"/>
                          </a:solidFill>
                          <a:latin typeface="+mn-lt"/>
                        </a:rPr>
                      </a:br>
                      <a:r>
                        <a:rPr kumimoji="0" lang="en-US" sz="1600" b="0" i="0" u="none" strike="noStrike" kern="1200" cap="none" spc="0" normalizeH="0" baseline="0" noProof="0" dirty="0">
                          <a:ln>
                            <a:noFill/>
                          </a:ln>
                          <a:solidFill>
                            <a:schemeClr val="bg1"/>
                          </a:solidFill>
                          <a:effectLst/>
                          <a:uLnTx/>
                          <a:uFillTx/>
                          <a:latin typeface="+mn-lt"/>
                          <a:ea typeface="+mn-ea"/>
                          <a:cs typeface="+mn-cs"/>
                        </a:rPr>
                        <a:t>HANA on Azure (Large Instances), </a:t>
                      </a:r>
                      <a:r>
                        <a:rPr lang="en-US" sz="1600" kern="1200" baseline="0" dirty="0">
                          <a:solidFill>
                            <a:srgbClr val="FF0000"/>
                          </a:solidFill>
                          <a:latin typeface="+mn-lt"/>
                          <a:ea typeface="Tahoma" panose="020B0604030504040204" pitchFamily="34" charset="0"/>
                          <a:cs typeface="Segoe UI Light" panose="020B0502040204020203" pitchFamily="34" charset="0"/>
                        </a:rPr>
                        <a:t>E_v3, </a:t>
                      </a:r>
                      <a:r>
                        <a:rPr lang="en-US" sz="1600" kern="1200" baseline="0" dirty="0">
                          <a:solidFill>
                            <a:schemeClr val="bg1"/>
                          </a:solidFill>
                          <a:latin typeface="+mn-lt"/>
                          <a:ea typeface="Tahoma" panose="020B0604030504040204" pitchFamily="34" charset="0"/>
                          <a:cs typeface="Segoe UI Light" panose="020B0502040204020203" pitchFamily="34" charset="0"/>
                        </a:rPr>
                        <a:t>M</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xmlns="" val="3814350255"/>
                  </a:ext>
                </a:extLst>
              </a:tr>
              <a:tr h="338156">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rPr>
                        <a:t>SAP Business Suite on HANA, SAP NetWeaver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HANA on Azure (Large Instances), </a:t>
                      </a:r>
                      <a:r>
                        <a:rPr kumimoji="0" lang="en-US" sz="1600" b="0" i="0" u="none" strike="noStrike" kern="1200" cap="none" spc="0" normalizeH="0" baseline="0" noProof="0" dirty="0">
                          <a:ln>
                            <a:noFill/>
                          </a:ln>
                          <a:solidFill>
                            <a:srgbClr val="FF0000"/>
                          </a:solidFill>
                          <a:effectLst/>
                          <a:uLnTx/>
                          <a:uFillTx/>
                          <a:latin typeface="+mn-lt"/>
                          <a:ea typeface="Tahoma" panose="020B0604030504040204" pitchFamily="34" charset="0"/>
                          <a:cs typeface="Segoe UI Light" panose="020B0502040204020203" pitchFamily="34" charset="0"/>
                        </a:rPr>
                        <a:t>E_v3, </a:t>
                      </a:r>
                      <a:r>
                        <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rPr>
                        <a:t>M</a:t>
                      </a:r>
                    </a:p>
                  </a:txBody>
                  <a:tcPr marL="89592" marR="89592" marT="17637" marB="17637"/>
                </a:tc>
                <a:extLst>
                  <a:ext uri="{0D108BD9-81ED-4DB2-BD59-A6C34878D82A}">
                    <a16:rowId xmlns:a16="http://schemas.microsoft.com/office/drawing/2014/main" xmlns="" val="2627712945"/>
                  </a:ext>
                </a:extLst>
              </a:tr>
              <a:tr h="126337">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kern="12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SAP Business One on HANA</a:t>
                      </a: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baseline="0" dirty="0">
                          <a:solidFill>
                            <a:schemeClr val="bg1"/>
                          </a:solidFill>
                          <a:latin typeface="+mn-lt"/>
                          <a:ea typeface="+mn-ea"/>
                          <a:cs typeface="+mn-cs"/>
                        </a:rPr>
                        <a:t>SUSE</a:t>
                      </a:r>
                      <a:r>
                        <a:rPr lang="en-US" sz="1600" kern="1200" dirty="0">
                          <a:solidFill>
                            <a:schemeClr val="bg1"/>
                          </a:solidFill>
                          <a:latin typeface="+mn-lt"/>
                          <a:ea typeface="+mn-ea"/>
                          <a:cs typeface="+mn-cs"/>
                        </a:rPr>
                        <a:t>,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baseline="0" dirty="0">
                          <a:solidFill>
                            <a:schemeClr val="bg1"/>
                          </a:solidFill>
                          <a:latin typeface="+mn-lt"/>
                          <a:ea typeface="Tahoma" panose="020B0604030504040204" pitchFamily="34" charset="0"/>
                          <a:cs typeface="Segoe UI Light" panose="020B0502040204020203" pitchFamily="34" charset="0"/>
                        </a:rPr>
                        <a:t>DS14_v2, </a:t>
                      </a:r>
                      <a:r>
                        <a:rPr lang="en-US" sz="1600" kern="1200" baseline="0" dirty="0">
                          <a:solidFill>
                            <a:srgbClr val="FF0000"/>
                          </a:solidFill>
                          <a:latin typeface="+mn-lt"/>
                          <a:ea typeface="Tahoma" panose="020B0604030504040204" pitchFamily="34" charset="0"/>
                          <a:cs typeface="Segoe UI Light" panose="020B0502040204020203" pitchFamily="34" charset="0"/>
                        </a:rPr>
                        <a:t>E_v3,</a:t>
                      </a:r>
                      <a:r>
                        <a:rPr lang="en-US" sz="1600" kern="1200" baseline="0" dirty="0">
                          <a:solidFill>
                            <a:schemeClr val="bg1"/>
                          </a:solidFill>
                          <a:latin typeface="+mn-lt"/>
                          <a:ea typeface="Tahoma" panose="020B0604030504040204" pitchFamily="34" charset="0"/>
                          <a:cs typeface="Segoe UI Light" panose="020B0502040204020203" pitchFamily="34" charset="0"/>
                        </a:rPr>
                        <a:t> M</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xmlns="" val="3377945730"/>
                  </a:ext>
                </a:extLst>
              </a:tr>
              <a:tr h="126337">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a:t>
                      </a:r>
                    </a:p>
                  </a:txBody>
                  <a:tcPr marL="89592" marR="89592" marT="17637" marB="17637"/>
                </a:tc>
                <a:tc>
                  <a:txBody>
                    <a:bodyPr/>
                    <a:lstStyle/>
                    <a:p>
                      <a:r>
                        <a:rPr lang="en-US" sz="1600" dirty="0">
                          <a:solidFill>
                            <a:schemeClr val="bg1"/>
                          </a:solidFill>
                          <a:latin typeface="+mn-lt"/>
                        </a:rPr>
                        <a:t>SAP HANA 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baseline="0" dirty="0">
                          <a:solidFill>
                            <a:schemeClr val="bg1"/>
                          </a:solidFill>
                          <a:latin typeface="+mn-lt"/>
                        </a:rPr>
                        <a:t>SUSE</a:t>
                      </a:r>
                      <a:r>
                        <a:rPr lang="en-US" sz="1600" dirty="0">
                          <a:solidFill>
                            <a:schemeClr val="bg1"/>
                          </a:solidFill>
                          <a:latin typeface="+mn-lt"/>
                        </a:rPr>
                        <a:t>,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SAP HANA</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DS14_v2</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xmlns="" val="453438806"/>
                  </a:ext>
                </a:extLst>
              </a:tr>
            </a:tbl>
          </a:graphicData>
        </a:graphic>
      </p:graphicFrame>
    </p:spTree>
    <p:extLst>
      <p:ext uri="{BB962C8B-B14F-4D97-AF65-F5344CB8AC3E}">
        <p14:creationId xmlns:p14="http://schemas.microsoft.com/office/powerpoint/2010/main" val="298004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167387" y="44879"/>
            <a:ext cx="11833365" cy="507817"/>
          </a:xfrm>
        </p:spPr>
        <p:txBody>
          <a:bodyPr>
            <a:noAutofit/>
          </a:bodyPr>
          <a:lstStyle/>
          <a:p>
            <a:pPr algn="ctr"/>
            <a:r>
              <a:rPr lang="en-US" sz="4000" dirty="0">
                <a:solidFill>
                  <a:schemeClr val="tx1"/>
                </a:solidFill>
                <a:latin typeface="Segoe UI Light" panose="020B0502040204020203" pitchFamily="34" charset="0"/>
                <a:cs typeface="Segoe UI Light" panose="020B0502040204020203" pitchFamily="34" charset="0"/>
              </a:rPr>
              <a:t>Azure VM Options for SAP Applications</a:t>
            </a:r>
            <a:endParaRPr lang="en-US" sz="2800" i="1" dirty="0">
              <a:solidFill>
                <a:schemeClr val="tx1"/>
              </a:solidFill>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xmlns="" id="{A984A932-15A4-467F-8CC5-AAB90C230D94}"/>
              </a:ext>
            </a:extLst>
          </p:cNvPr>
          <p:cNvSpPr txBox="1"/>
          <p:nvPr/>
        </p:nvSpPr>
        <p:spPr>
          <a:xfrm>
            <a:off x="10142806" y="121808"/>
            <a:ext cx="1938032" cy="584775"/>
          </a:xfrm>
          <a:prstGeom prst="rect">
            <a:avLst/>
          </a:prstGeom>
          <a:noFill/>
        </p:spPr>
        <p:txBody>
          <a:bodyPr wrap="square" rtlCol="0">
            <a:spAutoFit/>
          </a:bodyPr>
          <a:lstStyle/>
          <a:p>
            <a:r>
              <a:rPr lang="en-US" sz="1600" dirty="0">
                <a:solidFill>
                  <a:schemeClr val="bg1"/>
                </a:solidFill>
              </a:rPr>
              <a:t>Red : certification in roadmap</a:t>
            </a:r>
          </a:p>
        </p:txBody>
      </p:sp>
      <p:graphicFrame>
        <p:nvGraphicFramePr>
          <p:cNvPr id="4" name="Table 3" descr="A table displays Azure VM Options for SAP Applications.&#10;&#10;At this time, we are unable to capture all of the information listed in the table. Future versions of this course should address this." title="Azure VM Options for SAP Applications"/>
          <p:cNvGraphicFramePr>
            <a:graphicFrameLocks noGrp="1"/>
          </p:cNvGraphicFramePr>
          <p:nvPr>
            <p:extLst>
              <p:ext uri="{D42A27DB-BD31-4B8C-83A1-F6EECF244321}">
                <p14:modId xmlns:p14="http://schemas.microsoft.com/office/powerpoint/2010/main" val="2142205977"/>
              </p:ext>
            </p:extLst>
          </p:nvPr>
        </p:nvGraphicFramePr>
        <p:xfrm>
          <a:off x="80176" y="658621"/>
          <a:ext cx="12031647" cy="5913708"/>
        </p:xfrm>
        <a:graphic>
          <a:graphicData uri="http://schemas.openxmlformats.org/drawingml/2006/table">
            <a:tbl>
              <a:tblPr firstRow="1" bandRow="1">
                <a:tableStyleId>{7DF18680-E054-41AD-8BC1-D1AEF772440D}</a:tableStyleId>
              </a:tblPr>
              <a:tblGrid>
                <a:gridCol w="731968">
                  <a:extLst>
                    <a:ext uri="{9D8B030D-6E8A-4147-A177-3AD203B41FA5}">
                      <a16:colId xmlns:a16="http://schemas.microsoft.com/office/drawing/2014/main" xmlns="" val="301621708"/>
                    </a:ext>
                  </a:extLst>
                </a:gridCol>
                <a:gridCol w="829260">
                  <a:extLst>
                    <a:ext uri="{9D8B030D-6E8A-4147-A177-3AD203B41FA5}">
                      <a16:colId xmlns:a16="http://schemas.microsoft.com/office/drawing/2014/main" xmlns="" val="20001"/>
                    </a:ext>
                  </a:extLst>
                </a:gridCol>
                <a:gridCol w="1389723">
                  <a:extLst>
                    <a:ext uri="{9D8B030D-6E8A-4147-A177-3AD203B41FA5}">
                      <a16:colId xmlns:a16="http://schemas.microsoft.com/office/drawing/2014/main" xmlns="" val="20002"/>
                    </a:ext>
                  </a:extLst>
                </a:gridCol>
                <a:gridCol w="729821">
                  <a:extLst>
                    <a:ext uri="{9D8B030D-6E8A-4147-A177-3AD203B41FA5}">
                      <a16:colId xmlns:a16="http://schemas.microsoft.com/office/drawing/2014/main" xmlns="" val="20003"/>
                    </a:ext>
                  </a:extLst>
                </a:gridCol>
                <a:gridCol w="595340">
                  <a:extLst>
                    <a:ext uri="{9D8B030D-6E8A-4147-A177-3AD203B41FA5}">
                      <a16:colId xmlns:a16="http://schemas.microsoft.com/office/drawing/2014/main" xmlns="" val="20004"/>
                    </a:ext>
                  </a:extLst>
                </a:gridCol>
                <a:gridCol w="527808">
                  <a:extLst>
                    <a:ext uri="{9D8B030D-6E8A-4147-A177-3AD203B41FA5}">
                      <a16:colId xmlns:a16="http://schemas.microsoft.com/office/drawing/2014/main" xmlns="" val="20005"/>
                    </a:ext>
                  </a:extLst>
                </a:gridCol>
                <a:gridCol w="663409">
                  <a:extLst>
                    <a:ext uri="{9D8B030D-6E8A-4147-A177-3AD203B41FA5}">
                      <a16:colId xmlns:a16="http://schemas.microsoft.com/office/drawing/2014/main" xmlns="" val="20006"/>
                    </a:ext>
                  </a:extLst>
                </a:gridCol>
                <a:gridCol w="989392">
                  <a:extLst>
                    <a:ext uri="{9D8B030D-6E8A-4147-A177-3AD203B41FA5}">
                      <a16:colId xmlns:a16="http://schemas.microsoft.com/office/drawing/2014/main" xmlns="" val="2606579063"/>
                    </a:ext>
                  </a:extLst>
                </a:gridCol>
                <a:gridCol w="1082960">
                  <a:extLst>
                    <a:ext uri="{9D8B030D-6E8A-4147-A177-3AD203B41FA5}">
                      <a16:colId xmlns:a16="http://schemas.microsoft.com/office/drawing/2014/main" xmlns="" val="2905305948"/>
                    </a:ext>
                  </a:extLst>
                </a:gridCol>
                <a:gridCol w="1146522">
                  <a:extLst>
                    <a:ext uri="{9D8B030D-6E8A-4147-A177-3AD203B41FA5}">
                      <a16:colId xmlns:a16="http://schemas.microsoft.com/office/drawing/2014/main" xmlns="" val="2306476552"/>
                    </a:ext>
                  </a:extLst>
                </a:gridCol>
                <a:gridCol w="833717">
                  <a:extLst>
                    <a:ext uri="{9D8B030D-6E8A-4147-A177-3AD203B41FA5}">
                      <a16:colId xmlns:a16="http://schemas.microsoft.com/office/drawing/2014/main" xmlns="" val="1813625727"/>
                    </a:ext>
                  </a:extLst>
                </a:gridCol>
                <a:gridCol w="968189">
                  <a:extLst>
                    <a:ext uri="{9D8B030D-6E8A-4147-A177-3AD203B41FA5}">
                      <a16:colId xmlns:a16="http://schemas.microsoft.com/office/drawing/2014/main" xmlns="" val="3954147546"/>
                    </a:ext>
                  </a:extLst>
                </a:gridCol>
                <a:gridCol w="1543538">
                  <a:extLst>
                    <a:ext uri="{9D8B030D-6E8A-4147-A177-3AD203B41FA5}">
                      <a16:colId xmlns:a16="http://schemas.microsoft.com/office/drawing/2014/main" xmlns="" val="274577430"/>
                    </a:ext>
                  </a:extLst>
                </a:gridCol>
              </a:tblGrid>
              <a:tr h="586750">
                <a:tc>
                  <a:txBody>
                    <a:bodyPr/>
                    <a:lstStyle/>
                    <a:p>
                      <a:pPr algn="ctr"/>
                      <a:r>
                        <a:rPr lang="en-US" sz="1200" dirty="0">
                          <a:latin typeface="+mn-lt"/>
                        </a:rPr>
                        <a:t>VM Series</a:t>
                      </a:r>
                      <a:endParaRPr lang="en-US" sz="1200" b="1" dirty="0">
                        <a:solidFill>
                          <a:schemeClr val="bg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Type</a:t>
                      </a:r>
                      <a:endParaRPr lang="en-US" sz="1200" b="1" dirty="0">
                        <a:solidFill>
                          <a:schemeClr val="tx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Size</a:t>
                      </a:r>
                      <a:endParaRPr lang="en-US" sz="1200" b="1" dirty="0">
                        <a:solidFill>
                          <a:schemeClr val="tx1">
                            <a:lumMod val="50000"/>
                          </a:schemeClr>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Temp SSD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SAPS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 of v-disks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IOPS</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Disk Bandwidth</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Network </a:t>
                      </a:r>
                      <a:br>
                        <a:rPr lang="en-US" sz="1200" dirty="0">
                          <a:latin typeface="+mn-lt"/>
                        </a:rPr>
                      </a:br>
                      <a:r>
                        <a:rPr lang="en-US" sz="1200" dirty="0">
                          <a:latin typeface="+mn-lt"/>
                        </a:rPr>
                        <a:t>Bandwidth</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Compute </a:t>
                      </a:r>
                      <a:br>
                        <a:rPr lang="en-US" sz="1200" dirty="0">
                          <a:latin typeface="+mn-lt"/>
                        </a:rPr>
                      </a:br>
                      <a:r>
                        <a:rPr lang="en-US" sz="1200" dirty="0">
                          <a:latin typeface="+mn-lt"/>
                        </a:rPr>
                        <a:t>(No OS) hourly on demand, USE2</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Supported HANA scenarios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Remark</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SAP certification</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extLst>
                  <a:ext uri="{0D108BD9-81ED-4DB2-BD59-A6C34878D82A}">
                    <a16:rowId xmlns:a16="http://schemas.microsoft.com/office/drawing/2014/main" xmlns="" val="10000"/>
                  </a:ext>
                </a:extLst>
              </a:tr>
              <a:tr h="146688">
                <a:tc rowSpan="5">
                  <a:txBody>
                    <a:bodyPr/>
                    <a:lstStyle/>
                    <a:p>
                      <a:pPr algn="ctr"/>
                      <a:r>
                        <a:rPr lang="en-US" sz="1200" kern="1200" dirty="0">
                          <a:solidFill>
                            <a:schemeClr val="bg1"/>
                          </a:solidFill>
                          <a:latin typeface="+mn-lt"/>
                        </a:rPr>
                        <a:t>DS 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DS11_v2</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2 vCPU, 14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latin typeface="+mn-lt"/>
                        </a:rPr>
                        <a:t>28 GiB</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latin typeface="+mn-lt"/>
                        </a:rPr>
                        <a:t>3,530</a:t>
                      </a:r>
                      <a:endParaRPr kumimoji="0" lang="en-US" sz="1200" b="0" i="0" u="none" strike="noStrike" kern="1200" cap="none" spc="0" normalizeH="0" baseline="0" noProof="0" dirty="0">
                        <a:ln>
                          <a:noFill/>
                        </a:ln>
                        <a:solidFill>
                          <a:sysClr val="windowText" lastClr="000000"/>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4</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8,000</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64 MB/sec</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High</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$ 0.149 </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rowSpan="5">
                  <a:txBody>
                    <a:bodyPr/>
                    <a:lstStyle/>
                    <a:p>
                      <a:pPr algn="ctr">
                        <a:spcAft>
                          <a:spcPts val="0"/>
                        </a:spcAft>
                      </a:pPr>
                      <a:r>
                        <a:rPr lang="en-US" sz="1200" dirty="0">
                          <a:solidFill>
                            <a:schemeClr val="bg1"/>
                          </a:solidFill>
                          <a:effectLst/>
                          <a:latin typeface="+mn-lt"/>
                        </a:rPr>
                        <a:t>Intel </a:t>
                      </a:r>
                      <a:br>
                        <a:rPr lang="en-US" sz="1200" dirty="0">
                          <a:solidFill>
                            <a:schemeClr val="bg1"/>
                          </a:solidFill>
                          <a:effectLst/>
                          <a:latin typeface="+mn-lt"/>
                        </a:rPr>
                      </a:br>
                      <a:r>
                        <a:rPr lang="en-US" sz="1200" dirty="0">
                          <a:solidFill>
                            <a:schemeClr val="bg1"/>
                          </a:solidFill>
                          <a:effectLst/>
                          <a:latin typeface="+mn-lt"/>
                        </a:rPr>
                        <a:t>Xeon </a:t>
                      </a:r>
                      <a:br>
                        <a:rPr lang="en-US" sz="1200" dirty="0">
                          <a:solidFill>
                            <a:schemeClr val="bg1"/>
                          </a:solidFill>
                          <a:effectLst/>
                          <a:latin typeface="+mn-lt"/>
                        </a:rPr>
                      </a:br>
                      <a:r>
                        <a:rPr lang="en-US" sz="1200" dirty="0">
                          <a:solidFill>
                            <a:schemeClr val="bg1"/>
                          </a:solidFill>
                          <a:effectLst/>
                          <a:latin typeface="+mn-lt"/>
                        </a:rPr>
                        <a:t>E5-2673 v3 (Haswell),</a:t>
                      </a:r>
                      <a:br>
                        <a:rPr lang="en-US" sz="1200" dirty="0">
                          <a:solidFill>
                            <a:schemeClr val="bg1"/>
                          </a:solidFill>
                          <a:effectLst/>
                          <a:latin typeface="+mn-lt"/>
                        </a:rPr>
                      </a:br>
                      <a:r>
                        <a:rPr lang="en-US" sz="1200" dirty="0">
                          <a:solidFill>
                            <a:schemeClr val="bg1"/>
                          </a:solidFill>
                          <a:effectLst/>
                          <a:latin typeface="+mn-lt"/>
                        </a:rPr>
                        <a:t>2.4 GHz</a:t>
                      </a:r>
                      <a:r>
                        <a:rPr lang="en-US" sz="1200" baseline="0" dirty="0">
                          <a:solidFill>
                            <a:schemeClr val="bg1"/>
                          </a:solidFill>
                          <a:effectLst/>
                          <a:latin typeface="+mn-lt"/>
                        </a:rPr>
                        <a:t>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rowSpan="5">
                  <a:txBody>
                    <a:bodyPr/>
                    <a:lstStyle/>
                    <a:p>
                      <a:pPr algn="ctr">
                        <a:spcAft>
                          <a:spcPts val="0"/>
                        </a:spcAft>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xmlns="" val="1816385560"/>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DS12_v2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4 vCPU, 28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56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6,680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16,000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$ 0.229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877354981"/>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DS13_v2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8 vCPU, 56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baseline="0" dirty="0">
                          <a:solidFill>
                            <a:schemeClr val="bg1"/>
                          </a:solidFill>
                          <a:effectLst/>
                          <a:latin typeface="+mn-lt"/>
                        </a:rPr>
                        <a:t>112 </a:t>
                      </a:r>
                      <a:r>
                        <a:rPr lang="en-US" sz="1200" dirty="0">
                          <a:solidFill>
                            <a:schemeClr val="bg1"/>
                          </a:solidFill>
                          <a:effectLst/>
                          <a:latin typeface="+mn-lt"/>
                        </a:rPr>
                        <a:t>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12,300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32,000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baseline="0" dirty="0">
                          <a:solidFill>
                            <a:schemeClr val="bg1"/>
                          </a:solidFill>
                          <a:effectLst/>
                          <a:latin typeface="+mn-lt"/>
                        </a:rPr>
                        <a:t>256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$ 0.598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27794729"/>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DS14_v2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16 vCPU,</a:t>
                      </a:r>
                      <a:r>
                        <a:rPr lang="en-US" sz="1200" kern="1200" baseline="0" dirty="0">
                          <a:solidFill>
                            <a:schemeClr val="bg1"/>
                          </a:solidFill>
                          <a:latin typeface="+mn-lt"/>
                        </a:rPr>
                        <a:t> 112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224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24,180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64,000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baseline="0" dirty="0">
                          <a:solidFill>
                            <a:schemeClr val="bg1"/>
                          </a:solidFill>
                          <a:effectLst/>
                          <a:latin typeface="+mn-lt"/>
                        </a:rPr>
                        <a:t>512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$ 1.197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4254925070"/>
                  </a:ext>
                </a:extLst>
              </a:tr>
              <a:tr h="146688">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DS15_v2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20 vCPU, 140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280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30,430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40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640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$ 1.497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3836447361"/>
                  </a:ext>
                </a:extLst>
              </a:tr>
              <a:tr h="156976">
                <a:tc rowSpan="2">
                  <a:txBody>
                    <a:bodyPr/>
                    <a:lstStyle/>
                    <a:p>
                      <a:pPr algn="ctr"/>
                      <a:r>
                        <a:rPr lang="en-US" sz="1200" kern="1200" dirty="0">
                          <a:solidFill>
                            <a:schemeClr val="bg1"/>
                          </a:solidFill>
                          <a:latin typeface="+mn-lt"/>
                        </a:rPr>
                        <a:t>GS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baseline="0" dirty="0">
                          <a:solidFill>
                            <a:schemeClr val="bg1"/>
                          </a:solidFill>
                          <a:latin typeface="+mn-lt"/>
                        </a:rPr>
                        <a:t>GS4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16 vCPU, 224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22,680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Extremely 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$ 4.400</a:t>
                      </a:r>
                      <a:r>
                        <a:rPr lang="en-US" sz="1200" baseline="0" dirty="0">
                          <a:solidFill>
                            <a:schemeClr val="bg1"/>
                          </a:solidFill>
                          <a:effectLst/>
                          <a:latin typeface="+mn-lt"/>
                        </a:rPr>
                        <a:t> </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2">
                  <a:txBody>
                    <a:bodyPr/>
                    <a:lstStyle/>
                    <a:p>
                      <a:pPr algn="ctr">
                        <a:lnSpc>
                          <a:spcPct val="107000"/>
                        </a:lnSpc>
                        <a:spcAft>
                          <a:spcPts val="0"/>
                        </a:spcAft>
                      </a:pPr>
                      <a:r>
                        <a:rPr lang="en-US" sz="1200" dirty="0">
                          <a:solidFill>
                            <a:schemeClr val="bg1"/>
                          </a:solidFill>
                          <a:latin typeface="+mn-lt"/>
                        </a:rPr>
                        <a:t>Intel® </a:t>
                      </a:r>
                      <a:br>
                        <a:rPr lang="en-US" sz="1200" dirty="0">
                          <a:solidFill>
                            <a:schemeClr val="bg1"/>
                          </a:solidFill>
                          <a:latin typeface="+mn-lt"/>
                        </a:rPr>
                      </a:br>
                      <a:r>
                        <a:rPr lang="en-US" sz="1200" dirty="0">
                          <a:solidFill>
                            <a:schemeClr val="bg1"/>
                          </a:solidFill>
                          <a:latin typeface="+mn-lt"/>
                        </a:rPr>
                        <a:t>Xeon®  </a:t>
                      </a:r>
                      <a:br>
                        <a:rPr lang="en-US" sz="1200" dirty="0">
                          <a:solidFill>
                            <a:schemeClr val="bg1"/>
                          </a:solidFill>
                          <a:latin typeface="+mn-lt"/>
                        </a:rPr>
                      </a:br>
                      <a:r>
                        <a:rPr lang="en-US" sz="1200" dirty="0">
                          <a:solidFill>
                            <a:schemeClr val="bg1"/>
                          </a:solidFill>
                          <a:latin typeface="+mn-lt"/>
                        </a:rPr>
                        <a:t>E5 v3</a:t>
                      </a:r>
                    </a:p>
                    <a:p>
                      <a:pPr algn="ctr">
                        <a:lnSpc>
                          <a:spcPct val="107000"/>
                        </a:lnSpc>
                        <a:spcAft>
                          <a:spcPts val="0"/>
                        </a:spcAft>
                      </a:pPr>
                      <a:r>
                        <a:rPr lang="en-US" sz="1200" dirty="0">
                          <a:solidFill>
                            <a:schemeClr val="bg1"/>
                          </a:solidFill>
                          <a:latin typeface="+mn-lt"/>
                        </a:rPr>
                        <a:t>(Haswell)</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2">
                  <a:txBody>
                    <a:bodyPr/>
                    <a:lstStyle/>
                    <a:p>
                      <a:pPr algn="ctr">
                        <a:spcAft>
                          <a:spcPts val="0"/>
                        </a:spcAft>
                      </a:pPr>
                      <a:r>
                        <a:rPr lang="en-US" sz="1200" dirty="0">
                          <a:solidFill>
                            <a:schemeClr val="bg1"/>
                          </a:solidFill>
                          <a:effectLst/>
                          <a:latin typeface="+mn-lt"/>
                        </a:rPr>
                        <a:t>Certified</a:t>
                      </a:r>
                      <a:br>
                        <a:rPr lang="en-US" sz="1200" dirty="0">
                          <a:solidFill>
                            <a:schemeClr val="bg1"/>
                          </a:solidFill>
                          <a:effectLst/>
                          <a:latin typeface="+mn-lt"/>
                        </a:rPr>
                      </a:br>
                      <a:r>
                        <a:rPr lang="en-US" sz="1200" dirty="0">
                          <a:solidFill>
                            <a:schemeClr val="bg1"/>
                          </a:solidFill>
                          <a:effectLst/>
                          <a:latin typeface="+mn-lt"/>
                        </a:rPr>
                        <a:t>(Any DB, App)</a:t>
                      </a:r>
                    </a:p>
                    <a:p>
                      <a:pPr algn="ctr">
                        <a:spcAft>
                          <a:spcPts val="0"/>
                        </a:spcAft>
                      </a:pPr>
                      <a:r>
                        <a:rPr lang="en-US" sz="1200" dirty="0">
                          <a:solidFill>
                            <a:schemeClr val="bg1"/>
                          </a:solidFill>
                          <a:effectLst/>
                          <a:latin typeface="+mn-lt"/>
                        </a:rPr>
                        <a:t>GS5 certified </a:t>
                      </a:r>
                      <a:br>
                        <a:rPr lang="en-US" sz="1200" dirty="0">
                          <a:solidFill>
                            <a:schemeClr val="bg1"/>
                          </a:solidFill>
                          <a:effectLst/>
                          <a:latin typeface="+mn-lt"/>
                        </a:rPr>
                      </a:br>
                      <a:r>
                        <a:rPr lang="en-US" sz="1200" dirty="0">
                          <a:solidFill>
                            <a:schemeClr val="bg1"/>
                          </a:solidFill>
                          <a:effectLst/>
                          <a:latin typeface="+mn-lt"/>
                        </a:rPr>
                        <a:t>for OLAP &amp; controlled availability for S4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xmlns="" val="10027"/>
                  </a:ext>
                </a:extLst>
              </a:tr>
              <a:tr h="576462">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GS5</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32 vCPU,</a:t>
                      </a:r>
                      <a:r>
                        <a:rPr lang="en-US" sz="1200" kern="1200" baseline="0" dirty="0">
                          <a:solidFill>
                            <a:schemeClr val="bg1"/>
                          </a:solidFill>
                          <a:latin typeface="+mn-lt"/>
                        </a:rPr>
                        <a:t> 448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896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41,670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Extremely 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$ 7.820 </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OLAP and S4</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28"/>
                  </a:ext>
                </a:extLst>
              </a:tr>
              <a:tr h="156976">
                <a:tc rowSpan="6">
                  <a:txBody>
                    <a:bodyPr/>
                    <a:lstStyle/>
                    <a:p>
                      <a:pPr algn="ctr"/>
                      <a:r>
                        <a:rPr lang="en-US" sz="1200" kern="1200" dirty="0">
                          <a:solidFill>
                            <a:schemeClr val="bg1"/>
                          </a:solidFill>
                          <a:latin typeface="+mn-lt"/>
                          <a:ea typeface="+mn-ea"/>
                          <a:cs typeface="Segoe UI Light" panose="020B0502040204020203" pitchFamily="34" charset="0"/>
                        </a:rPr>
                        <a:t>DS v3</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D2s_v3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 vCPU, 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2,178</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32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moderate</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$ 0.110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algn="ctr">
                        <a:lnSpc>
                          <a:spcPct val="107000"/>
                        </a:lnSpc>
                        <a:spcAft>
                          <a:spcPts val="0"/>
                        </a:spcAft>
                      </a:pPr>
                      <a:r>
                        <a:rPr lang="en-US" sz="1200" dirty="0">
                          <a:solidFill>
                            <a:schemeClr val="bg1"/>
                          </a:solidFill>
                          <a:effectLst/>
                          <a:latin typeface="+mn-lt"/>
                        </a:rPr>
                        <a:t>Xeon E5-2673 v4 (Broadwell)</a:t>
                      </a:r>
                      <a:br>
                        <a:rPr lang="en-US" sz="1200" dirty="0">
                          <a:solidFill>
                            <a:schemeClr val="bg1"/>
                          </a:solidFill>
                          <a:effectLst/>
                          <a:latin typeface="+mn-lt"/>
                        </a:rPr>
                      </a:br>
                      <a:r>
                        <a:rPr lang="en-US" sz="1200" dirty="0">
                          <a:solidFill>
                            <a:schemeClr val="bg1"/>
                          </a:solidFill>
                          <a:effectLst/>
                          <a:latin typeface="+mn-lt"/>
                        </a:rPr>
                        <a:t>3.5Ghz TB</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xmlns="" val="87657115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D4s_v3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4 vCPU, 16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4,355</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64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moderate</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$ 0.220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xmlns="" val="197892589"/>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D8s_v3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8 vCPU, 32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64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8,710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16</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16,000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$ 0.440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xmlns="" val="4203523987"/>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D16s_v3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16 vCPU, 64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128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17,420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32,000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256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$ 0.880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xmlns="" val="155771105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D32s_v3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32 vCPU, 128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256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34,840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64,000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512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extremely 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$ 1.760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xmlns="" val="307470759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D64s_v3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64 vCPU, 256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512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69,680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128,000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1024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extremely 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$ 3.520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xmlns="" val="3355087007"/>
                  </a:ext>
                </a:extLst>
              </a:tr>
              <a:tr h="156976">
                <a:tc rowSpan="6">
                  <a:txBody>
                    <a:bodyPr/>
                    <a:lstStyle/>
                    <a:p>
                      <a:pPr algn="ctr"/>
                      <a:r>
                        <a:rPr lang="en-US" sz="1200" kern="1200" dirty="0">
                          <a:solidFill>
                            <a:srgbClr val="FF0000"/>
                          </a:solidFill>
                          <a:latin typeface="+mn-lt"/>
                        </a:rPr>
                        <a:t>ES 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E2s_v3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2 vCPU, 16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2,178</a:t>
                      </a:r>
                    </a:p>
                  </a:txBody>
                  <a:tcPr marL="0" marR="0" marT="0" marB="0" anchor="ctr"/>
                </a:tc>
                <a:tc>
                  <a:txBody>
                    <a:bodyPr/>
                    <a:lstStyle/>
                    <a:p>
                      <a:pPr algn="ctr"/>
                      <a:r>
                        <a:rPr lang="en-US" sz="1200" kern="1200" dirty="0">
                          <a:solidFill>
                            <a:schemeClr val="bg1"/>
                          </a:solidFill>
                          <a:latin typeface="+mn-lt"/>
                        </a:rPr>
                        <a:t>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32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Moderate</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$ 0.146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lnSpc>
                          <a:spcPct val="107000"/>
                        </a:lnSpc>
                        <a:spcAft>
                          <a:spcPts val="0"/>
                        </a:spcAft>
                      </a:pPr>
                      <a:r>
                        <a:rPr lang="en-US" sz="1200" dirty="0">
                          <a:solidFill>
                            <a:schemeClr val="bg1"/>
                          </a:solidFill>
                          <a:effectLst/>
                          <a:latin typeface="+mn-lt"/>
                        </a:rPr>
                        <a:t>Xeon E5-2673 v4 (Broadwell)</a:t>
                      </a:r>
                      <a:br>
                        <a:rPr lang="en-US" sz="1200" dirty="0">
                          <a:solidFill>
                            <a:schemeClr val="bg1"/>
                          </a:solidFill>
                          <a:effectLst/>
                          <a:latin typeface="+mn-lt"/>
                        </a:rPr>
                      </a:br>
                      <a:r>
                        <a:rPr lang="en-US" sz="1200" dirty="0">
                          <a:solidFill>
                            <a:schemeClr val="bg1"/>
                          </a:solidFill>
                          <a:effectLst/>
                          <a:latin typeface="+mn-lt"/>
                        </a:rPr>
                        <a:t>3.5Ghz TB</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spcAft>
                          <a:spcPts val="0"/>
                        </a:spcAft>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xmlns="" val="828326786"/>
                  </a:ext>
                </a:extLst>
              </a:tr>
              <a:tr h="156976">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E4s_v3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4 vCPU, 32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4,355</a:t>
                      </a:r>
                    </a:p>
                  </a:txBody>
                  <a:tcPr marL="0" marR="0" marT="0" marB="0" anchor="ctr"/>
                </a:tc>
                <a:tc>
                  <a:txBody>
                    <a:bodyPr/>
                    <a:lstStyle/>
                    <a:p>
                      <a:pPr algn="ctr"/>
                      <a:r>
                        <a:rPr lang="en-US" sz="1200" kern="1200" dirty="0">
                          <a:solidFill>
                            <a:schemeClr val="bg1"/>
                          </a:solidFill>
                          <a:latin typeface="+mn-lt"/>
                        </a:rPr>
                        <a:t>8</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64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Moderate</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$ 0.293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xmlns="" val="3719960688"/>
                  </a:ext>
                </a:extLst>
              </a:tr>
              <a:tr h="313952">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E8s_v3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8 vCPU, 64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128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8,710</a:t>
                      </a:r>
                    </a:p>
                  </a:txBody>
                  <a:tcPr marL="0" marR="0" marT="0" marB="0" anchor="ctr"/>
                </a:tc>
                <a:tc>
                  <a:txBody>
                    <a:bodyPr/>
                    <a:lstStyle/>
                    <a:p>
                      <a:pPr algn="ctr"/>
                      <a:r>
                        <a:rPr lang="en-US" sz="1200" kern="1200" dirty="0">
                          <a:solidFill>
                            <a:schemeClr val="bg1"/>
                          </a:solidFill>
                          <a:latin typeface="+mn-lt"/>
                        </a:rPr>
                        <a:t>16</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16,000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$ 0.585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xmlns="" val="3578842267"/>
                  </a:ext>
                </a:extLst>
              </a:tr>
              <a:tr h="156976">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E16s_v3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16 vCPU, 128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256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17,420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32,000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256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$ 1.170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Xeon E5-2673 v4 (Broadwell)</a:t>
                      </a:r>
                      <a:br>
                        <a:rPr lang="en-US" sz="1200" dirty="0">
                          <a:solidFill>
                            <a:srgbClr val="FF0000"/>
                          </a:solidFill>
                          <a:effectLst/>
                          <a:latin typeface="+mn-lt"/>
                        </a:rPr>
                      </a:br>
                      <a:r>
                        <a:rPr lang="en-US" sz="1200" dirty="0">
                          <a:solidFill>
                            <a:srgbClr val="FF0000"/>
                          </a:solidFill>
                          <a:effectLst/>
                          <a:latin typeface="+mn-lt"/>
                        </a:rPr>
                        <a:t>3.5Ghz TB</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HANA certification coming soon</a:t>
                      </a:r>
                      <a:br>
                        <a:rPr lang="en-US" sz="1200" dirty="0">
                          <a:solidFill>
                            <a:srgbClr val="FF0000"/>
                          </a:solidFill>
                          <a:effectLst/>
                          <a:latin typeface="+mn-lt"/>
                        </a:rPr>
                      </a:br>
                      <a:r>
                        <a:rPr lang="en-US" sz="1200" dirty="0">
                          <a:solidFill>
                            <a:schemeClr val="bg1"/>
                          </a:solidFill>
                          <a:effectLst/>
                          <a:latin typeface="+mn-lt"/>
                        </a:rPr>
                        <a:t>App, Any DB certified</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xmlns="" val="3317262893"/>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E32s_v3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32 vCPU, 256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512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34,840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64,000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512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Extremely 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$ 2.341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139801912"/>
                  </a:ext>
                </a:extLst>
              </a:tr>
              <a:tr h="313952">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E64s_v3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432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864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70,050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128,000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1024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Extremely 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$ 4.412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488043825"/>
                  </a:ext>
                </a:extLst>
              </a:tr>
              <a:tr h="156976">
                <a:tc rowSpan="4">
                  <a:txBody>
                    <a:bodyPr/>
                    <a:lstStyle/>
                    <a:p>
                      <a:pPr algn="ctr"/>
                      <a:r>
                        <a:rPr lang="en-US" sz="1200" kern="1200" dirty="0">
                          <a:solidFill>
                            <a:schemeClr val="bg1"/>
                          </a:solidFill>
                          <a:latin typeface="+mn-lt"/>
                        </a:rPr>
                        <a:t>M</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M64s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64 vCPU, 1,024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2,048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67,315</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Extremely high</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$ 6.669 </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OLTP/OLAP</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4">
                  <a:txBody>
                    <a:bodyPr/>
                    <a:lstStyle/>
                    <a:p>
                      <a:pPr algn="ctr">
                        <a:lnSpc>
                          <a:spcPct val="107000"/>
                        </a:lnSpc>
                        <a:spcAft>
                          <a:spcPts val="0"/>
                        </a:spcAft>
                      </a:pPr>
                      <a:r>
                        <a:rPr lang="en-US" sz="1200" u="none" strike="noStrike" kern="1200" dirty="0">
                          <a:solidFill>
                            <a:schemeClr val="bg1"/>
                          </a:solidFill>
                          <a:effectLst/>
                          <a:latin typeface="+mn-lt"/>
                        </a:rPr>
                        <a:t>Intel® </a:t>
                      </a:r>
                      <a:br>
                        <a:rPr lang="en-US" sz="1200" u="none" strike="noStrike" kern="1200" dirty="0">
                          <a:solidFill>
                            <a:schemeClr val="bg1"/>
                          </a:solidFill>
                          <a:effectLst/>
                          <a:latin typeface="+mn-lt"/>
                        </a:rPr>
                      </a:br>
                      <a:r>
                        <a:rPr lang="en-US" sz="1200" u="none" strike="noStrike" kern="1200" dirty="0">
                          <a:solidFill>
                            <a:schemeClr val="bg1"/>
                          </a:solidFill>
                          <a:effectLst/>
                          <a:latin typeface="+mn-lt"/>
                        </a:rPr>
                        <a:t>Xeon® </a:t>
                      </a:r>
                      <a:br>
                        <a:rPr lang="en-US" sz="1200" u="none" strike="noStrike" kern="1200" dirty="0">
                          <a:solidFill>
                            <a:schemeClr val="bg1"/>
                          </a:solidFill>
                          <a:effectLst/>
                          <a:latin typeface="+mn-lt"/>
                        </a:rPr>
                      </a:br>
                      <a:r>
                        <a:rPr lang="en-US" sz="1200" u="none" strike="noStrike" kern="1200" dirty="0">
                          <a:solidFill>
                            <a:schemeClr val="bg1"/>
                          </a:solidFill>
                          <a:effectLst/>
                          <a:latin typeface="+mn-lt"/>
                        </a:rPr>
                        <a:t>E7-8890 v3 (Haswell)</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4">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smtClean="0">
                          <a:solidFill>
                            <a:schemeClr val="bg1"/>
                          </a:solidFill>
                          <a:effectLst/>
                          <a:latin typeface="+mn-lt"/>
                        </a:rPr>
                        <a:t>App</a:t>
                      </a:r>
                      <a:r>
                        <a:rPr lang="en-US" sz="1200" dirty="0">
                          <a:solidFill>
                            <a:schemeClr val="bg1"/>
                          </a:solidFill>
                          <a:effectLst/>
                          <a:latin typeface="+mn-lt"/>
                        </a:rPr>
                        <a:t>, Any DB certified</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xmlns="" val="239939675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M64ms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64 vCPU, 1,792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2,048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68,930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Extremely high</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$ 10.337 </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OLTP/OLAP</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4219171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M128s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128 vCPU, 2,048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4,096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134,630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Extremely high</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$ 13.338 </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OLTP/OLAP</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371957997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M128ms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128 vCPU, 3,800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4,096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160,000</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1,600 MB/sec</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Extremely high</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$ 26.688</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OLTP</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408791018"/>
                  </a:ext>
                </a:extLst>
              </a:tr>
            </a:tbl>
          </a:graphicData>
        </a:graphic>
      </p:graphicFrame>
      <p:sp>
        <p:nvSpPr>
          <p:cNvPr id="6" name="Rectangle 5">
            <a:extLst>
              <a:ext uri="{FF2B5EF4-FFF2-40B4-BE49-F238E27FC236}">
                <a16:creationId xmlns:a16="http://schemas.microsoft.com/office/drawing/2014/main" xmlns="" id="{D90A14AD-94AA-4A24-B643-78C6D6E64FAB}"/>
              </a:ext>
            </a:extLst>
          </p:cNvPr>
          <p:cNvSpPr/>
          <p:nvPr/>
        </p:nvSpPr>
        <p:spPr>
          <a:xfrm>
            <a:off x="1538067" y="6546676"/>
            <a:ext cx="9124277" cy="307777"/>
          </a:xfrm>
          <a:prstGeom prst="rect">
            <a:avLst/>
          </a:prstGeom>
        </p:spPr>
        <p:txBody>
          <a:bodyPr wrap="square">
            <a:spAutoFit/>
          </a:bodyPr>
          <a:lstStyle/>
          <a:p>
            <a:pPr algn="ctr"/>
            <a:r>
              <a:rPr lang="en-US" sz="1400" dirty="0"/>
              <a:t>SAP Note 1928533 and https://docs.microsoft.com/en-us/azure/virtual-machines/windows/sizes-memory</a:t>
            </a:r>
          </a:p>
        </p:txBody>
      </p:sp>
    </p:spTree>
    <p:extLst>
      <p:ext uri="{BB962C8B-B14F-4D97-AF65-F5344CB8AC3E}">
        <p14:creationId xmlns:p14="http://schemas.microsoft.com/office/powerpoint/2010/main" val="237506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xmlns=""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xmlns="" id="{9FC7A5CD-D651-4072-A920-34F54BCBC3EF}"/>
              </a:ext>
            </a:extLst>
          </p:cNvPr>
          <p:cNvGraphicFramePr>
            <a:graphicFrameLocks noGrp="1"/>
          </p:cNvGraphicFramePr>
          <p:nvPr>
            <p:extLst>
              <p:ext uri="{D42A27DB-BD31-4B8C-83A1-F6EECF244321}">
                <p14:modId xmlns:p14="http://schemas.microsoft.com/office/powerpoint/2010/main" val="271591194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xmlns="" val="20000"/>
                    </a:ext>
                  </a:extLst>
                </a:gridCol>
                <a:gridCol w="6281454">
                  <a:extLst>
                    <a:ext uri="{9D8B030D-6E8A-4147-A177-3AD203B41FA5}">
                      <a16:colId xmlns:a16="http://schemas.microsoft.com/office/drawing/2014/main" xmlns=""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xmlns=""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xmlns=""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xmlns=""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xmlns=""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049695"/>
            <a:ext cx="11653523" cy="5692068"/>
          </a:xfrm>
        </p:spPr>
        <p:txBody>
          <a:bodyPr>
            <a:normAutofit fontScale="32500" lnSpcReduction="20000"/>
          </a:bodyPr>
          <a:lstStyle/>
          <a:p>
            <a:pPr marL="336145" lvl="1" indent="0">
              <a:buNone/>
            </a:pPr>
            <a:r>
              <a:rPr lang="en-US" sz="9600" dirty="0">
                <a:solidFill>
                  <a:schemeClr val="tx1"/>
                </a:solidFill>
              </a:rPr>
              <a:t>Business Development Manager (BDM) or Application Sponsor (CFO)</a:t>
            </a:r>
          </a:p>
          <a:p>
            <a:pPr lvl="2"/>
            <a:r>
              <a:rPr lang="en-US" sz="7608" dirty="0">
                <a:solidFill>
                  <a:schemeClr val="tx1"/>
                </a:solidFill>
              </a:rPr>
              <a:t>Funds projects &amp; apps</a:t>
            </a:r>
          </a:p>
          <a:p>
            <a:pPr lvl="2"/>
            <a:r>
              <a:rPr lang="en-US" sz="7608" dirty="0">
                <a:solidFill>
                  <a:schemeClr val="tx1"/>
                </a:solidFill>
              </a:rPr>
              <a:t>Most interested in public cloud</a:t>
            </a:r>
          </a:p>
          <a:p>
            <a:pPr marL="560241" lvl="2" indent="0">
              <a:buNone/>
            </a:pPr>
            <a:endParaRPr lang="en-US" sz="7608" dirty="0">
              <a:solidFill>
                <a:schemeClr val="tx1"/>
              </a:solidFill>
            </a:endParaRPr>
          </a:p>
          <a:p>
            <a:pPr marL="336145" lvl="1" indent="0">
              <a:buNone/>
            </a:pPr>
            <a:r>
              <a:rPr lang="en-US" sz="9600" dirty="0">
                <a:solidFill>
                  <a:schemeClr val="tx1"/>
                </a:solidFill>
              </a:rPr>
              <a:t>Business Unit IT / Developers (Director of SAP Business Analysts, Director of SAP Operations)</a:t>
            </a:r>
          </a:p>
          <a:p>
            <a:pPr lvl="2"/>
            <a:r>
              <a:rPr lang="en-US" sz="7608" dirty="0">
                <a:solidFill>
                  <a:schemeClr val="tx1"/>
                </a:solidFill>
              </a:rPr>
              <a:t>Reports to BDM and is responsible for coding and testing apps</a:t>
            </a:r>
          </a:p>
          <a:p>
            <a:pPr lvl="2"/>
            <a:r>
              <a:rPr lang="en-US" sz="7608" dirty="0">
                <a:solidFill>
                  <a:schemeClr val="tx1"/>
                </a:solidFill>
              </a:rPr>
              <a:t>Big influencer of public cloud strategy</a:t>
            </a:r>
          </a:p>
          <a:p>
            <a:pPr marL="560241" lvl="2" indent="0">
              <a:buNone/>
            </a:pPr>
            <a:endParaRPr lang="en-US" sz="7608" dirty="0">
              <a:solidFill>
                <a:schemeClr val="tx1"/>
              </a:solidFill>
            </a:endParaRPr>
          </a:p>
          <a:p>
            <a:pPr marL="336145" lvl="1" indent="0">
              <a:buNone/>
            </a:pPr>
            <a:r>
              <a:rPr lang="en-US" sz="9600" dirty="0">
                <a:solidFill>
                  <a:schemeClr val="tx1"/>
                </a:solidFill>
              </a:rPr>
              <a:t>Central IT (VP of IT Operations)</a:t>
            </a:r>
          </a:p>
          <a:p>
            <a:pPr lvl="2"/>
            <a:r>
              <a:rPr lang="en-US" sz="7608" dirty="0">
                <a:solidFill>
                  <a:schemeClr val="tx1"/>
                </a:solidFill>
              </a:rPr>
              <a:t>Reports into CIO and responsible for operating datacenter</a:t>
            </a:r>
          </a:p>
          <a:p>
            <a:pPr lvl="2"/>
            <a:r>
              <a:rPr lang="en-US" sz="7608" dirty="0">
                <a:solidFill>
                  <a:schemeClr val="tx1"/>
                </a:solidFill>
              </a:rPr>
              <a:t>Concerned about shadow IT created issues: security/compliance, server sprawl, and lack of control</a:t>
            </a:r>
          </a:p>
          <a:p>
            <a:pPr marL="336145" lvl="1" indent="0">
              <a:buNone/>
            </a:pPr>
            <a:endParaRPr lang="en-US" sz="9600" dirty="0">
              <a:solidFill>
                <a:schemeClr val="tx1"/>
              </a:solidFill>
              <a:latin typeface="+mj-lt"/>
            </a:endParaRPr>
          </a:p>
          <a:p>
            <a:pPr marL="336145" lvl="1" indent="0">
              <a:buNone/>
            </a:pPr>
            <a:endParaRPr lang="en-US" sz="51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p:cNvSpPr/>
          <p:nvPr/>
        </p:nvSpPr>
        <p:spPr>
          <a:xfrm>
            <a:off x="454429" y="1504294"/>
            <a:ext cx="7076902" cy="1754326"/>
          </a:xfrm>
          <a:prstGeom prst="rect">
            <a:avLst/>
          </a:prstGeom>
        </p:spPr>
        <p:txBody>
          <a:bodyPr wrap="square">
            <a:spAutoFit/>
          </a:bodyPr>
          <a:lstStyle/>
          <a:p>
            <a:pPr marL="285750" indent="-285750">
              <a:buFont typeface="Arial" panose="020B0604020202020204" pitchFamily="34" charset="0"/>
              <a:buChar char="•"/>
            </a:pPr>
            <a:r>
              <a:rPr lang="en-US" sz="3600" dirty="0">
                <a:latin typeface="+mj-lt"/>
              </a:rPr>
              <a:t>Azure VMs - no HA</a:t>
            </a:r>
          </a:p>
          <a:p>
            <a:pPr marL="285750" indent="-285750">
              <a:buFont typeface="Arial" panose="020B0604020202020204" pitchFamily="34" charset="0"/>
              <a:buChar char="•"/>
            </a:pPr>
            <a:r>
              <a:rPr lang="en-US" sz="3600" dirty="0">
                <a:latin typeface="+mj-lt"/>
              </a:rPr>
              <a:t>Azure VMs - HA with no DR</a:t>
            </a:r>
          </a:p>
          <a:p>
            <a:pPr marL="285750" indent="-285750">
              <a:buFont typeface="Arial" panose="020B0604020202020204" pitchFamily="34" charset="0"/>
              <a:buChar char="•"/>
            </a:pPr>
            <a:r>
              <a:rPr lang="en-US" sz="3600" dirty="0">
                <a:latin typeface="+mj-lt"/>
              </a:rPr>
              <a:t>Azure VMs - HA and DR</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xmlns="" id="{ABAE7890-2157-46CA-B4B6-21C70DD98689}"/>
              </a:ext>
            </a:extLst>
          </p:cNvPr>
          <p:cNvSpPr/>
          <p:nvPr/>
        </p:nvSpPr>
        <p:spPr>
          <a:xfrm>
            <a:off x="3814272" y="707666"/>
            <a:ext cx="7929805" cy="5971429"/>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US East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03" name="Rectangle 102">
            <a:extLst>
              <a:ext uri="{FF2B5EF4-FFF2-40B4-BE49-F238E27FC236}">
                <a16:creationId xmlns:a16="http://schemas.microsoft.com/office/drawing/2014/main" xmlns="" id="{38106D43-608B-4BF8-AB41-936EBF5873A9}"/>
              </a:ext>
            </a:extLst>
          </p:cNvPr>
          <p:cNvSpPr/>
          <p:nvPr/>
        </p:nvSpPr>
        <p:spPr>
          <a:xfrm>
            <a:off x="3949989" y="1077066"/>
            <a:ext cx="7674479" cy="5392135"/>
          </a:xfrm>
          <a:prstGeom prst="rect">
            <a:avLst/>
          </a:prstGeom>
          <a:solidFill>
            <a:srgbClr val="00B0F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5" name="Rectangle 4"/>
          <p:cNvSpPr/>
          <p:nvPr/>
        </p:nvSpPr>
        <p:spPr>
          <a:xfrm>
            <a:off x="1885523" y="4852188"/>
            <a:ext cx="1256810" cy="251735"/>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4116887" y="1150128"/>
            <a:ext cx="7132594" cy="5143437"/>
          </a:xfrm>
          <a:prstGeom prst="rect">
            <a:avLst/>
          </a:prstGeom>
          <a:solidFill>
            <a:schemeClr val="tx2"/>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1" name="TextBox 10"/>
          <p:cNvSpPr txBox="1"/>
          <p:nvPr/>
        </p:nvSpPr>
        <p:spPr>
          <a:xfrm>
            <a:off x="3745406" y="2117870"/>
            <a:ext cx="104136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ER</a:t>
            </a:r>
          </a:p>
        </p:txBody>
      </p:sp>
      <p:sp>
        <p:nvSpPr>
          <p:cNvPr id="16" name="Rectangle 15"/>
          <p:cNvSpPr/>
          <p:nvPr/>
        </p:nvSpPr>
        <p:spPr>
          <a:xfrm>
            <a:off x="569990" y="3528708"/>
            <a:ext cx="1588330" cy="2978993"/>
          </a:xfrm>
          <a:prstGeom prst="rect">
            <a:avLst/>
          </a:prstGeom>
          <a:solidFill>
            <a:schemeClr val="tx1">
              <a:lumMod val="95000"/>
            </a:schemeClr>
          </a:solidFill>
          <a:ln w="12700" cap="flat" cmpd="sng" algn="ctr">
            <a:solidFill>
              <a:srgbClr val="5B9BD5">
                <a:shade val="50000"/>
              </a:srgbClr>
            </a:solidFill>
            <a:prstDash val="solid"/>
            <a:miter lim="800000"/>
          </a:ln>
          <a:effectLst/>
        </p:spPr>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17"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3970988"/>
            <a:ext cx="511524" cy="512909"/>
          </a:xfrm>
          <a:prstGeom prst="rect">
            <a:avLst/>
          </a:prstGeom>
          <a:noFill/>
          <a:ln w="9525">
            <a:noFill/>
            <a:miter lim="800000"/>
            <a:headEnd/>
            <a:tailEnd/>
          </a:ln>
        </p:spPr>
      </p:pic>
      <p:pic>
        <p:nvPicPr>
          <p:cNvPr id="1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3970595"/>
            <a:ext cx="518740" cy="512909"/>
          </a:xfrm>
          <a:prstGeom prst="rect">
            <a:avLst/>
          </a:prstGeom>
          <a:noFill/>
          <a:ln w="9525">
            <a:noFill/>
            <a:miter lim="800000"/>
            <a:headEnd/>
            <a:tailEnd/>
          </a:ln>
        </p:spPr>
      </p:pic>
      <p:pic>
        <p:nvPicPr>
          <p:cNvPr id="19" name="Picture 18"/>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659591"/>
            <a:ext cx="289950" cy="307570"/>
          </a:xfrm>
          <a:prstGeom prst="rect">
            <a:avLst/>
          </a:prstGeom>
        </p:spPr>
      </p:pic>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203108"/>
            <a:ext cx="289950" cy="284668"/>
          </a:xfrm>
          <a:prstGeom prst="rect">
            <a:avLst/>
          </a:prstGeom>
        </p:spPr>
      </p:pic>
      <p:sp>
        <p:nvSpPr>
          <p:cNvPr id="21" name="Rectangle 20"/>
          <p:cNvSpPr/>
          <p:nvPr/>
        </p:nvSpPr>
        <p:spPr>
          <a:xfrm>
            <a:off x="5038579" y="2444014"/>
            <a:ext cx="2933227" cy="1821588"/>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79"/>
          <p:cNvSpPr>
            <a:spLocks noEditPoints="1"/>
          </p:cNvSpPr>
          <p:nvPr/>
        </p:nvSpPr>
        <p:spPr bwMode="black">
          <a:xfrm>
            <a:off x="7522951" y="1724953"/>
            <a:ext cx="259480" cy="31606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sp>
        <p:nvSpPr>
          <p:cNvPr id="28" name="Freeform 79"/>
          <p:cNvSpPr>
            <a:spLocks noEditPoints="1"/>
          </p:cNvSpPr>
          <p:nvPr/>
        </p:nvSpPr>
        <p:spPr bwMode="black">
          <a:xfrm>
            <a:off x="7640487" y="1784268"/>
            <a:ext cx="259480" cy="31606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pic>
        <p:nvPicPr>
          <p:cNvPr id="29"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063760" y="1735584"/>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87124" y="1786637"/>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224639" y="2039918"/>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Standard</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sp>
        <p:nvSpPr>
          <p:cNvPr id="32" name="TextBox 31"/>
          <p:cNvSpPr txBox="1"/>
          <p:nvPr/>
        </p:nvSpPr>
        <p:spPr>
          <a:xfrm>
            <a:off x="7811699" y="2049141"/>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Premium</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pic>
        <p:nvPicPr>
          <p:cNvPr id="33" name="Picture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98233" y="1198429"/>
            <a:ext cx="342516" cy="342516"/>
          </a:xfrm>
          <a:prstGeom prst="rect">
            <a:avLst/>
          </a:prstGeom>
        </p:spPr>
      </p:pic>
      <p:sp>
        <p:nvSpPr>
          <p:cNvPr id="34" name="TextBox 33"/>
          <p:cNvSpPr txBox="1"/>
          <p:nvPr/>
        </p:nvSpPr>
        <p:spPr>
          <a:xfrm>
            <a:off x="7526992" y="1473640"/>
            <a:ext cx="80807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Vault</a:t>
            </a:r>
          </a:p>
        </p:txBody>
      </p:sp>
      <p:sp>
        <p:nvSpPr>
          <p:cNvPr id="36" name="Rectangle 35"/>
          <p:cNvSpPr/>
          <p:nvPr/>
        </p:nvSpPr>
        <p:spPr>
          <a:xfrm>
            <a:off x="8594907" y="1552841"/>
            <a:ext cx="2474482" cy="1695561"/>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058700" y="1943268"/>
            <a:ext cx="609387" cy="609387"/>
          </a:xfrm>
          <a:prstGeom prst="rect">
            <a:avLst/>
          </a:prstGeom>
        </p:spPr>
      </p:pic>
      <p:pic>
        <p:nvPicPr>
          <p:cNvPr id="39" name="Picture 38"/>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5670" y="4666841"/>
            <a:ext cx="334865" cy="334865"/>
          </a:xfrm>
          <a:prstGeom prst="rect">
            <a:avLst/>
          </a:prstGeom>
        </p:spPr>
      </p:pic>
      <p:pic>
        <p:nvPicPr>
          <p:cNvPr id="40" name="Picture 39"/>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558724" y="5166917"/>
            <a:ext cx="320076" cy="320076"/>
          </a:xfrm>
          <a:prstGeom prst="rect">
            <a:avLst/>
          </a:prstGeom>
        </p:spPr>
      </p:pic>
      <p:pic>
        <p:nvPicPr>
          <p:cNvPr id="41" name="Picture 13" descr="Host Integration Server (HIS) s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56930" y="5727484"/>
            <a:ext cx="396971" cy="628003"/>
          </a:xfrm>
          <a:prstGeom prst="rect">
            <a:avLst/>
          </a:prstGeom>
          <a:noFill/>
          <a:ln w="9525">
            <a:noFill/>
            <a:miter lim="800000"/>
            <a:headEnd/>
            <a:tailEnd/>
          </a:ln>
        </p:spPr>
      </p:pic>
      <p:pic>
        <p:nvPicPr>
          <p:cNvPr id="42" name="Picture 20" descr="Cray mainframe_medium"/>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497705" y="5783923"/>
            <a:ext cx="409465" cy="530779"/>
          </a:xfrm>
          <a:prstGeom prst="rect">
            <a:avLst/>
          </a:prstGeom>
          <a:noFill/>
          <a:ln w="9525">
            <a:noFill/>
            <a:miter lim="800000"/>
            <a:headEnd/>
            <a:tailEnd/>
          </a:ln>
        </p:spPr>
      </p:pic>
      <p:sp>
        <p:nvSpPr>
          <p:cNvPr id="43" name="TextBox 42"/>
          <p:cNvSpPr txBox="1"/>
          <p:nvPr/>
        </p:nvSpPr>
        <p:spPr>
          <a:xfrm>
            <a:off x="1208103" y="6251209"/>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10169" y="2183273"/>
            <a:ext cx="552336" cy="116657"/>
          </a:xfrm>
          <a:prstGeom prst="rect">
            <a:avLst/>
          </a:prstGeom>
        </p:spPr>
      </p:pic>
      <p:sp>
        <p:nvSpPr>
          <p:cNvPr id="47" name="Rectangle 46"/>
          <p:cNvSpPr/>
          <p:nvPr/>
        </p:nvSpPr>
        <p:spPr>
          <a:xfrm>
            <a:off x="5667791" y="5263003"/>
            <a:ext cx="2835554" cy="804583"/>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8" name="Picture 4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261458" y="5493361"/>
            <a:ext cx="421726" cy="421726"/>
          </a:xfrm>
          <a:prstGeom prst="rect">
            <a:avLst/>
          </a:prstGeom>
        </p:spPr>
      </p:pic>
      <p:pic>
        <p:nvPicPr>
          <p:cNvPr id="49" name="Picture 48"/>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809626" y="5499598"/>
            <a:ext cx="421726" cy="421726"/>
          </a:xfrm>
          <a:prstGeom prst="rect">
            <a:avLst/>
          </a:prstGeom>
        </p:spPr>
      </p:pic>
      <p:pic>
        <p:nvPicPr>
          <p:cNvPr id="50" name="Picture 4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711043" y="5491220"/>
            <a:ext cx="421726" cy="421726"/>
          </a:xfrm>
          <a:prstGeom prst="rect">
            <a:avLst/>
          </a:prstGeom>
        </p:spPr>
      </p:pic>
      <p:sp>
        <p:nvSpPr>
          <p:cNvPr id="62" name="TextBox 61"/>
          <p:cNvSpPr txBox="1"/>
          <p:nvPr/>
        </p:nvSpPr>
        <p:spPr>
          <a:xfrm>
            <a:off x="8025811" y="1718981"/>
            <a:ext cx="4621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rPr>
              <a:t>SSD</a:t>
            </a:r>
          </a:p>
        </p:txBody>
      </p:sp>
      <p:sp>
        <p:nvSpPr>
          <p:cNvPr id="68" name="Rectangle 67"/>
          <p:cNvSpPr/>
          <p:nvPr/>
        </p:nvSpPr>
        <p:spPr>
          <a:xfrm>
            <a:off x="6970074" y="5826022"/>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69" name="Rectangle 68"/>
          <p:cNvSpPr/>
          <p:nvPr/>
        </p:nvSpPr>
        <p:spPr>
          <a:xfrm>
            <a:off x="7421148" y="5822990"/>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70" name="Rectangle 69"/>
          <p:cNvSpPr/>
          <p:nvPr/>
        </p:nvSpPr>
        <p:spPr>
          <a:xfrm>
            <a:off x="7868093" y="5822386"/>
            <a:ext cx="359759"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M64s</a:t>
            </a:r>
          </a:p>
        </p:txBody>
      </p:sp>
      <p:sp>
        <p:nvSpPr>
          <p:cNvPr id="73" name="Rectangle 72"/>
          <p:cNvSpPr/>
          <p:nvPr/>
        </p:nvSpPr>
        <p:spPr>
          <a:xfrm>
            <a:off x="9158541" y="2440022"/>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pic>
        <p:nvPicPr>
          <p:cNvPr id="74" name="Picture 7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55321" y="5974077"/>
            <a:ext cx="323479" cy="242609"/>
          </a:xfrm>
          <a:prstGeom prst="rect">
            <a:avLst/>
          </a:prstGeom>
        </p:spPr>
      </p:pic>
      <p:sp>
        <p:nvSpPr>
          <p:cNvPr id="75" name="TextBox 74"/>
          <p:cNvSpPr txBox="1"/>
          <p:nvPr/>
        </p:nvSpPr>
        <p:spPr>
          <a:xfrm>
            <a:off x="576611" y="6251209"/>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76" name="Picture 7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829" y="5974077"/>
            <a:ext cx="323479" cy="242609"/>
          </a:xfrm>
          <a:prstGeom prst="rect">
            <a:avLst/>
          </a:prstGeom>
        </p:spPr>
      </p:pic>
      <p:sp>
        <p:nvSpPr>
          <p:cNvPr id="78" name="TextBox 77"/>
          <p:cNvSpPr txBox="1"/>
          <p:nvPr/>
        </p:nvSpPr>
        <p:spPr>
          <a:xfrm>
            <a:off x="7674091" y="5234103"/>
            <a:ext cx="4867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QA</a:t>
            </a:r>
          </a:p>
        </p:txBody>
      </p:sp>
      <p:sp>
        <p:nvSpPr>
          <p:cNvPr id="79" name="TextBox 78"/>
          <p:cNvSpPr txBox="1"/>
          <p:nvPr/>
        </p:nvSpPr>
        <p:spPr>
          <a:xfrm>
            <a:off x="6678909" y="5227905"/>
            <a:ext cx="62013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Dev</a:t>
            </a:r>
          </a:p>
        </p:txBody>
      </p:sp>
      <p:sp>
        <p:nvSpPr>
          <p:cNvPr id="80" name="TextBox 79"/>
          <p:cNvSpPr txBox="1"/>
          <p:nvPr/>
        </p:nvSpPr>
        <p:spPr>
          <a:xfrm>
            <a:off x="7126289" y="5230045"/>
            <a:ext cx="6919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Test</a:t>
            </a:r>
          </a:p>
        </p:txBody>
      </p:sp>
      <p:pic>
        <p:nvPicPr>
          <p:cNvPr id="98" name="Picture 97">
            <a:extLst>
              <a:ext uri="{FF2B5EF4-FFF2-40B4-BE49-F238E27FC236}">
                <a16:creationId xmlns:a16="http://schemas.microsoft.com/office/drawing/2014/main" xmlns="" id="{20FF0753-81E5-4176-A88C-1A0C276077B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828128" y="2991619"/>
            <a:ext cx="234376" cy="234376"/>
          </a:xfrm>
          <a:prstGeom prst="rect">
            <a:avLst/>
          </a:prstGeom>
        </p:spPr>
      </p:pic>
      <p:pic>
        <p:nvPicPr>
          <p:cNvPr id="100" name="Picture 99">
            <a:extLst>
              <a:ext uri="{FF2B5EF4-FFF2-40B4-BE49-F238E27FC236}">
                <a16:creationId xmlns:a16="http://schemas.microsoft.com/office/drawing/2014/main" xmlns="" id="{5D38672A-76ED-45FD-AEB0-8B82AEACAB3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71326" y="5795758"/>
            <a:ext cx="234376" cy="234376"/>
          </a:xfrm>
          <a:prstGeom prst="rect">
            <a:avLst/>
          </a:prstGeom>
        </p:spPr>
      </p:pic>
      <p:sp>
        <p:nvSpPr>
          <p:cNvPr id="101" name="Title 1">
            <a:extLst>
              <a:ext uri="{FF2B5EF4-FFF2-40B4-BE49-F238E27FC236}">
                <a16:creationId xmlns:a16="http://schemas.microsoft.com/office/drawing/2014/main" xmlns="" id="{A2009FBF-BD99-4CD9-9231-53DB17F71334}"/>
              </a:ext>
            </a:extLst>
          </p:cNvPr>
          <p:cNvSpPr>
            <a:spLocks noGrp="1"/>
          </p:cNvSpPr>
          <p:nvPr>
            <p:ph type="title"/>
          </p:nvPr>
        </p:nvSpPr>
        <p:spPr>
          <a:xfrm>
            <a:off x="269240" y="89907"/>
            <a:ext cx="11655840" cy="534391"/>
          </a:xfrm>
        </p:spPr>
        <p:txBody>
          <a:bodyPr>
            <a:normAutofit fontScale="90000"/>
          </a:bodyPr>
          <a:lstStyle/>
          <a:p>
            <a:r>
              <a:rPr lang="en-US" sz="4400" dirty="0">
                <a:cs typeface="Segoe UI Light" panose="020B0502040204020203" pitchFamily="34" charset="0"/>
              </a:rPr>
              <a:t>BW on HANA without HA</a:t>
            </a:r>
            <a:endParaRPr lang="en-US" sz="4400" dirty="0"/>
          </a:p>
        </p:txBody>
      </p:sp>
      <p:grpSp>
        <p:nvGrpSpPr>
          <p:cNvPr id="105" name="Group 104">
            <a:extLst>
              <a:ext uri="{FF2B5EF4-FFF2-40B4-BE49-F238E27FC236}">
                <a16:creationId xmlns:a16="http://schemas.microsoft.com/office/drawing/2014/main" xmlns="" id="{60B0B55D-FD8B-4ABB-BDDB-3A41964E3F1C}"/>
              </a:ext>
            </a:extLst>
          </p:cNvPr>
          <p:cNvGrpSpPr/>
          <p:nvPr/>
        </p:nvGrpSpPr>
        <p:grpSpPr>
          <a:xfrm>
            <a:off x="4965682" y="1737656"/>
            <a:ext cx="2317871" cy="671240"/>
            <a:chOff x="4965682" y="1737656"/>
            <a:chExt cx="2317871" cy="671240"/>
          </a:xfrm>
          <a:solidFill>
            <a:schemeClr val="tx1"/>
          </a:solidFill>
        </p:grpSpPr>
        <p:sp>
          <p:nvSpPr>
            <p:cNvPr id="106" name="Rectangle 105">
              <a:extLst>
                <a:ext uri="{FF2B5EF4-FFF2-40B4-BE49-F238E27FC236}">
                  <a16:creationId xmlns:a16="http://schemas.microsoft.com/office/drawing/2014/main" xmlns="" id="{C291C497-8A4F-4AD5-A65F-C7DC4D529453}"/>
                </a:ext>
              </a:extLst>
            </p:cNvPr>
            <p:cNvSpPr/>
            <p:nvPr/>
          </p:nvSpPr>
          <p:spPr>
            <a:xfrm>
              <a:off x="5043141" y="1737656"/>
              <a:ext cx="2240412" cy="671240"/>
            </a:xfrm>
            <a:prstGeom prst="rect">
              <a:avLst/>
            </a:prstGeom>
            <a:grpFill/>
            <a:ln w="12700" cap="flat" cmpd="sng" algn="ctr">
              <a:solidFill>
                <a:srgbClr val="5B9BD5">
                  <a:shade val="50000"/>
                </a:srgbClr>
              </a:solidFill>
              <a:prstDash val="solid"/>
              <a:miter lim="800000"/>
            </a:ln>
            <a:effectLst/>
          </p:spPr>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107" name="Picture 106">
              <a:extLst>
                <a:ext uri="{FF2B5EF4-FFF2-40B4-BE49-F238E27FC236}">
                  <a16:creationId xmlns:a16="http://schemas.microsoft.com/office/drawing/2014/main" xmlns="" id="{633F489F-D3E7-4F06-ACCD-48BE45A70F46}"/>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294716" y="1887320"/>
              <a:ext cx="421726" cy="421726"/>
            </a:xfrm>
            <a:prstGeom prst="rect">
              <a:avLst/>
            </a:prstGeom>
            <a:grpFill/>
          </p:spPr>
        </p:pic>
        <p:pic>
          <p:nvPicPr>
            <p:cNvPr id="108" name="Picture 107">
              <a:extLst>
                <a:ext uri="{FF2B5EF4-FFF2-40B4-BE49-F238E27FC236}">
                  <a16:creationId xmlns:a16="http://schemas.microsoft.com/office/drawing/2014/main" xmlns="" id="{7DD74864-3A2E-4DFC-A047-B430E550554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83487" y="1884144"/>
              <a:ext cx="421726" cy="421726"/>
            </a:xfrm>
            <a:prstGeom prst="rect">
              <a:avLst/>
            </a:prstGeom>
            <a:grpFill/>
          </p:spPr>
        </p:pic>
        <p:pic>
          <p:nvPicPr>
            <p:cNvPr id="109" name="Picture 108">
              <a:extLst>
                <a:ext uri="{FF2B5EF4-FFF2-40B4-BE49-F238E27FC236}">
                  <a16:creationId xmlns:a16="http://schemas.microsoft.com/office/drawing/2014/main" xmlns="" id="{A23F8FBF-5F4F-45F5-9F32-B1960A52D2EC}"/>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005945" y="1888249"/>
              <a:ext cx="421726" cy="421726"/>
            </a:xfrm>
            <a:prstGeom prst="rect">
              <a:avLst/>
            </a:prstGeom>
            <a:grpFill/>
          </p:spPr>
        </p:pic>
        <p:sp>
          <p:nvSpPr>
            <p:cNvPr id="110" name="TextBox 109">
              <a:extLst>
                <a:ext uri="{FF2B5EF4-FFF2-40B4-BE49-F238E27FC236}">
                  <a16:creationId xmlns:a16="http://schemas.microsoft.com/office/drawing/2014/main" xmlns="" id="{10B3BA96-7116-43AB-B0E9-B627BC147AE6}"/>
                </a:ext>
              </a:extLst>
            </p:cNvPr>
            <p:cNvSpPr txBox="1"/>
            <p:nvPr/>
          </p:nvSpPr>
          <p:spPr>
            <a:xfrm>
              <a:off x="4965682" y="1879563"/>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#1 MGMT</a:t>
              </a:r>
            </a:p>
          </p:txBody>
        </p:sp>
        <p:pic>
          <p:nvPicPr>
            <p:cNvPr id="111" name="Picture 110">
              <a:extLst>
                <a:ext uri="{FF2B5EF4-FFF2-40B4-BE49-F238E27FC236}">
                  <a16:creationId xmlns:a16="http://schemas.microsoft.com/office/drawing/2014/main" xmlns="" id="{65D6ECE7-7A3F-4259-93E6-2E09CBD08BE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718483" y="1891773"/>
              <a:ext cx="421726" cy="421726"/>
            </a:xfrm>
            <a:prstGeom prst="rect">
              <a:avLst/>
            </a:prstGeom>
            <a:grpFill/>
          </p:spPr>
        </p:pic>
        <p:pic>
          <p:nvPicPr>
            <p:cNvPr id="112" name="Picture 111">
              <a:extLst>
                <a:ext uri="{FF2B5EF4-FFF2-40B4-BE49-F238E27FC236}">
                  <a16:creationId xmlns:a16="http://schemas.microsoft.com/office/drawing/2014/main" xmlns="" id="{78162DA9-0E78-41DD-ADD6-06E82A6257C8}"/>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026795" y="2105755"/>
              <a:ext cx="234376" cy="234376"/>
            </a:xfrm>
            <a:prstGeom prst="rect">
              <a:avLst/>
            </a:prstGeom>
            <a:grpFill/>
          </p:spPr>
        </p:pic>
      </p:grpSp>
      <p:sp>
        <p:nvSpPr>
          <p:cNvPr id="124" name="TextBox 123">
            <a:extLst>
              <a:ext uri="{FF2B5EF4-FFF2-40B4-BE49-F238E27FC236}">
                <a16:creationId xmlns:a16="http://schemas.microsoft.com/office/drawing/2014/main" xmlns="" id="{E825C045-E069-4B5A-826D-0976807F430C}"/>
              </a:ext>
            </a:extLst>
          </p:cNvPr>
          <p:cNvSpPr txBox="1"/>
          <p:nvPr/>
        </p:nvSpPr>
        <p:spPr>
          <a:xfrm>
            <a:off x="10216545" y="2163415"/>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#3 PRD – DB</a:t>
            </a:r>
          </a:p>
        </p:txBody>
      </p:sp>
      <p:grpSp>
        <p:nvGrpSpPr>
          <p:cNvPr id="128" name="Group 127">
            <a:extLst>
              <a:ext uri="{FF2B5EF4-FFF2-40B4-BE49-F238E27FC236}">
                <a16:creationId xmlns:a16="http://schemas.microsoft.com/office/drawing/2014/main" xmlns="" id="{A885F379-DD60-4B2E-9932-AC2D3556A64B}"/>
              </a:ext>
            </a:extLst>
          </p:cNvPr>
          <p:cNvGrpSpPr/>
          <p:nvPr/>
        </p:nvGrpSpPr>
        <p:grpSpPr>
          <a:xfrm>
            <a:off x="2354466" y="1038965"/>
            <a:ext cx="1233672" cy="723326"/>
            <a:chOff x="2915204" y="1034601"/>
            <a:chExt cx="1233672" cy="723326"/>
          </a:xfrm>
        </p:grpSpPr>
        <p:sp>
          <p:nvSpPr>
            <p:cNvPr id="129" name="Oval 128">
              <a:extLst>
                <a:ext uri="{FF2B5EF4-FFF2-40B4-BE49-F238E27FC236}">
                  <a16:creationId xmlns:a16="http://schemas.microsoft.com/office/drawing/2014/main" xmlns="" id="{54B27A1C-A2CE-4C32-AF0E-935F36F2D031}"/>
                </a:ext>
              </a:extLst>
            </p:cNvPr>
            <p:cNvSpPr/>
            <p:nvPr/>
          </p:nvSpPr>
          <p:spPr>
            <a:xfrm>
              <a:off x="2915204" y="1322325"/>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130" name="Rectangular Callout 172">
              <a:extLst>
                <a:ext uri="{FF2B5EF4-FFF2-40B4-BE49-F238E27FC236}">
                  <a16:creationId xmlns:a16="http://schemas.microsoft.com/office/drawing/2014/main" xmlns="" id="{64AF71E5-207C-4813-9677-8B5071A69DB2}"/>
                </a:ext>
              </a:extLst>
            </p:cNvPr>
            <p:cNvSpPr/>
            <p:nvPr/>
          </p:nvSpPr>
          <p:spPr>
            <a:xfrm>
              <a:off x="3142966" y="1034601"/>
              <a:ext cx="1005910" cy="723326"/>
            </a:xfrm>
            <a:prstGeom prst="wedgeRectCallout">
              <a:avLst>
                <a:gd name="adj1" fmla="val 73442"/>
                <a:gd name="adj2" fmla="val 102098"/>
              </a:avLst>
            </a:prstGeom>
            <a:solidFill>
              <a:schemeClr val="tx1"/>
            </a:solid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Express Route </a:t>
              </a:r>
              <a:r>
                <a:rPr lang="en-US" sz="1100" b="1" kern="0" dirty="0">
                  <a:solidFill>
                    <a:srgbClr val="FF0000"/>
                  </a:solidFill>
                  <a:latin typeface="Calibri Light" panose="020F0302020204030204"/>
                </a:rPr>
                <a:t>99.95% SLA</a:t>
              </a:r>
            </a:p>
          </p:txBody>
        </p:sp>
      </p:grpSp>
      <p:grpSp>
        <p:nvGrpSpPr>
          <p:cNvPr id="9" name="Group 8">
            <a:extLst>
              <a:ext uri="{FF2B5EF4-FFF2-40B4-BE49-F238E27FC236}">
                <a16:creationId xmlns:a16="http://schemas.microsoft.com/office/drawing/2014/main" xmlns="" id="{ED637DBA-9CDD-49B0-B6D0-174B2F47ADD0}"/>
              </a:ext>
            </a:extLst>
          </p:cNvPr>
          <p:cNvGrpSpPr/>
          <p:nvPr/>
        </p:nvGrpSpPr>
        <p:grpSpPr>
          <a:xfrm>
            <a:off x="5172016" y="1015131"/>
            <a:ext cx="2577329" cy="647452"/>
            <a:chOff x="5172016" y="1015131"/>
            <a:chExt cx="2577329" cy="647452"/>
          </a:xfrm>
        </p:grpSpPr>
        <p:sp>
          <p:nvSpPr>
            <p:cNvPr id="137" name="Rectangular Callout 50">
              <a:extLst>
                <a:ext uri="{FF2B5EF4-FFF2-40B4-BE49-F238E27FC236}">
                  <a16:creationId xmlns:a16="http://schemas.microsoft.com/office/drawing/2014/main" xmlns="" id="{A9C69BFC-7185-4C06-8375-44122E87C2B0}"/>
                </a:ext>
              </a:extLst>
            </p:cNvPr>
            <p:cNvSpPr/>
            <p:nvPr/>
          </p:nvSpPr>
          <p:spPr>
            <a:xfrm>
              <a:off x="5172016" y="1015131"/>
              <a:ext cx="2350935" cy="647452"/>
            </a:xfrm>
            <a:prstGeom prst="wedgeRectCallout">
              <a:avLst>
                <a:gd name="adj1" fmla="val 61979"/>
                <a:gd name="adj2" fmla="val 21022"/>
              </a:avLst>
            </a:prstGeom>
            <a:solidFill>
              <a:schemeClr val="tx1"/>
            </a:solid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a:t>
              </a:r>
              <a:r>
                <a:rPr lang="en-US" sz="1100" kern="0" dirty="0">
                  <a:solidFill>
                    <a:sysClr val="windowText" lastClr="000000"/>
                  </a:solidFill>
                  <a:latin typeface="Calibri Light" panose="020F0302020204030204"/>
                </a:rPr>
                <a:t>30</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(daily) + 12 (monthly) + 3 (yearly)) generations (Long term)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sysClr val="windowText" lastClr="000000"/>
                  </a:solidFill>
                  <a:latin typeface="Calibri Light" panose="020F0302020204030204"/>
                </a:rPr>
                <a:t>[1.2 X 30 + 1.2 * 12 + 1.2 *3] = </a:t>
              </a:r>
              <a:r>
                <a:rPr lang="en-US" sz="1100" kern="0" dirty="0">
                  <a:solidFill>
                    <a:srgbClr val="FF0000"/>
                  </a:solidFill>
                  <a:latin typeface="Calibri Light" panose="020F0302020204030204"/>
                </a:rPr>
                <a:t>~54 TB</a:t>
              </a:r>
              <a:endParaRPr kumimoji="0" lang="en-US" sz="1100" b="0" i="0" u="none" strike="noStrike" kern="0" cap="none" spc="0" normalizeH="0" baseline="0" noProof="0" dirty="0">
                <a:ln>
                  <a:noFill/>
                </a:ln>
                <a:solidFill>
                  <a:srgbClr val="FF0000"/>
                </a:solidFill>
                <a:effectLst/>
                <a:uLnTx/>
                <a:uFillTx/>
                <a:latin typeface="Calibri Light" panose="020F0302020204030204"/>
              </a:endParaRPr>
            </a:p>
          </p:txBody>
        </p:sp>
        <p:sp>
          <p:nvSpPr>
            <p:cNvPr id="138" name="Oval 137">
              <a:extLst>
                <a:ext uri="{FF2B5EF4-FFF2-40B4-BE49-F238E27FC236}">
                  <a16:creationId xmlns:a16="http://schemas.microsoft.com/office/drawing/2014/main" xmlns="" id="{63688147-EF10-4423-8059-9AE78179827F}"/>
                </a:ext>
              </a:extLst>
            </p:cNvPr>
            <p:cNvSpPr/>
            <p:nvPr/>
          </p:nvSpPr>
          <p:spPr>
            <a:xfrm>
              <a:off x="7557113" y="1077066"/>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6</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139" name="Group 138">
            <a:extLst>
              <a:ext uri="{FF2B5EF4-FFF2-40B4-BE49-F238E27FC236}">
                <a16:creationId xmlns:a16="http://schemas.microsoft.com/office/drawing/2014/main" xmlns="" id="{FCFAC9B2-0757-4D89-9899-1B0A7632AACE}"/>
              </a:ext>
            </a:extLst>
          </p:cNvPr>
          <p:cNvGrpSpPr/>
          <p:nvPr/>
        </p:nvGrpSpPr>
        <p:grpSpPr>
          <a:xfrm>
            <a:off x="8710999" y="995290"/>
            <a:ext cx="2366784" cy="522390"/>
            <a:chOff x="8710999" y="995290"/>
            <a:chExt cx="2366784" cy="522390"/>
          </a:xfrm>
        </p:grpSpPr>
        <p:sp>
          <p:nvSpPr>
            <p:cNvPr id="140" name="Oval 139">
              <a:extLst>
                <a:ext uri="{FF2B5EF4-FFF2-40B4-BE49-F238E27FC236}">
                  <a16:creationId xmlns:a16="http://schemas.microsoft.com/office/drawing/2014/main" xmlns="" id="{247A53E4-D774-4784-9EEB-54FFBD3C26BB}"/>
                </a:ext>
              </a:extLst>
            </p:cNvPr>
            <p:cNvSpPr/>
            <p:nvPr/>
          </p:nvSpPr>
          <p:spPr>
            <a:xfrm>
              <a:off x="8710999" y="1323401"/>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5</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41" name="Rectangular Callout 112">
              <a:extLst>
                <a:ext uri="{FF2B5EF4-FFF2-40B4-BE49-F238E27FC236}">
                  <a16:creationId xmlns:a16="http://schemas.microsoft.com/office/drawing/2014/main" xmlns="" id="{803FE41A-05AD-494C-A54B-5C39E192628A}"/>
                </a:ext>
              </a:extLst>
            </p:cNvPr>
            <p:cNvSpPr/>
            <p:nvPr/>
          </p:nvSpPr>
          <p:spPr>
            <a:xfrm>
              <a:off x="8937393" y="995290"/>
              <a:ext cx="2140390" cy="522390"/>
            </a:xfrm>
            <a:prstGeom prst="wedgeRectCallout">
              <a:avLst>
                <a:gd name="adj1" fmla="val -78210"/>
                <a:gd name="adj2" fmla="val 128615"/>
              </a:avLst>
            </a:prstGeom>
            <a:solidFill>
              <a:schemeClr val="tx1"/>
            </a:solid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3 generations (Short term)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on 4  x P30 disks</a:t>
              </a:r>
            </a:p>
          </p:txBody>
        </p:sp>
      </p:grpSp>
      <p:grpSp>
        <p:nvGrpSpPr>
          <p:cNvPr id="142" name="Group 141">
            <a:extLst>
              <a:ext uri="{FF2B5EF4-FFF2-40B4-BE49-F238E27FC236}">
                <a16:creationId xmlns:a16="http://schemas.microsoft.com/office/drawing/2014/main" xmlns="" id="{A62DA7DC-E0F6-4345-9FD7-2DA944BC70D5}"/>
              </a:ext>
            </a:extLst>
          </p:cNvPr>
          <p:cNvGrpSpPr/>
          <p:nvPr/>
        </p:nvGrpSpPr>
        <p:grpSpPr>
          <a:xfrm>
            <a:off x="8041085" y="3134005"/>
            <a:ext cx="3065853" cy="2048313"/>
            <a:chOff x="8041085" y="3134005"/>
            <a:chExt cx="3065853" cy="1852649"/>
          </a:xfrm>
          <a:solidFill>
            <a:schemeClr val="tx1"/>
          </a:solidFill>
        </p:grpSpPr>
        <p:sp>
          <p:nvSpPr>
            <p:cNvPr id="143" name="Rectangular Callout 55" descr="Diagram of the BW on HANA without HA preferred solution.&#10;&#10;At this time, we are unable to capture all of the information in the diagram. Future versions of this course should address this." title="BW on HANA without HA preferred solution">
              <a:extLst>
                <a:ext uri="{FF2B5EF4-FFF2-40B4-BE49-F238E27FC236}">
                  <a16:creationId xmlns:a16="http://schemas.microsoft.com/office/drawing/2014/main" xmlns="" id="{21EFDEAE-DD96-465E-ADFA-CDF87B13AC25}"/>
                </a:ext>
              </a:extLst>
            </p:cNvPr>
            <p:cNvSpPr/>
            <p:nvPr/>
          </p:nvSpPr>
          <p:spPr>
            <a:xfrm>
              <a:off x="8041085" y="3389875"/>
              <a:ext cx="3065853" cy="1596779"/>
            </a:xfrm>
            <a:prstGeom prst="wedgeRectCallout">
              <a:avLst>
                <a:gd name="adj1" fmla="val 2827"/>
                <a:gd name="adj2" fmla="val -69077"/>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lang="en-US" sz="1100" b="1" kern="0" dirty="0">
                  <a:solidFill>
                    <a:srgbClr val="FF0000"/>
                  </a:solidFill>
                  <a:latin typeface="Calibri Light" panose="020F0302020204030204"/>
                </a:rPr>
                <a:t>1</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 x M128s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(128-core, 2TB RAM)</a:t>
              </a:r>
            </a:p>
            <a:p>
              <a:pPr lvl="0" algn="ctr">
                <a:defRPr/>
              </a:pPr>
              <a:endParaRPr lang="en-US" sz="800" kern="0" dirty="0">
                <a:solidFill>
                  <a:sysClr val="windowText" lastClr="000000"/>
                </a:solidFill>
                <a:latin typeface="Calibri Light" panose="020F0302020204030204"/>
              </a:endParaRP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2 x P30 disks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 TB/200MBs)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2TB,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400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Log: </a:t>
              </a:r>
              <a:r>
                <a:rPr lang="en-US" sz="1100" u="sng" kern="0" dirty="0">
                  <a:solidFill>
                    <a:sysClr val="windowText" lastClr="000000"/>
                  </a:solidFill>
                  <a:latin typeface="Calibri Light" panose="020F0302020204030204"/>
                </a:rPr>
                <a:t>2</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P15 disk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(256 GB/125MBs)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512 GB, 250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Shared: </a:t>
              </a:r>
              <a:r>
                <a:rPr lang="en-US" sz="1100" u="sng" kern="0" dirty="0">
                  <a:solidFill>
                    <a:sysClr val="windowText" lastClr="000000"/>
                  </a:solidFill>
                  <a:latin typeface="Calibri Light" panose="020F0302020204030204"/>
                </a:rPr>
                <a:t>1</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P30 disk</a:t>
              </a:r>
              <a:r>
                <a:rPr kumimoji="0" lang="en-US" sz="1100" b="0" i="0"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(1TB/200MBs)</a:t>
              </a:r>
            </a:p>
          </p:txBody>
        </p:sp>
        <p:sp>
          <p:nvSpPr>
            <p:cNvPr id="144" name="Oval 143">
              <a:extLst>
                <a:ext uri="{FF2B5EF4-FFF2-40B4-BE49-F238E27FC236}">
                  <a16:creationId xmlns:a16="http://schemas.microsoft.com/office/drawing/2014/main" xmlns="" id="{85A1936B-163E-46C1-BAE2-31754F4FA25F}"/>
                </a:ext>
              </a:extLst>
            </p:cNvPr>
            <p:cNvSpPr/>
            <p:nvPr/>
          </p:nvSpPr>
          <p:spPr>
            <a:xfrm>
              <a:off x="8159913" y="313400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grpSp>
      <p:grpSp>
        <p:nvGrpSpPr>
          <p:cNvPr id="145" name="Group 144">
            <a:extLst>
              <a:ext uri="{FF2B5EF4-FFF2-40B4-BE49-F238E27FC236}">
                <a16:creationId xmlns:a16="http://schemas.microsoft.com/office/drawing/2014/main" xmlns="" id="{E62F7412-8DE2-4D44-87D8-607920B95BE6}"/>
              </a:ext>
            </a:extLst>
          </p:cNvPr>
          <p:cNvGrpSpPr/>
          <p:nvPr/>
        </p:nvGrpSpPr>
        <p:grpSpPr>
          <a:xfrm>
            <a:off x="8473524" y="5245300"/>
            <a:ext cx="3184659" cy="1508868"/>
            <a:chOff x="8194491" y="5056889"/>
            <a:chExt cx="3184659" cy="1218390"/>
          </a:xfrm>
          <a:solidFill>
            <a:schemeClr val="tx1"/>
          </a:solidFill>
        </p:grpSpPr>
        <p:sp>
          <p:nvSpPr>
            <p:cNvPr id="146" name="Rectangular Callout 76">
              <a:extLst>
                <a:ext uri="{FF2B5EF4-FFF2-40B4-BE49-F238E27FC236}">
                  <a16:creationId xmlns:a16="http://schemas.microsoft.com/office/drawing/2014/main" xmlns="" id="{60B62A5B-37F1-4C04-82BD-C54BC83CAAF3}"/>
                </a:ext>
              </a:extLst>
            </p:cNvPr>
            <p:cNvSpPr/>
            <p:nvPr/>
          </p:nvSpPr>
          <p:spPr>
            <a:xfrm>
              <a:off x="8539395" y="5082615"/>
              <a:ext cx="2839755" cy="1192664"/>
            </a:xfrm>
            <a:prstGeom prst="wedgeRectCallout">
              <a:avLst>
                <a:gd name="adj1" fmla="val -71511"/>
                <a:gd name="adj2" fmla="val -28459"/>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on Dev/Test servers only when needed</a:t>
              </a:r>
              <a:endPar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lvl="0">
                <a:defRPr/>
              </a:pPr>
              <a:r>
                <a:rPr lang="en-US" sz="1100" u="sng" kern="0" dirty="0">
                  <a:solidFill>
                    <a:sysClr val="windowText" lastClr="000000"/>
                  </a:solidFill>
                  <a:latin typeface="Calibri Light" panose="020F0302020204030204"/>
                </a:rPr>
                <a:t>QA: </a:t>
              </a:r>
              <a:r>
                <a:rPr lang="en-US" sz="1100" b="1" kern="0" dirty="0">
                  <a:solidFill>
                    <a:sysClr val="windowText" lastClr="000000"/>
                  </a:solidFill>
                  <a:latin typeface="Calibri Light" panose="020F0302020204030204"/>
                </a:rPr>
                <a:t>VM type </a:t>
              </a:r>
              <a:r>
                <a:rPr lang="en-US" sz="1100" kern="0" dirty="0">
                  <a:solidFill>
                    <a:sysClr val="windowText" lastClr="000000"/>
                  </a:solidFill>
                  <a:latin typeface="Calibri Light" panose="020F0302020204030204"/>
                </a:rPr>
                <a:t>: </a:t>
              </a:r>
              <a:r>
                <a:rPr lang="en-US" sz="1100" b="1" kern="0" dirty="0">
                  <a:solidFill>
                    <a:srgbClr val="FF0000"/>
                  </a:solidFill>
                  <a:latin typeface="Calibri Light" panose="020F0302020204030204"/>
                </a:rPr>
                <a:t>M64s</a:t>
              </a:r>
              <a:r>
                <a:rPr lang="en-US" sz="1100" kern="0" dirty="0">
                  <a:solidFill>
                    <a:sysClr val="windowText" lastClr="000000"/>
                  </a:solidFill>
                  <a:latin typeface="Calibri Light" panose="020F0302020204030204"/>
                </a:rPr>
                <a:t>, </a:t>
              </a:r>
              <a:r>
                <a:rPr lang="en-US" sz="1100" b="1" kern="0" dirty="0">
                  <a:solidFill>
                    <a:sysClr val="windowText" lastClr="000000"/>
                  </a:solidFill>
                  <a:latin typeface="Calibri Light" panose="020F0302020204030204"/>
                </a:rPr>
                <a:t>Storage </a:t>
              </a:r>
            </a:p>
            <a:p>
              <a:pPr lvl="0">
                <a:defRPr/>
              </a:pPr>
              <a:r>
                <a:rPr lang="en-US" sz="1100" kern="0" dirty="0">
                  <a:solidFill>
                    <a:sysClr val="windowText" lastClr="000000"/>
                  </a:solidFill>
                  <a:latin typeface="Calibri Light" panose="020F0302020204030204"/>
                </a:rPr>
                <a:t>Data: 1 x P30. Log: 1 x P20, Shared: 1 x P30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DEV, TST</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E32v3</a:t>
              </a:r>
              <a:r>
                <a:rPr kumimoji="0" lang="en-US" sz="1100" b="0" i="0" u="none" strike="noStrike" kern="0" cap="none" spc="0" normalizeH="0" baseline="0" noProof="0" dirty="0">
                  <a:ln>
                    <a:noFill/>
                  </a:ln>
                  <a:solidFill>
                    <a:srgbClr val="FF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Storage per VM</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1 x P15, Log: 1 x P10, Shared: 1 x P15</a:t>
              </a:r>
            </a:p>
          </p:txBody>
        </p:sp>
        <p:sp>
          <p:nvSpPr>
            <p:cNvPr id="147" name="Oval 146">
              <a:extLst>
                <a:ext uri="{FF2B5EF4-FFF2-40B4-BE49-F238E27FC236}">
                  <a16:creationId xmlns:a16="http://schemas.microsoft.com/office/drawing/2014/main" xmlns="" id="{975DE2D8-A919-4EEF-8A4B-AD43201941D2}"/>
                </a:ext>
              </a:extLst>
            </p:cNvPr>
            <p:cNvSpPr/>
            <p:nvPr/>
          </p:nvSpPr>
          <p:spPr>
            <a:xfrm>
              <a:off x="8194491" y="5056889"/>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grpSp>
      <p:sp>
        <p:nvSpPr>
          <p:cNvPr id="38" name="TextBox 37"/>
          <p:cNvSpPr txBox="1"/>
          <p:nvPr/>
        </p:nvSpPr>
        <p:spPr>
          <a:xfrm>
            <a:off x="8696357" y="2669860"/>
            <a:ext cx="140235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a:t>
            </a:r>
          </a:p>
        </p:txBody>
      </p:sp>
      <p:sp>
        <p:nvSpPr>
          <p:cNvPr id="150" name="TextBox 149">
            <a:extLst>
              <a:ext uri="{FF2B5EF4-FFF2-40B4-BE49-F238E27FC236}">
                <a16:creationId xmlns:a16="http://schemas.microsoft.com/office/drawing/2014/main" xmlns="" id="{7062FD4D-D4DA-4F7F-B645-93C498B34D59}"/>
              </a:ext>
            </a:extLst>
          </p:cNvPr>
          <p:cNvSpPr txBox="1"/>
          <p:nvPr/>
        </p:nvSpPr>
        <p:spPr>
          <a:xfrm>
            <a:off x="6987372" y="2573126"/>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#2 PRD APPL</a:t>
            </a:r>
          </a:p>
        </p:txBody>
      </p:sp>
      <p:sp>
        <p:nvSpPr>
          <p:cNvPr id="152" name="Rectangle 151">
            <a:extLst>
              <a:ext uri="{FF2B5EF4-FFF2-40B4-BE49-F238E27FC236}">
                <a16:creationId xmlns:a16="http://schemas.microsoft.com/office/drawing/2014/main" xmlns="" id="{398BAB2A-F0EB-4684-9ECC-9BACA383C78B}"/>
              </a:ext>
            </a:extLst>
          </p:cNvPr>
          <p:cNvSpPr/>
          <p:nvPr/>
        </p:nvSpPr>
        <p:spPr>
          <a:xfrm>
            <a:off x="6097154" y="2590796"/>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153" name="Group 152">
            <a:extLst>
              <a:ext uri="{FF2B5EF4-FFF2-40B4-BE49-F238E27FC236}">
                <a16:creationId xmlns:a16="http://schemas.microsoft.com/office/drawing/2014/main" xmlns="" id="{209F2AD1-1FC2-4D22-BD4B-0F00CC683108}"/>
              </a:ext>
            </a:extLst>
          </p:cNvPr>
          <p:cNvGrpSpPr/>
          <p:nvPr/>
        </p:nvGrpSpPr>
        <p:grpSpPr>
          <a:xfrm>
            <a:off x="6069436" y="2774147"/>
            <a:ext cx="830148" cy="489175"/>
            <a:chOff x="6757158" y="2723123"/>
            <a:chExt cx="830148" cy="489175"/>
          </a:xfrm>
        </p:grpSpPr>
        <p:pic>
          <p:nvPicPr>
            <p:cNvPr id="154" name="Picture 153">
              <a:extLst>
                <a:ext uri="{FF2B5EF4-FFF2-40B4-BE49-F238E27FC236}">
                  <a16:creationId xmlns:a16="http://schemas.microsoft.com/office/drawing/2014/main" xmlns="" id="{8A8A1EF5-35EF-41FA-A101-EA5E50BCC7D3}"/>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757158" y="2723384"/>
              <a:ext cx="421726" cy="421726"/>
            </a:xfrm>
            <a:prstGeom prst="rect">
              <a:avLst/>
            </a:prstGeom>
          </p:spPr>
        </p:pic>
        <p:pic>
          <p:nvPicPr>
            <p:cNvPr id="155" name="Picture 154">
              <a:extLst>
                <a:ext uri="{FF2B5EF4-FFF2-40B4-BE49-F238E27FC236}">
                  <a16:creationId xmlns:a16="http://schemas.microsoft.com/office/drawing/2014/main" xmlns="" id="{85330CFF-F3CD-40AD-923F-EADFD62E535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24384" y="2811409"/>
              <a:ext cx="323479" cy="242609"/>
            </a:xfrm>
            <a:prstGeom prst="rect">
              <a:avLst/>
            </a:prstGeom>
          </p:spPr>
        </p:pic>
        <p:sp>
          <p:nvSpPr>
            <p:cNvPr id="156" name="Rectangle 155">
              <a:extLst>
                <a:ext uri="{FF2B5EF4-FFF2-40B4-BE49-F238E27FC236}">
                  <a16:creationId xmlns:a16="http://schemas.microsoft.com/office/drawing/2014/main" xmlns="" id="{514F887A-B6A5-4BE7-89A7-005A7FA98754}"/>
                </a:ext>
              </a:extLst>
            </p:cNvPr>
            <p:cNvSpPr/>
            <p:nvPr/>
          </p:nvSpPr>
          <p:spPr>
            <a:xfrm>
              <a:off x="6904564" y="3026897"/>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a:t>
              </a: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v3</a:t>
              </a:r>
            </a:p>
          </p:txBody>
        </p:sp>
        <p:grpSp>
          <p:nvGrpSpPr>
            <p:cNvPr id="157" name="Group 156">
              <a:extLst>
                <a:ext uri="{FF2B5EF4-FFF2-40B4-BE49-F238E27FC236}">
                  <a16:creationId xmlns:a16="http://schemas.microsoft.com/office/drawing/2014/main" xmlns="" id="{6C579064-0371-43B7-9E47-7991316FF986}"/>
                </a:ext>
              </a:extLst>
            </p:cNvPr>
            <p:cNvGrpSpPr/>
            <p:nvPr/>
          </p:nvGrpSpPr>
          <p:grpSpPr>
            <a:xfrm>
              <a:off x="7165580" y="2723123"/>
              <a:ext cx="421726" cy="486143"/>
              <a:chOff x="6526078" y="2723123"/>
              <a:chExt cx="421726" cy="486143"/>
            </a:xfrm>
          </p:grpSpPr>
          <p:pic>
            <p:nvPicPr>
              <p:cNvPr id="158" name="Picture 157">
                <a:extLst>
                  <a:ext uri="{FF2B5EF4-FFF2-40B4-BE49-F238E27FC236}">
                    <a16:creationId xmlns:a16="http://schemas.microsoft.com/office/drawing/2014/main" xmlns="" id="{D4F86A90-8746-495A-9CEC-07ED3814951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26078" y="2723123"/>
                <a:ext cx="421726" cy="421726"/>
              </a:xfrm>
              <a:prstGeom prst="rect">
                <a:avLst/>
              </a:prstGeom>
            </p:spPr>
          </p:pic>
          <p:pic>
            <p:nvPicPr>
              <p:cNvPr id="159" name="Picture 158">
                <a:extLst>
                  <a:ext uri="{FF2B5EF4-FFF2-40B4-BE49-F238E27FC236}">
                    <a16:creationId xmlns:a16="http://schemas.microsoft.com/office/drawing/2014/main" xmlns="" id="{ECAF6F36-D7C0-4FC3-B70A-7D17208BDD0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96501" y="2813900"/>
                <a:ext cx="323479" cy="242609"/>
              </a:xfrm>
              <a:prstGeom prst="rect">
                <a:avLst/>
              </a:prstGeom>
            </p:spPr>
          </p:pic>
          <p:sp>
            <p:nvSpPr>
              <p:cNvPr id="160" name="Rectangle 159">
                <a:extLst>
                  <a:ext uri="{FF2B5EF4-FFF2-40B4-BE49-F238E27FC236}">
                    <a16:creationId xmlns:a16="http://schemas.microsoft.com/office/drawing/2014/main" xmlns="" id="{B6E5349D-6ADB-4E89-96E2-3800440BC9A4}"/>
                  </a:ext>
                </a:extLst>
              </p:cNvPr>
              <p:cNvSpPr/>
              <p:nvPr/>
            </p:nvSpPr>
            <p:spPr>
              <a:xfrm>
                <a:off x="6672726" y="3023865"/>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E8_v3</a:t>
                </a: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61" name="TextBox 160">
            <a:extLst>
              <a:ext uri="{FF2B5EF4-FFF2-40B4-BE49-F238E27FC236}">
                <a16:creationId xmlns:a16="http://schemas.microsoft.com/office/drawing/2014/main" xmlns="" id="{6FE7E9E0-8E6F-483F-A1CB-14E0B88BDA06}"/>
              </a:ext>
            </a:extLst>
          </p:cNvPr>
          <p:cNvSpPr txBox="1"/>
          <p:nvPr/>
        </p:nvSpPr>
        <p:spPr>
          <a:xfrm>
            <a:off x="5746020" y="5463503"/>
            <a:ext cx="987450" cy="430887"/>
          </a:xfrm>
          <a:prstGeom prst="rect">
            <a:avLst/>
          </a:prstGeom>
          <a:noFill/>
        </p:spPr>
        <p:txBody>
          <a:bodyPr wrap="square" lIns="0" rIns="0"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#4  </a:t>
            </a:r>
          </a:p>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non-PRD</a:t>
            </a:r>
          </a:p>
        </p:txBody>
      </p:sp>
      <p:grpSp>
        <p:nvGrpSpPr>
          <p:cNvPr id="162" name="Group 161">
            <a:extLst>
              <a:ext uri="{FF2B5EF4-FFF2-40B4-BE49-F238E27FC236}">
                <a16:creationId xmlns:a16="http://schemas.microsoft.com/office/drawing/2014/main" xmlns="" id="{55C08DED-2C69-4BDE-8356-C18EC7DC233B}"/>
              </a:ext>
            </a:extLst>
          </p:cNvPr>
          <p:cNvGrpSpPr/>
          <p:nvPr/>
        </p:nvGrpSpPr>
        <p:grpSpPr>
          <a:xfrm>
            <a:off x="6521117" y="3447677"/>
            <a:ext cx="1287408" cy="738077"/>
            <a:chOff x="6521117" y="3447677"/>
            <a:chExt cx="1287408" cy="738077"/>
          </a:xfrm>
          <a:solidFill>
            <a:schemeClr val="tx1"/>
          </a:solidFill>
        </p:grpSpPr>
        <p:sp>
          <p:nvSpPr>
            <p:cNvPr id="163" name="Oval 162">
              <a:extLst>
                <a:ext uri="{FF2B5EF4-FFF2-40B4-BE49-F238E27FC236}">
                  <a16:creationId xmlns:a16="http://schemas.microsoft.com/office/drawing/2014/main" xmlns="" id="{13940B67-34B4-4305-8EE2-BD5D95A2C5B7}"/>
                </a:ext>
              </a:extLst>
            </p:cNvPr>
            <p:cNvSpPr/>
            <p:nvPr/>
          </p:nvSpPr>
          <p:spPr>
            <a:xfrm>
              <a:off x="6521117" y="397755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4</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64" name="Rectangular Callout 172">
              <a:extLst>
                <a:ext uri="{FF2B5EF4-FFF2-40B4-BE49-F238E27FC236}">
                  <a16:creationId xmlns:a16="http://schemas.microsoft.com/office/drawing/2014/main" xmlns="" id="{5BD11090-DEAB-4079-92B2-DF82F13DF502}"/>
                </a:ext>
              </a:extLst>
            </p:cNvPr>
            <p:cNvSpPr/>
            <p:nvPr/>
          </p:nvSpPr>
          <p:spPr>
            <a:xfrm>
              <a:off x="6753928" y="3447677"/>
              <a:ext cx="1054597" cy="738077"/>
            </a:xfrm>
            <a:prstGeom prst="wedgeRectCallout">
              <a:avLst>
                <a:gd name="adj1" fmla="val -39933"/>
                <a:gd name="adj2" fmla="val -84589"/>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APPL servers in Availability Set</a:t>
              </a:r>
            </a:p>
            <a:p>
              <a:pPr lvl="0" algn="ctr">
                <a:defRPr/>
              </a:pPr>
              <a:r>
                <a:rPr lang="en-US" sz="1100" b="1" kern="0" dirty="0">
                  <a:solidFill>
                    <a:srgbClr val="FF0000"/>
                  </a:solidFill>
                  <a:latin typeface="Calibri Light" panose="020F0302020204030204"/>
                </a:rPr>
                <a:t>2 x E8_v3</a:t>
              </a:r>
            </a:p>
            <a:p>
              <a:pPr lvl="0" algn="ctr">
                <a:defRPr/>
              </a:pPr>
              <a:r>
                <a:rPr lang="en-US" sz="1100" b="1" kern="0" dirty="0">
                  <a:solidFill>
                    <a:srgbClr val="FF0000"/>
                  </a:solidFill>
                  <a:latin typeface="Calibri Light" panose="020F0302020204030204"/>
                </a:rPr>
                <a:t>SAPS 17,512</a:t>
              </a:r>
            </a:p>
          </p:txBody>
        </p:sp>
      </p:grpSp>
      <p:pic>
        <p:nvPicPr>
          <p:cNvPr id="151" name="Picture 150">
            <a:extLst>
              <a:ext uri="{FF2B5EF4-FFF2-40B4-BE49-F238E27FC236}">
                <a16:creationId xmlns:a16="http://schemas.microsoft.com/office/drawing/2014/main" xmlns="" id="{DC61B58D-5051-4996-9A32-CD6C0C90E63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19199" y="3984336"/>
            <a:ext cx="234376" cy="234376"/>
          </a:xfrm>
          <a:prstGeom prst="rect">
            <a:avLst/>
          </a:prstGeom>
        </p:spPr>
      </p:pic>
      <p:grpSp>
        <p:nvGrpSpPr>
          <p:cNvPr id="167" name="Group 166">
            <a:extLst>
              <a:ext uri="{FF2B5EF4-FFF2-40B4-BE49-F238E27FC236}">
                <a16:creationId xmlns:a16="http://schemas.microsoft.com/office/drawing/2014/main" xmlns="" id="{BB604E15-24B4-4BFC-8710-0D6224E479E3}"/>
              </a:ext>
            </a:extLst>
          </p:cNvPr>
          <p:cNvGrpSpPr/>
          <p:nvPr/>
        </p:nvGrpSpPr>
        <p:grpSpPr>
          <a:xfrm>
            <a:off x="4302079" y="5343459"/>
            <a:ext cx="1205779" cy="791337"/>
            <a:chOff x="4306809" y="5285961"/>
            <a:chExt cx="1205779" cy="791337"/>
          </a:xfrm>
        </p:grpSpPr>
        <p:sp>
          <p:nvSpPr>
            <p:cNvPr id="168" name="Rectangle 167">
              <a:extLst>
                <a:ext uri="{FF2B5EF4-FFF2-40B4-BE49-F238E27FC236}">
                  <a16:creationId xmlns:a16="http://schemas.microsoft.com/office/drawing/2014/main" xmlns="" id="{557AAE45-79B7-4AD5-863F-DE0771D81981}"/>
                </a:ext>
              </a:extLst>
            </p:cNvPr>
            <p:cNvSpPr/>
            <p:nvPr/>
          </p:nvSpPr>
          <p:spPr>
            <a:xfrm>
              <a:off x="4306809" y="5554078"/>
              <a:ext cx="1205779" cy="523220"/>
            </a:xfrm>
            <a:prstGeom prst="rect">
              <a:avLst/>
            </a:prstGeom>
          </p:spPr>
          <p:txBody>
            <a:bodyPr wrap="none">
              <a:spAutoFit/>
            </a:bodyPr>
            <a:lstStyle/>
            <a:p>
              <a:pPr lvl="0" algn="ctr">
                <a:defRPr/>
              </a:pPr>
              <a:r>
                <a:rPr lang="en-US" sz="1400" kern="0" dirty="0">
                  <a:solidFill>
                    <a:schemeClr val="bg1"/>
                  </a:solidFill>
                  <a:latin typeface="Segoe UI Light" panose="020B0502040204020203" pitchFamily="34" charset="0"/>
                  <a:cs typeface="Segoe UI Light" panose="020B0502040204020203" pitchFamily="34" charset="0"/>
                </a:rPr>
                <a:t>Azure Virtual </a:t>
              </a:r>
            </a:p>
            <a:p>
              <a:pPr lvl="0" algn="ctr">
                <a:defRPr/>
              </a:pPr>
              <a:r>
                <a:rPr lang="en-US" sz="1400" kern="0" dirty="0">
                  <a:solidFill>
                    <a:schemeClr val="bg1"/>
                  </a:solidFill>
                  <a:latin typeface="Segoe UI Light" panose="020B0502040204020203" pitchFamily="34" charset="0"/>
                  <a:cs typeface="Segoe UI Light" panose="020B0502040204020203" pitchFamily="34" charset="0"/>
                </a:rPr>
                <a:t>Network</a:t>
              </a:r>
            </a:p>
          </p:txBody>
        </p:sp>
        <p:pic>
          <p:nvPicPr>
            <p:cNvPr id="169" name="Picture 168">
              <a:extLst>
                <a:ext uri="{FF2B5EF4-FFF2-40B4-BE49-F238E27FC236}">
                  <a16:creationId xmlns:a16="http://schemas.microsoft.com/office/drawing/2014/main" xmlns="" id="{59828F7B-797F-4E17-B307-FD8555E0DFD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675046" y="5285961"/>
              <a:ext cx="402177" cy="402177"/>
            </a:xfrm>
            <a:prstGeom prst="rect">
              <a:avLst/>
            </a:prstGeom>
          </p:spPr>
        </p:pic>
      </p:grpSp>
      <p:sp>
        <p:nvSpPr>
          <p:cNvPr id="113" name="Rectangle 112">
            <a:extLst>
              <a:ext uri="{FF2B5EF4-FFF2-40B4-BE49-F238E27FC236}">
                <a16:creationId xmlns:a16="http://schemas.microsoft.com/office/drawing/2014/main" xmlns="" id="{78DDE4C9-DB5F-422E-96B0-1341340B78E4}"/>
              </a:ext>
            </a:extLst>
          </p:cNvPr>
          <p:cNvSpPr/>
          <p:nvPr/>
        </p:nvSpPr>
        <p:spPr>
          <a:xfrm>
            <a:off x="4189766" y="1884562"/>
            <a:ext cx="656307" cy="1426855"/>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63" name="Picture 6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387351" y="2418473"/>
            <a:ext cx="259624" cy="259624"/>
          </a:xfrm>
          <a:prstGeom prst="rect">
            <a:avLst/>
          </a:prstGeom>
        </p:spPr>
      </p:pic>
      <p:sp>
        <p:nvSpPr>
          <p:cNvPr id="114" name="TextBox 113">
            <a:extLst>
              <a:ext uri="{FF2B5EF4-FFF2-40B4-BE49-F238E27FC236}">
                <a16:creationId xmlns:a16="http://schemas.microsoft.com/office/drawing/2014/main" xmlns="" id="{2C0DE573-549F-4416-B0CB-B95E8754DA6F}"/>
              </a:ext>
            </a:extLst>
          </p:cNvPr>
          <p:cNvSpPr txBox="1"/>
          <p:nvPr/>
        </p:nvSpPr>
        <p:spPr>
          <a:xfrm>
            <a:off x="4059571" y="2795975"/>
            <a:ext cx="917805" cy="369332"/>
          </a:xfrm>
          <a:prstGeom prst="rect">
            <a:avLst/>
          </a:prstGeom>
          <a:noFill/>
        </p:spPr>
        <p:txBody>
          <a:bodyPr wrap="square" rtlCol="0">
            <a:spAutoFit/>
          </a:bodyPr>
          <a:lstStyle/>
          <a:p>
            <a:pPr lvl="0" algn="ctr">
              <a:defRPr/>
            </a:pPr>
            <a:r>
              <a:rPr lang="en-US" sz="900" kern="0" dirty="0">
                <a:solidFill>
                  <a:sysClr val="windowText" lastClr="000000"/>
                </a:solidFill>
                <a:latin typeface="Segoe UI Light" panose="020B0502040204020203" pitchFamily="34" charset="0"/>
                <a:cs typeface="Segoe UI Light" panose="020B0502040204020203" pitchFamily="34" charset="0"/>
              </a:rPr>
              <a:t>ExpressRoute Gateway</a:t>
            </a:r>
          </a:p>
        </p:txBody>
      </p:sp>
      <p:grpSp>
        <p:nvGrpSpPr>
          <p:cNvPr id="131" name="Group 130">
            <a:extLst>
              <a:ext uri="{FF2B5EF4-FFF2-40B4-BE49-F238E27FC236}">
                <a16:creationId xmlns:a16="http://schemas.microsoft.com/office/drawing/2014/main" xmlns="" id="{B9D13BE0-33F6-4542-8239-DC37C75EF684}"/>
              </a:ext>
            </a:extLst>
          </p:cNvPr>
          <p:cNvGrpSpPr/>
          <p:nvPr/>
        </p:nvGrpSpPr>
        <p:grpSpPr>
          <a:xfrm>
            <a:off x="3999282" y="807634"/>
            <a:ext cx="1089799" cy="1037080"/>
            <a:chOff x="3999282" y="807634"/>
            <a:chExt cx="1089799" cy="1037080"/>
          </a:xfrm>
        </p:grpSpPr>
        <p:sp>
          <p:nvSpPr>
            <p:cNvPr id="132" name="Oval 131">
              <a:extLst>
                <a:ext uri="{FF2B5EF4-FFF2-40B4-BE49-F238E27FC236}">
                  <a16:creationId xmlns:a16="http://schemas.microsoft.com/office/drawing/2014/main" xmlns="" id="{825D8E2B-B4BB-44CA-80FB-AD28B008ED75}"/>
                </a:ext>
              </a:extLst>
            </p:cNvPr>
            <p:cNvSpPr/>
            <p:nvPr/>
          </p:nvSpPr>
          <p:spPr>
            <a:xfrm>
              <a:off x="3999282" y="807634"/>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33" name="Rectangular Callout 81">
              <a:extLst>
                <a:ext uri="{FF2B5EF4-FFF2-40B4-BE49-F238E27FC236}">
                  <a16:creationId xmlns:a16="http://schemas.microsoft.com/office/drawing/2014/main" xmlns="" id="{8ADBECA7-9A12-43F9-8CD5-83BAAF6E993F}"/>
                </a:ext>
              </a:extLst>
            </p:cNvPr>
            <p:cNvSpPr/>
            <p:nvPr/>
          </p:nvSpPr>
          <p:spPr>
            <a:xfrm>
              <a:off x="4230662" y="829056"/>
              <a:ext cx="858419" cy="1015658"/>
            </a:xfrm>
            <a:prstGeom prst="wedgeRectCallout">
              <a:avLst>
                <a:gd name="adj1" fmla="val 67808"/>
                <a:gd name="adj2" fmla="val 88058"/>
              </a:avLst>
            </a:prstGeom>
            <a:solidFill>
              <a:schemeClr val="tx1"/>
            </a:solid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AD,</a:t>
              </a:r>
            </a:p>
            <a:p>
              <a:pPr lvl="0" algn="ctr">
                <a:defRPr/>
              </a:pPr>
              <a:r>
                <a:rPr lang="en-US" sz="1100" kern="0" dirty="0">
                  <a:solidFill>
                    <a:sysClr val="windowText" lastClr="000000"/>
                  </a:solidFill>
                  <a:latin typeface="Calibri Light" panose="020F0302020204030204"/>
                </a:rPr>
                <a:t>Monitoring,</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Backup Server,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SAP Router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in VM</a:t>
              </a:r>
            </a:p>
          </p:txBody>
        </p:sp>
      </p:grpSp>
      <p:sp>
        <p:nvSpPr>
          <p:cNvPr id="6" name="Rectangle 5"/>
          <p:cNvSpPr/>
          <p:nvPr/>
        </p:nvSpPr>
        <p:spPr>
          <a:xfrm>
            <a:off x="3421111" y="2166757"/>
            <a:ext cx="770403" cy="228112"/>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2" name="Picture 91">
            <a:extLst>
              <a:ext uri="{FF2B5EF4-FFF2-40B4-BE49-F238E27FC236}">
                <a16:creationId xmlns:a16="http://schemas.microsoft.com/office/drawing/2014/main" xmlns="" id="{9B314F34-E56A-4864-A3B4-062C82C47448}"/>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3669424" y="2209744"/>
            <a:ext cx="242395" cy="127257"/>
          </a:xfrm>
          <a:prstGeom prst="rect">
            <a:avLst/>
          </a:prstGeom>
        </p:spPr>
      </p:pic>
      <p:sp>
        <p:nvSpPr>
          <p:cNvPr id="15" name="Cloud Callout 14"/>
          <p:cNvSpPr/>
          <p:nvPr/>
        </p:nvSpPr>
        <p:spPr>
          <a:xfrm>
            <a:off x="2380082" y="1952190"/>
            <a:ext cx="1234551" cy="3951835"/>
          </a:xfrm>
          <a:prstGeom prst="cloudCallout">
            <a:avLst>
              <a:gd name="adj1" fmla="val 4910"/>
              <a:gd name="adj2" fmla="val 17061"/>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2530374" y="3387173"/>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WAN</a:t>
            </a:r>
          </a:p>
        </p:txBody>
      </p:sp>
      <p:pic>
        <p:nvPicPr>
          <p:cNvPr id="117" name="Picture 116">
            <a:extLst>
              <a:ext uri="{FF2B5EF4-FFF2-40B4-BE49-F238E27FC236}">
                <a16:creationId xmlns:a16="http://schemas.microsoft.com/office/drawing/2014/main" xmlns="" id="{04DC1194-1B8F-4C0D-BA01-97B85E976B0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263543" y="5635275"/>
            <a:ext cx="408700" cy="86320"/>
          </a:xfrm>
          <a:prstGeom prst="rect">
            <a:avLst/>
          </a:prstGeom>
        </p:spPr>
      </p:pic>
      <p:pic>
        <p:nvPicPr>
          <p:cNvPr id="118" name="Picture 117">
            <a:extLst>
              <a:ext uri="{FF2B5EF4-FFF2-40B4-BE49-F238E27FC236}">
                <a16:creationId xmlns:a16="http://schemas.microsoft.com/office/drawing/2014/main" xmlns="" id="{6390323D-0F53-4AF7-AA6E-C2487374D54A}"/>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731200" y="5635275"/>
            <a:ext cx="408700" cy="86320"/>
          </a:xfrm>
          <a:prstGeom prst="rect">
            <a:avLst/>
          </a:prstGeom>
        </p:spPr>
      </p:pic>
      <p:pic>
        <p:nvPicPr>
          <p:cNvPr id="119" name="Picture 118">
            <a:extLst>
              <a:ext uri="{FF2B5EF4-FFF2-40B4-BE49-F238E27FC236}">
                <a16:creationId xmlns:a16="http://schemas.microsoft.com/office/drawing/2014/main" xmlns="" id="{757280DD-5277-4586-B696-966FECAC89CA}"/>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837207" y="5625982"/>
            <a:ext cx="408700" cy="86320"/>
          </a:xfrm>
          <a:prstGeom prst="rect">
            <a:avLst/>
          </a:prstGeom>
        </p:spPr>
      </p:pic>
    </p:spTree>
    <p:extLst>
      <p:ext uri="{BB962C8B-B14F-4D97-AF65-F5344CB8AC3E}">
        <p14:creationId xmlns:p14="http://schemas.microsoft.com/office/powerpoint/2010/main" val="4064555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anim calcmode="lin" valueType="num">
                                      <p:cBhvr>
                                        <p:cTn id="8" dur="1000" fill="hold"/>
                                        <p:tgtEl>
                                          <p:spTgt spid="128"/>
                                        </p:tgtEl>
                                        <p:attrNameLst>
                                          <p:attrName>ppt_x</p:attrName>
                                        </p:attrNameLst>
                                      </p:cBhvr>
                                      <p:tavLst>
                                        <p:tav tm="0">
                                          <p:val>
                                            <p:strVal val="#ppt_x"/>
                                          </p:val>
                                        </p:tav>
                                        <p:tav tm="100000">
                                          <p:val>
                                            <p:strVal val="#ppt_x"/>
                                          </p:val>
                                        </p:tav>
                                      </p:tavLst>
                                    </p:anim>
                                    <p:anim calcmode="lin" valueType="num">
                                      <p:cBhvr>
                                        <p:cTn id="9"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31"/>
                                        </p:tgtEl>
                                        <p:attrNameLst>
                                          <p:attrName>style.visibility</p:attrName>
                                        </p:attrNameLst>
                                      </p:cBhvr>
                                      <p:to>
                                        <p:strVal val="visible"/>
                                      </p:to>
                                    </p:set>
                                    <p:animEffect transition="in" filter="fade">
                                      <p:cBhvr>
                                        <p:cTn id="14" dur="1000"/>
                                        <p:tgtEl>
                                          <p:spTgt spid="131"/>
                                        </p:tgtEl>
                                      </p:cBhvr>
                                    </p:animEffect>
                                    <p:anim calcmode="lin" valueType="num">
                                      <p:cBhvr>
                                        <p:cTn id="15" dur="1000" fill="hold"/>
                                        <p:tgtEl>
                                          <p:spTgt spid="131"/>
                                        </p:tgtEl>
                                        <p:attrNameLst>
                                          <p:attrName>ppt_x</p:attrName>
                                        </p:attrNameLst>
                                      </p:cBhvr>
                                      <p:tavLst>
                                        <p:tav tm="0">
                                          <p:val>
                                            <p:strVal val="#ppt_x"/>
                                          </p:val>
                                        </p:tav>
                                        <p:tav tm="100000">
                                          <p:val>
                                            <p:strVal val="#ppt_x"/>
                                          </p:val>
                                        </p:tav>
                                      </p:tavLst>
                                    </p:anim>
                                    <p:anim calcmode="lin" valueType="num">
                                      <p:cBhvr>
                                        <p:cTn id="16"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2"/>
                                        </p:tgtEl>
                                        <p:attrNameLst>
                                          <p:attrName>style.visibility</p:attrName>
                                        </p:attrNameLst>
                                      </p:cBhvr>
                                      <p:to>
                                        <p:strVal val="visible"/>
                                      </p:to>
                                    </p:set>
                                    <p:animEffect transition="in" filter="fade">
                                      <p:cBhvr>
                                        <p:cTn id="21" dur="1000"/>
                                        <p:tgtEl>
                                          <p:spTgt spid="142"/>
                                        </p:tgtEl>
                                      </p:cBhvr>
                                    </p:animEffect>
                                    <p:anim calcmode="lin" valueType="num">
                                      <p:cBhvr>
                                        <p:cTn id="22" dur="1000" fill="hold"/>
                                        <p:tgtEl>
                                          <p:spTgt spid="142"/>
                                        </p:tgtEl>
                                        <p:attrNameLst>
                                          <p:attrName>ppt_x</p:attrName>
                                        </p:attrNameLst>
                                      </p:cBhvr>
                                      <p:tavLst>
                                        <p:tav tm="0">
                                          <p:val>
                                            <p:strVal val="#ppt_x"/>
                                          </p:val>
                                        </p:tav>
                                        <p:tav tm="100000">
                                          <p:val>
                                            <p:strVal val="#ppt_x"/>
                                          </p:val>
                                        </p:tav>
                                      </p:tavLst>
                                    </p:anim>
                                    <p:anim calcmode="lin" valueType="num">
                                      <p:cBhvr>
                                        <p:cTn id="23"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1000"/>
                                        <p:tgtEl>
                                          <p:spTgt spid="162"/>
                                        </p:tgtEl>
                                      </p:cBhvr>
                                    </p:animEffect>
                                    <p:anim calcmode="lin" valueType="num">
                                      <p:cBhvr>
                                        <p:cTn id="29" dur="1000" fill="hold"/>
                                        <p:tgtEl>
                                          <p:spTgt spid="162"/>
                                        </p:tgtEl>
                                        <p:attrNameLst>
                                          <p:attrName>ppt_x</p:attrName>
                                        </p:attrNameLst>
                                      </p:cBhvr>
                                      <p:tavLst>
                                        <p:tav tm="0">
                                          <p:val>
                                            <p:strVal val="#ppt_x"/>
                                          </p:val>
                                        </p:tav>
                                        <p:tav tm="100000">
                                          <p:val>
                                            <p:strVal val="#ppt_x"/>
                                          </p:val>
                                        </p:tav>
                                      </p:tavLst>
                                    </p:anim>
                                    <p:anim calcmode="lin" valueType="num">
                                      <p:cBhvr>
                                        <p:cTn id="30"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fade">
                                      <p:cBhvr>
                                        <p:cTn id="35" dur="1000"/>
                                        <p:tgtEl>
                                          <p:spTgt spid="139"/>
                                        </p:tgtEl>
                                      </p:cBhvr>
                                    </p:animEffect>
                                    <p:anim calcmode="lin" valueType="num">
                                      <p:cBhvr>
                                        <p:cTn id="36" dur="1000" fill="hold"/>
                                        <p:tgtEl>
                                          <p:spTgt spid="139"/>
                                        </p:tgtEl>
                                        <p:attrNameLst>
                                          <p:attrName>ppt_x</p:attrName>
                                        </p:attrNameLst>
                                      </p:cBhvr>
                                      <p:tavLst>
                                        <p:tav tm="0">
                                          <p:val>
                                            <p:strVal val="#ppt_x"/>
                                          </p:val>
                                        </p:tav>
                                        <p:tav tm="100000">
                                          <p:val>
                                            <p:strVal val="#ppt_x"/>
                                          </p:val>
                                        </p:tav>
                                      </p:tavLst>
                                    </p:anim>
                                    <p:anim calcmode="lin" valueType="num">
                                      <p:cBhvr>
                                        <p:cTn id="37"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5"/>
                                        </p:tgtEl>
                                        <p:attrNameLst>
                                          <p:attrName>style.visibility</p:attrName>
                                        </p:attrNameLst>
                                      </p:cBhvr>
                                      <p:to>
                                        <p:strVal val="visible"/>
                                      </p:to>
                                    </p:set>
                                    <p:animEffect transition="in" filter="fade">
                                      <p:cBhvr>
                                        <p:cTn id="49" dur="1000"/>
                                        <p:tgtEl>
                                          <p:spTgt spid="145"/>
                                        </p:tgtEl>
                                      </p:cBhvr>
                                    </p:animEffect>
                                    <p:anim calcmode="lin" valueType="num">
                                      <p:cBhvr>
                                        <p:cTn id="50" dur="1000" fill="hold"/>
                                        <p:tgtEl>
                                          <p:spTgt spid="145"/>
                                        </p:tgtEl>
                                        <p:attrNameLst>
                                          <p:attrName>ppt_x</p:attrName>
                                        </p:attrNameLst>
                                      </p:cBhvr>
                                      <p:tavLst>
                                        <p:tav tm="0">
                                          <p:val>
                                            <p:strVal val="#ppt_x"/>
                                          </p:val>
                                        </p:tav>
                                        <p:tav tm="100000">
                                          <p:val>
                                            <p:strVal val="#ppt_x"/>
                                          </p:val>
                                        </p:tav>
                                      </p:tavLst>
                                    </p:anim>
                                    <p:anim calcmode="lin" valueType="num">
                                      <p:cBhvr>
                                        <p:cTn id="51"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xmlns=""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3E913C0C-4357-4A39-99F8-E8ABEAD236D2}"/>
              </a:ext>
            </a:extLst>
          </p:cNvPr>
          <p:cNvSpPr>
            <a:spLocks noGrp="1"/>
          </p:cNvSpPr>
          <p:nvPr>
            <p:ph type="title"/>
          </p:nvPr>
        </p:nvSpPr>
        <p:spPr>
          <a:xfrm>
            <a:off x="269240" y="39269"/>
            <a:ext cx="11655840" cy="1149907"/>
          </a:xfrm>
        </p:spPr>
        <p:txBody>
          <a:bodyPr>
            <a:normAutofit/>
          </a:bodyPr>
          <a:lstStyle/>
          <a:p>
            <a:r>
              <a:rPr lang="en-US" sz="4400" dirty="0">
                <a:cs typeface="Segoe UI Light" panose="020B0502040204020203" pitchFamily="34" charset="0"/>
              </a:rPr>
              <a:t>Cost: BW on HANA without HA</a:t>
            </a:r>
            <a:endParaRPr lang="en-US" sz="4400" dirty="0"/>
          </a:p>
        </p:txBody>
      </p:sp>
      <p:sp>
        <p:nvSpPr>
          <p:cNvPr id="6" name="Rectangle 5">
            <a:extLst>
              <a:ext uri="{FF2B5EF4-FFF2-40B4-BE49-F238E27FC236}">
                <a16:creationId xmlns:a16="http://schemas.microsoft.com/office/drawing/2014/main" xmlns="" id="{EDD122F4-9747-4DC2-874B-DF82D0072567}"/>
              </a:ext>
            </a:extLst>
          </p:cNvPr>
          <p:cNvSpPr/>
          <p:nvPr/>
        </p:nvSpPr>
        <p:spPr>
          <a:xfrm>
            <a:off x="333828" y="6466400"/>
            <a:ext cx="981336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NOT INCLUDED : AD, Backup, Monitoring Server, Database licenses, MPLS (telco), Microsoft Premier Support, Managed Services  </a:t>
            </a:r>
          </a:p>
        </p:txBody>
      </p:sp>
      <p:graphicFrame>
        <p:nvGraphicFramePr>
          <p:cNvPr id="16" name="Table 15" descr="A table displays the cost estimates for BW on HANA without HA. &#10;&#10;At this time, we are unable to capture all of the information in the table. Future versions of this course should address this." title="BW on HANA without HA – Cost estimate">
            <a:extLst>
              <a:ext uri="{FF2B5EF4-FFF2-40B4-BE49-F238E27FC236}">
                <a16:creationId xmlns:a16="http://schemas.microsoft.com/office/drawing/2014/main" xmlns="" id="{723F27BB-708E-4AAF-8D82-62C3860A928F}"/>
              </a:ext>
            </a:extLst>
          </p:cNvPr>
          <p:cNvGraphicFramePr>
            <a:graphicFrameLocks noGrp="1"/>
          </p:cNvGraphicFramePr>
          <p:nvPr>
            <p:extLst>
              <p:ext uri="{D42A27DB-BD31-4B8C-83A1-F6EECF244321}">
                <p14:modId xmlns:p14="http://schemas.microsoft.com/office/powerpoint/2010/main" val="904025086"/>
              </p:ext>
            </p:extLst>
          </p:nvPr>
        </p:nvGraphicFramePr>
        <p:xfrm>
          <a:off x="333828" y="707080"/>
          <a:ext cx="11524343" cy="5702875"/>
        </p:xfrm>
        <a:graphic>
          <a:graphicData uri="http://schemas.openxmlformats.org/drawingml/2006/table">
            <a:tbl>
              <a:tblPr/>
              <a:tblGrid>
                <a:gridCol w="1007882">
                  <a:extLst>
                    <a:ext uri="{9D8B030D-6E8A-4147-A177-3AD203B41FA5}">
                      <a16:colId xmlns:a16="http://schemas.microsoft.com/office/drawing/2014/main" xmlns="" val="2721082550"/>
                    </a:ext>
                  </a:extLst>
                </a:gridCol>
                <a:gridCol w="1007882">
                  <a:extLst>
                    <a:ext uri="{9D8B030D-6E8A-4147-A177-3AD203B41FA5}">
                      <a16:colId xmlns:a16="http://schemas.microsoft.com/office/drawing/2014/main" xmlns="" val="2998169115"/>
                    </a:ext>
                  </a:extLst>
                </a:gridCol>
                <a:gridCol w="1644441">
                  <a:extLst>
                    <a:ext uri="{9D8B030D-6E8A-4147-A177-3AD203B41FA5}">
                      <a16:colId xmlns:a16="http://schemas.microsoft.com/office/drawing/2014/main" xmlns="" val="3909448729"/>
                    </a:ext>
                  </a:extLst>
                </a:gridCol>
                <a:gridCol w="676342">
                  <a:extLst>
                    <a:ext uri="{9D8B030D-6E8A-4147-A177-3AD203B41FA5}">
                      <a16:colId xmlns:a16="http://schemas.microsoft.com/office/drawing/2014/main" xmlns="" val="3940738509"/>
                    </a:ext>
                  </a:extLst>
                </a:gridCol>
                <a:gridCol w="649819">
                  <a:extLst>
                    <a:ext uri="{9D8B030D-6E8A-4147-A177-3AD203B41FA5}">
                      <a16:colId xmlns:a16="http://schemas.microsoft.com/office/drawing/2014/main" xmlns="" val="3095667604"/>
                    </a:ext>
                  </a:extLst>
                </a:gridCol>
                <a:gridCol w="477419">
                  <a:extLst>
                    <a:ext uri="{9D8B030D-6E8A-4147-A177-3AD203B41FA5}">
                      <a16:colId xmlns:a16="http://schemas.microsoft.com/office/drawing/2014/main" xmlns="" val="3084777419"/>
                    </a:ext>
                  </a:extLst>
                </a:gridCol>
                <a:gridCol w="1750533">
                  <a:extLst>
                    <a:ext uri="{9D8B030D-6E8A-4147-A177-3AD203B41FA5}">
                      <a16:colId xmlns:a16="http://schemas.microsoft.com/office/drawing/2014/main" xmlns="" val="3150647721"/>
                    </a:ext>
                  </a:extLst>
                </a:gridCol>
                <a:gridCol w="782435">
                  <a:extLst>
                    <a:ext uri="{9D8B030D-6E8A-4147-A177-3AD203B41FA5}">
                      <a16:colId xmlns:a16="http://schemas.microsoft.com/office/drawing/2014/main" xmlns="" val="3440530472"/>
                    </a:ext>
                  </a:extLst>
                </a:gridCol>
                <a:gridCol w="3527590">
                  <a:extLst>
                    <a:ext uri="{9D8B030D-6E8A-4147-A177-3AD203B41FA5}">
                      <a16:colId xmlns:a16="http://schemas.microsoft.com/office/drawing/2014/main" xmlns="" val="3299048460"/>
                    </a:ext>
                  </a:extLst>
                </a:gridCol>
              </a:tblGrid>
              <a:tr h="228115">
                <a:tc>
                  <a:txBody>
                    <a:bodyPr/>
                    <a:lstStyle/>
                    <a:p>
                      <a:pPr algn="ctr" rtl="0" fontAlgn="ctr"/>
                      <a:r>
                        <a:rPr lang="en-US" sz="1000" b="1" i="0" u="none" strike="noStrike" dirty="0">
                          <a:solidFill>
                            <a:srgbClr val="FFFFFF"/>
                          </a:solidFill>
                          <a:effectLst/>
                          <a:latin typeface="Calibri" panose="020F0502020204030204" pitchFamily="34" charset="0"/>
                        </a:rPr>
                        <a:t>Environment</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Category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Service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Region</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Quantity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Usage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Description</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Cost</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Rationale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extLst>
                  <a:ext uri="{0D108BD9-81ED-4DB2-BD59-A6C34878D82A}">
                    <a16:rowId xmlns:a16="http://schemas.microsoft.com/office/drawing/2014/main" xmlns="" val="4113483297"/>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VM/M128s/Linux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$5584.5</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DB Size 1.2 TB - fits to 2TB M128s with head-room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3548890043"/>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$245.76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 TB capacity + 400 MB/s Throughput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3666136142"/>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$69.12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512 GB capacity + 250MB/s Throughput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1958117848"/>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 TB capacity</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2145396455"/>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VM/E8_v3/Linux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APPL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$548.00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17512 SAPS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4070651454"/>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VM/M64s/Linux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50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$333.45</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DB Size 800 GB - fits to 1TB M64s with head-room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2904354706"/>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TB capacity accomodates 800GB database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1897554412"/>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smtClean="0">
                          <a:solidFill>
                            <a:srgbClr val="000000"/>
                          </a:solidFill>
                          <a:effectLst/>
                          <a:latin typeface="Calibri" panose="020F0502020204030204" pitchFamily="34" charset="0"/>
                        </a:rPr>
                        <a:t>P15/256 </a:t>
                      </a:r>
                      <a:r>
                        <a:rPr lang="en-US" sz="1000" b="0" i="0" u="none" strike="noStrike" dirty="0">
                          <a:solidFill>
                            <a:srgbClr val="000000"/>
                          </a:solidFill>
                          <a:effectLst/>
                          <a:latin typeface="Calibri" panose="020F0502020204030204" pitchFamily="34" charset="0"/>
                        </a:rPr>
                        <a:t>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2</a:t>
                      </a:r>
                      <a:endParaRPr lang="en-US" sz="1000" b="0" i="0" u="none" strike="noStrike" dirty="0">
                        <a:solidFill>
                          <a:srgbClr val="000000"/>
                        </a:solidFill>
                        <a:effectLst/>
                        <a:latin typeface="Calibri" panose="020F0502020204030204" pitchFamily="34" charset="0"/>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$66.56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3162598606"/>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3974037498"/>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xmlns="" val="2559077447"/>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xmlns="" val="4094770922"/>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smtClean="0">
                          <a:solidFill>
                            <a:srgbClr val="000000"/>
                          </a:solidFill>
                          <a:effectLst/>
                          <a:latin typeface="Calibri" panose="020F0502020204030204" pitchFamily="34" charset="0"/>
                        </a:rPr>
                        <a:t>P6/64 </a:t>
                      </a:r>
                      <a:r>
                        <a:rPr lang="en-US" sz="1000" b="0" i="0" u="none" strike="noStrike" dirty="0">
                          <a:solidFill>
                            <a:srgbClr val="000000"/>
                          </a:solidFill>
                          <a:effectLst/>
                          <a:latin typeface="Calibri" panose="020F0502020204030204" pitchFamily="34" charset="0"/>
                        </a:rPr>
                        <a:t>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2</a:t>
                      </a:r>
                      <a:endParaRPr lang="en-US" sz="1000" b="0" i="0" u="none" strike="noStrike" dirty="0">
                        <a:solidFill>
                          <a:srgbClr val="000000"/>
                        </a:solidFill>
                        <a:effectLst/>
                        <a:latin typeface="Calibri" panose="020F0502020204030204" pitchFamily="34" charset="0"/>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xmlns="" val="1358003156"/>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xmlns="" val="542340355"/>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xmlns="" val="3700364040"/>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xmlns="" val="3418286410"/>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smtClean="0">
                          <a:solidFill>
                            <a:srgbClr val="000000"/>
                          </a:solidFill>
                          <a:effectLst/>
                          <a:latin typeface="Calibri" panose="020F0502020204030204" pitchFamily="34" charset="0"/>
                        </a:rPr>
                        <a:t>P6/64 </a:t>
                      </a:r>
                      <a:r>
                        <a:rPr lang="en-US" sz="1000" b="0" i="0" u="none" strike="noStrike" dirty="0">
                          <a:solidFill>
                            <a:srgbClr val="000000"/>
                          </a:solidFill>
                          <a:effectLst/>
                          <a:latin typeface="Calibri" panose="020F0502020204030204" pitchFamily="34" charset="0"/>
                        </a:rPr>
                        <a:t>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2</a:t>
                      </a:r>
                      <a:endParaRPr lang="en-US" sz="1000" b="0" i="0" u="none" strike="noStrike" dirty="0">
                        <a:solidFill>
                          <a:srgbClr val="000000"/>
                        </a:solidFill>
                        <a:effectLst/>
                        <a:latin typeface="Calibri" panose="020F0502020204030204" pitchFamily="34" charset="0"/>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xmlns="" val="4284010169"/>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xmlns="" val="2669476163"/>
                  </a:ext>
                </a:extLst>
              </a:tr>
              <a:tr h="228115">
                <a:tc>
                  <a:txBody>
                    <a:bodyPr/>
                    <a:lstStyle/>
                    <a:p>
                      <a:pPr algn="l" fontAlgn="b"/>
                      <a:r>
                        <a:rPr lang="en-US" sz="1000" b="0" i="0" u="none" strike="noStrike" dirty="0">
                          <a:solidFill>
                            <a:srgbClr val="000000"/>
                          </a:solidFill>
                          <a:effectLst/>
                          <a:latin typeface="Calibri" panose="020F0502020204030204" pitchFamily="34" charset="0"/>
                        </a:rPr>
                        <a:t>Backup</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Backup/Fast Short-Term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xmlns="" val="3380113487"/>
                  </a:ext>
                </a:extLst>
              </a:tr>
              <a:tr h="228115">
                <a:tc>
                  <a:txBody>
                    <a:bodyPr/>
                    <a:lstStyle/>
                    <a:p>
                      <a:pPr algn="l" fontAlgn="b"/>
                      <a:r>
                        <a:rPr lang="en-US" sz="1000" b="0" i="0" u="none" strike="noStrike" dirty="0">
                          <a:solidFill>
                            <a:srgbClr val="000000"/>
                          </a:solidFill>
                          <a:effectLst/>
                          <a:latin typeface="Calibri" panose="020F0502020204030204" pitchFamily="34" charset="0"/>
                        </a:rPr>
                        <a:t>Backup</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Cold/BLOB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Backup/Long Term (52TB)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$840.00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a:t>
                      </a:r>
                      <a:r>
                        <a:rPr lang="en-US" sz="1000" b="0" i="0" u="none" strike="noStrike" kern="1200" dirty="0">
                          <a:solidFill>
                            <a:srgbClr val="000000"/>
                          </a:solidFill>
                          <a:effectLst/>
                          <a:latin typeface="Calibri" panose="020F0502020204030204" pitchFamily="34" charset="0"/>
                          <a:ea typeface="+mn-ea"/>
                          <a:cs typeface="+mn-cs"/>
                        </a:rPr>
                        <a:t>1.2 X 30 + 1.2 * 12 + 1.2 *3 = ~54 TB</a:t>
                      </a:r>
                      <a:endParaRPr lang="en-US" sz="1000" b="0" i="0" u="none" strike="noStrike" kern="1200" noProof="0" dirty="0">
                        <a:solidFill>
                          <a:srgbClr val="000000"/>
                        </a:solidFill>
                        <a:effectLst/>
                        <a:latin typeface="Calibri" panose="020F0502020204030204" pitchFamily="34" charset="0"/>
                        <a:ea typeface="+mn-ea"/>
                        <a:cs typeface="+mn-cs"/>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xmlns="" val="243249755"/>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500 Mbit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$290.00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xmlns="" val="983499546"/>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 Data Plan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 TB Data-Plan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$128.00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xmlns="" val="1901699779"/>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Gateway</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744</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GW High Performance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$364.56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xmlns="" val="560409531"/>
                  </a:ext>
                </a:extLst>
              </a:tr>
              <a:tr h="228115">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852825302"/>
                  </a:ext>
                </a:extLst>
              </a:tr>
              <a:tr h="228115">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ctr" fontAlgn="b"/>
                      <a:r>
                        <a:rPr lang="en-US" sz="1000" b="1" i="0" u="none" strike="noStrike" dirty="0">
                          <a:solidFill>
                            <a:srgbClr val="FFFFFF"/>
                          </a:solidFill>
                          <a:effectLst/>
                          <a:latin typeface="Calibri" panose="020F0502020204030204" pitchFamily="34" charset="0"/>
                        </a:rPr>
                        <a:t>Total</a:t>
                      </a:r>
                    </a:p>
                  </a:txBody>
                  <a:tcPr marL="4145" marR="4145" marT="4145" marB="0" anchor="b">
                    <a:lnL>
                      <a:noFill/>
                    </a:lnL>
                    <a:lnR>
                      <a:noFill/>
                    </a:lnR>
                    <a:lnT>
                      <a:noFill/>
                    </a:lnT>
                    <a:lnB>
                      <a:noFill/>
                    </a:lnB>
                    <a:solidFill>
                      <a:srgbClr val="002060"/>
                    </a:solidFill>
                  </a:tcPr>
                </a:tc>
                <a:tc>
                  <a:txBody>
                    <a:bodyPr/>
                    <a:lstStyle/>
                    <a:p>
                      <a:pPr algn="r" fontAlgn="b"/>
                      <a:r>
                        <a:rPr lang="en-US" sz="1000" b="1" i="0" u="none" strike="noStrike" dirty="0">
                          <a:solidFill>
                            <a:srgbClr val="FFFFFF"/>
                          </a:solidFill>
                          <a:effectLst/>
                          <a:latin typeface="Calibri" panose="020F0502020204030204" pitchFamily="34" charset="0"/>
                        </a:rPr>
                        <a:t>$13,183.08</a:t>
                      </a:r>
                    </a:p>
                  </a:txBody>
                  <a:tcPr marL="4145" marR="4145" marT="41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a:noFill/>
                    </a:lnR>
                    <a:lnT>
                      <a:noFill/>
                    </a:lnT>
                    <a:lnB>
                      <a:noFill/>
                    </a:lnB>
                    <a:solidFill>
                      <a:srgbClr val="002060"/>
                    </a:solidFill>
                  </a:tcPr>
                </a:tc>
                <a:extLst>
                  <a:ext uri="{0D108BD9-81ED-4DB2-BD59-A6C34878D82A}">
                    <a16:rowId xmlns:a16="http://schemas.microsoft.com/office/drawing/2014/main" xmlns="" val="1621380559"/>
                  </a:ext>
                </a:extLst>
              </a:tr>
            </a:tbl>
          </a:graphicData>
        </a:graphic>
      </p:graphicFrame>
    </p:spTree>
    <p:extLst>
      <p:ext uri="{BB962C8B-B14F-4D97-AF65-F5344CB8AC3E}">
        <p14:creationId xmlns:p14="http://schemas.microsoft.com/office/powerpoint/2010/main" val="166430765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4272" y="707666"/>
            <a:ext cx="7929805" cy="5971429"/>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US East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76" name="Rectangle 175">
            <a:extLst>
              <a:ext uri="{FF2B5EF4-FFF2-40B4-BE49-F238E27FC236}">
                <a16:creationId xmlns:a16="http://schemas.microsoft.com/office/drawing/2014/main" xmlns="" id="{FC5902C0-4F2C-4442-AFE6-2AC6CF1C15D8}"/>
              </a:ext>
            </a:extLst>
          </p:cNvPr>
          <p:cNvSpPr/>
          <p:nvPr/>
        </p:nvSpPr>
        <p:spPr>
          <a:xfrm>
            <a:off x="3949989" y="1077066"/>
            <a:ext cx="7674479" cy="5392135"/>
          </a:xfrm>
          <a:prstGeom prst="rect">
            <a:avLst/>
          </a:prstGeom>
          <a:solidFill>
            <a:srgbClr val="0070C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 name="Title 1"/>
          <p:cNvSpPr>
            <a:spLocks noGrp="1"/>
          </p:cNvSpPr>
          <p:nvPr>
            <p:ph type="title"/>
          </p:nvPr>
        </p:nvSpPr>
        <p:spPr>
          <a:xfrm>
            <a:off x="269240" y="4871"/>
            <a:ext cx="11655840" cy="1184305"/>
          </a:xfrm>
        </p:spPr>
        <p:txBody>
          <a:bodyPr>
            <a:normAutofit/>
          </a:bodyPr>
          <a:lstStyle/>
          <a:p>
            <a:r>
              <a:rPr lang="en-US" sz="4400" dirty="0">
                <a:cs typeface="Segoe UI Light" panose="020B0502040204020203" pitchFamily="34" charset="0"/>
              </a:rPr>
              <a:t>BW on HANA with HA</a:t>
            </a:r>
            <a:endParaRPr lang="en-US" sz="4400" dirty="0"/>
          </a:p>
        </p:txBody>
      </p:sp>
      <p:sp>
        <p:nvSpPr>
          <p:cNvPr id="5" name="Rectangle 4"/>
          <p:cNvSpPr/>
          <p:nvPr/>
        </p:nvSpPr>
        <p:spPr>
          <a:xfrm>
            <a:off x="1885523" y="4910244"/>
            <a:ext cx="1256810" cy="251735"/>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4144746" y="1239962"/>
            <a:ext cx="7313084" cy="5034780"/>
          </a:xfrm>
          <a:prstGeom prst="rect">
            <a:avLst/>
          </a:prstGeom>
          <a:solidFill>
            <a:schemeClr val="bg1">
              <a:lumMod val="20000"/>
              <a:lumOff val="80000"/>
            </a:schemeClr>
          </a:solidFill>
          <a:ln w="12700" cap="flat" cmpd="sng" algn="ctr">
            <a:solidFill>
              <a:srgbClr val="5B9BD5">
                <a:shade val="50000"/>
              </a:srgbClr>
            </a:solidFill>
            <a:prstDash val="solid"/>
            <a:miter lim="800000"/>
          </a:ln>
          <a:effectLst/>
        </p:spPr>
        <p:txBody>
          <a:bodyPr rtlCol="0" anchor="t" anchorCtr="0"/>
          <a:lstStyle/>
          <a:p>
            <a:pPr algn="ctr"/>
            <a:endParaRPr lang="en-US" sz="1600" kern="0" dirty="0">
              <a:solidFill>
                <a:prstClr val="white"/>
              </a:solidFill>
              <a:latin typeface="Segoe UI Light" panose="020B0502040204020203" pitchFamily="34" charset="0"/>
              <a:cs typeface="Segoe UI Light" panose="020B0502040204020203" pitchFamily="34" charset="0"/>
            </a:endParaRPr>
          </a:p>
        </p:txBody>
      </p:sp>
      <p:sp>
        <p:nvSpPr>
          <p:cNvPr id="16" name="Rectangle 15"/>
          <p:cNvSpPr/>
          <p:nvPr/>
        </p:nvSpPr>
        <p:spPr>
          <a:xfrm>
            <a:off x="569990" y="3586764"/>
            <a:ext cx="1588330" cy="2978993"/>
          </a:xfrm>
          <a:prstGeom prst="rect">
            <a:avLst/>
          </a:prstGeom>
          <a:solidFill>
            <a:schemeClr val="tx1">
              <a:lumMod val="95000"/>
            </a:schemeClr>
          </a:solidFill>
          <a:ln w="12700" cap="flat" cmpd="sng" algn="ctr">
            <a:solidFill>
              <a:srgbClr val="5B9BD5">
                <a:shade val="50000"/>
              </a:srgbClr>
            </a:solidFill>
            <a:prstDash val="solid"/>
            <a:miter lim="800000"/>
          </a:ln>
          <a:effectLst/>
        </p:spPr>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17"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4029044"/>
            <a:ext cx="511524" cy="512909"/>
          </a:xfrm>
          <a:prstGeom prst="rect">
            <a:avLst/>
          </a:prstGeom>
          <a:noFill/>
          <a:ln w="9525">
            <a:noFill/>
            <a:miter lim="800000"/>
            <a:headEnd/>
            <a:tailEnd/>
          </a:ln>
        </p:spPr>
      </p:pic>
      <p:pic>
        <p:nvPicPr>
          <p:cNvPr id="1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4028651"/>
            <a:ext cx="518740" cy="512909"/>
          </a:xfrm>
          <a:prstGeom prst="rect">
            <a:avLst/>
          </a:prstGeom>
          <a:noFill/>
          <a:ln w="9525">
            <a:noFill/>
            <a:miter lim="800000"/>
            <a:headEnd/>
            <a:tailEnd/>
          </a:ln>
        </p:spPr>
      </p:pic>
      <p:pic>
        <p:nvPicPr>
          <p:cNvPr id="19" name="Picture 18"/>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717647"/>
            <a:ext cx="289950" cy="307570"/>
          </a:xfrm>
          <a:prstGeom prst="rect">
            <a:avLst/>
          </a:prstGeom>
        </p:spPr>
      </p:pic>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261164"/>
            <a:ext cx="289950" cy="284668"/>
          </a:xfrm>
          <a:prstGeom prst="rect">
            <a:avLst/>
          </a:prstGeom>
        </p:spPr>
      </p:pic>
      <p:sp>
        <p:nvSpPr>
          <p:cNvPr id="21" name="Rectangle 20"/>
          <p:cNvSpPr/>
          <p:nvPr/>
        </p:nvSpPr>
        <p:spPr>
          <a:xfrm>
            <a:off x="4444088" y="2853071"/>
            <a:ext cx="3544813" cy="1803215"/>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79"/>
          <p:cNvSpPr>
            <a:spLocks noEditPoints="1"/>
          </p:cNvSpPr>
          <p:nvPr/>
        </p:nvSpPr>
        <p:spPr bwMode="black">
          <a:xfrm>
            <a:off x="7522951" y="1783009"/>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sp>
        <p:nvSpPr>
          <p:cNvPr id="28" name="Freeform 79"/>
          <p:cNvSpPr>
            <a:spLocks noEditPoints="1"/>
          </p:cNvSpPr>
          <p:nvPr/>
        </p:nvSpPr>
        <p:spPr bwMode="black">
          <a:xfrm>
            <a:off x="7640487" y="1842324"/>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pic>
        <p:nvPicPr>
          <p:cNvPr id="29"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063760" y="1793640"/>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87124" y="1844693"/>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224639" y="2097974"/>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Standard</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sp>
        <p:nvSpPr>
          <p:cNvPr id="32" name="TextBox 31"/>
          <p:cNvSpPr txBox="1"/>
          <p:nvPr/>
        </p:nvSpPr>
        <p:spPr>
          <a:xfrm>
            <a:off x="7811699" y="2107197"/>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Premium</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pic>
        <p:nvPicPr>
          <p:cNvPr id="33" name="Picture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98233" y="1256485"/>
            <a:ext cx="342516" cy="342516"/>
          </a:xfrm>
          <a:prstGeom prst="rect">
            <a:avLst/>
          </a:prstGeom>
        </p:spPr>
      </p:pic>
      <p:sp>
        <p:nvSpPr>
          <p:cNvPr id="34" name="TextBox 33"/>
          <p:cNvSpPr txBox="1"/>
          <p:nvPr/>
        </p:nvSpPr>
        <p:spPr>
          <a:xfrm>
            <a:off x="7526992" y="1531696"/>
            <a:ext cx="80807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Vault</a:t>
            </a:r>
          </a:p>
        </p:txBody>
      </p:sp>
      <p:sp>
        <p:nvSpPr>
          <p:cNvPr id="36" name="Rectangle 35"/>
          <p:cNvSpPr/>
          <p:nvPr/>
        </p:nvSpPr>
        <p:spPr>
          <a:xfrm>
            <a:off x="8532522" y="1610897"/>
            <a:ext cx="2536867" cy="1695561"/>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545670" y="4724897"/>
            <a:ext cx="334865" cy="334865"/>
          </a:xfrm>
          <a:prstGeom prst="rect">
            <a:avLst/>
          </a:prstGeom>
        </p:spPr>
      </p:pic>
      <p:pic>
        <p:nvPicPr>
          <p:cNvPr id="38" name="Picture 3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58724" y="5224973"/>
            <a:ext cx="320076" cy="320076"/>
          </a:xfrm>
          <a:prstGeom prst="rect">
            <a:avLst/>
          </a:prstGeom>
        </p:spPr>
      </p:pic>
      <p:pic>
        <p:nvPicPr>
          <p:cNvPr id="39" name="Picture 13" descr="Host Integration Server (HIS) sm"/>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56930" y="5785540"/>
            <a:ext cx="396971" cy="628003"/>
          </a:xfrm>
          <a:prstGeom prst="rect">
            <a:avLst/>
          </a:prstGeom>
          <a:noFill/>
          <a:ln w="9525">
            <a:noFill/>
            <a:miter lim="800000"/>
            <a:headEnd/>
            <a:tailEnd/>
          </a:ln>
        </p:spPr>
      </p:pic>
      <p:pic>
        <p:nvPicPr>
          <p:cNvPr id="40" name="Picture 20" descr="Cray mainframe_mediu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497705" y="5841979"/>
            <a:ext cx="409465" cy="530779"/>
          </a:xfrm>
          <a:prstGeom prst="rect">
            <a:avLst/>
          </a:prstGeom>
          <a:noFill/>
          <a:ln w="9525">
            <a:noFill/>
            <a:miter lim="800000"/>
            <a:headEnd/>
            <a:tailEnd/>
          </a:ln>
        </p:spPr>
      </p:pic>
      <p:sp>
        <p:nvSpPr>
          <p:cNvPr id="41" name="TextBox 40"/>
          <p:cNvSpPr txBox="1"/>
          <p:nvPr/>
        </p:nvSpPr>
        <p:spPr>
          <a:xfrm>
            <a:off x="1208103" y="6309265"/>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sp>
        <p:nvSpPr>
          <p:cNvPr id="44" name="Rectangle 43"/>
          <p:cNvSpPr/>
          <p:nvPr/>
        </p:nvSpPr>
        <p:spPr>
          <a:xfrm>
            <a:off x="5667791" y="5321059"/>
            <a:ext cx="2835554" cy="804583"/>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5" name="Picture 44"/>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261458" y="5551417"/>
            <a:ext cx="421726" cy="421726"/>
          </a:xfrm>
          <a:prstGeom prst="rect">
            <a:avLst/>
          </a:prstGeom>
        </p:spPr>
      </p:pic>
      <p:pic>
        <p:nvPicPr>
          <p:cNvPr id="46" name="Picture 4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809626" y="5557654"/>
            <a:ext cx="421726" cy="421726"/>
          </a:xfrm>
          <a:prstGeom prst="rect">
            <a:avLst/>
          </a:prstGeom>
        </p:spPr>
      </p:pic>
      <p:pic>
        <p:nvPicPr>
          <p:cNvPr id="47" name="Picture 4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711043" y="5549276"/>
            <a:ext cx="421726" cy="421726"/>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59135" y="5708513"/>
            <a:ext cx="408700" cy="86320"/>
          </a:xfrm>
          <a:prstGeom prst="rect">
            <a:avLst/>
          </a:prstGeom>
        </p:spPr>
      </p:pic>
      <p:pic>
        <p:nvPicPr>
          <p:cNvPr id="49" name="Picture 4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26792" y="5708513"/>
            <a:ext cx="408700" cy="86320"/>
          </a:xfrm>
          <a:prstGeom prst="rect">
            <a:avLst/>
          </a:prstGeom>
        </p:spPr>
      </p:pic>
      <p:pic>
        <p:nvPicPr>
          <p:cNvPr id="50" name="Picture 4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32799" y="5699220"/>
            <a:ext cx="408700" cy="86320"/>
          </a:xfrm>
          <a:prstGeom prst="rect">
            <a:avLst/>
          </a:prstGeom>
        </p:spPr>
      </p:pic>
      <p:grpSp>
        <p:nvGrpSpPr>
          <p:cNvPr id="100" name="Group 99">
            <a:extLst>
              <a:ext uri="{FF2B5EF4-FFF2-40B4-BE49-F238E27FC236}">
                <a16:creationId xmlns:a16="http://schemas.microsoft.com/office/drawing/2014/main" xmlns="" id="{39BB13F8-696C-4CE1-A7E0-33B7FDEF1689}"/>
              </a:ext>
            </a:extLst>
          </p:cNvPr>
          <p:cNvGrpSpPr/>
          <p:nvPr/>
        </p:nvGrpSpPr>
        <p:grpSpPr>
          <a:xfrm>
            <a:off x="5171489" y="964426"/>
            <a:ext cx="2577856" cy="723521"/>
            <a:chOff x="5171489" y="964426"/>
            <a:chExt cx="2577856" cy="723521"/>
          </a:xfrm>
          <a:solidFill>
            <a:schemeClr val="tx1"/>
          </a:solidFill>
        </p:grpSpPr>
        <p:sp>
          <p:nvSpPr>
            <p:cNvPr id="51" name="Rectangular Callout 50"/>
            <p:cNvSpPr/>
            <p:nvPr/>
          </p:nvSpPr>
          <p:spPr>
            <a:xfrm>
              <a:off x="5171489" y="964426"/>
              <a:ext cx="2350935" cy="723521"/>
            </a:xfrm>
            <a:prstGeom prst="wedgeRectCallout">
              <a:avLst>
                <a:gd name="adj1" fmla="val 61979"/>
                <a:gd name="adj2" fmla="val 21022"/>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1.2 TB (Backup) x </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(30 (daily) + 12 (monthly) + 3 (yearly)) generations (Long term)</a:t>
              </a:r>
            </a:p>
            <a:p>
              <a:pPr lvl="0" algn="ctr">
                <a:defRPr/>
              </a:pPr>
              <a:r>
                <a:rPr lang="en-US" sz="1100" kern="0" dirty="0">
                  <a:solidFill>
                    <a:sysClr val="windowText" lastClr="000000"/>
                  </a:solidFill>
                  <a:latin typeface="Calibri Light" panose="020F0302020204030204"/>
                </a:rPr>
                <a:t>[1.2 X 30 + 1.2 * 12 + 1.2 *3] = </a:t>
              </a:r>
              <a:r>
                <a:rPr lang="en-US" sz="1100" kern="0" dirty="0">
                  <a:solidFill>
                    <a:srgbClr val="FF0000"/>
                  </a:solidFill>
                  <a:latin typeface="Calibri Light" panose="020F0302020204030204"/>
                </a:rPr>
                <a:t>~54 TB</a:t>
              </a:r>
            </a:p>
          </p:txBody>
        </p:sp>
        <p:sp>
          <p:nvSpPr>
            <p:cNvPr id="55" name="Oval 54"/>
            <p:cNvSpPr/>
            <p:nvPr/>
          </p:nvSpPr>
          <p:spPr>
            <a:xfrm>
              <a:off x="7557113" y="1077066"/>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grpSp>
      <p:sp>
        <p:nvSpPr>
          <p:cNvPr id="58" name="TextBox 57"/>
          <p:cNvSpPr txBox="1"/>
          <p:nvPr/>
        </p:nvSpPr>
        <p:spPr>
          <a:xfrm>
            <a:off x="8025811" y="1777037"/>
            <a:ext cx="4621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rPr>
              <a:t>SSD</a:t>
            </a:r>
          </a:p>
        </p:txBody>
      </p:sp>
      <p:sp>
        <p:nvSpPr>
          <p:cNvPr id="61" name="TextBox 60"/>
          <p:cNvSpPr txBox="1"/>
          <p:nvPr/>
        </p:nvSpPr>
        <p:spPr>
          <a:xfrm>
            <a:off x="5746020" y="5463503"/>
            <a:ext cx="987450" cy="430887"/>
          </a:xfrm>
          <a:prstGeom prst="rect">
            <a:avLst/>
          </a:prstGeom>
          <a:noFill/>
        </p:spPr>
        <p:txBody>
          <a:bodyPr wrap="square" lIns="0" rIns="0"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#4  </a:t>
            </a:r>
          </a:p>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non-PRD</a:t>
            </a:r>
          </a:p>
        </p:txBody>
      </p:sp>
      <p:grpSp>
        <p:nvGrpSpPr>
          <p:cNvPr id="12" name="Group 11">
            <a:extLst>
              <a:ext uri="{FF2B5EF4-FFF2-40B4-BE49-F238E27FC236}">
                <a16:creationId xmlns:a16="http://schemas.microsoft.com/office/drawing/2014/main" xmlns="" id="{61D6CFC3-1BDE-4874-98A0-B1C9362CAB07}"/>
              </a:ext>
            </a:extLst>
          </p:cNvPr>
          <p:cNvGrpSpPr/>
          <p:nvPr/>
        </p:nvGrpSpPr>
        <p:grpSpPr>
          <a:xfrm>
            <a:off x="6069089" y="3138951"/>
            <a:ext cx="830148" cy="489175"/>
            <a:chOff x="6757158" y="2723123"/>
            <a:chExt cx="830148" cy="489175"/>
          </a:xfrm>
        </p:grpSpPr>
        <p:pic>
          <p:nvPicPr>
            <p:cNvPr id="26" name="Picture 2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757158" y="2723384"/>
              <a:ext cx="421726" cy="421726"/>
            </a:xfrm>
            <a:prstGeom prst="rect">
              <a:avLst/>
            </a:prstGeom>
          </p:spPr>
        </p:pic>
        <p:pic>
          <p:nvPicPr>
            <p:cNvPr id="42" name="Picture 4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24384" y="2811409"/>
              <a:ext cx="323479" cy="242609"/>
            </a:xfrm>
            <a:prstGeom prst="rect">
              <a:avLst/>
            </a:prstGeom>
          </p:spPr>
        </p:pic>
        <p:sp>
          <p:nvSpPr>
            <p:cNvPr id="67" name="Rectangle 66"/>
            <p:cNvSpPr/>
            <p:nvPr/>
          </p:nvSpPr>
          <p:spPr>
            <a:xfrm>
              <a:off x="6904564" y="3026897"/>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a:t>
              </a: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v3</a:t>
              </a:r>
            </a:p>
          </p:txBody>
        </p:sp>
        <p:grpSp>
          <p:nvGrpSpPr>
            <p:cNvPr id="3" name="Group 2">
              <a:extLst>
                <a:ext uri="{FF2B5EF4-FFF2-40B4-BE49-F238E27FC236}">
                  <a16:creationId xmlns:a16="http://schemas.microsoft.com/office/drawing/2014/main" xmlns="" id="{C42678F9-5359-4FEE-942F-53B1EC9211DC}"/>
                </a:ext>
              </a:extLst>
            </p:cNvPr>
            <p:cNvGrpSpPr/>
            <p:nvPr/>
          </p:nvGrpSpPr>
          <p:grpSpPr>
            <a:xfrm>
              <a:off x="7165580" y="2723123"/>
              <a:ext cx="421726" cy="486143"/>
              <a:chOff x="6526078" y="2723123"/>
              <a:chExt cx="421726" cy="486143"/>
            </a:xfrm>
          </p:grpSpPr>
          <p:pic>
            <p:nvPicPr>
              <p:cNvPr id="25" name="Picture 24"/>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26078" y="2723123"/>
                <a:ext cx="421726" cy="421726"/>
              </a:xfrm>
              <a:prstGeom prst="rect">
                <a:avLst/>
              </a:prstGeom>
            </p:spPr>
          </p:pic>
          <p:pic>
            <p:nvPicPr>
              <p:cNvPr id="43" name="Picture 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96501" y="2813900"/>
                <a:ext cx="323479" cy="242609"/>
              </a:xfrm>
              <a:prstGeom prst="rect">
                <a:avLst/>
              </a:prstGeom>
            </p:spPr>
          </p:pic>
          <p:sp>
            <p:nvSpPr>
              <p:cNvPr id="68" name="Rectangle 67"/>
              <p:cNvSpPr/>
              <p:nvPr/>
            </p:nvSpPr>
            <p:spPr>
              <a:xfrm>
                <a:off x="6672726" y="3023865"/>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E8_v3</a:t>
                </a: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pic>
        <p:nvPicPr>
          <p:cNvPr id="69" name="Picture 6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55321" y="6032133"/>
            <a:ext cx="323479" cy="242609"/>
          </a:xfrm>
          <a:prstGeom prst="rect">
            <a:avLst/>
          </a:prstGeom>
        </p:spPr>
      </p:pic>
      <p:sp>
        <p:nvSpPr>
          <p:cNvPr id="70" name="TextBox 69"/>
          <p:cNvSpPr txBox="1"/>
          <p:nvPr/>
        </p:nvSpPr>
        <p:spPr>
          <a:xfrm>
            <a:off x="6987025" y="2937930"/>
            <a:ext cx="941776" cy="600164"/>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#2 PRD – ASCS +APPL</a:t>
            </a:r>
          </a:p>
        </p:txBody>
      </p:sp>
      <p:sp>
        <p:nvSpPr>
          <p:cNvPr id="71" name="TextBox 70"/>
          <p:cNvSpPr txBox="1"/>
          <p:nvPr/>
        </p:nvSpPr>
        <p:spPr>
          <a:xfrm>
            <a:off x="576611" y="6309265"/>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72" name="Picture 7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829" y="6032133"/>
            <a:ext cx="323479" cy="242609"/>
          </a:xfrm>
          <a:prstGeom prst="rect">
            <a:avLst/>
          </a:prstGeom>
        </p:spPr>
      </p:pic>
      <p:sp>
        <p:nvSpPr>
          <p:cNvPr id="90" name="TextBox 89"/>
          <p:cNvSpPr txBox="1"/>
          <p:nvPr/>
        </p:nvSpPr>
        <p:spPr>
          <a:xfrm>
            <a:off x="7674091" y="5292159"/>
            <a:ext cx="4867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QA</a:t>
            </a:r>
          </a:p>
        </p:txBody>
      </p:sp>
      <p:sp>
        <p:nvSpPr>
          <p:cNvPr id="91" name="TextBox 90"/>
          <p:cNvSpPr txBox="1"/>
          <p:nvPr/>
        </p:nvSpPr>
        <p:spPr>
          <a:xfrm>
            <a:off x="6678909" y="5285961"/>
            <a:ext cx="62013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Dev</a:t>
            </a:r>
          </a:p>
        </p:txBody>
      </p:sp>
      <p:sp>
        <p:nvSpPr>
          <p:cNvPr id="92" name="TextBox 91"/>
          <p:cNvSpPr txBox="1"/>
          <p:nvPr/>
        </p:nvSpPr>
        <p:spPr>
          <a:xfrm>
            <a:off x="7126289" y="5288101"/>
            <a:ext cx="6919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Test</a:t>
            </a:r>
          </a:p>
        </p:txBody>
      </p:sp>
      <p:pic>
        <p:nvPicPr>
          <p:cNvPr id="102" name="Picture 101"/>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425600" y="3139921"/>
            <a:ext cx="421726" cy="421726"/>
          </a:xfrm>
          <a:prstGeom prst="rect">
            <a:avLst/>
          </a:prstGeom>
        </p:spPr>
      </p:pic>
      <p:pic>
        <p:nvPicPr>
          <p:cNvPr id="106" name="Picture 10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95017" y="3215529"/>
            <a:ext cx="323479" cy="242609"/>
          </a:xfrm>
          <a:prstGeom prst="rect">
            <a:avLst/>
          </a:prstGeom>
        </p:spPr>
      </p:pic>
      <p:grpSp>
        <p:nvGrpSpPr>
          <p:cNvPr id="13" name="Group 12">
            <a:extLst>
              <a:ext uri="{FF2B5EF4-FFF2-40B4-BE49-F238E27FC236}">
                <a16:creationId xmlns:a16="http://schemas.microsoft.com/office/drawing/2014/main" xmlns="" id="{AEC15938-F6AC-4CE9-93AA-4158DF61905D}"/>
              </a:ext>
            </a:extLst>
          </p:cNvPr>
          <p:cNvGrpSpPr/>
          <p:nvPr/>
        </p:nvGrpSpPr>
        <p:grpSpPr>
          <a:xfrm>
            <a:off x="5006773" y="3141388"/>
            <a:ext cx="423323" cy="473223"/>
            <a:chOff x="5007120" y="2720607"/>
            <a:chExt cx="423323" cy="473223"/>
          </a:xfrm>
        </p:grpSpPr>
        <p:pic>
          <p:nvPicPr>
            <p:cNvPr id="103" name="Picture 10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007120" y="2720607"/>
              <a:ext cx="421726" cy="421726"/>
            </a:xfrm>
            <a:prstGeom prst="rect">
              <a:avLst/>
            </a:prstGeom>
          </p:spPr>
        </p:pic>
        <p:pic>
          <p:nvPicPr>
            <p:cNvPr id="105" name="Picture 10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73340" y="2799439"/>
              <a:ext cx="323479" cy="242609"/>
            </a:xfrm>
            <a:prstGeom prst="rect">
              <a:avLst/>
            </a:prstGeom>
          </p:spPr>
        </p:pic>
        <p:sp>
          <p:nvSpPr>
            <p:cNvPr id="107" name="Rectangle 106"/>
            <p:cNvSpPr/>
            <p:nvPr/>
          </p:nvSpPr>
          <p:spPr>
            <a:xfrm>
              <a:off x="5194078" y="3029929"/>
              <a:ext cx="236365" cy="1639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Calibri" panose="020F0502020204030204"/>
                </a:rPr>
                <a:t>E2_v3</a:t>
              </a: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08" name="Rectangle 107"/>
          <p:cNvSpPr/>
          <p:nvPr/>
        </p:nvSpPr>
        <p:spPr>
          <a:xfrm>
            <a:off x="5611800" y="3450541"/>
            <a:ext cx="236365" cy="1639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E2_v3</a:t>
            </a:r>
          </a:p>
        </p:txBody>
      </p:sp>
      <p:sp>
        <p:nvSpPr>
          <p:cNvPr id="109" name="TextBox 108"/>
          <p:cNvSpPr txBox="1"/>
          <p:nvPr/>
        </p:nvSpPr>
        <p:spPr>
          <a:xfrm>
            <a:off x="4347528" y="3378906"/>
            <a:ext cx="752160" cy="600164"/>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ASCS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Segoe UI Light" panose="020B0502040204020203" pitchFamily="34" charset="0"/>
                <a:cs typeface="Segoe UI Light" panose="020B0502040204020203" pitchFamily="34" charset="0"/>
              </a:rPr>
              <a:t>Linux HA Cluster</a:t>
            </a:r>
            <a:endPar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89" name="Group 88">
            <a:extLst>
              <a:ext uri="{FF2B5EF4-FFF2-40B4-BE49-F238E27FC236}">
                <a16:creationId xmlns:a16="http://schemas.microsoft.com/office/drawing/2014/main" xmlns="" id="{367A8224-4025-442C-969B-B5096D8E3189}"/>
              </a:ext>
            </a:extLst>
          </p:cNvPr>
          <p:cNvGrpSpPr/>
          <p:nvPr/>
        </p:nvGrpSpPr>
        <p:grpSpPr>
          <a:xfrm>
            <a:off x="8710999" y="995290"/>
            <a:ext cx="2366784" cy="522390"/>
            <a:chOff x="8710999" y="995290"/>
            <a:chExt cx="2366784" cy="522390"/>
          </a:xfrm>
          <a:solidFill>
            <a:schemeClr val="tx1"/>
          </a:solidFill>
        </p:grpSpPr>
        <p:sp>
          <p:nvSpPr>
            <p:cNvPr id="54" name="Oval 53"/>
            <p:cNvSpPr/>
            <p:nvPr/>
          </p:nvSpPr>
          <p:spPr>
            <a:xfrm>
              <a:off x="8710999" y="1323401"/>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sp>
          <p:nvSpPr>
            <p:cNvPr id="113" name="Rectangular Callout 112"/>
            <p:cNvSpPr/>
            <p:nvPr/>
          </p:nvSpPr>
          <p:spPr>
            <a:xfrm>
              <a:off x="8937393" y="995290"/>
              <a:ext cx="2140390" cy="522390"/>
            </a:xfrm>
            <a:prstGeom prst="wedgeRectCallout">
              <a:avLst>
                <a:gd name="adj1" fmla="val -78210"/>
                <a:gd name="adj2" fmla="val 128615"/>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3 generations (Short term)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on 4  x P30 disks</a:t>
              </a:r>
            </a:p>
          </p:txBody>
        </p:sp>
      </p:grpSp>
      <p:sp>
        <p:nvSpPr>
          <p:cNvPr id="114" name="Rectangle 113">
            <a:extLst>
              <a:ext uri="{FF2B5EF4-FFF2-40B4-BE49-F238E27FC236}">
                <a16:creationId xmlns:a16="http://schemas.microsoft.com/office/drawing/2014/main" xmlns="" id="{096B6A12-1CBC-4F05-A1D7-37E54798233A}"/>
              </a:ext>
            </a:extLst>
          </p:cNvPr>
          <p:cNvSpPr/>
          <p:nvPr/>
        </p:nvSpPr>
        <p:spPr>
          <a:xfrm>
            <a:off x="6970074" y="5826022"/>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115" name="Rectangle 114">
            <a:extLst>
              <a:ext uri="{FF2B5EF4-FFF2-40B4-BE49-F238E27FC236}">
                <a16:creationId xmlns:a16="http://schemas.microsoft.com/office/drawing/2014/main" xmlns="" id="{4E131ABC-150B-4FE1-8CDF-05906DFC09AE}"/>
              </a:ext>
            </a:extLst>
          </p:cNvPr>
          <p:cNvSpPr/>
          <p:nvPr/>
        </p:nvSpPr>
        <p:spPr>
          <a:xfrm>
            <a:off x="7421148" y="5822990"/>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116" name="Rectangle 115">
            <a:extLst>
              <a:ext uri="{FF2B5EF4-FFF2-40B4-BE49-F238E27FC236}">
                <a16:creationId xmlns:a16="http://schemas.microsoft.com/office/drawing/2014/main" xmlns="" id="{B99CA5AD-4107-4539-A86B-DA60E7A40211}"/>
              </a:ext>
            </a:extLst>
          </p:cNvPr>
          <p:cNvSpPr/>
          <p:nvPr/>
        </p:nvSpPr>
        <p:spPr>
          <a:xfrm>
            <a:off x="7868093" y="5822386"/>
            <a:ext cx="359759"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M64s</a:t>
            </a:r>
          </a:p>
        </p:txBody>
      </p:sp>
      <p:sp>
        <p:nvSpPr>
          <p:cNvPr id="142" name="Rectangle 141">
            <a:extLst>
              <a:ext uri="{FF2B5EF4-FFF2-40B4-BE49-F238E27FC236}">
                <a16:creationId xmlns:a16="http://schemas.microsoft.com/office/drawing/2014/main" xmlns="" id="{25DCA8A8-6CAE-4CA8-8708-EF4EE72D74AC}"/>
              </a:ext>
            </a:extLst>
          </p:cNvPr>
          <p:cNvSpPr/>
          <p:nvPr/>
        </p:nvSpPr>
        <p:spPr>
          <a:xfrm>
            <a:off x="5017652" y="2949797"/>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53" name="Rectangle 152">
            <a:extLst>
              <a:ext uri="{FF2B5EF4-FFF2-40B4-BE49-F238E27FC236}">
                <a16:creationId xmlns:a16="http://schemas.microsoft.com/office/drawing/2014/main" xmlns="" id="{2E31FDBF-8292-456A-AC3A-5747EBFC4053}"/>
              </a:ext>
            </a:extLst>
          </p:cNvPr>
          <p:cNvSpPr/>
          <p:nvPr/>
        </p:nvSpPr>
        <p:spPr>
          <a:xfrm>
            <a:off x="6096807" y="2955600"/>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53" name="Group 52">
            <a:extLst>
              <a:ext uri="{FF2B5EF4-FFF2-40B4-BE49-F238E27FC236}">
                <a16:creationId xmlns:a16="http://schemas.microsoft.com/office/drawing/2014/main" xmlns="" id="{7D28AEB1-8AF4-4A97-9230-C3A910DFDF0E}"/>
              </a:ext>
            </a:extLst>
          </p:cNvPr>
          <p:cNvGrpSpPr/>
          <p:nvPr/>
        </p:nvGrpSpPr>
        <p:grpSpPr>
          <a:xfrm>
            <a:off x="3960816" y="4739268"/>
            <a:ext cx="2331816" cy="738077"/>
            <a:chOff x="4981886" y="4374464"/>
            <a:chExt cx="2331816" cy="738077"/>
          </a:xfrm>
          <a:solidFill>
            <a:schemeClr val="tx1"/>
          </a:solidFill>
        </p:grpSpPr>
        <p:sp>
          <p:nvSpPr>
            <p:cNvPr id="57" name="Oval 56"/>
            <p:cNvSpPr/>
            <p:nvPr/>
          </p:nvSpPr>
          <p:spPr>
            <a:xfrm>
              <a:off x="4981886" y="4405071"/>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sp>
          <p:nvSpPr>
            <p:cNvPr id="154" name="Rectangular Callout 172">
              <a:extLst>
                <a:ext uri="{FF2B5EF4-FFF2-40B4-BE49-F238E27FC236}">
                  <a16:creationId xmlns:a16="http://schemas.microsoft.com/office/drawing/2014/main" xmlns="" id="{ED8C2B2B-BE8F-41B8-9748-93A58C19DD81}"/>
                </a:ext>
              </a:extLst>
            </p:cNvPr>
            <p:cNvSpPr/>
            <p:nvPr/>
          </p:nvSpPr>
          <p:spPr>
            <a:xfrm>
              <a:off x="5194078" y="4374464"/>
              <a:ext cx="2119624" cy="738077"/>
            </a:xfrm>
            <a:prstGeom prst="wedgeRectCallout">
              <a:avLst>
                <a:gd name="adj1" fmla="val -1417"/>
                <a:gd name="adj2" fmla="val -188401"/>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Highly available SAP ASCS and NFS on Linux Clusters </a:t>
              </a: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99.95%</a:t>
              </a:r>
            </a:p>
            <a:p>
              <a:pPr lvl="0" algn="ctr">
                <a:defRPr/>
              </a:pPr>
              <a:r>
                <a:rPr lang="en-US" sz="1100" b="1" kern="0" dirty="0">
                  <a:solidFill>
                    <a:srgbClr val="FF0000"/>
                  </a:solidFill>
                  <a:latin typeface="Calibri Light" panose="020F0302020204030204"/>
                </a:rPr>
                <a:t>2 x E2_v3</a:t>
              </a:r>
            </a:p>
          </p:txBody>
        </p:sp>
      </p:grpSp>
      <p:grpSp>
        <p:nvGrpSpPr>
          <p:cNvPr id="65" name="Group 64">
            <a:extLst>
              <a:ext uri="{FF2B5EF4-FFF2-40B4-BE49-F238E27FC236}">
                <a16:creationId xmlns:a16="http://schemas.microsoft.com/office/drawing/2014/main" xmlns="" id="{58699CE0-21D2-4D3A-BD85-4D7D0C49C0C3}"/>
              </a:ext>
            </a:extLst>
          </p:cNvPr>
          <p:cNvGrpSpPr/>
          <p:nvPr/>
        </p:nvGrpSpPr>
        <p:grpSpPr>
          <a:xfrm>
            <a:off x="6520770" y="3812481"/>
            <a:ext cx="1287408" cy="738077"/>
            <a:chOff x="6521117" y="3447677"/>
            <a:chExt cx="1287408" cy="738077"/>
          </a:xfrm>
          <a:solidFill>
            <a:schemeClr val="tx1"/>
          </a:solidFill>
        </p:grpSpPr>
        <p:sp>
          <p:nvSpPr>
            <p:cNvPr id="124" name="Oval 123">
              <a:extLst>
                <a:ext uri="{FF2B5EF4-FFF2-40B4-BE49-F238E27FC236}">
                  <a16:creationId xmlns:a16="http://schemas.microsoft.com/office/drawing/2014/main" xmlns="" id="{5CBF2A8F-E1E4-4077-AB87-C46A6E5EB0E7}"/>
                </a:ext>
              </a:extLst>
            </p:cNvPr>
            <p:cNvSpPr/>
            <p:nvPr/>
          </p:nvSpPr>
          <p:spPr>
            <a:xfrm>
              <a:off x="6521117" y="397755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sp>
          <p:nvSpPr>
            <p:cNvPr id="155" name="Rectangular Callout 172">
              <a:extLst>
                <a:ext uri="{FF2B5EF4-FFF2-40B4-BE49-F238E27FC236}">
                  <a16:creationId xmlns:a16="http://schemas.microsoft.com/office/drawing/2014/main" xmlns="" id="{B901E81D-0EFE-4190-A65A-BC155CDBA33C}"/>
                </a:ext>
              </a:extLst>
            </p:cNvPr>
            <p:cNvSpPr/>
            <p:nvPr/>
          </p:nvSpPr>
          <p:spPr>
            <a:xfrm>
              <a:off x="6753928" y="3447677"/>
              <a:ext cx="1054597" cy="738077"/>
            </a:xfrm>
            <a:prstGeom prst="wedgeRectCallout">
              <a:avLst>
                <a:gd name="adj1" fmla="val -39933"/>
                <a:gd name="adj2" fmla="val -84589"/>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APPL servers in Availability Set</a:t>
              </a:r>
            </a:p>
            <a:p>
              <a:pPr lvl="0" algn="ctr">
                <a:defRPr/>
              </a:pPr>
              <a:r>
                <a:rPr lang="en-US" sz="1100" b="1" kern="0" dirty="0">
                  <a:solidFill>
                    <a:srgbClr val="FF0000"/>
                  </a:solidFill>
                  <a:latin typeface="Calibri Light" panose="020F0302020204030204"/>
                </a:rPr>
                <a:t>2 x E8_v3</a:t>
              </a:r>
            </a:p>
            <a:p>
              <a:pPr lvl="0" algn="ctr">
                <a:defRPr/>
              </a:pPr>
              <a:r>
                <a:rPr lang="en-US" sz="1100" b="1" kern="0" dirty="0">
                  <a:solidFill>
                    <a:srgbClr val="FF0000"/>
                  </a:solidFill>
                  <a:latin typeface="Calibri Light" panose="020F0302020204030204"/>
                </a:rPr>
                <a:t>SAPS 17512</a:t>
              </a:r>
            </a:p>
          </p:txBody>
        </p:sp>
      </p:grpSp>
      <p:grpSp>
        <p:nvGrpSpPr>
          <p:cNvPr id="52" name="Group 51">
            <a:extLst>
              <a:ext uri="{FF2B5EF4-FFF2-40B4-BE49-F238E27FC236}">
                <a16:creationId xmlns:a16="http://schemas.microsoft.com/office/drawing/2014/main" xmlns="" id="{E78CE83E-7731-49AD-B338-A80CFF6D02A5}"/>
              </a:ext>
            </a:extLst>
          </p:cNvPr>
          <p:cNvGrpSpPr/>
          <p:nvPr/>
        </p:nvGrpSpPr>
        <p:grpSpPr>
          <a:xfrm>
            <a:off x="8617802" y="1710846"/>
            <a:ext cx="1746830" cy="1538791"/>
            <a:chOff x="9016523" y="1710846"/>
            <a:chExt cx="1746830" cy="1538791"/>
          </a:xfrm>
        </p:grpSpPr>
        <p:pic>
          <p:nvPicPr>
            <p:cNvPr id="93" name="Picture 9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984454" y="2007175"/>
              <a:ext cx="609387" cy="609387"/>
            </a:xfrm>
            <a:prstGeom prst="rect">
              <a:avLst/>
            </a:prstGeom>
          </p:spPr>
        </p:pic>
        <p:pic>
          <p:nvPicPr>
            <p:cNvPr id="94" name="Picture 9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058700" y="2001324"/>
              <a:ext cx="609387" cy="609387"/>
            </a:xfrm>
            <a:prstGeom prst="rect">
              <a:avLst/>
            </a:prstGeom>
          </p:spPr>
        </p:pic>
        <p:sp>
          <p:nvSpPr>
            <p:cNvPr id="95" name="TextBox 94"/>
            <p:cNvSpPr txBox="1"/>
            <p:nvPr/>
          </p:nvSpPr>
          <p:spPr>
            <a:xfrm>
              <a:off x="9016523" y="2717413"/>
              <a:ext cx="174683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HA Pair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System Replication/sync</a:t>
              </a:r>
            </a:p>
          </p:txBody>
        </p:sp>
        <p:cxnSp>
          <p:nvCxnSpPr>
            <p:cNvPr id="97" name="Elbow Connector 96"/>
            <p:cNvCxnSpPr>
              <a:stCxn id="94" idx="0"/>
              <a:endCxn id="93" idx="0"/>
            </p:cNvCxnSpPr>
            <p:nvPr/>
          </p:nvCxnSpPr>
          <p:spPr>
            <a:xfrm rot="16200000" flipH="1">
              <a:off x="9823345" y="1541372"/>
              <a:ext cx="5851" cy="925754"/>
            </a:xfrm>
            <a:prstGeom prst="bentConnector3">
              <a:avLst>
                <a:gd name="adj1" fmla="val -3907024"/>
              </a:avLst>
            </a:prstGeom>
            <a:noFill/>
            <a:ln w="12700" cap="flat" cmpd="sng" algn="ctr">
              <a:solidFill>
                <a:srgbClr val="FF0000"/>
              </a:solidFill>
              <a:prstDash val="solid"/>
              <a:miter lim="800000"/>
              <a:tailEnd type="triangle"/>
            </a:ln>
            <a:effectLst/>
          </p:spPr>
        </p:cxnSp>
        <p:pic>
          <p:nvPicPr>
            <p:cNvPr id="98" name="Picture 9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10169" y="2241329"/>
              <a:ext cx="552336" cy="116657"/>
            </a:xfrm>
            <a:prstGeom prst="rect">
              <a:avLst/>
            </a:prstGeom>
          </p:spPr>
        </p:pic>
        <p:pic>
          <p:nvPicPr>
            <p:cNvPr id="99" name="Picture 9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026663" y="2260065"/>
              <a:ext cx="552336" cy="116657"/>
            </a:xfrm>
            <a:prstGeom prst="rect">
              <a:avLst/>
            </a:prstGeom>
          </p:spPr>
        </p:pic>
        <p:sp>
          <p:nvSpPr>
            <p:cNvPr id="117" name="Rectangle 116">
              <a:extLst>
                <a:ext uri="{FF2B5EF4-FFF2-40B4-BE49-F238E27FC236}">
                  <a16:creationId xmlns:a16="http://schemas.microsoft.com/office/drawing/2014/main" xmlns="" id="{549F65C4-3FAC-4575-ACCC-781E2976B42D}"/>
                </a:ext>
              </a:extLst>
            </p:cNvPr>
            <p:cNvSpPr/>
            <p:nvPr/>
          </p:nvSpPr>
          <p:spPr>
            <a:xfrm>
              <a:off x="9332469" y="2452925"/>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sp>
          <p:nvSpPr>
            <p:cNvPr id="118" name="Rectangle 117">
              <a:extLst>
                <a:ext uri="{FF2B5EF4-FFF2-40B4-BE49-F238E27FC236}">
                  <a16:creationId xmlns:a16="http://schemas.microsoft.com/office/drawing/2014/main" xmlns="" id="{E0B3CF51-7C9A-4C7F-BE9F-F454D7031E3B}"/>
                </a:ext>
              </a:extLst>
            </p:cNvPr>
            <p:cNvSpPr/>
            <p:nvPr/>
          </p:nvSpPr>
          <p:spPr>
            <a:xfrm>
              <a:off x="10261802" y="2449410"/>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sp>
          <p:nvSpPr>
            <p:cNvPr id="156" name="Rectangle 155">
              <a:extLst>
                <a:ext uri="{FF2B5EF4-FFF2-40B4-BE49-F238E27FC236}">
                  <a16:creationId xmlns:a16="http://schemas.microsoft.com/office/drawing/2014/main" xmlns="" id="{A8384AD7-BAAF-4395-AEE2-46C9CA095D89}"/>
                </a:ext>
              </a:extLst>
            </p:cNvPr>
            <p:cNvSpPr/>
            <p:nvPr/>
          </p:nvSpPr>
          <p:spPr>
            <a:xfrm>
              <a:off x="9016629" y="1710846"/>
              <a:ext cx="1720159" cy="153879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grpSp>
        <p:nvGrpSpPr>
          <p:cNvPr id="10" name="Group 9">
            <a:extLst>
              <a:ext uri="{FF2B5EF4-FFF2-40B4-BE49-F238E27FC236}">
                <a16:creationId xmlns:a16="http://schemas.microsoft.com/office/drawing/2014/main" xmlns="" id="{09EA337E-4277-45FF-A610-4BB8612AAE78}"/>
              </a:ext>
            </a:extLst>
          </p:cNvPr>
          <p:cNvGrpSpPr/>
          <p:nvPr/>
        </p:nvGrpSpPr>
        <p:grpSpPr>
          <a:xfrm>
            <a:off x="5017652" y="3805936"/>
            <a:ext cx="878814" cy="708713"/>
            <a:chOff x="12290274" y="2936512"/>
            <a:chExt cx="878814" cy="587248"/>
          </a:xfrm>
        </p:grpSpPr>
        <p:sp>
          <p:nvSpPr>
            <p:cNvPr id="134" name="Rectangle 133">
              <a:extLst>
                <a:ext uri="{FF2B5EF4-FFF2-40B4-BE49-F238E27FC236}">
                  <a16:creationId xmlns:a16="http://schemas.microsoft.com/office/drawing/2014/main" xmlns="" id="{662F081D-2850-4F26-8731-8E3024C48AAA}"/>
                </a:ext>
              </a:extLst>
            </p:cNvPr>
            <p:cNvSpPr/>
            <p:nvPr/>
          </p:nvSpPr>
          <p:spPr>
            <a:xfrm>
              <a:off x="12290274" y="2936512"/>
              <a:ext cx="878814" cy="587248"/>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NFS Share</a:t>
              </a:r>
            </a:p>
          </p:txBody>
        </p:sp>
        <p:pic>
          <p:nvPicPr>
            <p:cNvPr id="135" name="Picture 134">
              <a:extLst>
                <a:ext uri="{FF2B5EF4-FFF2-40B4-BE49-F238E27FC236}">
                  <a16:creationId xmlns:a16="http://schemas.microsoft.com/office/drawing/2014/main" xmlns="" id="{CFEA7F56-A8C1-4D55-97AF-57E1DC1F8968}"/>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2443764" y="3224005"/>
              <a:ext cx="244464" cy="244464"/>
            </a:xfrm>
            <a:prstGeom prst="rect">
              <a:avLst/>
            </a:prstGeom>
          </p:spPr>
        </p:pic>
        <p:pic>
          <p:nvPicPr>
            <p:cNvPr id="136" name="Picture 135">
              <a:extLst>
                <a:ext uri="{FF2B5EF4-FFF2-40B4-BE49-F238E27FC236}">
                  <a16:creationId xmlns:a16="http://schemas.microsoft.com/office/drawing/2014/main" xmlns="" id="{D755662C-C591-4D00-BE66-919140CF247E}"/>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2776073" y="3222653"/>
              <a:ext cx="244464" cy="244464"/>
            </a:xfrm>
            <a:prstGeom prst="rect">
              <a:avLst/>
            </a:prstGeom>
          </p:spPr>
        </p:pic>
      </p:grpSp>
      <p:grpSp>
        <p:nvGrpSpPr>
          <p:cNvPr id="66" name="Group 65">
            <a:extLst>
              <a:ext uri="{FF2B5EF4-FFF2-40B4-BE49-F238E27FC236}">
                <a16:creationId xmlns:a16="http://schemas.microsoft.com/office/drawing/2014/main" xmlns="" id="{9B3C1FE3-D5B2-4D20-B0AC-DA302ACF86EA}"/>
              </a:ext>
            </a:extLst>
          </p:cNvPr>
          <p:cNvGrpSpPr/>
          <p:nvPr/>
        </p:nvGrpSpPr>
        <p:grpSpPr>
          <a:xfrm>
            <a:off x="2354466" y="1038965"/>
            <a:ext cx="1233672" cy="723326"/>
            <a:chOff x="2915204" y="1034601"/>
            <a:chExt cx="1233672" cy="723326"/>
          </a:xfrm>
          <a:solidFill>
            <a:schemeClr val="tx1"/>
          </a:solidFill>
        </p:grpSpPr>
        <p:sp>
          <p:nvSpPr>
            <p:cNvPr id="159" name="Oval 158">
              <a:extLst>
                <a:ext uri="{FF2B5EF4-FFF2-40B4-BE49-F238E27FC236}">
                  <a16:creationId xmlns:a16="http://schemas.microsoft.com/office/drawing/2014/main" xmlns="" id="{B74802F6-F310-40BD-A2AD-71F0B3F0B9B5}"/>
                </a:ext>
              </a:extLst>
            </p:cNvPr>
            <p:cNvSpPr/>
            <p:nvPr/>
          </p:nvSpPr>
          <p:spPr>
            <a:xfrm>
              <a:off x="2915204" y="132232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160" name="Rectangular Callout 172">
              <a:extLst>
                <a:ext uri="{FF2B5EF4-FFF2-40B4-BE49-F238E27FC236}">
                  <a16:creationId xmlns:a16="http://schemas.microsoft.com/office/drawing/2014/main" xmlns="" id="{C357D075-FD13-49D4-B1BF-BAA0F166DD51}"/>
                </a:ext>
              </a:extLst>
            </p:cNvPr>
            <p:cNvSpPr/>
            <p:nvPr/>
          </p:nvSpPr>
          <p:spPr>
            <a:xfrm>
              <a:off x="3142966" y="1034601"/>
              <a:ext cx="1005910" cy="723326"/>
            </a:xfrm>
            <a:prstGeom prst="wedgeRectCallout">
              <a:avLst>
                <a:gd name="adj1" fmla="val 73442"/>
                <a:gd name="adj2" fmla="val 102098"/>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Express Route 500Mbit/s</a:t>
              </a:r>
            </a:p>
            <a:p>
              <a:pPr lvl="0" algn="ctr">
                <a:defRPr/>
              </a:pPr>
              <a:r>
                <a:rPr lang="en-US" sz="1100" b="1" kern="0" dirty="0">
                  <a:solidFill>
                    <a:srgbClr val="FF0000"/>
                  </a:solidFill>
                  <a:latin typeface="Calibri Light" panose="020F0302020204030204"/>
                </a:rPr>
                <a:t>99.95% SLA</a:t>
              </a:r>
            </a:p>
          </p:txBody>
        </p:sp>
      </p:grpSp>
      <p:pic>
        <p:nvPicPr>
          <p:cNvPr id="161" name="Picture 160">
            <a:extLst>
              <a:ext uri="{FF2B5EF4-FFF2-40B4-BE49-F238E27FC236}">
                <a16:creationId xmlns:a16="http://schemas.microsoft.com/office/drawing/2014/main" xmlns="" id="{014FB367-B098-4B5A-A7AB-C8C059B95423}"/>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828128" y="2991619"/>
            <a:ext cx="234376" cy="234376"/>
          </a:xfrm>
          <a:prstGeom prst="rect">
            <a:avLst/>
          </a:prstGeom>
        </p:spPr>
      </p:pic>
      <p:pic>
        <p:nvPicPr>
          <p:cNvPr id="167" name="Picture 166">
            <a:extLst>
              <a:ext uri="{FF2B5EF4-FFF2-40B4-BE49-F238E27FC236}">
                <a16:creationId xmlns:a16="http://schemas.microsoft.com/office/drawing/2014/main" xmlns="" id="{68957A66-DC8F-46C5-947B-9EF007AEDDC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71326" y="5795758"/>
            <a:ext cx="234376" cy="234376"/>
          </a:xfrm>
          <a:prstGeom prst="rect">
            <a:avLst/>
          </a:prstGeom>
        </p:spPr>
      </p:pic>
      <p:pic>
        <p:nvPicPr>
          <p:cNvPr id="168" name="Picture 167">
            <a:extLst>
              <a:ext uri="{FF2B5EF4-FFF2-40B4-BE49-F238E27FC236}">
                <a16:creationId xmlns:a16="http://schemas.microsoft.com/office/drawing/2014/main" xmlns="" id="{E1209959-ABDC-4004-B17D-40B5E76B3DA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18852" y="4349140"/>
            <a:ext cx="234376" cy="234376"/>
          </a:xfrm>
          <a:prstGeom prst="rect">
            <a:avLst/>
          </a:prstGeom>
        </p:spPr>
      </p:pic>
      <p:sp>
        <p:nvSpPr>
          <p:cNvPr id="169" name="TextBox 168">
            <a:extLst>
              <a:ext uri="{FF2B5EF4-FFF2-40B4-BE49-F238E27FC236}">
                <a16:creationId xmlns:a16="http://schemas.microsoft.com/office/drawing/2014/main" xmlns="" id="{78E6698A-63BC-4B4D-AFA2-35B224D4DCC3}"/>
              </a:ext>
            </a:extLst>
          </p:cNvPr>
          <p:cNvSpPr txBox="1"/>
          <p:nvPr/>
        </p:nvSpPr>
        <p:spPr>
          <a:xfrm>
            <a:off x="10216545" y="2163415"/>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#3 PRD – DB</a:t>
            </a:r>
          </a:p>
        </p:txBody>
      </p:sp>
      <p:grpSp>
        <p:nvGrpSpPr>
          <p:cNvPr id="177" name="Group 176">
            <a:extLst>
              <a:ext uri="{FF2B5EF4-FFF2-40B4-BE49-F238E27FC236}">
                <a16:creationId xmlns:a16="http://schemas.microsoft.com/office/drawing/2014/main" xmlns="" id="{26497B72-A9C3-45B8-ACB5-BEB05AB3F218}"/>
              </a:ext>
            </a:extLst>
          </p:cNvPr>
          <p:cNvGrpSpPr/>
          <p:nvPr/>
        </p:nvGrpSpPr>
        <p:grpSpPr>
          <a:xfrm>
            <a:off x="4965682" y="1737656"/>
            <a:ext cx="2317871" cy="671240"/>
            <a:chOff x="4965682" y="1737656"/>
            <a:chExt cx="2317871" cy="671240"/>
          </a:xfrm>
          <a:solidFill>
            <a:schemeClr val="tx1"/>
          </a:solidFill>
        </p:grpSpPr>
        <p:sp>
          <p:nvSpPr>
            <p:cNvPr id="22" name="Rectangle 21"/>
            <p:cNvSpPr/>
            <p:nvPr/>
          </p:nvSpPr>
          <p:spPr>
            <a:xfrm>
              <a:off x="5043141" y="1737656"/>
              <a:ext cx="2240412" cy="671240"/>
            </a:xfrm>
            <a:prstGeom prst="rect">
              <a:avLst/>
            </a:prstGeom>
            <a:grpFill/>
            <a:ln w="12700" cap="flat" cmpd="sng" algn="ctr">
              <a:solidFill>
                <a:srgbClr val="5B9BD5">
                  <a:shade val="50000"/>
                </a:srgbClr>
              </a:solidFill>
              <a:prstDash val="solid"/>
              <a:miter lim="800000"/>
            </a:ln>
            <a:effectLst/>
          </p:spPr>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3" name="Picture 2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294716" y="1887320"/>
              <a:ext cx="421726" cy="421726"/>
            </a:xfrm>
            <a:prstGeom prst="rect">
              <a:avLst/>
            </a:prstGeom>
            <a:grpFill/>
          </p:spPr>
        </p:pic>
        <p:pic>
          <p:nvPicPr>
            <p:cNvPr id="24" name="Picture 2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83487" y="1884144"/>
              <a:ext cx="421726" cy="421726"/>
            </a:xfrm>
            <a:prstGeom prst="rect">
              <a:avLst/>
            </a:prstGeom>
            <a:grpFill/>
          </p:spPr>
        </p:pic>
        <p:pic>
          <p:nvPicPr>
            <p:cNvPr id="111" name="Picture 110"/>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005945" y="1888249"/>
              <a:ext cx="421726" cy="421726"/>
            </a:xfrm>
            <a:prstGeom prst="rect">
              <a:avLst/>
            </a:prstGeom>
            <a:grpFill/>
          </p:spPr>
        </p:pic>
        <p:sp>
          <p:nvSpPr>
            <p:cNvPr id="172" name="TextBox 171">
              <a:extLst>
                <a:ext uri="{FF2B5EF4-FFF2-40B4-BE49-F238E27FC236}">
                  <a16:creationId xmlns:a16="http://schemas.microsoft.com/office/drawing/2014/main" xmlns="" id="{10C57172-3D9F-4CF9-A146-9096AB4F7FFE}"/>
                </a:ext>
              </a:extLst>
            </p:cNvPr>
            <p:cNvSpPr txBox="1"/>
            <p:nvPr/>
          </p:nvSpPr>
          <p:spPr>
            <a:xfrm>
              <a:off x="4965682" y="1879563"/>
              <a:ext cx="941776" cy="430887"/>
            </a:xfrm>
            <a:prstGeom prst="rect">
              <a:avLst/>
            </a:prstGeom>
            <a:grp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#1 MGMT</a:t>
              </a:r>
            </a:p>
          </p:txBody>
        </p:sp>
        <p:pic>
          <p:nvPicPr>
            <p:cNvPr id="173" name="Picture 172">
              <a:extLst>
                <a:ext uri="{FF2B5EF4-FFF2-40B4-BE49-F238E27FC236}">
                  <a16:creationId xmlns:a16="http://schemas.microsoft.com/office/drawing/2014/main" xmlns="" id="{8DAD738C-E873-4D7F-B736-C0C2B83B0498}"/>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718483" y="1891773"/>
              <a:ext cx="421726" cy="421726"/>
            </a:xfrm>
            <a:prstGeom prst="rect">
              <a:avLst/>
            </a:prstGeom>
            <a:grpFill/>
          </p:spPr>
        </p:pic>
        <p:pic>
          <p:nvPicPr>
            <p:cNvPr id="174" name="Picture 173">
              <a:extLst>
                <a:ext uri="{FF2B5EF4-FFF2-40B4-BE49-F238E27FC236}">
                  <a16:creationId xmlns:a16="http://schemas.microsoft.com/office/drawing/2014/main" xmlns="" id="{D6055ACF-0AFC-4220-B114-A173A973169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26795" y="2105755"/>
              <a:ext cx="234376" cy="234376"/>
            </a:xfrm>
            <a:prstGeom prst="rect">
              <a:avLst/>
            </a:prstGeom>
            <a:grpFill/>
          </p:spPr>
        </p:pic>
      </p:grpSp>
      <p:grpSp>
        <p:nvGrpSpPr>
          <p:cNvPr id="182" name="Group 181">
            <a:extLst>
              <a:ext uri="{FF2B5EF4-FFF2-40B4-BE49-F238E27FC236}">
                <a16:creationId xmlns:a16="http://schemas.microsoft.com/office/drawing/2014/main" xmlns="" id="{A4ADCC66-4742-44F9-B129-191544402BB4}"/>
              </a:ext>
            </a:extLst>
          </p:cNvPr>
          <p:cNvGrpSpPr/>
          <p:nvPr/>
        </p:nvGrpSpPr>
        <p:grpSpPr>
          <a:xfrm>
            <a:off x="4320509" y="5382903"/>
            <a:ext cx="1205778" cy="791337"/>
            <a:chOff x="4306809" y="5285961"/>
            <a:chExt cx="1205778" cy="791337"/>
          </a:xfrm>
        </p:grpSpPr>
        <p:sp>
          <p:nvSpPr>
            <p:cNvPr id="180" name="Rectangle 179">
              <a:extLst>
                <a:ext uri="{FF2B5EF4-FFF2-40B4-BE49-F238E27FC236}">
                  <a16:creationId xmlns:a16="http://schemas.microsoft.com/office/drawing/2014/main" xmlns="" id="{A77A2F2A-221E-4A54-BFD5-771D87352A47}"/>
                </a:ext>
              </a:extLst>
            </p:cNvPr>
            <p:cNvSpPr/>
            <p:nvPr/>
          </p:nvSpPr>
          <p:spPr>
            <a:xfrm>
              <a:off x="4306809" y="5554078"/>
              <a:ext cx="1205778" cy="523220"/>
            </a:xfrm>
            <a:prstGeom prst="rect">
              <a:avLst/>
            </a:prstGeom>
          </p:spPr>
          <p:txBody>
            <a:bodyPr wrap="none">
              <a:spAutoFit/>
            </a:bodyPr>
            <a:lstStyle/>
            <a:p>
              <a:pPr lvl="0" algn="ctr">
                <a:defRPr/>
              </a:pPr>
              <a:r>
                <a:rPr lang="en-US" sz="1400" kern="0" dirty="0">
                  <a:solidFill>
                    <a:schemeClr val="bg1"/>
                  </a:solidFill>
                  <a:latin typeface="Segoe UI Light" panose="020B0502040204020203" pitchFamily="34" charset="0"/>
                  <a:cs typeface="Segoe UI Light" panose="020B0502040204020203" pitchFamily="34" charset="0"/>
                </a:rPr>
                <a:t>Azure Virtual </a:t>
              </a:r>
            </a:p>
            <a:p>
              <a:pPr lvl="0" algn="ctr">
                <a:defRPr/>
              </a:pPr>
              <a:r>
                <a:rPr lang="en-US" sz="1400" kern="0" dirty="0">
                  <a:solidFill>
                    <a:schemeClr val="bg1"/>
                  </a:solidFill>
                  <a:latin typeface="Segoe UI Light" panose="020B0502040204020203" pitchFamily="34" charset="0"/>
                  <a:cs typeface="Segoe UI Light" panose="020B0502040204020203" pitchFamily="34" charset="0"/>
                </a:rPr>
                <a:t>Network</a:t>
              </a:r>
            </a:p>
          </p:txBody>
        </p:sp>
        <p:pic>
          <p:nvPicPr>
            <p:cNvPr id="181" name="Picture 180">
              <a:extLst>
                <a:ext uri="{FF2B5EF4-FFF2-40B4-BE49-F238E27FC236}">
                  <a16:creationId xmlns:a16="http://schemas.microsoft.com/office/drawing/2014/main" xmlns="" id="{B4B93167-B25D-48BE-8DCB-02E99F2B75D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75046" y="5285961"/>
              <a:ext cx="402177" cy="402177"/>
            </a:xfrm>
            <a:prstGeom prst="rect">
              <a:avLst/>
            </a:prstGeom>
          </p:spPr>
        </p:pic>
      </p:grpSp>
      <p:grpSp>
        <p:nvGrpSpPr>
          <p:cNvPr id="183" name="Group 182">
            <a:extLst>
              <a:ext uri="{FF2B5EF4-FFF2-40B4-BE49-F238E27FC236}">
                <a16:creationId xmlns:a16="http://schemas.microsoft.com/office/drawing/2014/main" xmlns="" id="{F60562C0-49B2-48BA-BC2B-B8235A035701}"/>
              </a:ext>
            </a:extLst>
          </p:cNvPr>
          <p:cNvGrpSpPr/>
          <p:nvPr/>
        </p:nvGrpSpPr>
        <p:grpSpPr>
          <a:xfrm>
            <a:off x="8473524" y="5245300"/>
            <a:ext cx="3184659" cy="1508868"/>
            <a:chOff x="8194491" y="5056889"/>
            <a:chExt cx="3184659" cy="1218390"/>
          </a:xfrm>
          <a:solidFill>
            <a:schemeClr val="tx1"/>
          </a:solidFill>
        </p:grpSpPr>
        <p:sp>
          <p:nvSpPr>
            <p:cNvPr id="184" name="Rectangular Callout 76">
              <a:extLst>
                <a:ext uri="{FF2B5EF4-FFF2-40B4-BE49-F238E27FC236}">
                  <a16:creationId xmlns:a16="http://schemas.microsoft.com/office/drawing/2014/main" xmlns="" id="{59F2C677-9652-4EB2-808C-F7863194DEB6}"/>
                </a:ext>
              </a:extLst>
            </p:cNvPr>
            <p:cNvSpPr/>
            <p:nvPr/>
          </p:nvSpPr>
          <p:spPr>
            <a:xfrm>
              <a:off x="8539395" y="5082615"/>
              <a:ext cx="2839755" cy="1192664"/>
            </a:xfrm>
            <a:prstGeom prst="wedgeRectCallout">
              <a:avLst>
                <a:gd name="adj1" fmla="val -71511"/>
                <a:gd name="adj2" fmla="val -28459"/>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on Dev/Test servers only when needed</a:t>
              </a:r>
              <a:endPar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lvl="0">
                <a:defRPr/>
              </a:pPr>
              <a:r>
                <a:rPr lang="en-US" sz="1100" u="sng" kern="0" dirty="0">
                  <a:solidFill>
                    <a:sysClr val="windowText" lastClr="000000"/>
                  </a:solidFill>
                  <a:latin typeface="Calibri Light" panose="020F0302020204030204"/>
                </a:rPr>
                <a:t>QA: </a:t>
              </a:r>
              <a:r>
                <a:rPr lang="en-US" sz="1100" b="1" kern="0" dirty="0">
                  <a:solidFill>
                    <a:sysClr val="windowText" lastClr="000000"/>
                  </a:solidFill>
                  <a:latin typeface="Calibri Light" panose="020F0302020204030204"/>
                </a:rPr>
                <a:t>VM type </a:t>
              </a:r>
              <a:r>
                <a:rPr lang="en-US" sz="1100" kern="0" dirty="0">
                  <a:solidFill>
                    <a:sysClr val="windowText" lastClr="000000"/>
                  </a:solidFill>
                  <a:latin typeface="Calibri Light" panose="020F0302020204030204"/>
                </a:rPr>
                <a:t>: </a:t>
              </a:r>
              <a:r>
                <a:rPr lang="en-US" sz="1100" b="1" kern="0" dirty="0">
                  <a:solidFill>
                    <a:srgbClr val="FF0000"/>
                  </a:solidFill>
                  <a:latin typeface="Calibri Light" panose="020F0302020204030204"/>
                </a:rPr>
                <a:t>M64s</a:t>
              </a:r>
              <a:r>
                <a:rPr lang="en-US" sz="1100" kern="0" dirty="0">
                  <a:solidFill>
                    <a:sysClr val="windowText" lastClr="000000"/>
                  </a:solidFill>
                  <a:latin typeface="Calibri Light" panose="020F0302020204030204"/>
                </a:rPr>
                <a:t>, </a:t>
              </a:r>
              <a:r>
                <a:rPr lang="en-US" sz="1100" b="1" kern="0" dirty="0">
                  <a:solidFill>
                    <a:sysClr val="windowText" lastClr="000000"/>
                  </a:solidFill>
                  <a:latin typeface="Calibri Light" panose="020F0302020204030204"/>
                </a:rPr>
                <a:t>Storage </a:t>
              </a:r>
            </a:p>
            <a:p>
              <a:pPr lvl="0">
                <a:defRPr/>
              </a:pPr>
              <a:r>
                <a:rPr lang="en-US" sz="1100" kern="0" dirty="0">
                  <a:solidFill>
                    <a:sysClr val="windowText" lastClr="000000"/>
                  </a:solidFill>
                  <a:latin typeface="Calibri Light" panose="020F0302020204030204"/>
                </a:rPr>
                <a:t>Data: 1 x P30. Log: 1 x P20, Shared: 1 x P30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DEV, TST</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E32v3</a:t>
              </a:r>
              <a:r>
                <a:rPr kumimoji="0" lang="en-US" sz="1100" b="0" i="0" u="none" strike="noStrike" kern="0" cap="none" spc="0" normalizeH="0" baseline="0" noProof="0" dirty="0">
                  <a:ln>
                    <a:noFill/>
                  </a:ln>
                  <a:solidFill>
                    <a:srgbClr val="FF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Storage per VM</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1 x P15, Log: 1 x P10, Shared: 1 x P15</a:t>
              </a:r>
            </a:p>
          </p:txBody>
        </p:sp>
        <p:sp>
          <p:nvSpPr>
            <p:cNvPr id="185" name="Oval 184">
              <a:extLst>
                <a:ext uri="{FF2B5EF4-FFF2-40B4-BE49-F238E27FC236}">
                  <a16:creationId xmlns:a16="http://schemas.microsoft.com/office/drawing/2014/main" xmlns="" id="{75CC5E6D-9226-4946-93EF-FCD50A26A23F}"/>
                </a:ext>
              </a:extLst>
            </p:cNvPr>
            <p:cNvSpPr/>
            <p:nvPr/>
          </p:nvSpPr>
          <p:spPr>
            <a:xfrm>
              <a:off x="8194491" y="5056889"/>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8</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186" name="Group 185">
            <a:extLst>
              <a:ext uri="{FF2B5EF4-FFF2-40B4-BE49-F238E27FC236}">
                <a16:creationId xmlns:a16="http://schemas.microsoft.com/office/drawing/2014/main" xmlns="" id="{93B7BFBC-505E-4024-BCE5-82E48F0DAFB9}"/>
              </a:ext>
            </a:extLst>
          </p:cNvPr>
          <p:cNvGrpSpPr/>
          <p:nvPr/>
        </p:nvGrpSpPr>
        <p:grpSpPr>
          <a:xfrm>
            <a:off x="8041085" y="3134005"/>
            <a:ext cx="3065853" cy="2048313"/>
            <a:chOff x="8041085" y="3134005"/>
            <a:chExt cx="3065853" cy="1852649"/>
          </a:xfrm>
          <a:solidFill>
            <a:schemeClr val="tx1"/>
          </a:solidFill>
        </p:grpSpPr>
        <p:sp>
          <p:nvSpPr>
            <p:cNvPr id="187" name="Rectangular Callout 55">
              <a:extLst>
                <a:ext uri="{FF2B5EF4-FFF2-40B4-BE49-F238E27FC236}">
                  <a16:creationId xmlns:a16="http://schemas.microsoft.com/office/drawing/2014/main" xmlns="" id="{6F760A43-2D47-449E-BA85-D93D63CBB7BA}"/>
                </a:ext>
              </a:extLst>
            </p:cNvPr>
            <p:cNvSpPr/>
            <p:nvPr/>
          </p:nvSpPr>
          <p:spPr>
            <a:xfrm>
              <a:off x="8041085" y="3389875"/>
              <a:ext cx="3065853" cy="1596779"/>
            </a:xfrm>
            <a:prstGeom prst="wedgeRectCallout">
              <a:avLst>
                <a:gd name="adj1" fmla="val 2827"/>
                <a:gd name="adj2" fmla="val -69077"/>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M128s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(128-core, 2TB RAM)</a:t>
              </a:r>
            </a:p>
            <a:p>
              <a:pPr lvl="0" algn="ctr">
                <a:defRPr/>
              </a:pPr>
              <a:endParaRPr lang="en-US" sz="800" kern="0" dirty="0">
                <a:solidFill>
                  <a:sysClr val="windowText" lastClr="000000"/>
                </a:solidFill>
                <a:latin typeface="Calibri Light" panose="020F0302020204030204"/>
              </a:endParaRP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(x2): </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2 x P30 disks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 TB/200MBs)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2TB,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400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Log (x2) : </a:t>
              </a:r>
              <a:r>
                <a:rPr lang="en-US" sz="1100" u="sng" kern="0" dirty="0">
                  <a:solidFill>
                    <a:sysClr val="windowText" lastClr="000000"/>
                  </a:solidFill>
                  <a:latin typeface="Calibri Light" panose="020F0302020204030204"/>
                </a:rPr>
                <a:t>2</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P15 disk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(256 GB/125MBs)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512 GB, 250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Shared (x2): </a:t>
              </a:r>
              <a:r>
                <a:rPr lang="en-US" sz="1100" u="sng" kern="0" dirty="0">
                  <a:solidFill>
                    <a:sysClr val="windowText" lastClr="000000"/>
                  </a:solidFill>
                  <a:latin typeface="Calibri Light" panose="020F0302020204030204"/>
                </a:rPr>
                <a:t>1</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P30 disk</a:t>
              </a:r>
              <a:r>
                <a:rPr kumimoji="0" lang="en-US" sz="1100" b="0" i="0"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(1TB/200MBs)</a:t>
              </a:r>
            </a:p>
          </p:txBody>
        </p:sp>
        <p:sp>
          <p:nvSpPr>
            <p:cNvPr id="188" name="Oval 187">
              <a:extLst>
                <a:ext uri="{FF2B5EF4-FFF2-40B4-BE49-F238E27FC236}">
                  <a16:creationId xmlns:a16="http://schemas.microsoft.com/office/drawing/2014/main" xmlns="" id="{51B595CA-4400-4E75-8921-A14E3C1AA309}"/>
                </a:ext>
              </a:extLst>
            </p:cNvPr>
            <p:cNvSpPr/>
            <p:nvPr/>
          </p:nvSpPr>
          <p:spPr>
            <a:xfrm>
              <a:off x="8159913" y="313400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grpSp>
      <p:sp>
        <p:nvSpPr>
          <p:cNvPr id="125" name="Rectangle 124">
            <a:extLst>
              <a:ext uri="{FF2B5EF4-FFF2-40B4-BE49-F238E27FC236}">
                <a16:creationId xmlns:a16="http://schemas.microsoft.com/office/drawing/2014/main" xmlns="" id="{05B14B72-02FD-48C9-A14B-55E9221284E0}"/>
              </a:ext>
            </a:extLst>
          </p:cNvPr>
          <p:cNvSpPr/>
          <p:nvPr/>
        </p:nvSpPr>
        <p:spPr>
          <a:xfrm>
            <a:off x="4195376" y="1884562"/>
            <a:ext cx="656307" cy="900190"/>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126" name="Picture 125">
            <a:extLst>
              <a:ext uri="{FF2B5EF4-FFF2-40B4-BE49-F238E27FC236}">
                <a16:creationId xmlns:a16="http://schemas.microsoft.com/office/drawing/2014/main" xmlns="" id="{EDEEF709-7B9E-4C9B-B547-4B1A1E29043D}"/>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399388" y="2205281"/>
            <a:ext cx="259624" cy="259624"/>
          </a:xfrm>
          <a:prstGeom prst="rect">
            <a:avLst/>
          </a:prstGeom>
        </p:spPr>
      </p:pic>
      <p:sp>
        <p:nvSpPr>
          <p:cNvPr id="127" name="TextBox 126">
            <a:extLst>
              <a:ext uri="{FF2B5EF4-FFF2-40B4-BE49-F238E27FC236}">
                <a16:creationId xmlns:a16="http://schemas.microsoft.com/office/drawing/2014/main" xmlns="" id="{376ECD66-8F2F-4535-B850-4C64E5A0604A}"/>
              </a:ext>
            </a:extLst>
          </p:cNvPr>
          <p:cNvSpPr txBox="1"/>
          <p:nvPr/>
        </p:nvSpPr>
        <p:spPr>
          <a:xfrm>
            <a:off x="4086803" y="2415420"/>
            <a:ext cx="917805" cy="369332"/>
          </a:xfrm>
          <a:prstGeom prst="rect">
            <a:avLst/>
          </a:prstGeom>
          <a:noFill/>
        </p:spPr>
        <p:txBody>
          <a:bodyPr wrap="square" rtlCol="0">
            <a:spAutoFit/>
          </a:bodyPr>
          <a:lstStyle/>
          <a:p>
            <a:pPr lvl="0" algn="ctr">
              <a:defRPr/>
            </a:pPr>
            <a:r>
              <a:rPr lang="en-US" sz="900" kern="0" dirty="0">
                <a:solidFill>
                  <a:sysClr val="windowText" lastClr="000000"/>
                </a:solidFill>
                <a:latin typeface="Segoe UI Light" panose="020B0502040204020203" pitchFamily="34" charset="0"/>
                <a:cs typeface="Segoe UI Light" panose="020B0502040204020203" pitchFamily="34" charset="0"/>
              </a:rPr>
              <a:t>ExpressRoute Gateway</a:t>
            </a:r>
          </a:p>
        </p:txBody>
      </p:sp>
      <p:sp>
        <p:nvSpPr>
          <p:cNvPr id="128" name="Rectangle 127">
            <a:extLst>
              <a:ext uri="{FF2B5EF4-FFF2-40B4-BE49-F238E27FC236}">
                <a16:creationId xmlns:a16="http://schemas.microsoft.com/office/drawing/2014/main" xmlns="" id="{7A112493-43C5-49BE-97C1-4C5432AD2E1C}"/>
              </a:ext>
            </a:extLst>
          </p:cNvPr>
          <p:cNvSpPr/>
          <p:nvPr/>
        </p:nvSpPr>
        <p:spPr>
          <a:xfrm>
            <a:off x="3426721" y="2166757"/>
            <a:ext cx="770403" cy="228112"/>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29" name="Picture 128">
            <a:extLst>
              <a:ext uri="{FF2B5EF4-FFF2-40B4-BE49-F238E27FC236}">
                <a16:creationId xmlns:a16="http://schemas.microsoft.com/office/drawing/2014/main" xmlns="" id="{A339ECC2-3574-491A-8120-DC5C0283E76F}"/>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669424" y="2209744"/>
            <a:ext cx="242395" cy="127257"/>
          </a:xfrm>
          <a:prstGeom prst="rect">
            <a:avLst/>
          </a:prstGeom>
        </p:spPr>
      </p:pic>
      <p:grpSp>
        <p:nvGrpSpPr>
          <p:cNvPr id="110" name="Group 109">
            <a:extLst>
              <a:ext uri="{FF2B5EF4-FFF2-40B4-BE49-F238E27FC236}">
                <a16:creationId xmlns:a16="http://schemas.microsoft.com/office/drawing/2014/main" xmlns="" id="{C75312A0-ED1A-482A-A4FF-0E644DBBE2F8}"/>
              </a:ext>
            </a:extLst>
          </p:cNvPr>
          <p:cNvGrpSpPr/>
          <p:nvPr/>
        </p:nvGrpSpPr>
        <p:grpSpPr>
          <a:xfrm>
            <a:off x="3999282" y="807634"/>
            <a:ext cx="1089799" cy="1037080"/>
            <a:chOff x="3999282" y="807634"/>
            <a:chExt cx="1089799" cy="1037080"/>
          </a:xfrm>
        </p:grpSpPr>
        <p:sp>
          <p:nvSpPr>
            <p:cNvPr id="171" name="Oval 170">
              <a:extLst>
                <a:ext uri="{FF2B5EF4-FFF2-40B4-BE49-F238E27FC236}">
                  <a16:creationId xmlns:a16="http://schemas.microsoft.com/office/drawing/2014/main" xmlns="" id="{2C6D1AF9-0D6A-45C8-B391-B5250E10BF88}"/>
                </a:ext>
              </a:extLst>
            </p:cNvPr>
            <p:cNvSpPr/>
            <p:nvPr/>
          </p:nvSpPr>
          <p:spPr>
            <a:xfrm>
              <a:off x="3999282" y="807634"/>
              <a:ext cx="192232" cy="193934"/>
            </a:xfrm>
            <a:prstGeom prst="ellipse">
              <a:avLst/>
            </a:prstGeom>
            <a:solidFill>
              <a:schemeClr val="tx1"/>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70" name="Rectangular Callout 81">
              <a:extLst>
                <a:ext uri="{FF2B5EF4-FFF2-40B4-BE49-F238E27FC236}">
                  <a16:creationId xmlns:a16="http://schemas.microsoft.com/office/drawing/2014/main" xmlns="" id="{FE40DE5F-285C-40A8-8832-C0DFEFCE3BB4}"/>
                </a:ext>
              </a:extLst>
            </p:cNvPr>
            <p:cNvSpPr/>
            <p:nvPr/>
          </p:nvSpPr>
          <p:spPr>
            <a:xfrm>
              <a:off x="4230662" y="829056"/>
              <a:ext cx="858419" cy="1015658"/>
            </a:xfrm>
            <a:prstGeom prst="wedgeRectCallout">
              <a:avLst>
                <a:gd name="adj1" fmla="val 67808"/>
                <a:gd name="adj2" fmla="val 88058"/>
              </a:avLst>
            </a:prstGeom>
            <a:solidFill>
              <a:schemeClr val="tx1"/>
            </a:solid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AD,</a:t>
              </a:r>
            </a:p>
            <a:p>
              <a:pPr lvl="0" algn="ctr">
                <a:defRPr/>
              </a:pPr>
              <a:r>
                <a:rPr lang="en-US" sz="1100" kern="0" dirty="0">
                  <a:solidFill>
                    <a:sysClr val="windowText" lastClr="000000"/>
                  </a:solidFill>
                  <a:latin typeface="Calibri Light" panose="020F0302020204030204"/>
                </a:rPr>
                <a:t>Monitoring,</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Backup Server,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SAP Router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in VM</a:t>
              </a:r>
            </a:p>
          </p:txBody>
        </p:sp>
      </p:grpSp>
      <p:sp>
        <p:nvSpPr>
          <p:cNvPr id="15" name="Cloud Callout 14"/>
          <p:cNvSpPr/>
          <p:nvPr/>
        </p:nvSpPr>
        <p:spPr>
          <a:xfrm>
            <a:off x="2488578" y="1890144"/>
            <a:ext cx="1073888" cy="3951835"/>
          </a:xfrm>
          <a:prstGeom prst="cloudCallout">
            <a:avLst>
              <a:gd name="adj1" fmla="val 4910"/>
              <a:gd name="adj2" fmla="val 17061"/>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2653474" y="3439728"/>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WAN</a:t>
            </a:r>
          </a:p>
        </p:txBody>
      </p:sp>
    </p:spTree>
    <p:extLst>
      <p:ext uri="{BB962C8B-B14F-4D97-AF65-F5344CB8AC3E}">
        <p14:creationId xmlns:p14="http://schemas.microsoft.com/office/powerpoint/2010/main" val="39114889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fade">
                                      <p:cBhvr>
                                        <p:cTn id="14" dur="1000"/>
                                        <p:tgtEl>
                                          <p:spTgt spid="110"/>
                                        </p:tgtEl>
                                      </p:cBhvr>
                                    </p:animEffect>
                                    <p:anim calcmode="lin" valueType="num">
                                      <p:cBhvr>
                                        <p:cTn id="15" dur="1000" fill="hold"/>
                                        <p:tgtEl>
                                          <p:spTgt spid="110"/>
                                        </p:tgtEl>
                                        <p:attrNameLst>
                                          <p:attrName>ppt_x</p:attrName>
                                        </p:attrNameLst>
                                      </p:cBhvr>
                                      <p:tavLst>
                                        <p:tav tm="0">
                                          <p:val>
                                            <p:strVal val="#ppt_x"/>
                                          </p:val>
                                        </p:tav>
                                        <p:tav tm="100000">
                                          <p:val>
                                            <p:strVal val="#ppt_x"/>
                                          </p:val>
                                        </p:tav>
                                      </p:tavLst>
                                    </p:anim>
                                    <p:anim calcmode="lin" valueType="num">
                                      <p:cBhvr>
                                        <p:cTn id="16"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anim calcmode="lin" valueType="num">
                                      <p:cBhvr>
                                        <p:cTn id="29" dur="1000" fill="hold"/>
                                        <p:tgtEl>
                                          <p:spTgt spid="65"/>
                                        </p:tgtEl>
                                        <p:attrNameLst>
                                          <p:attrName>ppt_x</p:attrName>
                                        </p:attrNameLst>
                                      </p:cBhvr>
                                      <p:tavLst>
                                        <p:tav tm="0">
                                          <p:val>
                                            <p:strVal val="#ppt_x"/>
                                          </p:val>
                                        </p:tav>
                                        <p:tav tm="100000">
                                          <p:val>
                                            <p:strVal val="#ppt_x"/>
                                          </p:val>
                                        </p:tav>
                                      </p:tavLst>
                                    </p:anim>
                                    <p:anim calcmode="lin" valueType="num">
                                      <p:cBhvr>
                                        <p:cTn id="30"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fade">
                                      <p:cBhvr>
                                        <p:cTn id="35" dur="1000"/>
                                        <p:tgtEl>
                                          <p:spTgt spid="89"/>
                                        </p:tgtEl>
                                      </p:cBhvr>
                                    </p:animEffect>
                                    <p:anim calcmode="lin" valueType="num">
                                      <p:cBhvr>
                                        <p:cTn id="36" dur="1000" fill="hold"/>
                                        <p:tgtEl>
                                          <p:spTgt spid="89"/>
                                        </p:tgtEl>
                                        <p:attrNameLst>
                                          <p:attrName>ppt_x</p:attrName>
                                        </p:attrNameLst>
                                      </p:cBhvr>
                                      <p:tavLst>
                                        <p:tav tm="0">
                                          <p:val>
                                            <p:strVal val="#ppt_x"/>
                                          </p:val>
                                        </p:tav>
                                        <p:tav tm="100000">
                                          <p:val>
                                            <p:strVal val="#ppt_x"/>
                                          </p:val>
                                        </p:tav>
                                      </p:tavLst>
                                    </p:anim>
                                    <p:anim calcmode="lin" valueType="num">
                                      <p:cBhvr>
                                        <p:cTn id="37"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1000"/>
                                        <p:tgtEl>
                                          <p:spTgt spid="100"/>
                                        </p:tgtEl>
                                      </p:cBhvr>
                                    </p:animEffect>
                                    <p:anim calcmode="lin" valueType="num">
                                      <p:cBhvr>
                                        <p:cTn id="43" dur="1000" fill="hold"/>
                                        <p:tgtEl>
                                          <p:spTgt spid="100"/>
                                        </p:tgtEl>
                                        <p:attrNameLst>
                                          <p:attrName>ppt_x</p:attrName>
                                        </p:attrNameLst>
                                      </p:cBhvr>
                                      <p:tavLst>
                                        <p:tav tm="0">
                                          <p:val>
                                            <p:strVal val="#ppt_x"/>
                                          </p:val>
                                        </p:tav>
                                        <p:tav tm="100000">
                                          <p:val>
                                            <p:strVal val="#ppt_x"/>
                                          </p:val>
                                        </p:tav>
                                      </p:tavLst>
                                    </p:anim>
                                    <p:anim calcmode="lin" valueType="num">
                                      <p:cBhvr>
                                        <p:cTn id="4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3"/>
                                        </p:tgtEl>
                                        <p:attrNameLst>
                                          <p:attrName>style.visibility</p:attrName>
                                        </p:attrNameLst>
                                      </p:cBhvr>
                                      <p:to>
                                        <p:strVal val="visible"/>
                                      </p:to>
                                    </p:set>
                                    <p:animEffect transition="in" filter="fade">
                                      <p:cBhvr>
                                        <p:cTn id="49" dur="1000"/>
                                        <p:tgtEl>
                                          <p:spTgt spid="183"/>
                                        </p:tgtEl>
                                      </p:cBhvr>
                                    </p:animEffect>
                                    <p:anim calcmode="lin" valueType="num">
                                      <p:cBhvr>
                                        <p:cTn id="50" dur="1000" fill="hold"/>
                                        <p:tgtEl>
                                          <p:spTgt spid="183"/>
                                        </p:tgtEl>
                                        <p:attrNameLst>
                                          <p:attrName>ppt_x</p:attrName>
                                        </p:attrNameLst>
                                      </p:cBhvr>
                                      <p:tavLst>
                                        <p:tav tm="0">
                                          <p:val>
                                            <p:strVal val="#ppt_x"/>
                                          </p:val>
                                        </p:tav>
                                        <p:tav tm="100000">
                                          <p:val>
                                            <p:strVal val="#ppt_x"/>
                                          </p:val>
                                        </p:tav>
                                      </p:tavLst>
                                    </p:anim>
                                    <p:anim calcmode="lin" valueType="num">
                                      <p:cBhvr>
                                        <p:cTn id="51" dur="1000" fill="hold"/>
                                        <p:tgtEl>
                                          <p:spTgt spid="18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6"/>
                                        </p:tgtEl>
                                        <p:attrNameLst>
                                          <p:attrName>style.visibility</p:attrName>
                                        </p:attrNameLst>
                                      </p:cBhvr>
                                      <p:to>
                                        <p:strVal val="visible"/>
                                      </p:to>
                                    </p:set>
                                    <p:animEffect transition="in" filter="fade">
                                      <p:cBhvr>
                                        <p:cTn id="56" dur="1000"/>
                                        <p:tgtEl>
                                          <p:spTgt spid="186"/>
                                        </p:tgtEl>
                                      </p:cBhvr>
                                    </p:animEffect>
                                    <p:anim calcmode="lin" valueType="num">
                                      <p:cBhvr>
                                        <p:cTn id="57" dur="1000" fill="hold"/>
                                        <p:tgtEl>
                                          <p:spTgt spid="186"/>
                                        </p:tgtEl>
                                        <p:attrNameLst>
                                          <p:attrName>ppt_x</p:attrName>
                                        </p:attrNameLst>
                                      </p:cBhvr>
                                      <p:tavLst>
                                        <p:tav tm="0">
                                          <p:val>
                                            <p:strVal val="#ppt_x"/>
                                          </p:val>
                                        </p:tav>
                                        <p:tav tm="100000">
                                          <p:val>
                                            <p:strVal val="#ppt_x"/>
                                          </p:val>
                                        </p:tav>
                                      </p:tavLst>
                                    </p:anim>
                                    <p:anim calcmode="lin" valueType="num">
                                      <p:cBhvr>
                                        <p:cTn id="58"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87A1B996-FAA7-4653-8D39-0C26684A9C5A}"/>
              </a:ext>
            </a:extLst>
          </p:cNvPr>
          <p:cNvSpPr>
            <a:spLocks noGrp="1"/>
          </p:cNvSpPr>
          <p:nvPr>
            <p:ph type="title"/>
          </p:nvPr>
        </p:nvSpPr>
        <p:spPr>
          <a:xfrm>
            <a:off x="269240" y="1"/>
            <a:ext cx="11655840" cy="1189176"/>
          </a:xfrm>
        </p:spPr>
        <p:txBody>
          <a:bodyPr>
            <a:normAutofit/>
          </a:bodyPr>
          <a:lstStyle/>
          <a:p>
            <a:r>
              <a:rPr lang="en-US" sz="3400" dirty="0">
                <a:cs typeface="Segoe UI Light" panose="020B0502040204020203" pitchFamily="34" charset="0"/>
              </a:rPr>
              <a:t>Cost: BW on HANA with HA</a:t>
            </a:r>
            <a:endParaRPr lang="en-US" sz="3400" dirty="0"/>
          </a:p>
        </p:txBody>
      </p:sp>
      <p:graphicFrame>
        <p:nvGraphicFramePr>
          <p:cNvPr id="3" name="Table 2" descr="A table displays the cost estimates for BW on HANA with HA. &#10;&#10;At this time, we are unable to capture all of the information in the table. Future versions of this course should address this." title="BW on HANA with HA Costs">
            <a:extLst>
              <a:ext uri="{FF2B5EF4-FFF2-40B4-BE49-F238E27FC236}">
                <a16:creationId xmlns:a16="http://schemas.microsoft.com/office/drawing/2014/main" xmlns="" id="{46DF9831-EC99-4427-8344-299FC58054D9}"/>
              </a:ext>
            </a:extLst>
          </p:cNvPr>
          <p:cNvGraphicFramePr>
            <a:graphicFrameLocks noGrp="1"/>
          </p:cNvGraphicFramePr>
          <p:nvPr>
            <p:extLst>
              <p:ext uri="{D42A27DB-BD31-4B8C-83A1-F6EECF244321}">
                <p14:modId xmlns:p14="http://schemas.microsoft.com/office/powerpoint/2010/main" val="2242111454"/>
              </p:ext>
            </p:extLst>
          </p:nvPr>
        </p:nvGraphicFramePr>
        <p:xfrm>
          <a:off x="311387" y="650591"/>
          <a:ext cx="11444515" cy="5959044"/>
        </p:xfrm>
        <a:graphic>
          <a:graphicData uri="http://schemas.openxmlformats.org/drawingml/2006/table">
            <a:tbl>
              <a:tblPr/>
              <a:tblGrid>
                <a:gridCol w="1017290">
                  <a:extLst>
                    <a:ext uri="{9D8B030D-6E8A-4147-A177-3AD203B41FA5}">
                      <a16:colId xmlns:a16="http://schemas.microsoft.com/office/drawing/2014/main" xmlns="" val="3774757591"/>
                    </a:ext>
                  </a:extLst>
                </a:gridCol>
                <a:gridCol w="1017290">
                  <a:extLst>
                    <a:ext uri="{9D8B030D-6E8A-4147-A177-3AD203B41FA5}">
                      <a16:colId xmlns:a16="http://schemas.microsoft.com/office/drawing/2014/main" xmlns="" val="853917648"/>
                    </a:ext>
                  </a:extLst>
                </a:gridCol>
                <a:gridCol w="1659788">
                  <a:extLst>
                    <a:ext uri="{9D8B030D-6E8A-4147-A177-3AD203B41FA5}">
                      <a16:colId xmlns:a16="http://schemas.microsoft.com/office/drawing/2014/main" xmlns="" val="2508192395"/>
                    </a:ext>
                  </a:extLst>
                </a:gridCol>
                <a:gridCol w="682656">
                  <a:extLst>
                    <a:ext uri="{9D8B030D-6E8A-4147-A177-3AD203B41FA5}">
                      <a16:colId xmlns:a16="http://schemas.microsoft.com/office/drawing/2014/main" xmlns="" val="3920231272"/>
                    </a:ext>
                  </a:extLst>
                </a:gridCol>
                <a:gridCol w="655885">
                  <a:extLst>
                    <a:ext uri="{9D8B030D-6E8A-4147-A177-3AD203B41FA5}">
                      <a16:colId xmlns:a16="http://schemas.microsoft.com/office/drawing/2014/main" xmlns="" val="4271300655"/>
                    </a:ext>
                  </a:extLst>
                </a:gridCol>
                <a:gridCol w="481874">
                  <a:extLst>
                    <a:ext uri="{9D8B030D-6E8A-4147-A177-3AD203B41FA5}">
                      <a16:colId xmlns:a16="http://schemas.microsoft.com/office/drawing/2014/main" xmlns="" val="552577685"/>
                    </a:ext>
                  </a:extLst>
                </a:gridCol>
                <a:gridCol w="1766873">
                  <a:extLst>
                    <a:ext uri="{9D8B030D-6E8A-4147-A177-3AD203B41FA5}">
                      <a16:colId xmlns:a16="http://schemas.microsoft.com/office/drawing/2014/main" xmlns="" val="1326431972"/>
                    </a:ext>
                  </a:extLst>
                </a:gridCol>
                <a:gridCol w="803124">
                  <a:extLst>
                    <a:ext uri="{9D8B030D-6E8A-4147-A177-3AD203B41FA5}">
                      <a16:colId xmlns:a16="http://schemas.microsoft.com/office/drawing/2014/main" xmlns="" val="1042869436"/>
                    </a:ext>
                  </a:extLst>
                </a:gridCol>
                <a:gridCol w="3359735">
                  <a:extLst>
                    <a:ext uri="{9D8B030D-6E8A-4147-A177-3AD203B41FA5}">
                      <a16:colId xmlns:a16="http://schemas.microsoft.com/office/drawing/2014/main" xmlns="" val="3177480387"/>
                    </a:ext>
                  </a:extLst>
                </a:gridCol>
              </a:tblGrid>
              <a:tr h="229194">
                <a:tc>
                  <a:txBody>
                    <a:bodyPr/>
                    <a:lstStyle/>
                    <a:p>
                      <a:pPr algn="ctr" rtl="0" fontAlgn="ctr"/>
                      <a:r>
                        <a:rPr lang="en-US" sz="1000" b="1" i="0" u="none" strike="noStrike" dirty="0">
                          <a:solidFill>
                            <a:srgbClr val="FFFFFF"/>
                          </a:solidFill>
                          <a:effectLst/>
                          <a:latin typeface="Calibri" panose="020F0502020204030204" pitchFamily="34" charset="0"/>
                        </a:rPr>
                        <a:t>Environment</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Category</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Service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Region</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Quantity</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Usage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Description</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Cost</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Rationale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extLst>
                  <a:ext uri="{0D108BD9-81ED-4DB2-BD59-A6C34878D82A}">
                    <a16:rowId xmlns:a16="http://schemas.microsoft.com/office/drawing/2014/main" xmlns="" val="813046621"/>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VM/M128s/Linux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$11169.00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DB Size 1.2 TB - fits to 2TB M128s with head-room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3790731324"/>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 TB capacity + 400 MB/s Throughput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1613411312"/>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$138.24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512 GB capacity + 250MB/s Throughput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18287075"/>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$245.76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 TB capacity</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3907625169"/>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VM/E8_v3/Linux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APPL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$548.00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17512 SAPS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2899542638"/>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ASCS/NFS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$137.00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SAP ASCS/NFS Availability Set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429173384"/>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NFS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$137.00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NFS Server Availability Set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xmlns="" val="1668597966"/>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VM/M64s/Linux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50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$333.45</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DB Size 800 GB - fits to 1TB M64s with head-room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56383266"/>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TB capacity accomodates 800GB database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3927982973"/>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P20/512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$66.56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2070768134"/>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xmlns="" val="3763039971"/>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xmlns="" val="2296874561"/>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xmlns="" val="2729329323"/>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xmlns="" val="727140435"/>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xmlns="" val="3959440673"/>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xmlns="" val="881548927"/>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xmlns="" val="3274929239"/>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xmlns="" val="2801395268"/>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xmlns="" val="4018109769"/>
                  </a:ext>
                </a:extLst>
              </a:tr>
              <a:tr h="229194">
                <a:tc>
                  <a:txBody>
                    <a:bodyPr/>
                    <a:lstStyle/>
                    <a:p>
                      <a:pPr algn="l" fontAlgn="b"/>
                      <a:r>
                        <a:rPr lang="en-US" sz="1000" b="0" i="0" u="none" strike="noStrike" dirty="0">
                          <a:solidFill>
                            <a:srgbClr val="000000"/>
                          </a:solidFill>
                          <a:effectLst/>
                          <a:latin typeface="Calibri" panose="020F0502020204030204" pitchFamily="34" charset="0"/>
                        </a:rPr>
                        <a:t>Backup</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Backup/Fast Short-Term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xmlns="" val="4269060556"/>
                  </a:ext>
                </a:extLst>
              </a:tr>
              <a:tr h="229194">
                <a:tc>
                  <a:txBody>
                    <a:bodyPr/>
                    <a:lstStyle/>
                    <a:p>
                      <a:pPr algn="l" fontAlgn="b"/>
                      <a:r>
                        <a:rPr lang="en-US" sz="1000" b="0" i="0" u="none" strike="noStrike" dirty="0">
                          <a:solidFill>
                            <a:srgbClr val="000000"/>
                          </a:solidFill>
                          <a:effectLst/>
                          <a:latin typeface="Calibri" panose="020F0502020204030204" pitchFamily="34" charset="0"/>
                        </a:rPr>
                        <a:t>Backup</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Cold/BLOB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Backup/Long Term (52TB)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$840.00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a:t>
                      </a:r>
                      <a:r>
                        <a:rPr lang="en-US" sz="1000" b="0" i="0" u="none" strike="noStrike" kern="1200" dirty="0">
                          <a:solidFill>
                            <a:srgbClr val="000000"/>
                          </a:solidFill>
                          <a:effectLst/>
                          <a:latin typeface="Calibri" panose="020F0502020204030204" pitchFamily="34" charset="0"/>
                          <a:ea typeface="+mn-ea"/>
                          <a:cs typeface="+mn-cs"/>
                        </a:rPr>
                        <a:t>1.2 X 30 + 1.2 * 12 + 1.2 *3 = ~54 TB</a:t>
                      </a:r>
                      <a:endParaRPr lang="en-US" sz="1000" b="0" i="0" u="none" strike="noStrike" kern="1200" noProof="0" dirty="0">
                        <a:solidFill>
                          <a:srgbClr val="000000"/>
                        </a:solidFill>
                        <a:effectLst/>
                        <a:latin typeface="Calibri" panose="020F0502020204030204" pitchFamily="34" charset="0"/>
                        <a:ea typeface="+mn-ea"/>
                        <a:cs typeface="+mn-cs"/>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xmlns="" val="207478930"/>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500 Mbit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$290.00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xmlns="" val="1406492968"/>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 Data Plan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 TB Data-Plan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$128.00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xmlns="" val="683275029"/>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Gateway</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744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GW High Performance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$364.56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xmlns="" val="3096212481"/>
                  </a:ext>
                </a:extLst>
              </a:tr>
              <a:tr h="229194">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ctr" fontAlgn="b"/>
                      <a:r>
                        <a:rPr lang="en-US" sz="1000" b="1" i="0" u="none" strike="noStrike" dirty="0">
                          <a:solidFill>
                            <a:srgbClr val="FFFFFF"/>
                          </a:solidFill>
                          <a:effectLst/>
                          <a:latin typeface="Calibri" panose="020F0502020204030204" pitchFamily="34" charset="0"/>
                        </a:rPr>
                        <a:t>Total</a:t>
                      </a: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solidFill>
                      <a:srgbClr val="002060"/>
                    </a:solidFill>
                  </a:tcPr>
                </a:tc>
                <a:tc>
                  <a:txBody>
                    <a:bodyPr/>
                    <a:lstStyle/>
                    <a:p>
                      <a:pPr algn="r" fontAlgn="b"/>
                      <a:r>
                        <a:rPr lang="en-US" sz="1000" b="1" i="0" u="none" strike="noStrike" dirty="0">
                          <a:solidFill>
                            <a:srgbClr val="FFFFFF"/>
                          </a:solidFill>
                          <a:effectLst/>
                          <a:latin typeface="Calibri" panose="020F0502020204030204" pitchFamily="34" charset="0"/>
                        </a:rPr>
                        <a:t>$19,479.34</a:t>
                      </a:r>
                    </a:p>
                  </a:txBody>
                  <a:tcPr marL="3985" marR="3985" marT="398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xmlns="" val="4222072120"/>
                  </a:ext>
                </a:extLst>
              </a:tr>
            </a:tbl>
          </a:graphicData>
        </a:graphic>
      </p:graphicFrame>
      <p:sp>
        <p:nvSpPr>
          <p:cNvPr id="8" name="Rectangle 7">
            <a:extLst>
              <a:ext uri="{FF2B5EF4-FFF2-40B4-BE49-F238E27FC236}">
                <a16:creationId xmlns:a16="http://schemas.microsoft.com/office/drawing/2014/main" xmlns="" id="{CC39505F-2B73-41BE-840F-A6EA6EDE98D0}"/>
              </a:ext>
            </a:extLst>
          </p:cNvPr>
          <p:cNvSpPr/>
          <p:nvPr/>
        </p:nvSpPr>
        <p:spPr>
          <a:xfrm>
            <a:off x="269240" y="6609635"/>
            <a:ext cx="981336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NOT INCLUDED : AD, Backup, Monitoring Server, Database licenses, MPLS (telco), Microsoft Premier Support, Managed Services  </a:t>
            </a:r>
          </a:p>
        </p:txBody>
      </p:sp>
    </p:spTree>
    <p:extLst>
      <p:ext uri="{BB962C8B-B14F-4D97-AF65-F5344CB8AC3E}">
        <p14:creationId xmlns:p14="http://schemas.microsoft.com/office/powerpoint/2010/main" val="304517109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249" y="228602"/>
            <a:ext cx="11151917" cy="443198"/>
          </a:xfrm>
        </p:spPr>
        <p:txBody>
          <a:bodyPr/>
          <a:lstStyle/>
          <a:p>
            <a:r>
              <a:rPr lang="en-US" sz="4400" dirty="0">
                <a:solidFill>
                  <a:schemeClr val="tx1"/>
                </a:solidFill>
                <a:latin typeface="Segoe UI Light"/>
                <a:cs typeface="Segoe UI" pitchFamily="34" charset="0"/>
              </a:rPr>
              <a:t>SAP HANA </a:t>
            </a:r>
            <a:r>
              <a:rPr lang="en-US" sz="4400" dirty="0">
                <a:solidFill>
                  <a:schemeClr val="tx1"/>
                </a:solidFill>
                <a:latin typeface="Segoe UI Light"/>
              </a:rPr>
              <a:t>HA on Azure VMs Setup Sequence</a:t>
            </a:r>
            <a:endParaRPr lang="en-US" sz="4400" dirty="0">
              <a:solidFill>
                <a:schemeClr val="tx1"/>
              </a:solidFill>
            </a:endParaRPr>
          </a:p>
        </p:txBody>
      </p:sp>
      <p:sp>
        <p:nvSpPr>
          <p:cNvPr id="7" name="Content Placeholder 2"/>
          <p:cNvSpPr txBox="1">
            <a:spLocks/>
          </p:cNvSpPr>
          <p:nvPr/>
        </p:nvSpPr>
        <p:spPr>
          <a:xfrm>
            <a:off x="533400" y="875913"/>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buFont typeface="+mj-lt"/>
              <a:buAutoNum type="arabicPeriod"/>
              <a:defRPr/>
            </a:pPr>
            <a:r>
              <a:rPr lang="en-US" sz="1400" dirty="0"/>
              <a:t>Provision Azure infrastructure and two Azure Linux VMs (Azure)</a:t>
            </a:r>
            <a:endParaRPr kumimoji="0" lang="en-US" sz="1400" b="0" i="0" u="none" strike="noStrike" kern="1200" cap="none" spc="0" normalizeH="0" baseline="0" noProof="0" dirty="0">
              <a:ln>
                <a:noFill/>
              </a:ln>
              <a:effectLst/>
              <a:uLnTx/>
              <a:uFillTx/>
            </a:endParaRPr>
          </a:p>
          <a:p>
            <a:pPr marL="342900" marR="0" lvl="0" indent="-3429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effectLst/>
                <a:uLnTx/>
                <a:uFillTx/>
                <a:ea typeface="+mn-ea"/>
                <a:cs typeface="+mn-cs"/>
              </a:rPr>
              <a:t>Update</a:t>
            </a:r>
            <a:r>
              <a:rPr kumimoji="0" lang="en-US" sz="1400" b="0" i="0" u="none" strike="noStrike" kern="1200" cap="none" spc="0" normalizeH="0" noProof="0" dirty="0">
                <a:ln>
                  <a:noFill/>
                </a:ln>
                <a:effectLst/>
                <a:uLnTx/>
                <a:uFillTx/>
                <a:ea typeface="+mn-ea"/>
                <a:cs typeface="+mn-cs"/>
              </a:rPr>
              <a:t> Linux OS  (Linux)</a:t>
            </a:r>
            <a:endParaRPr kumimoji="0" lang="en-US" sz="1400" b="0" i="0" u="none" strike="noStrike" kern="1200" cap="none" spc="0" normalizeH="0" baseline="0" noProof="0" dirty="0">
              <a:ln>
                <a:noFill/>
              </a:ln>
              <a:effectLst/>
              <a:uLnTx/>
              <a:uFillTx/>
              <a:ea typeface="+mn-ea"/>
              <a:cs typeface="+mn-cs"/>
            </a:endParaRPr>
          </a:p>
          <a:p>
            <a:pPr marL="342900" lvl="0" indent="-342900">
              <a:buFont typeface="+mj-lt"/>
              <a:buAutoNum type="arabicPeriod"/>
              <a:defRPr/>
            </a:pPr>
            <a:r>
              <a:rPr lang="en-US" sz="1400" dirty="0"/>
              <a:t>Install HA Extensions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Set up disk layout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Configure name resolution (Azure or Linux)</a:t>
            </a:r>
          </a:p>
          <a:p>
            <a:pPr marL="342900" lvl="0" indent="-342900">
              <a:buFont typeface="+mj-lt"/>
              <a:buAutoNum type="arabicPeriod"/>
              <a:defRPr/>
            </a:pPr>
            <a:r>
              <a:rPr lang="en-US" sz="1400" dirty="0"/>
              <a:t>Install cluster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Configure Corosync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Install HANA HA packages (Linux)</a:t>
            </a:r>
          </a:p>
          <a:p>
            <a:pPr marL="342900" lvl="0" indent="-342900">
              <a:buFont typeface="+mj-lt"/>
              <a:buAutoNum type="arabicPeriod"/>
              <a:defRPr/>
            </a:pPr>
            <a:r>
              <a:rPr lang="en-US" sz="1400" dirty="0"/>
              <a:t>Install SAP HANA (SAP)</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Upgrade SAP Host Agent (SAP</a:t>
            </a:r>
            <a:r>
              <a:rPr kumimoji="0" lang="en-US" sz="1400" b="0" i="0" u="none" strike="noStrike" kern="1200" cap="none" spc="0" normalizeH="0" baseline="0" noProof="0" dirty="0">
                <a:ln>
                  <a:noFill/>
                </a:ln>
                <a:effectLst/>
                <a:uLnTx/>
                <a:uFillTx/>
                <a:ea typeface="+mn-ea"/>
                <a:cs typeface="+mn-cs"/>
              </a:rPr>
              <a:t>)</a:t>
            </a:r>
          </a:p>
          <a:p>
            <a:pPr marL="342900" lvl="0" indent="-342900">
              <a:buFont typeface="+mj-lt"/>
              <a:buAutoNum type="arabicPeriod"/>
              <a:defRPr/>
            </a:pPr>
            <a:r>
              <a:rPr lang="en-US" sz="1400" dirty="0"/>
              <a:t>Configure HANA replication (SAP)</a:t>
            </a:r>
          </a:p>
          <a:p>
            <a:pPr marL="342900" lvl="0" indent="-342900">
              <a:buFont typeface="+mj-lt"/>
              <a:buAutoNum type="arabicPeriod"/>
              <a:defRPr/>
            </a:pPr>
            <a:r>
              <a:rPr lang="en-US" sz="1400" dirty="0"/>
              <a:t>Configure Cluster Framework (Linux)</a:t>
            </a:r>
          </a:p>
          <a:p>
            <a:pPr marL="342900" lvl="0" indent="-342900">
              <a:buFont typeface="+mj-lt"/>
              <a:buAutoNum type="arabicPeriod"/>
              <a:defRPr/>
            </a:pPr>
            <a:r>
              <a:rPr lang="en-US" sz="1400" dirty="0"/>
              <a:t>Create STONITH device (Azure and Linux)</a:t>
            </a:r>
          </a:p>
          <a:p>
            <a:pPr marL="342900" lvl="0" indent="-342900">
              <a:buFont typeface="+mj-lt"/>
              <a:buAutoNum type="arabicPeriod"/>
              <a:defRPr/>
            </a:pPr>
            <a:r>
              <a:rPr lang="en-US" sz="1400" dirty="0"/>
              <a:t>Register SAP HANA resources (Linux)</a:t>
            </a:r>
          </a:p>
          <a:p>
            <a:pPr marL="342900" marR="0" lvl="0" indent="-342900" algn="l" defTabSz="914400" rtl="0" eaLnBrk="1" fontAlgn="auto" latinLnBrk="0" hangingPunct="1">
              <a:lnSpc>
                <a:spcPct val="90000"/>
              </a:lnSpc>
              <a:spcBef>
                <a:spcPts val="1000"/>
              </a:spcBef>
              <a:spcAft>
                <a:spcPts val="0"/>
              </a:spcAft>
              <a:buClrTx/>
              <a:buSzTx/>
              <a:buFont typeface="+mj-lt"/>
              <a:buAutoNum type="arabicPeriod"/>
              <a:tabLst/>
              <a:defRPr/>
            </a:pPr>
            <a:endParaRPr kumimoji="0" lang="en-US" sz="1400" b="0" i="0" u="none" strike="noStrike" kern="1200" cap="none" spc="0" normalizeH="0" baseline="0" noProof="0" dirty="0">
              <a:ln>
                <a:noFill/>
              </a:ln>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effectLst/>
              <a:uLnTx/>
              <a:uFillTx/>
              <a:latin typeface="Calibri" panose="020F0502020204030204"/>
              <a:ea typeface="+mn-ea"/>
              <a:cs typeface="+mn-cs"/>
            </a:endParaRPr>
          </a:p>
        </p:txBody>
      </p:sp>
      <p:sp>
        <p:nvSpPr>
          <p:cNvPr id="8" name="Right Arrow 7" descr="Arrow points from left to right." title="Arrow"/>
          <p:cNvSpPr/>
          <p:nvPr/>
        </p:nvSpPr>
        <p:spPr>
          <a:xfrm>
            <a:off x="304800" y="5146594"/>
            <a:ext cx="11480665" cy="559723"/>
          </a:xfrm>
          <a:prstGeom prst="rightArrow">
            <a:avLst/>
          </a:prstGeom>
          <a:solidFill>
            <a:srgbClr val="5B9BD5">
              <a:tint val="40000"/>
              <a:hueOff val="0"/>
              <a:satOff val="0"/>
              <a:lumOff val="0"/>
              <a:alphaOff val="0"/>
            </a:srgbClr>
          </a:solidFill>
          <a:ln>
            <a:noFill/>
          </a:ln>
          <a:effectLst/>
        </p:spPr>
        <p:style>
          <a:lnRef idx="0">
            <a:scrgbClr r="0" g="0" b="0"/>
          </a:lnRef>
          <a:fillRef idx="1">
            <a:scrgbClr r="0" g="0" b="0"/>
          </a:fillRef>
          <a:effectRef idx="0">
            <a:scrgbClr r="0" g="0" b="0"/>
          </a:effectRef>
          <a:fontRef idx="minor">
            <a:schemeClr val="dk1">
              <a:hueOff val="0"/>
              <a:satOff val="0"/>
              <a:lumOff val="0"/>
              <a:alphaOff val="0"/>
            </a:schemeClr>
          </a:fontRef>
        </p:style>
      </p:sp>
      <p:sp>
        <p:nvSpPr>
          <p:cNvPr id="9" name="Freeform 8"/>
          <p:cNvSpPr/>
          <p:nvPr/>
        </p:nvSpPr>
        <p:spPr>
          <a:xfrm>
            <a:off x="195482"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Provision Azure infrastructure and two Azure Linux VMs</a:t>
            </a:r>
            <a:endParaRPr lang="en-US" sz="1000" kern="1200" dirty="0">
              <a:solidFill>
                <a:schemeClr val="tx1"/>
              </a:solidFill>
            </a:endParaRPr>
          </a:p>
        </p:txBody>
      </p:sp>
      <p:sp>
        <p:nvSpPr>
          <p:cNvPr id="10" name="Freeform 9"/>
          <p:cNvSpPr/>
          <p:nvPr/>
        </p:nvSpPr>
        <p:spPr>
          <a:xfrm>
            <a:off x="1044349"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kern="1200" dirty="0">
                <a:solidFill>
                  <a:schemeClr val="tx1"/>
                </a:solidFill>
                <a:ea typeface="+mn-ea"/>
                <a:cs typeface="+mn-cs"/>
              </a:rPr>
              <a:t>Update Linux OS</a:t>
            </a:r>
          </a:p>
        </p:txBody>
      </p:sp>
      <p:sp>
        <p:nvSpPr>
          <p:cNvPr id="11" name="Freeform 10"/>
          <p:cNvSpPr/>
          <p:nvPr/>
        </p:nvSpPr>
        <p:spPr>
          <a:xfrm>
            <a:off x="1893215"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HA Extensions</a:t>
            </a:r>
            <a:endParaRPr lang="en-US" sz="1000" kern="1200" dirty="0">
              <a:solidFill>
                <a:schemeClr val="tx1"/>
              </a:solidFill>
            </a:endParaRPr>
          </a:p>
        </p:txBody>
      </p:sp>
      <p:sp>
        <p:nvSpPr>
          <p:cNvPr id="12" name="Freeform 11"/>
          <p:cNvSpPr/>
          <p:nvPr/>
        </p:nvSpPr>
        <p:spPr>
          <a:xfrm>
            <a:off x="2742081"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Set up disk layout</a:t>
            </a:r>
            <a:endParaRPr lang="en-US" sz="1000" kern="1200" dirty="0">
              <a:solidFill>
                <a:schemeClr val="tx1"/>
              </a:solidFill>
            </a:endParaRPr>
          </a:p>
        </p:txBody>
      </p:sp>
      <p:sp>
        <p:nvSpPr>
          <p:cNvPr id="13" name="Freeform 12"/>
          <p:cNvSpPr/>
          <p:nvPr/>
        </p:nvSpPr>
        <p:spPr>
          <a:xfrm>
            <a:off x="3590948"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name resolution</a:t>
            </a:r>
            <a:endParaRPr lang="en-US" sz="1000" kern="1200" dirty="0">
              <a:solidFill>
                <a:schemeClr val="tx1"/>
              </a:solidFill>
            </a:endParaRPr>
          </a:p>
        </p:txBody>
      </p:sp>
      <p:sp>
        <p:nvSpPr>
          <p:cNvPr id="14" name="Freeform 13"/>
          <p:cNvSpPr/>
          <p:nvPr/>
        </p:nvSpPr>
        <p:spPr>
          <a:xfrm>
            <a:off x="4439814"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cluster</a:t>
            </a:r>
            <a:endParaRPr lang="en-US" sz="1000" kern="1200" dirty="0">
              <a:solidFill>
                <a:schemeClr val="tx1"/>
              </a:solidFill>
            </a:endParaRPr>
          </a:p>
        </p:txBody>
      </p:sp>
      <p:sp>
        <p:nvSpPr>
          <p:cNvPr id="15" name="Freeform 14"/>
          <p:cNvSpPr/>
          <p:nvPr/>
        </p:nvSpPr>
        <p:spPr>
          <a:xfrm>
            <a:off x="528868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Corosync</a:t>
            </a:r>
            <a:endParaRPr lang="en-US" sz="1000" kern="1200" dirty="0">
              <a:solidFill>
                <a:schemeClr val="tx1"/>
              </a:solidFill>
            </a:endParaRPr>
          </a:p>
        </p:txBody>
      </p:sp>
      <p:sp>
        <p:nvSpPr>
          <p:cNvPr id="16" name="Freeform 15"/>
          <p:cNvSpPr/>
          <p:nvPr/>
        </p:nvSpPr>
        <p:spPr>
          <a:xfrm>
            <a:off x="6137547"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HANA HA packages</a:t>
            </a:r>
            <a:endParaRPr lang="en-US" sz="1000" kern="1200" dirty="0">
              <a:solidFill>
                <a:schemeClr val="tx1"/>
              </a:solidFill>
            </a:endParaRPr>
          </a:p>
        </p:txBody>
      </p:sp>
      <p:sp>
        <p:nvSpPr>
          <p:cNvPr id="17" name="Freeform 16"/>
          <p:cNvSpPr/>
          <p:nvPr/>
        </p:nvSpPr>
        <p:spPr>
          <a:xfrm>
            <a:off x="6986413"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SAP HANA</a:t>
            </a:r>
            <a:endParaRPr lang="en-US" sz="1000" kern="1200" dirty="0">
              <a:solidFill>
                <a:schemeClr val="tx1"/>
              </a:solidFill>
            </a:endParaRPr>
          </a:p>
        </p:txBody>
      </p:sp>
      <p:sp>
        <p:nvSpPr>
          <p:cNvPr id="18" name="Freeform 17"/>
          <p:cNvSpPr/>
          <p:nvPr/>
        </p:nvSpPr>
        <p:spPr>
          <a:xfrm>
            <a:off x="783528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Upgrade SAP Host Agent</a:t>
            </a:r>
            <a:endParaRPr lang="en-US" sz="1000" kern="1200" dirty="0">
              <a:solidFill>
                <a:schemeClr val="tx1"/>
              </a:solidFill>
            </a:endParaRPr>
          </a:p>
        </p:txBody>
      </p:sp>
      <p:sp>
        <p:nvSpPr>
          <p:cNvPr id="19" name="Freeform 18"/>
          <p:cNvSpPr/>
          <p:nvPr/>
        </p:nvSpPr>
        <p:spPr>
          <a:xfrm>
            <a:off x="8684147"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HANA replication</a:t>
            </a:r>
            <a:endParaRPr lang="en-US" sz="1000" kern="1200" dirty="0">
              <a:solidFill>
                <a:schemeClr val="tx1"/>
              </a:solidFill>
            </a:endParaRPr>
          </a:p>
        </p:txBody>
      </p:sp>
      <p:sp>
        <p:nvSpPr>
          <p:cNvPr id="20" name="Freeform 19"/>
          <p:cNvSpPr/>
          <p:nvPr/>
        </p:nvSpPr>
        <p:spPr>
          <a:xfrm>
            <a:off x="9533014"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Cluster Framework</a:t>
            </a:r>
            <a:endParaRPr lang="en-US" sz="1000" kern="1200" dirty="0">
              <a:solidFill>
                <a:schemeClr val="tx1"/>
              </a:solidFill>
            </a:endParaRPr>
          </a:p>
        </p:txBody>
      </p:sp>
      <p:sp>
        <p:nvSpPr>
          <p:cNvPr id="21" name="Freeform 20"/>
          <p:cNvSpPr/>
          <p:nvPr/>
        </p:nvSpPr>
        <p:spPr>
          <a:xfrm>
            <a:off x="10381881" y="5456568"/>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Create STONITH device</a:t>
            </a:r>
            <a:endParaRPr lang="en-US" sz="1000" kern="1200" dirty="0">
              <a:solidFill>
                <a:schemeClr val="tx1"/>
              </a:solidFill>
            </a:endParaRPr>
          </a:p>
        </p:txBody>
      </p:sp>
      <p:sp>
        <p:nvSpPr>
          <p:cNvPr id="22" name="Freeform 21"/>
          <p:cNvSpPr/>
          <p:nvPr/>
        </p:nvSpPr>
        <p:spPr>
          <a:xfrm>
            <a:off x="1123573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Register SAP HANA resources</a:t>
            </a:r>
            <a:endParaRPr lang="en-US" sz="1000" kern="1200" dirty="0">
              <a:solidFill>
                <a:schemeClr val="tx1"/>
              </a:solidFill>
            </a:endParaRPr>
          </a:p>
        </p:txBody>
      </p:sp>
    </p:spTree>
    <p:extLst>
      <p:ext uri="{BB962C8B-B14F-4D97-AF65-F5344CB8AC3E}">
        <p14:creationId xmlns:p14="http://schemas.microsoft.com/office/powerpoint/2010/main" val="8599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19249" y="162102"/>
            <a:ext cx="11151917" cy="443198"/>
          </a:xfrm>
        </p:spPr>
        <p:txBody>
          <a:bodyPr/>
          <a:lstStyle/>
          <a:p>
            <a:r>
              <a:rPr lang="en-US" sz="3600" dirty="0">
                <a:solidFill>
                  <a:schemeClr val="tx1"/>
                </a:solidFill>
              </a:rPr>
              <a:t>SAP HANA HA on Azure VMs Setup Sequence – detailed </a:t>
            </a:r>
            <a:endParaRPr lang="en-US" sz="3600" dirty="0"/>
          </a:p>
        </p:txBody>
      </p:sp>
      <p:sp>
        <p:nvSpPr>
          <p:cNvPr id="8" name="Content Placeholder 2"/>
          <p:cNvSpPr txBox="1">
            <a:spLocks/>
          </p:cNvSpPr>
          <p:nvPr/>
        </p:nvSpPr>
        <p:spPr>
          <a:xfrm>
            <a:off x="241824" y="1679333"/>
            <a:ext cx="11505527" cy="4464576"/>
          </a:xfrm>
        </p:spPr>
        <p:txBody>
          <a:bodyPr>
            <a:noAutofit/>
          </a:bodyPr>
          <a:lstStyle>
            <a:lvl1pPr marL="460201" indent="-460201" algn="l" defTabSz="91402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349" indent="-395147" algn="l" defTabSz="91402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429" indent="-403081" algn="l" defTabSz="91402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368" indent="-34594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804" indent="-33642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defRPr/>
            </a:pPr>
            <a:r>
              <a:rPr lang="en-US" sz="2800" dirty="0">
                <a:solidFill>
                  <a:schemeClr val="tx1"/>
                </a:solidFill>
              </a:rPr>
              <a:t>Provision Azure infrastructure and two Azure Linux VMs (SLES-for-SAP Applications 12 SP1) using the Azure Resource Manager model</a:t>
            </a:r>
          </a:p>
          <a:p>
            <a:pPr marL="514350" indent="-514350">
              <a:buFont typeface="+mj-lt"/>
              <a:buAutoNum type="arabicPeriod"/>
              <a:defRPr/>
            </a:pPr>
            <a:r>
              <a:rPr lang="en-US" sz="2800" dirty="0">
                <a:solidFill>
                  <a:schemeClr val="tx1"/>
                </a:solidFill>
              </a:rPr>
              <a:t>Register SLES to ensure access to package repositories (BYOS only), add the public-cloud module, update OS (</a:t>
            </a:r>
            <a:r>
              <a:rPr lang="en-US" sz="2800" dirty="0" err="1">
                <a:solidFill>
                  <a:schemeClr val="tx1"/>
                </a:solidFill>
              </a:rPr>
              <a:t>sudo</a:t>
            </a:r>
            <a:r>
              <a:rPr lang="en-US" sz="2800" dirty="0">
                <a:solidFill>
                  <a:schemeClr val="tx1"/>
                </a:solidFill>
              </a:rPr>
              <a:t> zipper update)</a:t>
            </a:r>
          </a:p>
          <a:p>
            <a:pPr marL="514350" indent="-514350">
              <a:buFont typeface="+mj-lt"/>
              <a:buAutoNum type="arabicPeriod"/>
              <a:defRPr/>
            </a:pPr>
            <a:r>
              <a:rPr lang="en-US" sz="2800" dirty="0">
                <a:solidFill>
                  <a:schemeClr val="tx1"/>
                </a:solidFill>
              </a:rPr>
              <a:t>Install HA Extensions (sudo zypper install sle-ha-release fence-agents)</a:t>
            </a:r>
          </a:p>
          <a:p>
            <a:pPr marL="514350" indent="-514350">
              <a:buFont typeface="+mj-lt"/>
              <a:buAutoNum type="arabicPeriod"/>
              <a:defRPr/>
            </a:pPr>
            <a:r>
              <a:rPr lang="en-US" sz="2800" dirty="0">
                <a:solidFill>
                  <a:schemeClr val="tx1"/>
                </a:solidFill>
              </a:rPr>
              <a:t>Set up disk layout</a:t>
            </a:r>
          </a:p>
          <a:p>
            <a:pPr marL="514350" indent="-514350">
              <a:buFont typeface="+mj-lt"/>
              <a:buAutoNum type="arabicPeriod"/>
              <a:defRPr/>
            </a:pPr>
            <a:r>
              <a:rPr lang="en-US" sz="2800" dirty="0">
                <a:solidFill>
                  <a:schemeClr val="tx1"/>
                </a:solidFill>
              </a:rPr>
              <a:t>Configure name resolution (DNS or /</a:t>
            </a:r>
            <a:r>
              <a:rPr lang="en-US" sz="2800" dirty="0" err="1">
                <a:solidFill>
                  <a:schemeClr val="tx1"/>
                </a:solidFill>
              </a:rPr>
              <a:t>etc</a:t>
            </a:r>
            <a:r>
              <a:rPr lang="en-US" sz="2800" dirty="0">
                <a:solidFill>
                  <a:schemeClr val="tx1"/>
                </a:solidFill>
              </a:rPr>
              <a:t>/hosts)</a:t>
            </a:r>
          </a:p>
          <a:p>
            <a:pPr marL="514350" indent="-514350">
              <a:buFont typeface="+mj-lt"/>
              <a:buAutoNum type="arabicPeriod"/>
              <a:defRPr/>
            </a:pPr>
            <a:endParaRPr lang="en-US" sz="2800" dirty="0">
              <a:solidFill>
                <a:schemeClr val="tx1"/>
              </a:solidFill>
            </a:endParaRPr>
          </a:p>
          <a:p>
            <a:pPr marL="514350" indent="-514350">
              <a:buFont typeface="+mj-lt"/>
              <a:buAutoNum type="arabicPeriod"/>
              <a:defRPr/>
            </a:pPr>
            <a:endParaRPr lang="en-US" sz="2800" dirty="0">
              <a:solidFill>
                <a:schemeClr val="tx1"/>
              </a:solidFill>
              <a:latin typeface="Segoe UI Light"/>
            </a:endParaRPr>
          </a:p>
        </p:txBody>
      </p:sp>
    </p:spTree>
    <p:extLst>
      <p:ext uri="{BB962C8B-B14F-4D97-AF65-F5344CB8AC3E}">
        <p14:creationId xmlns:p14="http://schemas.microsoft.com/office/powerpoint/2010/main" val="50968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19249" y="162102"/>
            <a:ext cx="11151917" cy="443198"/>
          </a:xfrm>
        </p:spPr>
        <p:txBody>
          <a:bodyPr/>
          <a:lstStyle/>
          <a:p>
            <a:r>
              <a:rPr lang="en-US" sz="3600" dirty="0">
                <a:solidFill>
                  <a:schemeClr val="tx1"/>
                </a:solidFill>
              </a:rPr>
              <a:t>SAP HANA HA on Azure VMs Setup Sequence - detailed</a:t>
            </a:r>
            <a:endParaRPr lang="en-US" sz="3600" dirty="0"/>
          </a:p>
        </p:txBody>
      </p:sp>
      <p:sp>
        <p:nvSpPr>
          <p:cNvPr id="8" name="Content Placeholder 2"/>
          <p:cNvSpPr txBox="1">
            <a:spLocks/>
          </p:cNvSpPr>
          <p:nvPr/>
        </p:nvSpPr>
        <p:spPr>
          <a:xfrm>
            <a:off x="285988" y="1455190"/>
            <a:ext cx="10655552" cy="4464576"/>
          </a:xfrm>
        </p:spPr>
        <p:txBody>
          <a:bodyPr>
            <a:noAutofit/>
          </a:bodyPr>
          <a:lstStyle>
            <a:lvl1pPr marL="460201" indent="-460201" algn="l" defTabSz="91402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349" indent="-395147" algn="l" defTabSz="91402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429" indent="-403081" algn="l" defTabSz="91402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368" indent="-34594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804" indent="-33642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defRPr/>
            </a:pPr>
            <a:r>
              <a:rPr lang="en-US" sz="2400" dirty="0">
                <a:solidFill>
                  <a:schemeClr val="tx1"/>
                </a:solidFill>
              </a:rPr>
              <a:t>Install cluster on the first node (</a:t>
            </a:r>
            <a:r>
              <a:rPr lang="en-US" sz="2400" dirty="0" err="1">
                <a:solidFill>
                  <a:schemeClr val="tx1"/>
                </a:solidFill>
              </a:rPr>
              <a:t>sudo</a:t>
            </a:r>
            <a:r>
              <a:rPr lang="en-US" sz="2400" dirty="0">
                <a:solidFill>
                  <a:schemeClr val="tx1"/>
                </a:solidFill>
              </a:rPr>
              <a:t> ha-cluster-</a:t>
            </a:r>
            <a:r>
              <a:rPr lang="en-US" sz="2400" dirty="0" err="1">
                <a:solidFill>
                  <a:schemeClr val="tx1"/>
                </a:solidFill>
              </a:rPr>
              <a:t>init</a:t>
            </a:r>
            <a:r>
              <a:rPr lang="en-US" sz="2400" dirty="0">
                <a:solidFill>
                  <a:schemeClr val="tx1"/>
                </a:solidFill>
              </a:rPr>
              <a:t>) and join the second node to the cluster (</a:t>
            </a:r>
            <a:r>
              <a:rPr lang="en-US" sz="2400" dirty="0" err="1">
                <a:solidFill>
                  <a:schemeClr val="tx1"/>
                </a:solidFill>
              </a:rPr>
              <a:t>sudo</a:t>
            </a:r>
            <a:r>
              <a:rPr lang="en-US" sz="2400" dirty="0">
                <a:solidFill>
                  <a:schemeClr val="tx1"/>
                </a:solidFill>
              </a:rPr>
              <a:t> ha-cluster-join)</a:t>
            </a:r>
          </a:p>
          <a:p>
            <a:pPr marL="342900" indent="-342900">
              <a:buFont typeface="+mj-lt"/>
              <a:buAutoNum type="arabicPeriod"/>
              <a:defRPr/>
            </a:pPr>
            <a:r>
              <a:rPr lang="en-US" sz="2400" dirty="0">
                <a:solidFill>
                  <a:schemeClr val="tx1"/>
                </a:solidFill>
              </a:rPr>
              <a:t>Configure </a:t>
            </a:r>
            <a:r>
              <a:rPr lang="en-US" sz="2400" dirty="0" err="1">
                <a:solidFill>
                  <a:schemeClr val="tx1"/>
                </a:solidFill>
              </a:rPr>
              <a:t>corosync</a:t>
            </a:r>
            <a:r>
              <a:rPr lang="en-US" sz="2400" dirty="0">
                <a:solidFill>
                  <a:schemeClr val="tx1"/>
                </a:solidFill>
              </a:rPr>
              <a:t> transport and </a:t>
            </a:r>
            <a:r>
              <a:rPr lang="en-US" sz="2400" dirty="0" err="1">
                <a:solidFill>
                  <a:schemeClr val="tx1"/>
                </a:solidFill>
              </a:rPr>
              <a:t>nodelist</a:t>
            </a:r>
            <a:r>
              <a:rPr lang="en-US" sz="2400" dirty="0">
                <a:solidFill>
                  <a:schemeClr val="tx1"/>
                </a:solidFill>
              </a:rPr>
              <a:t> settings (edit /</a:t>
            </a:r>
            <a:r>
              <a:rPr lang="en-US" sz="2400" dirty="0" err="1">
                <a:solidFill>
                  <a:schemeClr val="tx1"/>
                </a:solidFill>
              </a:rPr>
              <a:t>etc</a:t>
            </a:r>
            <a:r>
              <a:rPr lang="en-US" sz="2400" dirty="0">
                <a:solidFill>
                  <a:schemeClr val="tx1"/>
                </a:solidFill>
              </a:rPr>
              <a:t>/</a:t>
            </a:r>
            <a:r>
              <a:rPr lang="en-US" sz="2400" dirty="0" err="1">
                <a:solidFill>
                  <a:schemeClr val="tx1"/>
                </a:solidFill>
              </a:rPr>
              <a:t>corosync</a:t>
            </a:r>
            <a:r>
              <a:rPr lang="en-US" sz="2400" dirty="0">
                <a:solidFill>
                  <a:schemeClr val="tx1"/>
                </a:solidFill>
              </a:rPr>
              <a:t>/</a:t>
            </a:r>
            <a:r>
              <a:rPr lang="en-US" sz="2400" dirty="0" err="1">
                <a:solidFill>
                  <a:schemeClr val="tx1"/>
                </a:solidFill>
              </a:rPr>
              <a:t>corosync.conf</a:t>
            </a:r>
            <a:r>
              <a:rPr lang="en-US" sz="2400" dirty="0">
                <a:solidFill>
                  <a:schemeClr val="tx1"/>
                </a:solidFill>
              </a:rPr>
              <a:t>) and restart </a:t>
            </a:r>
            <a:r>
              <a:rPr lang="en-US" sz="2400" dirty="0" err="1">
                <a:solidFill>
                  <a:schemeClr val="tx1"/>
                </a:solidFill>
              </a:rPr>
              <a:t>corosync</a:t>
            </a:r>
            <a:r>
              <a:rPr lang="en-US" sz="2400" dirty="0">
                <a:solidFill>
                  <a:schemeClr val="tx1"/>
                </a:solidFill>
              </a:rPr>
              <a:t> service</a:t>
            </a:r>
          </a:p>
          <a:p>
            <a:pPr marL="342900" indent="-342900">
              <a:buFont typeface="+mj-lt"/>
              <a:buAutoNum type="arabicPeriod"/>
              <a:defRPr/>
            </a:pPr>
            <a:r>
              <a:rPr lang="en-US" sz="2400" dirty="0">
                <a:solidFill>
                  <a:schemeClr val="tx1"/>
                </a:solidFill>
              </a:rPr>
              <a:t>Install HANA HA packages (</a:t>
            </a:r>
            <a:r>
              <a:rPr lang="en-US" sz="2400" dirty="0" err="1">
                <a:solidFill>
                  <a:schemeClr val="tx1"/>
                </a:solidFill>
              </a:rPr>
              <a:t>sudo</a:t>
            </a:r>
            <a:r>
              <a:rPr lang="en-US" sz="2400" dirty="0">
                <a:solidFill>
                  <a:schemeClr val="tx1"/>
                </a:solidFill>
              </a:rPr>
              <a:t> </a:t>
            </a:r>
            <a:r>
              <a:rPr lang="en-US" sz="2400" dirty="0" err="1">
                <a:solidFill>
                  <a:schemeClr val="tx1"/>
                </a:solidFill>
              </a:rPr>
              <a:t>zypper</a:t>
            </a:r>
            <a:r>
              <a:rPr lang="en-US" sz="2400" dirty="0">
                <a:solidFill>
                  <a:schemeClr val="tx1"/>
                </a:solidFill>
              </a:rPr>
              <a:t> install </a:t>
            </a:r>
            <a:r>
              <a:rPr lang="en-US" sz="2400" dirty="0" err="1">
                <a:solidFill>
                  <a:schemeClr val="tx1"/>
                </a:solidFill>
              </a:rPr>
              <a:t>SAPHanaSR</a:t>
            </a:r>
            <a:r>
              <a:rPr lang="en-US" sz="2400" dirty="0">
                <a:solidFill>
                  <a:schemeClr val="tx1"/>
                </a:solidFill>
              </a:rPr>
              <a:t>)</a:t>
            </a:r>
          </a:p>
          <a:p>
            <a:pPr marL="342900" indent="-342900">
              <a:buFont typeface="+mj-lt"/>
              <a:buAutoNum type="arabicPeriod"/>
              <a:defRPr/>
            </a:pPr>
            <a:r>
              <a:rPr lang="en-US" sz="2400" dirty="0">
                <a:solidFill>
                  <a:schemeClr val="tx1"/>
                </a:solidFill>
              </a:rPr>
              <a:t>Run </a:t>
            </a:r>
            <a:r>
              <a:rPr lang="en-US" sz="2400" dirty="0" err="1">
                <a:solidFill>
                  <a:schemeClr val="tx1"/>
                </a:solidFill>
              </a:rPr>
              <a:t>hdblcm</a:t>
            </a:r>
            <a:r>
              <a:rPr lang="en-US" sz="2400" dirty="0">
                <a:solidFill>
                  <a:schemeClr val="tx1"/>
                </a:solidFill>
              </a:rPr>
              <a:t> to install SAP HANA</a:t>
            </a:r>
          </a:p>
          <a:p>
            <a:pPr marL="342900" indent="-342900">
              <a:buFont typeface="+mj-lt"/>
              <a:buAutoNum type="arabicPeriod"/>
              <a:defRPr/>
            </a:pPr>
            <a:r>
              <a:rPr lang="en-US" sz="2400" dirty="0">
                <a:solidFill>
                  <a:schemeClr val="tx1"/>
                </a:solidFill>
              </a:rPr>
              <a:t>Upgrade SAP Host Agent </a:t>
            </a:r>
          </a:p>
          <a:p>
            <a:pPr marL="342900" indent="-342900">
              <a:buFont typeface="+mj-lt"/>
              <a:buAutoNum type="arabicPeriod"/>
              <a:defRPr/>
            </a:pPr>
            <a:r>
              <a:rPr lang="en-US" sz="2400" dirty="0">
                <a:solidFill>
                  <a:schemeClr val="tx1"/>
                </a:solidFill>
              </a:rPr>
              <a:t>Configure HANA replication (create </a:t>
            </a:r>
            <a:r>
              <a:rPr lang="en-US" sz="2400" dirty="0" err="1">
                <a:solidFill>
                  <a:schemeClr val="tx1"/>
                </a:solidFill>
              </a:rPr>
              <a:t>keystore</a:t>
            </a:r>
            <a:r>
              <a:rPr lang="en-US" sz="2400" dirty="0">
                <a:solidFill>
                  <a:schemeClr val="tx1"/>
                </a:solidFill>
              </a:rPr>
              <a:t>, create the primary site, create the secondary site)</a:t>
            </a:r>
          </a:p>
          <a:p>
            <a:pPr marL="342900" indent="-342900">
              <a:buFont typeface="+mj-lt"/>
              <a:buAutoNum type="arabicPeriod"/>
              <a:defRPr/>
            </a:pPr>
            <a:r>
              <a:rPr lang="en-US" sz="2400" dirty="0">
                <a:solidFill>
                  <a:schemeClr val="tx1"/>
                </a:solidFill>
              </a:rPr>
              <a:t>Configure Cluster Framework</a:t>
            </a:r>
          </a:p>
          <a:p>
            <a:pPr marL="342900" indent="-342900">
              <a:buFont typeface="+mj-lt"/>
              <a:buAutoNum type="arabicPeriod"/>
              <a:defRPr/>
            </a:pPr>
            <a:r>
              <a:rPr lang="en-US" sz="2400" dirty="0">
                <a:solidFill>
                  <a:schemeClr val="tx1"/>
                </a:solidFill>
              </a:rPr>
              <a:t>Create STONITH device (register an Azure AD app and a corresponding Service Principal, configure the cluster STONITH device)</a:t>
            </a:r>
          </a:p>
          <a:p>
            <a:pPr marL="342900" indent="-342900">
              <a:buFont typeface="+mj-lt"/>
              <a:buAutoNum type="arabicPeriod"/>
              <a:defRPr/>
            </a:pPr>
            <a:r>
              <a:rPr lang="en-US" sz="2400" dirty="0">
                <a:solidFill>
                  <a:schemeClr val="tx1"/>
                </a:solidFill>
              </a:rPr>
              <a:t>Register SAP HANA resources</a:t>
            </a:r>
            <a:endParaRPr lang="en-US" sz="1800" dirty="0">
              <a:solidFill>
                <a:schemeClr val="tx1"/>
              </a:solidFill>
            </a:endParaRPr>
          </a:p>
        </p:txBody>
      </p:sp>
    </p:spTree>
    <p:extLst>
      <p:ext uri="{BB962C8B-B14F-4D97-AF65-F5344CB8AC3E}">
        <p14:creationId xmlns:p14="http://schemas.microsoft.com/office/powerpoint/2010/main" val="2966249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2355" y="825955"/>
            <a:ext cx="7470677" cy="2691849"/>
          </a:xfrm>
          <a:prstGeom prst="rect">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East US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3" name="Rectangle 2"/>
          <p:cNvSpPr/>
          <p:nvPr/>
        </p:nvSpPr>
        <p:spPr>
          <a:xfrm>
            <a:off x="4090109" y="1201597"/>
            <a:ext cx="7135975" cy="218170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4" name="Rectangle 3"/>
          <p:cNvSpPr/>
          <p:nvPr/>
        </p:nvSpPr>
        <p:spPr>
          <a:xfrm>
            <a:off x="1885523" y="5055384"/>
            <a:ext cx="1256810" cy="2517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Rectangle 4"/>
          <p:cNvSpPr/>
          <p:nvPr/>
        </p:nvSpPr>
        <p:spPr>
          <a:xfrm>
            <a:off x="569990" y="3731904"/>
            <a:ext cx="1588330" cy="2978993"/>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6"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4174184"/>
            <a:ext cx="511524" cy="512909"/>
          </a:xfrm>
          <a:prstGeom prst="rect">
            <a:avLst/>
          </a:prstGeom>
          <a:noFill/>
          <a:ln w="9525">
            <a:noFill/>
            <a:miter lim="800000"/>
            <a:headEnd/>
            <a:tailEnd/>
          </a:ln>
        </p:spPr>
      </p:pic>
      <p:pic>
        <p:nvPicPr>
          <p:cNvPr id="7"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4173791"/>
            <a:ext cx="518740" cy="512909"/>
          </a:xfrm>
          <a:prstGeom prst="rect">
            <a:avLst/>
          </a:prstGeom>
          <a:noFill/>
          <a:ln w="9525">
            <a:noFill/>
            <a:miter lim="800000"/>
            <a:headEnd/>
            <a:tailEnd/>
          </a:ln>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862787"/>
            <a:ext cx="289950" cy="307570"/>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406304"/>
            <a:ext cx="289950" cy="284668"/>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545670" y="4870037"/>
            <a:ext cx="334865" cy="334865"/>
          </a:xfrm>
          <a:prstGeom prst="rect">
            <a:avLst/>
          </a:prstGeom>
        </p:spPr>
      </p:pic>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558724" y="5370113"/>
            <a:ext cx="320076" cy="320076"/>
          </a:xfrm>
          <a:prstGeom prst="rect">
            <a:avLst/>
          </a:prstGeom>
        </p:spPr>
      </p:pic>
      <p:pic>
        <p:nvPicPr>
          <p:cNvPr id="12" name="Picture 13" descr="Host Integration Server (HIS) sm"/>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56930" y="5930680"/>
            <a:ext cx="396971" cy="628003"/>
          </a:xfrm>
          <a:prstGeom prst="rect">
            <a:avLst/>
          </a:prstGeom>
          <a:noFill/>
          <a:ln w="9525">
            <a:noFill/>
            <a:miter lim="800000"/>
            <a:headEnd/>
            <a:tailEnd/>
          </a:ln>
        </p:spPr>
      </p:pic>
      <p:pic>
        <p:nvPicPr>
          <p:cNvPr id="13" name="Picture 20" descr="Cray mainframe_medium"/>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497705" y="5987119"/>
            <a:ext cx="409465" cy="530779"/>
          </a:xfrm>
          <a:prstGeom prst="rect">
            <a:avLst/>
          </a:prstGeom>
          <a:noFill/>
          <a:ln w="9525">
            <a:noFill/>
            <a:miter lim="800000"/>
            <a:headEnd/>
            <a:tailEnd/>
          </a:ln>
        </p:spPr>
      </p:pic>
      <p:sp>
        <p:nvSpPr>
          <p:cNvPr id="14" name="Oval 13"/>
          <p:cNvSpPr/>
          <p:nvPr/>
        </p:nvSpPr>
        <p:spPr>
          <a:xfrm>
            <a:off x="9824403" y="3599080"/>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sp>
        <p:nvSpPr>
          <p:cNvPr id="15" name="Rectangle 14"/>
          <p:cNvSpPr/>
          <p:nvPr/>
        </p:nvSpPr>
        <p:spPr>
          <a:xfrm>
            <a:off x="3922355" y="4019048"/>
            <a:ext cx="7470677" cy="2691849"/>
          </a:xfrm>
          <a:prstGeom prst="rect">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West US</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 name="Rectangle 15"/>
          <p:cNvSpPr/>
          <p:nvPr/>
        </p:nvSpPr>
        <p:spPr>
          <a:xfrm>
            <a:off x="4090109" y="4394690"/>
            <a:ext cx="7103677" cy="218170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7" name="Rectangular Callout 16"/>
          <p:cNvSpPr/>
          <p:nvPr/>
        </p:nvSpPr>
        <p:spPr>
          <a:xfrm>
            <a:off x="2165992" y="1203964"/>
            <a:ext cx="1614602" cy="727028"/>
          </a:xfrm>
          <a:prstGeom prst="wedgeRectCallout">
            <a:avLst>
              <a:gd name="adj1" fmla="val 39797"/>
              <a:gd name="adj2" fmla="val 76117"/>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Frontend ExpressRoute between customer and Azure VM recommended</a:t>
            </a:r>
          </a:p>
        </p:txBody>
      </p:sp>
      <p:sp>
        <p:nvSpPr>
          <p:cNvPr id="18" name="Rectangular Callout 172"/>
          <p:cNvSpPr/>
          <p:nvPr/>
        </p:nvSpPr>
        <p:spPr>
          <a:xfrm>
            <a:off x="6191100" y="3430156"/>
            <a:ext cx="1346721" cy="537527"/>
          </a:xfrm>
          <a:prstGeom prst="wedgeRectCallout">
            <a:avLst>
              <a:gd name="adj1" fmla="val 64077"/>
              <a:gd name="adj2" fmla="val 24394"/>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HANA System Replication for async volume replica</a:t>
            </a:r>
          </a:p>
        </p:txBody>
      </p:sp>
      <p:sp>
        <p:nvSpPr>
          <p:cNvPr id="19" name="Oval 18"/>
          <p:cNvSpPr/>
          <p:nvPr/>
        </p:nvSpPr>
        <p:spPr>
          <a:xfrm>
            <a:off x="2993051" y="6287521"/>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sp>
        <p:nvSpPr>
          <p:cNvPr id="20" name="Oval 19"/>
          <p:cNvSpPr/>
          <p:nvPr/>
        </p:nvSpPr>
        <p:spPr>
          <a:xfrm>
            <a:off x="4265274" y="3694190"/>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sp>
        <p:nvSpPr>
          <p:cNvPr id="21" name="Rectangle 20"/>
          <p:cNvSpPr/>
          <p:nvPr/>
        </p:nvSpPr>
        <p:spPr>
          <a:xfrm>
            <a:off x="3605490" y="2364385"/>
            <a:ext cx="188606" cy="31324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xmlns="" id="{C0C70276-5216-40F6-A1B7-E8A7BAD8C44E}"/>
              </a:ext>
            </a:extLst>
          </p:cNvPr>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10295391" y="2064398"/>
            <a:ext cx="291986" cy="291986"/>
          </a:xfrm>
          <a:prstGeom prst="rect">
            <a:avLst/>
          </a:prstGeom>
        </p:spPr>
      </p:pic>
      <p:sp>
        <p:nvSpPr>
          <p:cNvPr id="23" name="TextBox 22">
            <a:extLst>
              <a:ext uri="{FF2B5EF4-FFF2-40B4-BE49-F238E27FC236}">
                <a16:creationId xmlns:a16="http://schemas.microsoft.com/office/drawing/2014/main" xmlns="" id="{B83BC4B0-763A-4E89-981B-6F0BF3676223}"/>
              </a:ext>
            </a:extLst>
          </p:cNvPr>
          <p:cNvSpPr txBox="1"/>
          <p:nvPr/>
        </p:nvSpPr>
        <p:spPr>
          <a:xfrm>
            <a:off x="10499745" y="2010131"/>
            <a:ext cx="55598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Backup Vault</a:t>
            </a:r>
          </a:p>
        </p:txBody>
      </p:sp>
      <p:pic>
        <p:nvPicPr>
          <p:cNvPr id="24" name="Picture 2" descr="https://azure.microsoft.com/svghandler/security-center/?width=600&amp;height=315">
            <a:extLst>
              <a:ext uri="{FF2B5EF4-FFF2-40B4-BE49-F238E27FC236}">
                <a16:creationId xmlns:a16="http://schemas.microsoft.com/office/drawing/2014/main" xmlns="" id="{852736DF-E670-4596-B837-AC218860476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51009" y="2427919"/>
            <a:ext cx="615638" cy="32321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xmlns="" id="{C9A235CA-15E8-4564-B4EA-A67B56455723}"/>
              </a:ext>
            </a:extLst>
          </p:cNvPr>
          <p:cNvSpPr txBox="1"/>
          <p:nvPr/>
        </p:nvSpPr>
        <p:spPr>
          <a:xfrm>
            <a:off x="10435553" y="2395693"/>
            <a:ext cx="73667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Security Center</a:t>
            </a:r>
          </a:p>
        </p:txBody>
      </p:sp>
      <p:pic>
        <p:nvPicPr>
          <p:cNvPr id="26" name="Picture 25">
            <a:extLst>
              <a:ext uri="{FF2B5EF4-FFF2-40B4-BE49-F238E27FC236}">
                <a16:creationId xmlns:a16="http://schemas.microsoft.com/office/drawing/2014/main" xmlns="" id="{D3954F40-7A21-43C7-B88B-F50EE8D872B4}"/>
              </a:ext>
            </a:extLst>
          </p:cNvPr>
          <p:cNvPicPr>
            <a:picLocks noChangeAspect="1"/>
          </p:cNvPicPr>
          <p:nvPr/>
        </p:nvPicPr>
        <p:blipFill>
          <a:blip r:embed="rId13"/>
          <a:stretch>
            <a:fillRect/>
          </a:stretch>
        </p:blipFill>
        <p:spPr>
          <a:xfrm>
            <a:off x="10276206" y="2873541"/>
            <a:ext cx="300393" cy="292747"/>
          </a:xfrm>
          <a:prstGeom prst="rect">
            <a:avLst/>
          </a:prstGeom>
          <a:ln>
            <a:no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xmlns="" id="{FD9FCFC4-D352-422F-88E2-74E60200FAC2}"/>
              </a:ext>
            </a:extLst>
          </p:cNvPr>
          <p:cNvSpPr txBox="1"/>
          <p:nvPr/>
        </p:nvSpPr>
        <p:spPr>
          <a:xfrm>
            <a:off x="10553907" y="2782179"/>
            <a:ext cx="6183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Operation Mgmt Suite</a:t>
            </a:r>
          </a:p>
        </p:txBody>
      </p:sp>
      <p:pic>
        <p:nvPicPr>
          <p:cNvPr id="28" name="Picture 2" descr="http://www.iconsdb.com/icons/preview/royal-azure-blue/ssd-xxl.png">
            <a:extLst>
              <a:ext uri="{FF2B5EF4-FFF2-40B4-BE49-F238E27FC236}">
                <a16:creationId xmlns:a16="http://schemas.microsoft.com/office/drawing/2014/main" xmlns="" id="{3839A00D-D48E-48C8-9884-6014DAE5E517}"/>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261732" y="1686696"/>
            <a:ext cx="203899" cy="2038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www.iconsdb.com/icons/preview/royal-azure-blue/ssd-xxl.png">
            <a:extLst>
              <a:ext uri="{FF2B5EF4-FFF2-40B4-BE49-F238E27FC236}">
                <a16:creationId xmlns:a16="http://schemas.microsoft.com/office/drawing/2014/main" xmlns="" id="{A5DB33FD-9477-4679-8CEF-597EB15C7172}"/>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385096" y="1737749"/>
            <a:ext cx="203899" cy="20389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xmlns="" id="{3FF6188D-7835-43E0-9163-6B578FEE948F}"/>
              </a:ext>
            </a:extLst>
          </p:cNvPr>
          <p:cNvSpPr txBox="1"/>
          <p:nvPr/>
        </p:nvSpPr>
        <p:spPr>
          <a:xfrm>
            <a:off x="10402864" y="1624569"/>
            <a:ext cx="80807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Premium</a:t>
            </a:r>
            <a:b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b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Storage</a:t>
            </a:r>
          </a:p>
        </p:txBody>
      </p:sp>
      <p:sp>
        <p:nvSpPr>
          <p:cNvPr id="31" name="TextBox 30">
            <a:extLst>
              <a:ext uri="{FF2B5EF4-FFF2-40B4-BE49-F238E27FC236}">
                <a16:creationId xmlns:a16="http://schemas.microsoft.com/office/drawing/2014/main" xmlns="" id="{B8F03AAB-775B-4194-9AD7-155831293484}"/>
              </a:ext>
            </a:extLst>
          </p:cNvPr>
          <p:cNvSpPr txBox="1"/>
          <p:nvPr/>
        </p:nvSpPr>
        <p:spPr>
          <a:xfrm>
            <a:off x="10194480" y="1686545"/>
            <a:ext cx="46213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Light" panose="020F0302020204030204"/>
                <a:ea typeface="+mn-ea"/>
                <a:cs typeface="+mn-cs"/>
              </a:rPr>
              <a:t>SSD</a:t>
            </a:r>
          </a:p>
        </p:txBody>
      </p:sp>
      <p:sp>
        <p:nvSpPr>
          <p:cNvPr id="32" name="Rectangle 31"/>
          <p:cNvSpPr/>
          <p:nvPr/>
        </p:nvSpPr>
        <p:spPr>
          <a:xfrm>
            <a:off x="3605490" y="5491258"/>
            <a:ext cx="1127167" cy="22610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 name="Rectangle 32"/>
          <p:cNvSpPr/>
          <p:nvPr/>
        </p:nvSpPr>
        <p:spPr>
          <a:xfrm>
            <a:off x="3384145" y="2288596"/>
            <a:ext cx="1314290" cy="22836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34" name="Picture 1"/>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3752550" y="2288060"/>
            <a:ext cx="201575" cy="23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p:cNvSpPr txBox="1"/>
          <p:nvPr/>
        </p:nvSpPr>
        <p:spPr>
          <a:xfrm>
            <a:off x="3420955" y="2278885"/>
            <a:ext cx="1041367" cy="276999"/>
          </a:xfrm>
          <a:prstGeom prst="rect">
            <a:avLst/>
          </a:prstGeom>
          <a:solidFill>
            <a:srgbClr val="00B05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ER</a:t>
            </a:r>
          </a:p>
        </p:txBody>
      </p:sp>
      <p:pic>
        <p:nvPicPr>
          <p:cNvPr id="36" name="Picture 35">
            <a:extLst>
              <a:ext uri="{FF2B5EF4-FFF2-40B4-BE49-F238E27FC236}">
                <a16:creationId xmlns:a16="http://schemas.microsoft.com/office/drawing/2014/main" xmlns="" id="{E84EB5A9-13CA-4D77-9198-4EB1468FD3AF}"/>
              </a:ext>
            </a:extLst>
          </p:cNvPr>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10295391" y="5190408"/>
            <a:ext cx="291986" cy="291986"/>
          </a:xfrm>
          <a:prstGeom prst="rect">
            <a:avLst/>
          </a:prstGeom>
        </p:spPr>
      </p:pic>
      <p:sp>
        <p:nvSpPr>
          <p:cNvPr id="37" name="TextBox 36">
            <a:extLst>
              <a:ext uri="{FF2B5EF4-FFF2-40B4-BE49-F238E27FC236}">
                <a16:creationId xmlns:a16="http://schemas.microsoft.com/office/drawing/2014/main" xmlns="" id="{DA306779-DEFF-4A80-A2DF-2BD0FF0B7381}"/>
              </a:ext>
            </a:extLst>
          </p:cNvPr>
          <p:cNvSpPr txBox="1"/>
          <p:nvPr/>
        </p:nvSpPr>
        <p:spPr>
          <a:xfrm>
            <a:off x="10499745" y="5136141"/>
            <a:ext cx="55598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Backup Vault</a:t>
            </a:r>
          </a:p>
        </p:txBody>
      </p:sp>
      <p:pic>
        <p:nvPicPr>
          <p:cNvPr id="38" name="Picture 2" descr="https://azure.microsoft.com/svghandler/security-center/?width=600&amp;height=315">
            <a:extLst>
              <a:ext uri="{FF2B5EF4-FFF2-40B4-BE49-F238E27FC236}">
                <a16:creationId xmlns:a16="http://schemas.microsoft.com/office/drawing/2014/main" xmlns="" id="{664E2279-D165-4320-B00B-34F4D5E0E87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51009" y="5553929"/>
            <a:ext cx="615638" cy="3232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xmlns="" id="{4000092B-1BAF-4435-9ADB-036449BC4C7F}"/>
              </a:ext>
            </a:extLst>
          </p:cNvPr>
          <p:cNvSpPr txBox="1"/>
          <p:nvPr/>
        </p:nvSpPr>
        <p:spPr>
          <a:xfrm>
            <a:off x="10435553" y="5521703"/>
            <a:ext cx="73667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Security Center</a:t>
            </a:r>
          </a:p>
        </p:txBody>
      </p:sp>
      <p:pic>
        <p:nvPicPr>
          <p:cNvPr id="40" name="Picture 39">
            <a:extLst>
              <a:ext uri="{FF2B5EF4-FFF2-40B4-BE49-F238E27FC236}">
                <a16:creationId xmlns:a16="http://schemas.microsoft.com/office/drawing/2014/main" xmlns="" id="{F48E8F2E-F4A0-48AA-BA9F-49800B736274}"/>
              </a:ext>
            </a:extLst>
          </p:cNvPr>
          <p:cNvPicPr>
            <a:picLocks noChangeAspect="1"/>
          </p:cNvPicPr>
          <p:nvPr/>
        </p:nvPicPr>
        <p:blipFill>
          <a:blip r:embed="rId13"/>
          <a:stretch>
            <a:fillRect/>
          </a:stretch>
        </p:blipFill>
        <p:spPr>
          <a:xfrm>
            <a:off x="10276206" y="5999551"/>
            <a:ext cx="300393" cy="292747"/>
          </a:xfrm>
          <a:prstGeom prst="rect">
            <a:avLst/>
          </a:prstGeom>
          <a:ln>
            <a:noFill/>
          </a:ln>
          <a:effectLst>
            <a:outerShdw blurRad="292100" dist="139700" dir="2700000" algn="tl" rotWithShape="0">
              <a:srgbClr val="333333">
                <a:alpha val="65000"/>
              </a:srgbClr>
            </a:outerShdw>
          </a:effectLst>
        </p:spPr>
      </p:pic>
      <p:sp>
        <p:nvSpPr>
          <p:cNvPr id="41" name="TextBox 40">
            <a:extLst>
              <a:ext uri="{FF2B5EF4-FFF2-40B4-BE49-F238E27FC236}">
                <a16:creationId xmlns:a16="http://schemas.microsoft.com/office/drawing/2014/main" xmlns="" id="{7CCBA775-2C02-4579-BF8A-CBE8065EB26A}"/>
              </a:ext>
            </a:extLst>
          </p:cNvPr>
          <p:cNvSpPr txBox="1"/>
          <p:nvPr/>
        </p:nvSpPr>
        <p:spPr>
          <a:xfrm>
            <a:off x="10553907" y="5908189"/>
            <a:ext cx="6183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Operation Mgmt Suite</a:t>
            </a:r>
          </a:p>
        </p:txBody>
      </p:sp>
      <p:pic>
        <p:nvPicPr>
          <p:cNvPr id="42" name="Picture 2" descr="http://www.iconsdb.com/icons/preview/royal-azure-blue/ssd-xxl.png">
            <a:extLst>
              <a:ext uri="{FF2B5EF4-FFF2-40B4-BE49-F238E27FC236}">
                <a16:creationId xmlns:a16="http://schemas.microsoft.com/office/drawing/2014/main" xmlns="" id="{A28787D5-DA41-40EB-941D-A416EF433CF1}"/>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261732" y="4812706"/>
            <a:ext cx="203899" cy="20389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www.iconsdb.com/icons/preview/royal-azure-blue/ssd-xxl.png">
            <a:extLst>
              <a:ext uri="{FF2B5EF4-FFF2-40B4-BE49-F238E27FC236}">
                <a16:creationId xmlns:a16="http://schemas.microsoft.com/office/drawing/2014/main" xmlns="" id="{A4B9948A-FC8A-482C-8F19-E5E49C26CBA3}"/>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385096" y="4863759"/>
            <a:ext cx="203899" cy="203899"/>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xmlns="" id="{B99D1F31-FD07-48FE-8C82-A51A7CD6A386}"/>
              </a:ext>
            </a:extLst>
          </p:cNvPr>
          <p:cNvSpPr txBox="1"/>
          <p:nvPr/>
        </p:nvSpPr>
        <p:spPr>
          <a:xfrm>
            <a:off x="10402864" y="4750579"/>
            <a:ext cx="80807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Premium</a:t>
            </a:r>
            <a:b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b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Storage</a:t>
            </a:r>
          </a:p>
        </p:txBody>
      </p:sp>
      <p:sp>
        <p:nvSpPr>
          <p:cNvPr id="45" name="TextBox 44">
            <a:extLst>
              <a:ext uri="{FF2B5EF4-FFF2-40B4-BE49-F238E27FC236}">
                <a16:creationId xmlns:a16="http://schemas.microsoft.com/office/drawing/2014/main" xmlns="" id="{74B98721-C7FD-4F93-A28A-1698C322EEBE}"/>
              </a:ext>
            </a:extLst>
          </p:cNvPr>
          <p:cNvSpPr txBox="1"/>
          <p:nvPr/>
        </p:nvSpPr>
        <p:spPr>
          <a:xfrm>
            <a:off x="10194480" y="4812555"/>
            <a:ext cx="46213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Light" panose="020F0302020204030204"/>
                <a:ea typeface="+mn-ea"/>
                <a:cs typeface="+mn-cs"/>
              </a:rPr>
              <a:t>SSD</a:t>
            </a:r>
          </a:p>
        </p:txBody>
      </p:sp>
      <p:sp>
        <p:nvSpPr>
          <p:cNvPr id="46" name="Rectangle 45">
            <a:extLst>
              <a:ext uri="{FF2B5EF4-FFF2-40B4-BE49-F238E27FC236}">
                <a16:creationId xmlns:a16="http://schemas.microsoft.com/office/drawing/2014/main" xmlns="" id="{0EC15915-2727-4AAD-AF33-8EE69A8C124D}"/>
              </a:ext>
            </a:extLst>
          </p:cNvPr>
          <p:cNvSpPr/>
          <p:nvPr/>
        </p:nvSpPr>
        <p:spPr>
          <a:xfrm>
            <a:off x="4222976" y="1335960"/>
            <a:ext cx="5836762" cy="1942294"/>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Azure Virtual Network #1</a:t>
            </a:r>
          </a:p>
        </p:txBody>
      </p:sp>
      <p:sp>
        <p:nvSpPr>
          <p:cNvPr id="47" name="Rectangle 46"/>
          <p:cNvSpPr/>
          <p:nvPr/>
        </p:nvSpPr>
        <p:spPr>
          <a:xfrm>
            <a:off x="4314013" y="1659950"/>
            <a:ext cx="430473"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48" name="Picture 47"/>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395685" y="2249116"/>
            <a:ext cx="262902" cy="259624"/>
          </a:xfrm>
          <a:prstGeom prst="rect">
            <a:avLst/>
          </a:prstGeom>
        </p:spPr>
      </p:pic>
      <p:sp>
        <p:nvSpPr>
          <p:cNvPr id="49" name="Rectangle 48">
            <a:extLst>
              <a:ext uri="{FF2B5EF4-FFF2-40B4-BE49-F238E27FC236}">
                <a16:creationId xmlns:a16="http://schemas.microsoft.com/office/drawing/2014/main" xmlns="" id="{1F56E9CF-3C57-411D-B9A6-72994516FD77}"/>
              </a:ext>
            </a:extLst>
          </p:cNvPr>
          <p:cNvSpPr/>
          <p:nvPr/>
        </p:nvSpPr>
        <p:spPr>
          <a:xfrm>
            <a:off x="9131041" y="1679000"/>
            <a:ext cx="786661"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#3</a:t>
            </a:r>
            <a:b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Mgmt</a:t>
            </a:r>
          </a:p>
        </p:txBody>
      </p:sp>
      <p:sp>
        <p:nvSpPr>
          <p:cNvPr id="50" name="Rectangle 49">
            <a:extLst>
              <a:ext uri="{FF2B5EF4-FFF2-40B4-BE49-F238E27FC236}">
                <a16:creationId xmlns:a16="http://schemas.microsoft.com/office/drawing/2014/main" xmlns="" id="{2821C403-A0B7-4870-BDD6-B6BCE7A809D3}"/>
              </a:ext>
            </a:extLst>
          </p:cNvPr>
          <p:cNvSpPr/>
          <p:nvPr/>
        </p:nvSpPr>
        <p:spPr>
          <a:xfrm>
            <a:off x="4842008" y="1662669"/>
            <a:ext cx="2196516"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#1 – AP Prod</a:t>
            </a:r>
          </a:p>
        </p:txBody>
      </p:sp>
      <p:sp>
        <p:nvSpPr>
          <p:cNvPr id="51" name="TextBox 50"/>
          <p:cNvSpPr txBox="1"/>
          <p:nvPr/>
        </p:nvSpPr>
        <p:spPr>
          <a:xfrm>
            <a:off x="6995767" y="1944581"/>
            <a:ext cx="213961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 Server(s) Prod</a:t>
            </a:r>
          </a:p>
        </p:txBody>
      </p:sp>
      <p:pic>
        <p:nvPicPr>
          <p:cNvPr id="52" name="Picture 51"/>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472329" y="2268962"/>
            <a:ext cx="461905" cy="456146"/>
          </a:xfrm>
          <a:prstGeom prst="rect">
            <a:avLst/>
          </a:prstGeom>
        </p:spPr>
      </p:pic>
      <p:pic>
        <p:nvPicPr>
          <p:cNvPr id="53" name="Picture 52"/>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062826" y="2536543"/>
            <a:ext cx="461905" cy="456146"/>
          </a:xfrm>
          <a:prstGeom prst="rect">
            <a:avLst/>
          </a:prstGeom>
        </p:spPr>
      </p:pic>
      <p:pic>
        <p:nvPicPr>
          <p:cNvPr id="54"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121396" y="2658011"/>
            <a:ext cx="443775" cy="223503"/>
          </a:xfrm>
          <a:prstGeom prst="rect">
            <a:avLst/>
          </a:prstGeom>
        </p:spPr>
      </p:pic>
      <p:pic>
        <p:nvPicPr>
          <p:cNvPr id="55" name="Picture 54"/>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692639" y="2541213"/>
            <a:ext cx="461905" cy="456146"/>
          </a:xfrm>
          <a:prstGeom prst="rect">
            <a:avLst/>
          </a:prstGeom>
        </p:spPr>
      </p:pic>
      <p:pic>
        <p:nvPicPr>
          <p:cNvPr id="56"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751209" y="2667276"/>
            <a:ext cx="443775" cy="223503"/>
          </a:xfrm>
          <a:prstGeom prst="rect">
            <a:avLst/>
          </a:prstGeom>
        </p:spPr>
      </p:pic>
      <p:pic>
        <p:nvPicPr>
          <p:cNvPr id="57" name="Picture 56"/>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167529" y="2526137"/>
            <a:ext cx="461905" cy="456146"/>
          </a:xfrm>
          <a:prstGeom prst="rect">
            <a:avLst/>
          </a:prstGeom>
        </p:spPr>
      </p:pic>
      <p:cxnSp>
        <p:nvCxnSpPr>
          <p:cNvPr id="58" name="Straight Arrow Connector 57"/>
          <p:cNvCxnSpPr>
            <a:stCxn id="54" idx="3"/>
            <a:endCxn id="55" idx="1"/>
          </p:cNvCxnSpPr>
          <p:nvPr/>
        </p:nvCxnSpPr>
        <p:spPr>
          <a:xfrm flipV="1">
            <a:off x="5565171" y="2769286"/>
            <a:ext cx="127468" cy="477"/>
          </a:xfrm>
          <a:prstGeom prst="straightConnector1">
            <a:avLst/>
          </a:prstGeom>
          <a:ln w="57150" cmpd="dbl">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319929" y="2380087"/>
            <a:ext cx="461905" cy="456146"/>
          </a:xfrm>
          <a:prstGeom prst="rect">
            <a:avLst/>
          </a:prstGeom>
        </p:spPr>
      </p:pic>
      <p:pic>
        <p:nvPicPr>
          <p:cNvPr id="60"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6226099" y="2652200"/>
            <a:ext cx="443775" cy="223503"/>
          </a:xfrm>
          <a:prstGeom prst="rect">
            <a:avLst/>
          </a:prstGeom>
        </p:spPr>
      </p:pic>
      <p:pic>
        <p:nvPicPr>
          <p:cNvPr id="61" name="Picture 60">
            <a:extLst>
              <a:ext uri="{FF2B5EF4-FFF2-40B4-BE49-F238E27FC236}">
                <a16:creationId xmlns:a16="http://schemas.microsoft.com/office/drawing/2014/main" xmlns="" id="{60CFC921-3819-4A59-9900-C2FDE27D215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197840" y="2271753"/>
            <a:ext cx="377237" cy="377237"/>
          </a:xfrm>
          <a:prstGeom prst="rect">
            <a:avLst/>
          </a:prstGeom>
        </p:spPr>
      </p:pic>
      <p:pic>
        <p:nvPicPr>
          <p:cNvPr id="62" name="Picture 61">
            <a:extLst>
              <a:ext uri="{FF2B5EF4-FFF2-40B4-BE49-F238E27FC236}">
                <a16:creationId xmlns:a16="http://schemas.microsoft.com/office/drawing/2014/main" xmlns="" id="{6F509BF1-7072-47D5-BD0E-C020158AD3B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36730" y="2271061"/>
            <a:ext cx="377237" cy="377237"/>
          </a:xfrm>
          <a:prstGeom prst="rect">
            <a:avLst/>
          </a:prstGeom>
        </p:spPr>
      </p:pic>
      <p:pic>
        <p:nvPicPr>
          <p:cNvPr id="63" name="Picture 62">
            <a:extLst>
              <a:ext uri="{FF2B5EF4-FFF2-40B4-BE49-F238E27FC236}">
                <a16:creationId xmlns:a16="http://schemas.microsoft.com/office/drawing/2014/main" xmlns="" id="{245BBE89-D10F-4F67-BE11-47F48B5874CC}"/>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213098" y="2721629"/>
            <a:ext cx="377237" cy="377237"/>
          </a:xfrm>
          <a:prstGeom prst="rect">
            <a:avLst/>
          </a:prstGeom>
        </p:spPr>
      </p:pic>
      <p:pic>
        <p:nvPicPr>
          <p:cNvPr id="64" name="Picture 63">
            <a:extLst>
              <a:ext uri="{FF2B5EF4-FFF2-40B4-BE49-F238E27FC236}">
                <a16:creationId xmlns:a16="http://schemas.microsoft.com/office/drawing/2014/main" xmlns="" id="{9148D1BC-5652-468B-AE80-F9C83D3CE5B8}"/>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51988" y="2720937"/>
            <a:ext cx="377237" cy="377237"/>
          </a:xfrm>
          <a:prstGeom prst="rect">
            <a:avLst/>
          </a:prstGeom>
        </p:spPr>
      </p:pic>
      <p:sp>
        <p:nvSpPr>
          <p:cNvPr id="65" name="Rectangle 64">
            <a:extLst>
              <a:ext uri="{FF2B5EF4-FFF2-40B4-BE49-F238E27FC236}">
                <a16:creationId xmlns:a16="http://schemas.microsoft.com/office/drawing/2014/main" xmlns="" id="{FA12E5CF-B9A3-4EC2-8A0B-533023D4FD81}"/>
              </a:ext>
            </a:extLst>
          </p:cNvPr>
          <p:cNvSpPr/>
          <p:nvPr/>
        </p:nvSpPr>
        <p:spPr>
          <a:xfrm>
            <a:off x="4212966" y="4539161"/>
            <a:ext cx="5836762" cy="1942294"/>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Azure Virtual Network #2</a:t>
            </a:r>
          </a:p>
        </p:txBody>
      </p:sp>
      <p:sp>
        <p:nvSpPr>
          <p:cNvPr id="66" name="Rectangle 65">
            <a:extLst>
              <a:ext uri="{FF2B5EF4-FFF2-40B4-BE49-F238E27FC236}">
                <a16:creationId xmlns:a16="http://schemas.microsoft.com/office/drawing/2014/main" xmlns="" id="{C0570D56-E5E7-4B53-A02D-6D23971B29C3}"/>
              </a:ext>
            </a:extLst>
          </p:cNvPr>
          <p:cNvSpPr/>
          <p:nvPr/>
        </p:nvSpPr>
        <p:spPr>
          <a:xfrm>
            <a:off x="4304003" y="4863151"/>
            <a:ext cx="430473"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67" name="Picture 66">
            <a:extLst>
              <a:ext uri="{FF2B5EF4-FFF2-40B4-BE49-F238E27FC236}">
                <a16:creationId xmlns:a16="http://schemas.microsoft.com/office/drawing/2014/main" xmlns="" id="{D01EBE36-1822-4D03-80B0-38E45058F4B0}"/>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385675" y="5452317"/>
            <a:ext cx="262902" cy="259624"/>
          </a:xfrm>
          <a:prstGeom prst="rect">
            <a:avLst/>
          </a:prstGeom>
        </p:spPr>
      </p:pic>
      <p:sp>
        <p:nvSpPr>
          <p:cNvPr id="68" name="Rectangle 67">
            <a:extLst>
              <a:ext uri="{FF2B5EF4-FFF2-40B4-BE49-F238E27FC236}">
                <a16:creationId xmlns:a16="http://schemas.microsoft.com/office/drawing/2014/main" xmlns="" id="{90809323-24A3-4F87-8678-40DFAC10C716}"/>
              </a:ext>
            </a:extLst>
          </p:cNvPr>
          <p:cNvSpPr/>
          <p:nvPr/>
        </p:nvSpPr>
        <p:spPr>
          <a:xfrm>
            <a:off x="9121031" y="4872676"/>
            <a:ext cx="786661"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#6</a:t>
            </a:r>
            <a:b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Mgmt</a:t>
            </a:r>
          </a:p>
        </p:txBody>
      </p:sp>
      <p:sp>
        <p:nvSpPr>
          <p:cNvPr id="69" name="Rectangle 68">
            <a:extLst>
              <a:ext uri="{FF2B5EF4-FFF2-40B4-BE49-F238E27FC236}">
                <a16:creationId xmlns:a16="http://schemas.microsoft.com/office/drawing/2014/main" xmlns="" id="{8F26F417-9FFC-408D-AAD3-A0216E4A28FD}"/>
              </a:ext>
            </a:extLst>
          </p:cNvPr>
          <p:cNvSpPr/>
          <p:nvPr/>
        </p:nvSpPr>
        <p:spPr>
          <a:xfrm>
            <a:off x="4831997" y="4865870"/>
            <a:ext cx="2205829"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#4 – AP DR</a:t>
            </a:r>
          </a:p>
        </p:txBody>
      </p:sp>
      <p:sp>
        <p:nvSpPr>
          <p:cNvPr id="70" name="TextBox 69">
            <a:extLst>
              <a:ext uri="{FF2B5EF4-FFF2-40B4-BE49-F238E27FC236}">
                <a16:creationId xmlns:a16="http://schemas.microsoft.com/office/drawing/2014/main" xmlns="" id="{507AE47B-84F2-46FB-858E-64ABFC4D2BD8}"/>
              </a:ext>
            </a:extLst>
          </p:cNvPr>
          <p:cNvSpPr txBox="1"/>
          <p:nvPr/>
        </p:nvSpPr>
        <p:spPr>
          <a:xfrm>
            <a:off x="6985757" y="5147782"/>
            <a:ext cx="213961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 Server(s) DR</a:t>
            </a:r>
          </a:p>
        </p:txBody>
      </p:sp>
      <p:pic>
        <p:nvPicPr>
          <p:cNvPr id="71" name="Picture 70">
            <a:extLst>
              <a:ext uri="{FF2B5EF4-FFF2-40B4-BE49-F238E27FC236}">
                <a16:creationId xmlns:a16="http://schemas.microsoft.com/office/drawing/2014/main" xmlns="" id="{D5C6C60C-0604-4427-AB92-9109156EE6D3}"/>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462319" y="5472163"/>
            <a:ext cx="461905" cy="456146"/>
          </a:xfrm>
          <a:prstGeom prst="rect">
            <a:avLst/>
          </a:prstGeom>
        </p:spPr>
      </p:pic>
      <p:pic>
        <p:nvPicPr>
          <p:cNvPr id="72" name="Picture 71">
            <a:extLst>
              <a:ext uri="{FF2B5EF4-FFF2-40B4-BE49-F238E27FC236}">
                <a16:creationId xmlns:a16="http://schemas.microsoft.com/office/drawing/2014/main" xmlns="" id="{CA3F1C55-DDFD-4B2D-A1EB-DF293D66F125}"/>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052816" y="5739744"/>
            <a:ext cx="461905" cy="456146"/>
          </a:xfrm>
          <a:prstGeom prst="rect">
            <a:avLst/>
          </a:prstGeom>
        </p:spPr>
      </p:pic>
      <p:pic>
        <p:nvPicPr>
          <p:cNvPr id="73" name="Picture 3">
            <a:extLst>
              <a:ext uri="{FF2B5EF4-FFF2-40B4-BE49-F238E27FC236}">
                <a16:creationId xmlns:a16="http://schemas.microsoft.com/office/drawing/2014/main" xmlns="" id="{E34905DA-8707-4826-920F-22E782195410}"/>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111386" y="5861212"/>
            <a:ext cx="443775" cy="223503"/>
          </a:xfrm>
          <a:prstGeom prst="rect">
            <a:avLst/>
          </a:prstGeom>
        </p:spPr>
      </p:pic>
      <p:pic>
        <p:nvPicPr>
          <p:cNvPr id="74" name="Picture 73">
            <a:extLst>
              <a:ext uri="{FF2B5EF4-FFF2-40B4-BE49-F238E27FC236}">
                <a16:creationId xmlns:a16="http://schemas.microsoft.com/office/drawing/2014/main" xmlns="" id="{4025F77B-74BF-4604-922C-562283C6F16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682629" y="5744414"/>
            <a:ext cx="461905" cy="456146"/>
          </a:xfrm>
          <a:prstGeom prst="rect">
            <a:avLst/>
          </a:prstGeom>
        </p:spPr>
      </p:pic>
      <p:pic>
        <p:nvPicPr>
          <p:cNvPr id="75" name="Picture 3">
            <a:extLst>
              <a:ext uri="{FF2B5EF4-FFF2-40B4-BE49-F238E27FC236}">
                <a16:creationId xmlns:a16="http://schemas.microsoft.com/office/drawing/2014/main" xmlns="" id="{3D14B9C5-08CA-4262-A802-5F6B1B7D3C19}"/>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741199" y="5870477"/>
            <a:ext cx="443775" cy="223503"/>
          </a:xfrm>
          <a:prstGeom prst="rect">
            <a:avLst/>
          </a:prstGeom>
        </p:spPr>
      </p:pic>
      <p:pic>
        <p:nvPicPr>
          <p:cNvPr id="76" name="Picture 75">
            <a:extLst>
              <a:ext uri="{FF2B5EF4-FFF2-40B4-BE49-F238E27FC236}">
                <a16:creationId xmlns:a16="http://schemas.microsoft.com/office/drawing/2014/main" xmlns="" id="{3DCD2879-FCAD-47CB-B5A2-855FB0628BD6}"/>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157519" y="5729338"/>
            <a:ext cx="461905" cy="456146"/>
          </a:xfrm>
          <a:prstGeom prst="rect">
            <a:avLst/>
          </a:prstGeom>
        </p:spPr>
      </p:pic>
      <p:pic>
        <p:nvPicPr>
          <p:cNvPr id="77" name="Picture 76">
            <a:extLst>
              <a:ext uri="{FF2B5EF4-FFF2-40B4-BE49-F238E27FC236}">
                <a16:creationId xmlns:a16="http://schemas.microsoft.com/office/drawing/2014/main" xmlns="" id="{08E9EEDB-C256-4AD2-85C6-BD73A31BFE03}"/>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309919" y="5583288"/>
            <a:ext cx="461905" cy="456146"/>
          </a:xfrm>
          <a:prstGeom prst="rect">
            <a:avLst/>
          </a:prstGeom>
        </p:spPr>
      </p:pic>
      <p:pic>
        <p:nvPicPr>
          <p:cNvPr id="78" name="Picture 3">
            <a:extLst>
              <a:ext uri="{FF2B5EF4-FFF2-40B4-BE49-F238E27FC236}">
                <a16:creationId xmlns:a16="http://schemas.microsoft.com/office/drawing/2014/main" xmlns="" id="{97CFA9F1-DB90-44F7-BD15-2FE8CC93EC8F}"/>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6216089" y="5855401"/>
            <a:ext cx="443775" cy="223503"/>
          </a:xfrm>
          <a:prstGeom prst="rect">
            <a:avLst/>
          </a:prstGeom>
        </p:spPr>
      </p:pic>
      <p:pic>
        <p:nvPicPr>
          <p:cNvPr id="79" name="Picture 78">
            <a:extLst>
              <a:ext uri="{FF2B5EF4-FFF2-40B4-BE49-F238E27FC236}">
                <a16:creationId xmlns:a16="http://schemas.microsoft.com/office/drawing/2014/main" xmlns="" id="{F80B8517-07C1-4D5D-B8B6-00B816262AB0}"/>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187830" y="5474954"/>
            <a:ext cx="377237" cy="377237"/>
          </a:xfrm>
          <a:prstGeom prst="rect">
            <a:avLst/>
          </a:prstGeom>
        </p:spPr>
      </p:pic>
      <p:pic>
        <p:nvPicPr>
          <p:cNvPr id="80" name="Picture 79">
            <a:extLst>
              <a:ext uri="{FF2B5EF4-FFF2-40B4-BE49-F238E27FC236}">
                <a16:creationId xmlns:a16="http://schemas.microsoft.com/office/drawing/2014/main" xmlns="" id="{AB111923-E2A9-410B-9331-B11FC7A55D3C}"/>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26720" y="5474262"/>
            <a:ext cx="377237" cy="377237"/>
          </a:xfrm>
          <a:prstGeom prst="rect">
            <a:avLst/>
          </a:prstGeom>
        </p:spPr>
      </p:pic>
      <p:pic>
        <p:nvPicPr>
          <p:cNvPr id="81" name="Picture 80">
            <a:extLst>
              <a:ext uri="{FF2B5EF4-FFF2-40B4-BE49-F238E27FC236}">
                <a16:creationId xmlns:a16="http://schemas.microsoft.com/office/drawing/2014/main" xmlns="" id="{FC7B567D-D956-4E01-B4EE-B78248D1B3AE}"/>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203088" y="5924830"/>
            <a:ext cx="377237" cy="377237"/>
          </a:xfrm>
          <a:prstGeom prst="rect">
            <a:avLst/>
          </a:prstGeom>
        </p:spPr>
      </p:pic>
      <p:pic>
        <p:nvPicPr>
          <p:cNvPr id="82" name="Picture 81">
            <a:extLst>
              <a:ext uri="{FF2B5EF4-FFF2-40B4-BE49-F238E27FC236}">
                <a16:creationId xmlns:a16="http://schemas.microsoft.com/office/drawing/2014/main" xmlns="" id="{12C90307-725C-4876-B3AF-EE43F311C83F}"/>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41978" y="5924138"/>
            <a:ext cx="377237" cy="377237"/>
          </a:xfrm>
          <a:prstGeom prst="rect">
            <a:avLst/>
          </a:prstGeom>
        </p:spPr>
      </p:pic>
      <p:sp>
        <p:nvSpPr>
          <p:cNvPr id="83" name="Cloud Callout 82"/>
          <p:cNvSpPr/>
          <p:nvPr/>
        </p:nvSpPr>
        <p:spPr>
          <a:xfrm>
            <a:off x="2488578" y="2035284"/>
            <a:ext cx="1073888" cy="4234256"/>
          </a:xfrm>
          <a:prstGeom prst="cloudCallout">
            <a:avLst>
              <a:gd name="adj1" fmla="val 4910"/>
              <a:gd name="adj2" fmla="val 17061"/>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4" name="TextBox 83"/>
          <p:cNvSpPr txBox="1"/>
          <p:nvPr/>
        </p:nvSpPr>
        <p:spPr>
          <a:xfrm>
            <a:off x="2653474" y="3584868"/>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WAN</a:t>
            </a:r>
          </a:p>
        </p:txBody>
      </p:sp>
      <p:sp>
        <p:nvSpPr>
          <p:cNvPr id="85" name="Rectangular Callout 172"/>
          <p:cNvSpPr/>
          <p:nvPr/>
        </p:nvSpPr>
        <p:spPr>
          <a:xfrm>
            <a:off x="4513239" y="3377143"/>
            <a:ext cx="1486128" cy="590540"/>
          </a:xfrm>
          <a:prstGeom prst="wedgeRectCallout">
            <a:avLst>
              <a:gd name="adj1" fmla="val 22677"/>
              <a:gd name="adj2" fmla="val -125665"/>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 nodes x 4-core</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SAP app server cluster –  uptime SLA : 99.95%</a:t>
            </a:r>
          </a:p>
        </p:txBody>
      </p:sp>
      <p:sp>
        <p:nvSpPr>
          <p:cNvPr id="86" name="Rectangular Callout 85"/>
          <p:cNvSpPr/>
          <p:nvPr/>
        </p:nvSpPr>
        <p:spPr>
          <a:xfrm>
            <a:off x="3237352" y="5915547"/>
            <a:ext cx="1434893" cy="595276"/>
          </a:xfrm>
          <a:prstGeom prst="wedgeRectCallout">
            <a:avLst>
              <a:gd name="adj1" fmla="val 76877"/>
              <a:gd name="adj2" fmla="val -31993"/>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off VMs after setup (then Compute NOT charged)</a:t>
            </a:r>
          </a:p>
        </p:txBody>
      </p:sp>
      <p:sp>
        <p:nvSpPr>
          <p:cNvPr id="87" name="Oval 86"/>
          <p:cNvSpPr/>
          <p:nvPr/>
        </p:nvSpPr>
        <p:spPr>
          <a:xfrm>
            <a:off x="6344234" y="3212027"/>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sp>
        <p:nvSpPr>
          <p:cNvPr id="88" name="Oval 87">
            <a:extLst>
              <a:ext uri="{FF2B5EF4-FFF2-40B4-BE49-F238E27FC236}">
                <a16:creationId xmlns:a16="http://schemas.microsoft.com/office/drawing/2014/main" xmlns="" id="{F240315C-B3B0-451E-8103-3BD1EC593694}"/>
              </a:ext>
            </a:extLst>
          </p:cNvPr>
          <p:cNvSpPr/>
          <p:nvPr/>
        </p:nvSpPr>
        <p:spPr>
          <a:xfrm>
            <a:off x="1888858" y="1416461"/>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89" name="Rectangle 88">
            <a:extLst>
              <a:ext uri="{FF2B5EF4-FFF2-40B4-BE49-F238E27FC236}">
                <a16:creationId xmlns:a16="http://schemas.microsoft.com/office/drawing/2014/main" xmlns="" id="{A994E1B7-FF38-4FE9-8D86-1EF87542702A}"/>
              </a:ext>
            </a:extLst>
          </p:cNvPr>
          <p:cNvSpPr/>
          <p:nvPr/>
        </p:nvSpPr>
        <p:spPr>
          <a:xfrm>
            <a:off x="7144063" y="1662668"/>
            <a:ext cx="1894236"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#2 – DB Prod</a:t>
            </a:r>
          </a:p>
        </p:txBody>
      </p:sp>
      <p:pic>
        <p:nvPicPr>
          <p:cNvPr id="90" name="Picture 89"/>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405757" y="2379450"/>
            <a:ext cx="643606" cy="635582"/>
          </a:xfrm>
          <a:prstGeom prst="rect">
            <a:avLst/>
          </a:prstGeom>
        </p:spPr>
      </p:pic>
      <p:pic>
        <p:nvPicPr>
          <p:cNvPr id="91" name="Picture 90"/>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478633" y="2640517"/>
            <a:ext cx="559309" cy="116657"/>
          </a:xfrm>
          <a:prstGeom prst="rect">
            <a:avLst/>
          </a:prstGeom>
        </p:spPr>
      </p:pic>
      <p:pic>
        <p:nvPicPr>
          <p:cNvPr id="92" name="Picture 9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102174" y="2381559"/>
            <a:ext cx="643606" cy="635582"/>
          </a:xfrm>
          <a:prstGeom prst="rect">
            <a:avLst/>
          </a:prstGeom>
        </p:spPr>
      </p:pic>
      <p:pic>
        <p:nvPicPr>
          <p:cNvPr id="93" name="Picture 92"/>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175050" y="2642626"/>
            <a:ext cx="559309" cy="116657"/>
          </a:xfrm>
          <a:prstGeom prst="rect">
            <a:avLst/>
          </a:prstGeom>
        </p:spPr>
      </p:pic>
      <p:cxnSp>
        <p:nvCxnSpPr>
          <p:cNvPr id="94" name="Connector: Elbow 119"/>
          <p:cNvCxnSpPr>
            <a:stCxn id="90" idx="0"/>
            <a:endCxn id="92" idx="0"/>
          </p:cNvCxnSpPr>
          <p:nvPr/>
        </p:nvCxnSpPr>
        <p:spPr>
          <a:xfrm rot="16200000" flipH="1">
            <a:off x="8074713" y="2032296"/>
            <a:ext cx="2109" cy="696417"/>
          </a:xfrm>
          <a:prstGeom prst="bentConnector3">
            <a:avLst>
              <a:gd name="adj1" fmla="val -812944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ular Callout 172"/>
          <p:cNvSpPr/>
          <p:nvPr/>
        </p:nvSpPr>
        <p:spPr>
          <a:xfrm>
            <a:off x="7954294" y="3215422"/>
            <a:ext cx="1827006" cy="699097"/>
          </a:xfrm>
          <a:prstGeom prst="wedgeRectCallout">
            <a:avLst>
              <a:gd name="adj1" fmla="val -43803"/>
              <a:gd name="adj2" fmla="val -83394"/>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 nodes x 448GB (RAM) HANA System Replication Cluster uptime SLA : 99.95%</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2TB SSD Storage</a:t>
            </a:r>
          </a:p>
        </p:txBody>
      </p:sp>
      <p:sp>
        <p:nvSpPr>
          <p:cNvPr id="96" name="Rectangle 95">
            <a:extLst>
              <a:ext uri="{FF2B5EF4-FFF2-40B4-BE49-F238E27FC236}">
                <a16:creationId xmlns:a16="http://schemas.microsoft.com/office/drawing/2014/main" xmlns="" id="{3308AEC9-28F6-4108-A496-16F6BE2EC8CC}"/>
              </a:ext>
            </a:extLst>
          </p:cNvPr>
          <p:cNvSpPr/>
          <p:nvPr/>
        </p:nvSpPr>
        <p:spPr>
          <a:xfrm>
            <a:off x="7142172" y="4864757"/>
            <a:ext cx="1894236"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#5 – DB DR</a:t>
            </a:r>
          </a:p>
        </p:txBody>
      </p:sp>
      <p:cxnSp>
        <p:nvCxnSpPr>
          <p:cNvPr id="97" name="Connector: Elbow 138"/>
          <p:cNvCxnSpPr>
            <a:cxnSpLocks/>
            <a:stCxn id="90" idx="2"/>
            <a:endCxn id="99" idx="1"/>
          </p:cNvCxnSpPr>
          <p:nvPr/>
        </p:nvCxnSpPr>
        <p:spPr>
          <a:xfrm rot="16200000" flipH="1">
            <a:off x="6374834" y="4367757"/>
            <a:ext cx="2875405" cy="16995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xmlns="" id="{737C89AF-A2E9-40B8-B40E-ADF940ED20D0}"/>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824637" y="5571041"/>
            <a:ext cx="643606" cy="635582"/>
          </a:xfrm>
          <a:prstGeom prst="rect">
            <a:avLst/>
          </a:prstGeom>
        </p:spPr>
      </p:pic>
      <p:pic>
        <p:nvPicPr>
          <p:cNvPr id="99" name="Picture 98">
            <a:extLst>
              <a:ext uri="{FF2B5EF4-FFF2-40B4-BE49-F238E27FC236}">
                <a16:creationId xmlns:a16="http://schemas.microsoft.com/office/drawing/2014/main" xmlns="" id="{A8118AEA-6530-4AD7-890C-EA49B19A7F6D}"/>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897513" y="5832108"/>
            <a:ext cx="559309" cy="116657"/>
          </a:xfrm>
          <a:prstGeom prst="rect">
            <a:avLst/>
          </a:prstGeom>
        </p:spPr>
      </p:pic>
      <p:sp>
        <p:nvSpPr>
          <p:cNvPr id="100" name="Rectangular Callout 172">
            <a:extLst>
              <a:ext uri="{FF2B5EF4-FFF2-40B4-BE49-F238E27FC236}">
                <a16:creationId xmlns:a16="http://schemas.microsoft.com/office/drawing/2014/main" xmlns="" id="{F712A242-BF49-4D52-95D0-755425620F2B}"/>
              </a:ext>
            </a:extLst>
          </p:cNvPr>
          <p:cNvSpPr/>
          <p:nvPr/>
        </p:nvSpPr>
        <p:spPr>
          <a:xfrm>
            <a:off x="2884054" y="2845594"/>
            <a:ext cx="1149275" cy="590540"/>
          </a:xfrm>
          <a:prstGeom prst="wedgeRectCallout">
            <a:avLst>
              <a:gd name="adj1" fmla="val 84007"/>
              <a:gd name="adj2" fmla="val -93406"/>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ExpressRoute</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Gateway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High Perf 2Gbps</a:t>
            </a:r>
          </a:p>
        </p:txBody>
      </p:sp>
      <p:sp>
        <p:nvSpPr>
          <p:cNvPr id="101" name="Oval 100">
            <a:extLst>
              <a:ext uri="{FF2B5EF4-FFF2-40B4-BE49-F238E27FC236}">
                <a16:creationId xmlns:a16="http://schemas.microsoft.com/office/drawing/2014/main" xmlns="" id="{24234136-5762-4E32-9A94-036DE6EAF995}"/>
              </a:ext>
            </a:extLst>
          </p:cNvPr>
          <p:cNvSpPr/>
          <p:nvPr/>
        </p:nvSpPr>
        <p:spPr>
          <a:xfrm>
            <a:off x="2581413" y="2989667"/>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02" name="Rectangle 101">
            <a:extLst>
              <a:ext uri="{FF2B5EF4-FFF2-40B4-BE49-F238E27FC236}">
                <a16:creationId xmlns:a16="http://schemas.microsoft.com/office/drawing/2014/main" xmlns="" id="{DA5833ED-2A49-494A-87C8-7B16B2C48B4A}"/>
              </a:ext>
            </a:extLst>
          </p:cNvPr>
          <p:cNvSpPr/>
          <p:nvPr/>
        </p:nvSpPr>
        <p:spPr>
          <a:xfrm>
            <a:off x="5056939" y="2303804"/>
            <a:ext cx="1085650" cy="7828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p>
        </p:txBody>
      </p:sp>
      <p:sp>
        <p:nvSpPr>
          <p:cNvPr id="103" name="Title 1">
            <a:extLst>
              <a:ext uri="{FF2B5EF4-FFF2-40B4-BE49-F238E27FC236}">
                <a16:creationId xmlns:a16="http://schemas.microsoft.com/office/drawing/2014/main" xmlns="" id="{A0DCCE7F-160A-4A38-A624-5579DEDB9C4F}"/>
              </a:ext>
            </a:extLst>
          </p:cNvPr>
          <p:cNvSpPr>
            <a:spLocks noGrp="1"/>
          </p:cNvSpPr>
          <p:nvPr>
            <p:ph type="title"/>
          </p:nvPr>
        </p:nvSpPr>
        <p:spPr>
          <a:xfrm>
            <a:off x="304800" y="228600"/>
            <a:ext cx="11582401" cy="863600"/>
          </a:xfrm>
        </p:spPr>
        <p:txBody>
          <a:bodyPr>
            <a:noAutofit/>
          </a:bodyPr>
          <a:lstStyle/>
          <a:p>
            <a:pPr algn="ctr"/>
            <a:r>
              <a:rPr lang="en-US" sz="3200" dirty="0">
                <a:solidFill>
                  <a:schemeClr val="tx1"/>
                </a:solidFill>
              </a:rPr>
              <a:t>S/4HANA, BW on HANA, HANA Enterprise, Side Car – VM with HA/DR</a:t>
            </a:r>
            <a:r>
              <a:rPr lang="en-US" sz="2800" dirty="0">
                <a:solidFill>
                  <a:schemeClr val="tx1"/>
                </a:solidFill>
              </a:rPr>
              <a:t/>
            </a:r>
            <a:br>
              <a:rPr lang="en-US" sz="2800" dirty="0">
                <a:solidFill>
                  <a:schemeClr val="tx1"/>
                </a:solidFill>
              </a:rPr>
            </a:br>
            <a:endParaRPr lang="en-US" sz="3600" dirty="0">
              <a:solidFill>
                <a:schemeClr val="tx1"/>
              </a:solidFill>
            </a:endParaRPr>
          </a:p>
        </p:txBody>
      </p:sp>
      <p:pic>
        <p:nvPicPr>
          <p:cNvPr id="104" name="Picture 103">
            <a:extLst>
              <a:ext uri="{FF2B5EF4-FFF2-40B4-BE49-F238E27FC236}">
                <a16:creationId xmlns:a16="http://schemas.microsoft.com/office/drawing/2014/main" xmlns="" id="{FD57A192-B4BF-4D49-8A80-A70B2F05FEB1}"/>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615338" y="1356596"/>
            <a:ext cx="301737" cy="301737"/>
          </a:xfrm>
          <a:prstGeom prst="rect">
            <a:avLst/>
          </a:prstGeom>
        </p:spPr>
      </p:pic>
      <p:pic>
        <p:nvPicPr>
          <p:cNvPr id="105" name="Picture 104">
            <a:extLst>
              <a:ext uri="{FF2B5EF4-FFF2-40B4-BE49-F238E27FC236}">
                <a16:creationId xmlns:a16="http://schemas.microsoft.com/office/drawing/2014/main" xmlns="" id="{4183CA72-815D-4371-9E0A-0081CCCAC4D4}"/>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61391" y="2909575"/>
            <a:ext cx="234376" cy="234376"/>
          </a:xfrm>
          <a:prstGeom prst="rect">
            <a:avLst/>
          </a:prstGeom>
        </p:spPr>
      </p:pic>
      <p:pic>
        <p:nvPicPr>
          <p:cNvPr id="106" name="Picture 105">
            <a:extLst>
              <a:ext uri="{FF2B5EF4-FFF2-40B4-BE49-F238E27FC236}">
                <a16:creationId xmlns:a16="http://schemas.microsoft.com/office/drawing/2014/main" xmlns="" id="{ED341D14-628E-4DB8-AA31-9E19A70877A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55226" y="2911218"/>
            <a:ext cx="234376" cy="234376"/>
          </a:xfrm>
          <a:prstGeom prst="rect">
            <a:avLst/>
          </a:prstGeom>
        </p:spPr>
      </p:pic>
      <p:pic>
        <p:nvPicPr>
          <p:cNvPr id="107" name="Picture 106">
            <a:extLst>
              <a:ext uri="{FF2B5EF4-FFF2-40B4-BE49-F238E27FC236}">
                <a16:creationId xmlns:a16="http://schemas.microsoft.com/office/drawing/2014/main" xmlns="" id="{46E2F4CE-C901-4C29-96AB-A5BF345B11A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664739" y="2914157"/>
            <a:ext cx="234376" cy="234376"/>
          </a:xfrm>
          <a:prstGeom prst="rect">
            <a:avLst/>
          </a:prstGeom>
        </p:spPr>
      </p:pic>
      <p:pic>
        <p:nvPicPr>
          <p:cNvPr id="108" name="Picture 107">
            <a:extLst>
              <a:ext uri="{FF2B5EF4-FFF2-40B4-BE49-F238E27FC236}">
                <a16:creationId xmlns:a16="http://schemas.microsoft.com/office/drawing/2014/main" xmlns="" id="{CF646CEA-76BA-46E7-9CD2-D3C3B438A63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42281" y="6127946"/>
            <a:ext cx="234376" cy="234376"/>
          </a:xfrm>
          <a:prstGeom prst="rect">
            <a:avLst/>
          </a:prstGeom>
        </p:spPr>
      </p:pic>
      <p:pic>
        <p:nvPicPr>
          <p:cNvPr id="109" name="Picture 108">
            <a:extLst>
              <a:ext uri="{FF2B5EF4-FFF2-40B4-BE49-F238E27FC236}">
                <a16:creationId xmlns:a16="http://schemas.microsoft.com/office/drawing/2014/main" xmlns="" id="{180A65D5-303B-4958-976B-A12BA087B4B6}"/>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36116" y="6129589"/>
            <a:ext cx="234376" cy="234376"/>
          </a:xfrm>
          <a:prstGeom prst="rect">
            <a:avLst/>
          </a:prstGeom>
        </p:spPr>
      </p:pic>
      <p:pic>
        <p:nvPicPr>
          <p:cNvPr id="110" name="Picture 109">
            <a:extLst>
              <a:ext uri="{FF2B5EF4-FFF2-40B4-BE49-F238E27FC236}">
                <a16:creationId xmlns:a16="http://schemas.microsoft.com/office/drawing/2014/main" xmlns="" id="{D0AA0441-DCAE-46B4-A059-75B8C9C86A49}"/>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645629" y="6132528"/>
            <a:ext cx="234376" cy="234376"/>
          </a:xfrm>
          <a:prstGeom prst="rect">
            <a:avLst/>
          </a:prstGeom>
        </p:spPr>
      </p:pic>
      <p:pic>
        <p:nvPicPr>
          <p:cNvPr id="111" name="Picture 110">
            <a:extLst>
              <a:ext uri="{FF2B5EF4-FFF2-40B4-BE49-F238E27FC236}">
                <a16:creationId xmlns:a16="http://schemas.microsoft.com/office/drawing/2014/main" xmlns="" id="{192DD519-5FAD-4FB8-9FF8-DEC1C10C617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615338" y="4541571"/>
            <a:ext cx="301737" cy="301737"/>
          </a:xfrm>
          <a:prstGeom prst="rect">
            <a:avLst/>
          </a:prstGeom>
        </p:spPr>
      </p:pic>
      <p:sp>
        <p:nvSpPr>
          <p:cNvPr id="112" name="Rectangle 111">
            <a:extLst>
              <a:ext uri="{FF2B5EF4-FFF2-40B4-BE49-F238E27FC236}">
                <a16:creationId xmlns:a16="http://schemas.microsoft.com/office/drawing/2014/main" xmlns="" id="{57E4F158-5EEC-4088-BF71-33A4FD3C17AA}"/>
              </a:ext>
            </a:extLst>
          </p:cNvPr>
          <p:cNvSpPr/>
          <p:nvPr/>
        </p:nvSpPr>
        <p:spPr>
          <a:xfrm>
            <a:off x="7368264" y="1945688"/>
            <a:ext cx="1393591" cy="11590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p>
        </p:txBody>
      </p:sp>
    </p:spTree>
    <p:extLst>
      <p:ext uri="{BB962C8B-B14F-4D97-AF65-F5344CB8AC3E}">
        <p14:creationId xmlns:p14="http://schemas.microsoft.com/office/powerpoint/2010/main" val="2741140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39758"/>
          </a:xfrm>
        </p:spPr>
        <p:txBody>
          <a:bodyPr>
            <a:normAutofit/>
          </a:bodyPr>
          <a:lstStyle/>
          <a:p>
            <a:pPr marL="0" indent="0">
              <a:buNone/>
            </a:pPr>
            <a:r>
              <a:rPr lang="en-US" sz="3600" dirty="0"/>
              <a:t>ECC remains on-premises until Dec CY18 – how can we maintain integrations between ECC and BW? </a:t>
            </a:r>
            <a:endParaRPr lang="en-US" sz="3600" dirty="0">
              <a:solidFill>
                <a:schemeClr val="tx1"/>
              </a:solidFill>
              <a:cs typeface="Segoe UI Semilight" panose="020B0402040204020203" pitchFamily="34" charset="0"/>
            </a:endParaRPr>
          </a:p>
          <a:p>
            <a:pPr marL="0" indent="0">
              <a:spcAft>
                <a:spcPts val="882"/>
              </a:spcAft>
              <a:buNone/>
            </a:pPr>
            <a:endParaRPr lang="en-US" sz="1800" dirty="0">
              <a:solidFill>
                <a:schemeClr val="tx1"/>
              </a:solidFill>
            </a:endParaRPr>
          </a:p>
          <a:p>
            <a:r>
              <a:rPr lang="en-US" sz="2800" dirty="0">
                <a:solidFill>
                  <a:schemeClr val="tx1"/>
                </a:solidFill>
                <a:latin typeface="+mn-lt"/>
              </a:rPr>
              <a:t>Microsoft supports a hybrid solution, with symmetry between on-premises applications and those on the public cloud </a:t>
            </a:r>
          </a:p>
          <a:p>
            <a:r>
              <a:rPr lang="en-US" sz="2800" dirty="0">
                <a:solidFill>
                  <a:schemeClr val="tx1"/>
                </a:solidFill>
                <a:latin typeface="+mn-lt"/>
              </a:rPr>
              <a:t>Windows Azure Virtual Network  allows to create a logically isolated section in Azure and securely connect it to on premises datacenters</a:t>
            </a:r>
          </a:p>
          <a:p>
            <a:r>
              <a:rPr lang="en-US" sz="2800" dirty="0">
                <a:solidFill>
                  <a:schemeClr val="tx1"/>
                </a:solidFill>
                <a:latin typeface="+mn-lt"/>
              </a:rPr>
              <a:t>ExpressRoute provides secure, high-bandwidth, low-latency connectivity between Azure and on-premises datacenters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70763" y="1034429"/>
            <a:ext cx="11899317" cy="5689928"/>
          </a:xfrm>
        </p:spPr>
        <p:txBody>
          <a:bodyPr>
            <a:normAutofit lnSpcReduction="10000"/>
          </a:bodyPr>
          <a:lstStyle/>
          <a:p>
            <a:pPr marL="0" indent="0">
              <a:buNone/>
            </a:pPr>
            <a:r>
              <a:rPr lang="en-US" sz="3600" dirty="0"/>
              <a:t>How much does Azure cost? Give us a few options (e.g. HA and non-HA, DR and non-DR). </a:t>
            </a:r>
            <a:endParaRPr lang="en-US" sz="3600" dirty="0">
              <a:solidFill>
                <a:schemeClr val="tx1"/>
              </a:solidFill>
              <a:latin typeface="Segoe UI Semilight" panose="020B0402040204020203" pitchFamily="34" charset="0"/>
              <a:cs typeface="Segoe UI Semilight" panose="020B0402040204020203" pitchFamily="34" charset="0"/>
            </a:endParaRPr>
          </a:p>
          <a:p>
            <a:pPr marL="0" indent="0">
              <a:buNone/>
            </a:pPr>
            <a:endParaRPr lang="en-US" sz="1050" dirty="0">
              <a:solidFill>
                <a:schemeClr val="tx1"/>
              </a:solidFill>
              <a:latin typeface="+mn-lt"/>
            </a:endParaRPr>
          </a:p>
          <a:p>
            <a:pPr marL="0" indent="0">
              <a:buNone/>
            </a:pPr>
            <a:r>
              <a:rPr lang="en-US" sz="2000" dirty="0">
                <a:solidFill>
                  <a:schemeClr val="tx1"/>
                </a:solidFill>
                <a:latin typeface="+mn-lt"/>
              </a:rPr>
              <a:t>The proposed design offers three options:</a:t>
            </a:r>
          </a:p>
          <a:p>
            <a:r>
              <a:rPr lang="en-US" sz="2000" dirty="0">
                <a:solidFill>
                  <a:schemeClr val="tx1"/>
                </a:solidFill>
                <a:latin typeface="+mn-lt"/>
              </a:rPr>
              <a:t>Non-HA</a:t>
            </a:r>
          </a:p>
          <a:p>
            <a:r>
              <a:rPr lang="en-US" sz="2000" dirty="0">
                <a:solidFill>
                  <a:schemeClr val="tx1"/>
                </a:solidFill>
                <a:latin typeface="+mn-lt"/>
              </a:rPr>
              <a:t>HA with no DR</a:t>
            </a:r>
          </a:p>
          <a:p>
            <a:r>
              <a:rPr lang="en-US" sz="2000" dirty="0">
                <a:solidFill>
                  <a:schemeClr val="tx1"/>
                </a:solidFill>
                <a:latin typeface="+mn-lt"/>
              </a:rPr>
              <a:t>HA and DR</a:t>
            </a:r>
          </a:p>
          <a:p>
            <a:pPr marL="0" indent="0">
              <a:spcAft>
                <a:spcPts val="882"/>
              </a:spcAft>
              <a:buNone/>
            </a:pPr>
            <a:endParaRPr lang="en-US" sz="200" dirty="0">
              <a:solidFill>
                <a:schemeClr val="tx1"/>
              </a:solidFill>
              <a:latin typeface="+mn-lt"/>
            </a:endParaRPr>
          </a:p>
          <a:p>
            <a:pPr marL="0" indent="0">
              <a:spcAft>
                <a:spcPts val="882"/>
              </a:spcAft>
              <a:buNone/>
            </a:pPr>
            <a:r>
              <a:rPr lang="en-US" sz="2000" dirty="0">
                <a:solidFill>
                  <a:schemeClr val="tx1"/>
                </a:solidFill>
                <a:latin typeface="+mn-lt"/>
              </a:rPr>
              <a:t>For mission-critical SAP applications using SAP HANA, high availability can be achieved through a highly resilient architecture with active and standby systems that have databases running with data replication. If a deployment is non-mission critical, it is possible to ensure high availability for just the data and spin up necessary compute on-demand in the event of a failure. </a:t>
            </a:r>
          </a:p>
          <a:p>
            <a:pPr marL="0" indent="0">
              <a:buNone/>
            </a:pPr>
            <a:r>
              <a:rPr lang="en-US" sz="2000" dirty="0">
                <a:solidFill>
                  <a:schemeClr val="tx1"/>
                </a:solidFill>
                <a:latin typeface="+mn-lt"/>
              </a:rPr>
              <a:t>Disaster recovery can leverage: </a:t>
            </a:r>
          </a:p>
          <a:p>
            <a:r>
              <a:rPr lang="en-US" sz="2000" dirty="0">
                <a:solidFill>
                  <a:schemeClr val="tx1"/>
                </a:solidFill>
                <a:latin typeface="+mn-lt"/>
              </a:rPr>
              <a:t>Azure Site Recovery Services (A2A scenario)</a:t>
            </a:r>
          </a:p>
          <a:p>
            <a:pPr lvl="1"/>
            <a:r>
              <a:rPr lang="en-US" sz="1800" dirty="0">
                <a:solidFill>
                  <a:schemeClr val="tx1"/>
                </a:solidFill>
              </a:rPr>
              <a:t>Replicates SAP application instance VMs and ASCS/SCS VMs to second SAP Azure region</a:t>
            </a:r>
          </a:p>
          <a:p>
            <a:pPr lvl="1"/>
            <a:r>
              <a:rPr lang="en-US" sz="1800" dirty="0">
                <a:solidFill>
                  <a:schemeClr val="tx1"/>
                </a:solidFill>
              </a:rPr>
              <a:t>VMs in DR region regions are not up and running (no compute costs)</a:t>
            </a:r>
          </a:p>
          <a:p>
            <a:pPr>
              <a:spcAft>
                <a:spcPts val="882"/>
              </a:spcAft>
            </a:pPr>
            <a:r>
              <a:rPr lang="en-US" sz="2000" dirty="0">
                <a:solidFill>
                  <a:schemeClr val="tx1"/>
                </a:solidFill>
                <a:latin typeface="+mn-lt"/>
              </a:rPr>
              <a:t>SAP HANA System Replication in asynchronous replication mode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15193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2169563" cy="4696234"/>
          </a:xfrm>
        </p:spPr>
        <p:txBody>
          <a:bodyPr>
            <a:normAutofit/>
          </a:bodyPr>
          <a:lstStyle/>
          <a:p>
            <a:pPr marL="0" indent="0">
              <a:buNone/>
            </a:pPr>
            <a:r>
              <a:rPr lang="en-US" sz="3600" dirty="0"/>
              <a:t>Do I have to pay for virtual machines when they </a:t>
            </a:r>
          </a:p>
          <a:p>
            <a:pPr marL="0" indent="0">
              <a:buNone/>
            </a:pPr>
            <a:r>
              <a:rPr lang="en-US" sz="3600" dirty="0"/>
              <a:t>are stopped? </a:t>
            </a:r>
            <a:endParaRPr lang="en-US" sz="36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a:p>
            <a:r>
              <a:rPr lang="en-US" sz="2800" dirty="0">
                <a:solidFill>
                  <a:schemeClr val="tx1"/>
                </a:solidFill>
                <a:latin typeface="+mn-lt"/>
              </a:rPr>
              <a:t>Azure VM must be in the stopped (deallocated) state in order to avoid compute charges.  If the VM is stopped it will continue to incur charges  </a:t>
            </a:r>
          </a:p>
          <a:p>
            <a:r>
              <a:rPr lang="en-US" sz="2800" dirty="0">
                <a:solidFill>
                  <a:schemeClr val="tx1"/>
                </a:solidFill>
                <a:latin typeface="+mn-lt"/>
              </a:rPr>
              <a:t>Deallocating does not mean deleting the VM as it still exists in storage  </a:t>
            </a:r>
          </a:p>
          <a:p>
            <a:r>
              <a:rPr lang="en-US" sz="2800" dirty="0">
                <a:solidFill>
                  <a:schemeClr val="tx1"/>
                </a:solidFill>
                <a:latin typeface="+mn-lt"/>
              </a:rPr>
              <a:t>You will still incur storage charge even if the VM is deallocated</a:t>
            </a:r>
          </a:p>
          <a:p>
            <a:pPr marL="0" indent="0">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996326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510882"/>
          </a:xfrm>
        </p:spPr>
        <p:txBody>
          <a:bodyPr>
            <a:normAutofit lnSpcReduction="10000"/>
          </a:bodyPr>
          <a:lstStyle/>
          <a:p>
            <a:pPr marL="0" indent="0">
              <a:buNone/>
            </a:pPr>
            <a:r>
              <a:rPr lang="en-US" sz="3600" dirty="0">
                <a:solidFill>
                  <a:schemeClr val="tx1"/>
                </a:solidFill>
              </a:rPr>
              <a:t>Contoso Group</a:t>
            </a:r>
            <a:endParaRPr lang="en-US" sz="3600" dirty="0">
              <a:solidFill>
                <a:schemeClr val="tx1"/>
              </a:solidFill>
              <a:latin typeface="+mj-lt"/>
            </a:endParaRPr>
          </a:p>
          <a:p>
            <a:pPr lvl="1"/>
            <a:r>
              <a:rPr lang="en-US" sz="2000" dirty="0">
                <a:solidFill>
                  <a:schemeClr val="tx1"/>
                </a:solidFill>
                <a:latin typeface="Segoe UI Semilight" panose="020B0402040204020203" pitchFamily="34" charset="0"/>
                <a:cs typeface="Segoe UI Semilight" panose="020B0402040204020203" pitchFamily="34" charset="0"/>
              </a:rPr>
              <a:t>Contoso Group is a global pharmaceutical company with its headquarters based in Boston, US.  </a:t>
            </a:r>
          </a:p>
          <a:p>
            <a:pPr lvl="1"/>
            <a:r>
              <a:rPr lang="en-US" sz="2000" dirty="0">
                <a:solidFill>
                  <a:schemeClr val="tx1"/>
                </a:solidFill>
                <a:latin typeface="Segoe UI Semilight" panose="020B0402040204020203" pitchFamily="34" charset="0"/>
                <a:cs typeface="Segoe UI Semilight" panose="020B0402040204020203" pitchFamily="34" charset="0"/>
              </a:rPr>
              <a:t>Contoso has been using SAP ERP and BW on HANA for its Finance/Logistics/Analytics systems on the HP-UX/Oracle platform. </a:t>
            </a:r>
          </a:p>
          <a:p>
            <a:pPr lvl="1"/>
            <a:r>
              <a:rPr lang="en-US" sz="2000" dirty="0">
                <a:solidFill>
                  <a:schemeClr val="tx1"/>
                </a:solidFill>
                <a:latin typeface="Segoe UI Semilight" panose="020B0402040204020203" pitchFamily="34" charset="0"/>
                <a:cs typeface="Segoe UI Semilight" panose="020B0402040204020203" pitchFamily="34" charset="0"/>
              </a:rPr>
              <a:t>Contoso Leadership and Planning Groups wants to drastically reduce server and storage hardware in their own datacenters to minimize IT related costs. Contoso has already a number of their non-SAP systems migrated to Azure. The leadership asked Contoso IT to look into the possibility of migrating its SAP HANA environment to cloud. </a:t>
            </a:r>
          </a:p>
          <a:p>
            <a:pPr lvl="1"/>
            <a:r>
              <a:rPr lang="en-US" sz="2000" dirty="0">
                <a:solidFill>
                  <a:schemeClr val="tx1"/>
                </a:solidFill>
                <a:latin typeface="Segoe UI Semilight" panose="020B0402040204020203" pitchFamily="34" charset="0"/>
                <a:cs typeface="Segoe UI Semilight" panose="020B0402040204020203" pitchFamily="34" charset="0"/>
              </a:rPr>
              <a:t>Contoso IT decided to leverage its knowledge of the Microsoft cloud platform and existing ExpressRoute connectivity and host its SAP landscape in Azure. The intention is to migrate the BW system first (go live in March CY18), and migrate ECC in Q4 of CY18. The multi-stage approach is supposed to minimize potential migration risks. </a:t>
            </a:r>
          </a:p>
          <a:p>
            <a:pPr lvl="1"/>
            <a:r>
              <a:rPr lang="en-US" sz="2000" dirty="0">
                <a:solidFill>
                  <a:schemeClr val="tx1"/>
                </a:solidFill>
                <a:latin typeface="Segoe UI Semilight" panose="020B0402040204020203" pitchFamily="34" charset="0"/>
                <a:cs typeface="Segoe UI Semilight" panose="020B0402040204020203" pitchFamily="34" charset="0"/>
              </a:rPr>
              <a:t>Considering that Contoso management team often uses BW to support their management decisions, the systems should be highly available and their performance must be predictable and consistent.  In addition, the management team wants to leverage disaster recovery capabilities offered by Azure in order to ensure resiliency of the migrated environment in case the primary region hosting the new deployment becomes unavailable. </a:t>
            </a:r>
          </a:p>
          <a:p>
            <a:pPr lvl="1"/>
            <a:r>
              <a:rPr lang="en-US" sz="2000" dirty="0">
                <a:solidFill>
                  <a:schemeClr val="tx1"/>
                </a:solidFill>
                <a:latin typeface="Segoe UI Semilight" panose="020B0402040204020203" pitchFamily="34" charset="0"/>
                <a:cs typeface="Segoe UI Semilight" panose="020B0402040204020203" pitchFamily="34" charset="0"/>
              </a:rPr>
              <a:t>Before migrating the production environment, Contoso wants to test its new deployment approach by provisioning training, development, test, and UAT environments in Azure.</a:t>
            </a:r>
          </a:p>
          <a:p>
            <a:pPr lvl="1"/>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pPr marL="0" indent="0">
              <a:buNone/>
            </a:pPr>
            <a:r>
              <a:rPr lang="en-US" sz="3600" dirty="0"/>
              <a:t>Can I automate the shutdown of virtual machines at periodic times of day? </a:t>
            </a:r>
            <a:endParaRPr lang="en-US" sz="3600" dirty="0">
              <a:solidFill>
                <a:schemeClr val="tx1"/>
              </a:solidFill>
              <a:cs typeface="Segoe UI Semilight" panose="020B0402040204020203" pitchFamily="34" charset="0"/>
            </a:endParaRPr>
          </a:p>
          <a:p>
            <a:pPr marL="0" indent="0">
              <a:spcAft>
                <a:spcPts val="882"/>
              </a:spcAft>
              <a:buNone/>
            </a:pPr>
            <a:endParaRPr lang="en-US" sz="500" dirty="0">
              <a:solidFill>
                <a:schemeClr val="tx1"/>
              </a:solidFill>
            </a:endParaRPr>
          </a:p>
          <a:p>
            <a:r>
              <a:rPr lang="en-US" sz="2800" dirty="0">
                <a:solidFill>
                  <a:schemeClr val="tx1"/>
                </a:solidFill>
                <a:latin typeface="+mn-lt"/>
              </a:rPr>
              <a:t>Yes, this functionality is available directly from the Azure portal. Alternatively, you can use Azure Automation runbooks or custom Azure PowerShell and Azure CLI scripts to stop and deallocate any instance.</a:t>
            </a:r>
          </a:p>
          <a:p>
            <a:r>
              <a:rPr lang="en-US" sz="2800" dirty="0">
                <a:solidFill>
                  <a:schemeClr val="tx1"/>
                </a:solidFill>
                <a:latin typeface="+mn-lt"/>
              </a:rPr>
              <a:t>The same tools can be used to start the instance on a scheduled time</a:t>
            </a:r>
          </a:p>
          <a:p>
            <a:r>
              <a:rPr lang="en-US" sz="2800" dirty="0">
                <a:solidFill>
                  <a:schemeClr val="tx1"/>
                </a:solidFill>
                <a:latin typeface="+mn-lt"/>
              </a:rPr>
              <a:t>Note that the built-in platform auto-shutdown functionality does not provide the draining functionality of application servers, so it is important to verify that these servers do not have any active tasks before initiating shutdown. This can be implemented by using Azure Automation or Azure functions. </a:t>
            </a:r>
          </a:p>
          <a:p>
            <a:pPr marL="0" indent="0">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035155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456463"/>
            <a:ext cx="11653523" cy="4550441"/>
          </a:xfrm>
        </p:spPr>
        <p:txBody>
          <a:bodyPr>
            <a:normAutofit/>
          </a:bodyPr>
          <a:lstStyle/>
          <a:p>
            <a:pPr marL="0" indent="0">
              <a:buNone/>
            </a:pPr>
            <a:r>
              <a:rPr lang="en-US" sz="3600" i="1" dirty="0">
                <a:solidFill>
                  <a:schemeClr val="tx1"/>
                </a:solidFill>
              </a:rPr>
              <a:t>“Azure has provided high availability and disaster recovery capabilities for our production environment at a very reasonable price.”</a:t>
            </a:r>
          </a:p>
          <a:p>
            <a:endParaRPr lang="en-US" sz="3600" dirty="0">
              <a:solidFill>
                <a:schemeClr val="tx1"/>
              </a:solidFill>
            </a:endParaRPr>
          </a:p>
          <a:p>
            <a:pPr marL="0" indent="0" algn="r">
              <a:buNone/>
            </a:pPr>
            <a:r>
              <a:rPr lang="en-US" sz="2800" dirty="0">
                <a:solidFill>
                  <a:schemeClr val="tx1"/>
                </a:solidFill>
              </a:rPr>
              <a:t>				Andrew Cross, CIO, A. Datum Group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4E33A-B333-46F5-B503-CF46D92DD4DD}"/>
              </a:ext>
            </a:extLst>
          </p:cNvPr>
          <p:cNvSpPr>
            <a:spLocks noGrp="1"/>
          </p:cNvSpPr>
          <p:nvPr>
            <p:ph type="title"/>
          </p:nvPr>
        </p:nvSpPr>
        <p:spPr/>
        <p:txBody>
          <a:bodyPr/>
          <a:lstStyle/>
          <a:p>
            <a:r>
              <a:rPr lang="en-US" dirty="0"/>
              <a:t>Appendix slides</a:t>
            </a:r>
          </a:p>
        </p:txBody>
      </p:sp>
    </p:spTree>
    <p:extLst>
      <p:ext uri="{BB962C8B-B14F-4D97-AF65-F5344CB8AC3E}">
        <p14:creationId xmlns:p14="http://schemas.microsoft.com/office/powerpoint/2010/main" val="260927140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A09ED5-4AC3-4434-9F86-1F55BC05FFC4}"/>
              </a:ext>
            </a:extLst>
          </p:cNvPr>
          <p:cNvSpPr>
            <a:spLocks noGrp="1"/>
          </p:cNvSpPr>
          <p:nvPr>
            <p:ph type="title"/>
          </p:nvPr>
        </p:nvSpPr>
        <p:spPr/>
        <p:txBody>
          <a:bodyPr>
            <a:normAutofit fontScale="90000"/>
          </a:bodyPr>
          <a:lstStyle/>
          <a:p>
            <a:r>
              <a:rPr lang="en-US" sz="3500" dirty="0">
                <a:solidFill>
                  <a:schemeClr val="tx1"/>
                </a:solidFill>
              </a:rPr>
              <a:t>SAP HANA Hardware Configuration Check Tool (HWCCT)</a:t>
            </a:r>
            <a:br>
              <a:rPr lang="en-US" sz="3500" dirty="0">
                <a:solidFill>
                  <a:schemeClr val="tx1"/>
                </a:solidFill>
              </a:rPr>
            </a:br>
            <a:r>
              <a:rPr lang="en-US" sz="3500" dirty="0">
                <a:solidFill>
                  <a:schemeClr val="tx1"/>
                </a:solidFill>
              </a:rPr>
              <a:t> – KPIs for Storage (Production)</a:t>
            </a:r>
          </a:p>
        </p:txBody>
      </p:sp>
      <p:pic>
        <p:nvPicPr>
          <p:cNvPr id="4" name="Picture 3" descr="A table displays with the following hardware configuration data: Volume, Block Sizes, Test File Size, KPIs (Initial Write and Overwrite), Read, and Latency.&#10;&#10;At this time, we are unable to capture all of the information in the table. Future versions of this course should address this." title="HWCCT table">
            <a:extLst>
              <a:ext uri="{FF2B5EF4-FFF2-40B4-BE49-F238E27FC236}">
                <a16:creationId xmlns:a16="http://schemas.microsoft.com/office/drawing/2014/main" xmlns="" id="{BA737586-E2E1-4B84-BA8B-6EE4BA023AE0}"/>
              </a:ext>
            </a:extLst>
          </p:cNvPr>
          <p:cNvPicPr>
            <a:picLocks noChangeAspect="1"/>
          </p:cNvPicPr>
          <p:nvPr/>
        </p:nvPicPr>
        <p:blipFill>
          <a:blip r:embed="rId3"/>
          <a:stretch>
            <a:fillRect/>
          </a:stretch>
        </p:blipFill>
        <p:spPr>
          <a:xfrm>
            <a:off x="1393939" y="1360289"/>
            <a:ext cx="9429493" cy="4774807"/>
          </a:xfrm>
          <a:prstGeom prst="rect">
            <a:avLst/>
          </a:prstGeom>
        </p:spPr>
      </p:pic>
      <p:sp>
        <p:nvSpPr>
          <p:cNvPr id="5" name="Rectangle 4">
            <a:extLst>
              <a:ext uri="{FF2B5EF4-FFF2-40B4-BE49-F238E27FC236}">
                <a16:creationId xmlns:a16="http://schemas.microsoft.com/office/drawing/2014/main" xmlns="" id="{8721DD44-278E-4EA0-A892-5705D9DAC4AF}"/>
              </a:ext>
            </a:extLst>
          </p:cNvPr>
          <p:cNvSpPr/>
          <p:nvPr/>
        </p:nvSpPr>
        <p:spPr>
          <a:xfrm>
            <a:off x="16213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Note: 1943937 - Hardware Configuration Check Tool - Central Note</a:t>
            </a:r>
          </a:p>
        </p:txBody>
      </p:sp>
    </p:spTree>
    <p:extLst>
      <p:ext uri="{BB962C8B-B14F-4D97-AF65-F5344CB8AC3E}">
        <p14:creationId xmlns:p14="http://schemas.microsoft.com/office/powerpoint/2010/main" val="822289018"/>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80B89FCB-A28E-477F-AE6E-31E06BFF9F14}"/>
              </a:ext>
            </a:extLst>
          </p:cNvPr>
          <p:cNvSpPr>
            <a:spLocks noGrp="1"/>
          </p:cNvSpPr>
          <p:nvPr>
            <p:ph type="title"/>
          </p:nvPr>
        </p:nvSpPr>
        <p:spPr/>
        <p:txBody>
          <a:bodyPr>
            <a:noAutofit/>
          </a:bodyPr>
          <a:lstStyle/>
          <a:p>
            <a:r>
              <a:rPr lang="en-US" sz="3500" dirty="0">
                <a:solidFill>
                  <a:schemeClr val="tx1"/>
                </a:solidFill>
              </a:rPr>
              <a:t>SAP HANA Storage Layout  (TDI Best Practice)</a:t>
            </a:r>
          </a:p>
        </p:txBody>
      </p:sp>
      <p:sp>
        <p:nvSpPr>
          <p:cNvPr id="19" name="Rectangle 18" descr="A Storage Layout flowchart displays.&#10;&#10;At this time, we are unable to capture all of the information in the flowchart. Future versions of this course should address this." title="Storage Layout flowchart">
            <a:extLst>
              <a:ext uri="{FF2B5EF4-FFF2-40B4-BE49-F238E27FC236}">
                <a16:creationId xmlns:a16="http://schemas.microsoft.com/office/drawing/2014/main" xmlns="" id="{4B5A2337-39E2-4FCD-9B89-7A9F667F5F85}"/>
              </a:ext>
            </a:extLst>
          </p:cNvPr>
          <p:cNvSpPr/>
          <p:nvPr/>
        </p:nvSpPr>
        <p:spPr>
          <a:xfrm>
            <a:off x="234918" y="958177"/>
            <a:ext cx="7883610" cy="51866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19" descr="A diagram for SAP HANA Storage Layout displays.&#10;&#10;At this time, we are unable to capture all of the information in the diagram. Future versions of this course should address this." title="Storage layout diagram">
            <a:extLst>
              <a:ext uri="{FF2B5EF4-FFF2-40B4-BE49-F238E27FC236}">
                <a16:creationId xmlns:a16="http://schemas.microsoft.com/office/drawing/2014/main" xmlns="" id="{3F747836-C086-4C35-B2F5-AB8BC99EFF1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1910" y="1079832"/>
            <a:ext cx="7756618" cy="4277620"/>
          </a:xfrm>
          <a:prstGeom prst="rect">
            <a:avLst/>
          </a:prstGeom>
        </p:spPr>
      </p:pic>
      <p:sp>
        <p:nvSpPr>
          <p:cNvPr id="18" name="Rectangle 17" descr="Background" title="Background">
            <a:extLst>
              <a:ext uri="{FF2B5EF4-FFF2-40B4-BE49-F238E27FC236}">
                <a16:creationId xmlns:a16="http://schemas.microsoft.com/office/drawing/2014/main" xmlns="" id="{A5A4CC5A-803B-4024-9553-5706D2F27301}"/>
              </a:ext>
            </a:extLst>
          </p:cNvPr>
          <p:cNvSpPr/>
          <p:nvPr/>
        </p:nvSpPr>
        <p:spPr>
          <a:xfrm>
            <a:off x="8281036" y="958177"/>
            <a:ext cx="3722809" cy="51866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Rectangle 20" descr="Sizes are listed for Size Data, Size Log, Size Log (min), and Size Shared." title="Sizes ">
            <a:extLst>
              <a:ext uri="{FF2B5EF4-FFF2-40B4-BE49-F238E27FC236}">
                <a16:creationId xmlns:a16="http://schemas.microsoft.com/office/drawing/2014/main" xmlns="" id="{5A2960D2-E281-4B42-B3BD-C397C4C5E17E}"/>
              </a:ext>
            </a:extLst>
          </p:cNvPr>
          <p:cNvSpPr/>
          <p:nvPr/>
        </p:nvSpPr>
        <p:spPr>
          <a:xfrm>
            <a:off x="8288720" y="997455"/>
            <a:ext cx="3715125"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Data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 x net data size on disk or 1 x RAM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5055B"/>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Log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 x RAM [systems ≤ 512GB]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Log(min)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512GB 	[systems &gt; 512GB]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5055B"/>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Shared (single-node)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MIN(1 x RAM; 1 TB)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 </a:t>
            </a:r>
          </a:p>
        </p:txBody>
      </p:sp>
      <p:sp>
        <p:nvSpPr>
          <p:cNvPr id="22" name="Rectangle 21">
            <a:extLst>
              <a:ext uri="{FF2B5EF4-FFF2-40B4-BE49-F238E27FC236}">
                <a16:creationId xmlns:a16="http://schemas.microsoft.com/office/drawing/2014/main" xmlns="" id="{12764615-803A-4C80-B793-C714827BB8FB}"/>
              </a:ext>
            </a:extLst>
          </p:cNvPr>
          <p:cNvSpPr/>
          <p:nvPr/>
        </p:nvSpPr>
        <p:spPr>
          <a:xfrm>
            <a:off x="8425290" y="4337367"/>
            <a:ext cx="3374344" cy="215443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**Important**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 striping required to reach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production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throughput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KPIs for VM/storage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VM disk cache =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none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for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/hana/data and /hana/log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F80E8CFE-E450-4D12-A53C-C25D32E028BC}"/>
              </a:ext>
            </a:extLst>
          </p:cNvPr>
          <p:cNvSpPr/>
          <p:nvPr/>
        </p:nvSpPr>
        <p:spPr>
          <a:xfrm>
            <a:off x="16213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 SAP HANA Storage Requirements </a:t>
            </a:r>
          </a:p>
        </p:txBody>
      </p:sp>
    </p:spTree>
    <p:extLst>
      <p:ext uri="{BB962C8B-B14F-4D97-AF65-F5344CB8AC3E}">
        <p14:creationId xmlns:p14="http://schemas.microsoft.com/office/powerpoint/2010/main" val="3650380623"/>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cs typeface="Segoe UI Light" panose="020B0502040204020203" pitchFamily="34" charset="0"/>
              </a:rPr>
              <a:t>Premium Storage KPIs &amp; Cost</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096272405"/>
              </p:ext>
            </p:extLst>
          </p:nvPr>
        </p:nvGraphicFramePr>
        <p:xfrm>
          <a:off x="3029448" y="1516279"/>
          <a:ext cx="8651021" cy="3609945"/>
        </p:xfrm>
        <a:graphic>
          <a:graphicData uri="http://schemas.openxmlformats.org/drawingml/2006/table">
            <a:tbl>
              <a:tblPr firstRow="1" firstCol="1" bandCol="1"/>
              <a:tblGrid>
                <a:gridCol w="1424812">
                  <a:extLst>
                    <a:ext uri="{9D8B030D-6E8A-4147-A177-3AD203B41FA5}">
                      <a16:colId xmlns:a16="http://schemas.microsoft.com/office/drawing/2014/main" xmlns="" val="3500317582"/>
                    </a:ext>
                  </a:extLst>
                </a:gridCol>
                <a:gridCol w="911753">
                  <a:extLst>
                    <a:ext uri="{9D8B030D-6E8A-4147-A177-3AD203B41FA5}">
                      <a16:colId xmlns:a16="http://schemas.microsoft.com/office/drawing/2014/main" xmlns="" val="2183111314"/>
                    </a:ext>
                  </a:extLst>
                </a:gridCol>
                <a:gridCol w="911753">
                  <a:extLst>
                    <a:ext uri="{9D8B030D-6E8A-4147-A177-3AD203B41FA5}">
                      <a16:colId xmlns:a16="http://schemas.microsoft.com/office/drawing/2014/main" xmlns="" val="1420941286"/>
                    </a:ext>
                  </a:extLst>
                </a:gridCol>
                <a:gridCol w="911753">
                  <a:extLst>
                    <a:ext uri="{9D8B030D-6E8A-4147-A177-3AD203B41FA5}">
                      <a16:colId xmlns:a16="http://schemas.microsoft.com/office/drawing/2014/main" xmlns="" val="3717901746"/>
                    </a:ext>
                  </a:extLst>
                </a:gridCol>
                <a:gridCol w="911753">
                  <a:extLst>
                    <a:ext uri="{9D8B030D-6E8A-4147-A177-3AD203B41FA5}">
                      <a16:colId xmlns:a16="http://schemas.microsoft.com/office/drawing/2014/main" xmlns="" val="594706877"/>
                    </a:ext>
                  </a:extLst>
                </a:gridCol>
                <a:gridCol w="860117">
                  <a:extLst>
                    <a:ext uri="{9D8B030D-6E8A-4147-A177-3AD203B41FA5}">
                      <a16:colId xmlns:a16="http://schemas.microsoft.com/office/drawing/2014/main" xmlns="" val="3133262503"/>
                    </a:ext>
                  </a:extLst>
                </a:gridCol>
                <a:gridCol w="906360">
                  <a:extLst>
                    <a:ext uri="{9D8B030D-6E8A-4147-A177-3AD203B41FA5}">
                      <a16:colId xmlns:a16="http://schemas.microsoft.com/office/drawing/2014/main" xmlns="" val="942016152"/>
                    </a:ext>
                  </a:extLst>
                </a:gridCol>
                <a:gridCol w="906360">
                  <a:extLst>
                    <a:ext uri="{9D8B030D-6E8A-4147-A177-3AD203B41FA5}">
                      <a16:colId xmlns:a16="http://schemas.microsoft.com/office/drawing/2014/main" xmlns="" val="3175885136"/>
                    </a:ext>
                  </a:extLst>
                </a:gridCol>
                <a:gridCol w="906360">
                  <a:extLst>
                    <a:ext uri="{9D8B030D-6E8A-4147-A177-3AD203B41FA5}">
                      <a16:colId xmlns:a16="http://schemas.microsoft.com/office/drawing/2014/main" xmlns="" val="2483227964"/>
                    </a:ext>
                  </a:extLst>
                </a:gridCol>
              </a:tblGrid>
              <a:tr h="1050866">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Premium Storage Disk Type</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P4</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P6</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P10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0" algn="ctr" defTabSz="914029" rtl="0" eaLnBrk="1" latinLnBrk="0" hangingPunct="1"/>
                      <a:r>
                        <a:rPr lang="en-US" sz="1600" b="0" kern="1200" dirty="0">
                          <a:solidFill>
                            <a:schemeClr val="lt1"/>
                          </a:solidFill>
                          <a:latin typeface="+mj-lt"/>
                          <a:ea typeface="+mn-ea"/>
                          <a:cs typeface="+mn-cs"/>
                        </a:rPr>
                        <a:t>P15</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P20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P30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P40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P50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xmlns="" val="3895604224"/>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Disk size</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32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64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128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256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512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1024 GB </a:t>
                      </a:r>
                    </a:p>
                    <a:p>
                      <a:pPr algn="ctr"/>
                      <a:r>
                        <a:rPr lang="en-US" sz="1600" b="0" dirty="0">
                          <a:solidFill>
                            <a:schemeClr val="bg1"/>
                          </a:solidFill>
                          <a:latin typeface="+mj-lt"/>
                        </a:rPr>
                        <a:t>(1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2048 GB </a:t>
                      </a:r>
                    </a:p>
                    <a:p>
                      <a:pPr algn="ctr"/>
                      <a:r>
                        <a:rPr lang="en-US" sz="1600" b="0" dirty="0">
                          <a:solidFill>
                            <a:schemeClr val="bg1"/>
                          </a:solidFill>
                          <a:latin typeface="+mj-lt"/>
                        </a:rPr>
                        <a:t>(2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4096 GB</a:t>
                      </a:r>
                    </a:p>
                    <a:p>
                      <a:pPr algn="ctr"/>
                      <a:r>
                        <a:rPr lang="en-US" sz="1600" b="0" dirty="0">
                          <a:solidFill>
                            <a:schemeClr val="bg1"/>
                          </a:solidFill>
                          <a:latin typeface="+mj-lt"/>
                        </a:rPr>
                        <a:t>(4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4192634373"/>
                  </a:ext>
                </a:extLst>
              </a:tr>
              <a:tr h="393112">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IOPS per disk</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120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240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1100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2,300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7,500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7,500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417506956"/>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Throughput </a:t>
                      </a:r>
                    </a:p>
                    <a:p>
                      <a:pPr algn="ctr"/>
                      <a:r>
                        <a:rPr lang="en-US" sz="1600" b="0" dirty="0">
                          <a:latin typeface="+mj-lt"/>
                        </a:rPr>
                        <a:t>per disk</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100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125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200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822101627"/>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Storage</a:t>
                      </a:r>
                      <a:r>
                        <a:rPr lang="en-US" sz="1600" b="0" baseline="0" dirty="0">
                          <a:latin typeface="+mj-lt"/>
                        </a:rPr>
                        <a:t> Cost</a:t>
                      </a:r>
                      <a:endParaRPr lang="en-US" sz="1600" b="0" dirty="0">
                        <a:latin typeface="+mj-lt"/>
                      </a:endParaRP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$ 4.80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$ 9.28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$ 17.92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029" rtl="0" eaLnBrk="1" latinLnBrk="0" hangingPunct="1"/>
                      <a:r>
                        <a:rPr lang="en-US" sz="1600" b="0" kern="1200" dirty="0">
                          <a:solidFill>
                            <a:schemeClr val="bg1"/>
                          </a:solidFill>
                          <a:latin typeface="+mj-lt"/>
                          <a:ea typeface="+mn-ea"/>
                          <a:cs typeface="+mn-cs"/>
                        </a:rPr>
                        <a:t>$ 38.02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$ 66.56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$ 122.88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$ 235.52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$ 450.56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781899092"/>
                  </a:ext>
                </a:extLst>
              </a:tr>
            </a:tbl>
          </a:graphicData>
        </a:graphic>
      </p:graphicFrame>
      <p:pic>
        <p:nvPicPr>
          <p:cNvPr id="6" name="Picture 5" descr="VM icon" title="VM icon"/>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92981" y="2242440"/>
            <a:ext cx="1902092" cy="1902092"/>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xmlns="" id="{1C164C54-140A-4E71-B6C3-38427AC2BAB6}"/>
              </a:ext>
            </a:extLst>
          </p:cNvPr>
          <p:cNvSpPr txBox="1">
            <a:spLocks/>
          </p:cNvSpPr>
          <p:nvPr/>
        </p:nvSpPr>
        <p:spPr>
          <a:xfrm>
            <a:off x="3029448" y="5915304"/>
            <a:ext cx="8746434" cy="4985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65" kern="1200">
                <a:solidFill>
                  <a:schemeClr val="bg1"/>
                </a:solidFill>
                <a:latin typeface="+mj-lt"/>
                <a:ea typeface="+mj-ea"/>
                <a:cs typeface="+mj-cs"/>
              </a:defRPr>
            </a:lvl1pPr>
          </a:lstStyle>
          <a:p>
            <a:pPr algn="ctr"/>
            <a:r>
              <a:rPr lang="en-US" sz="2400" dirty="0">
                <a:solidFill>
                  <a:schemeClr val="tx1"/>
                </a:solidFill>
                <a:cs typeface="Segoe UI Light" panose="020B0502040204020203" pitchFamily="34" charset="0"/>
              </a:rPr>
              <a:t>Stripe (i.e. LVM) Premium Storage Managed Disks to concatenate </a:t>
            </a:r>
            <a:r>
              <a:rPr lang="en-US" sz="2400" u="sng" dirty="0">
                <a:solidFill>
                  <a:schemeClr val="tx1"/>
                </a:solidFill>
                <a:cs typeface="Segoe UI Light" panose="020B0502040204020203" pitchFamily="34" charset="0"/>
              </a:rPr>
              <a:t>throughput</a:t>
            </a:r>
            <a:r>
              <a:rPr lang="en-US" sz="2400" dirty="0">
                <a:solidFill>
                  <a:schemeClr val="tx1"/>
                </a:solidFill>
                <a:cs typeface="Segoe UI Light" panose="020B0502040204020203" pitchFamily="34" charset="0"/>
              </a:rPr>
              <a:t> and satisfy HANA TDI/HWCCT Storage KPI’s requirements for /hana/data and hana/log </a:t>
            </a:r>
            <a:endParaRPr lang="en-US" sz="2400" dirty="0">
              <a:solidFill>
                <a:schemeClr val="tx1"/>
              </a:solidFill>
            </a:endParaRPr>
          </a:p>
        </p:txBody>
      </p:sp>
    </p:spTree>
    <p:extLst>
      <p:ext uri="{BB962C8B-B14F-4D97-AF65-F5344CB8AC3E}">
        <p14:creationId xmlns:p14="http://schemas.microsoft.com/office/powerpoint/2010/main" val="311882944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3E99F795-B7F7-4104-9BB4-22E0224D4B4C}"/>
              </a:ext>
            </a:extLst>
          </p:cNvPr>
          <p:cNvSpPr>
            <a:spLocks noGrp="1"/>
          </p:cNvSpPr>
          <p:nvPr>
            <p:ph type="title"/>
          </p:nvPr>
        </p:nvSpPr>
        <p:spPr/>
        <p:txBody>
          <a:bodyPr>
            <a:normAutofit/>
          </a:bodyPr>
          <a:lstStyle/>
          <a:p>
            <a:pPr lvl="0"/>
            <a:r>
              <a:rPr lang="en-US" sz="3500" dirty="0">
                <a:solidFill>
                  <a:schemeClr val="tx1"/>
                </a:solidFill>
              </a:rPr>
              <a:t>Downtime Minimized Migration (DMO/SUM) to Azure/HANA</a:t>
            </a:r>
          </a:p>
        </p:txBody>
      </p:sp>
      <p:sp>
        <p:nvSpPr>
          <p:cNvPr id="5" name="Rectangle 4">
            <a:extLst>
              <a:ext uri="{FF2B5EF4-FFF2-40B4-BE49-F238E27FC236}">
                <a16:creationId xmlns:a16="http://schemas.microsoft.com/office/drawing/2014/main" xmlns="" id="{F08EAE7B-453A-42FC-9BEA-05894C9EB09B}"/>
              </a:ext>
            </a:extLst>
          </p:cNvPr>
          <p:cNvSpPr/>
          <p:nvPr/>
        </p:nvSpPr>
        <p:spPr>
          <a:xfrm>
            <a:off x="137559" y="2587221"/>
            <a:ext cx="2177925" cy="209288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DMO with </a:t>
            </a:r>
            <a:r>
              <a:rPr kumimoji="0" lang="en-US" sz="2600" b="0" i="0" u="sng" strike="noStrike" kern="1200" cap="none" spc="0" normalizeH="0" baseline="0" noProof="0" dirty="0">
                <a:ln>
                  <a:noFill/>
                </a:ln>
                <a:solidFill>
                  <a:prstClr val="white"/>
                </a:solidFill>
                <a:effectLst/>
                <a:uLnTx/>
                <a:uFillTx/>
                <a:latin typeface="Calibri" panose="020F0502020204030204"/>
                <a:ea typeface="+mn-ea"/>
                <a:cs typeface="+mn-cs"/>
              </a:rPr>
              <a:t>System Move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  change PAS host during DMO</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descr="A diagram of the DMO/SUM to Azure/HANA migration displays. The procedure starts in the source system landscape, and when it is done, the SUM folder is copied to the target PAS.&#10;&#10;At this time, we are unable to capture all of the information in the diagram. Future versions of this course should address this." title="DMO/SUM diagram">
            <a:extLst>
              <a:ext uri="{FF2B5EF4-FFF2-40B4-BE49-F238E27FC236}">
                <a16:creationId xmlns:a16="http://schemas.microsoft.com/office/drawing/2014/main" xmlns="" id="{FEC9FB18-C839-489F-98C5-1CA9F5325FC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98238" y="863593"/>
            <a:ext cx="7882816" cy="5077529"/>
          </a:xfrm>
          <a:prstGeom prst="rect">
            <a:avLst/>
          </a:prstGeom>
        </p:spPr>
      </p:pic>
      <p:sp>
        <p:nvSpPr>
          <p:cNvPr id="6" name="Rectangle 5">
            <a:extLst>
              <a:ext uri="{FF2B5EF4-FFF2-40B4-BE49-F238E27FC236}">
                <a16:creationId xmlns:a16="http://schemas.microsoft.com/office/drawing/2014/main" xmlns="" id="{2EBB1B90-8FCD-4ED2-A9E6-C8DFF21669B8}"/>
              </a:ext>
            </a:extLst>
          </p:cNvPr>
          <p:cNvSpPr/>
          <p:nvPr/>
        </p:nvSpPr>
        <p:spPr>
          <a:xfrm>
            <a:off x="32397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DMO/SUM 1.0 SP21 Guide (source PAS must be UNIX/LINUX based)</a:t>
            </a:r>
          </a:p>
        </p:txBody>
      </p:sp>
    </p:spTree>
    <p:extLst>
      <p:ext uri="{BB962C8B-B14F-4D97-AF65-F5344CB8AC3E}">
        <p14:creationId xmlns:p14="http://schemas.microsoft.com/office/powerpoint/2010/main" val="130093724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510882"/>
          </a:xfrm>
        </p:spPr>
        <p:txBody>
          <a:bodyPr>
            <a:normAutofit/>
          </a:bodyPr>
          <a:lstStyle/>
          <a:p>
            <a:pPr marL="0" indent="0">
              <a:buNone/>
            </a:pPr>
            <a:r>
              <a:rPr lang="en-US" sz="3600" dirty="0">
                <a:solidFill>
                  <a:schemeClr val="tx1"/>
                </a:solidFill>
              </a:rPr>
              <a:t>“</a:t>
            </a:r>
            <a:r>
              <a:rPr lang="en-US" sz="3600" i="1" dirty="0">
                <a:solidFill>
                  <a:schemeClr val="tx1"/>
                </a:solidFill>
              </a:rPr>
              <a:t>Our operational dependencies on SAP applications force us to seek reasonably priced availability and disaster recovery capabilities for our production SAP HANA deployments.</a:t>
            </a:r>
            <a:r>
              <a:rPr lang="en-US" sz="3600" dirty="0">
                <a:solidFill>
                  <a:schemeClr val="tx1"/>
                </a:solidFill>
              </a:rPr>
              <a:t>” </a:t>
            </a:r>
          </a:p>
          <a:p>
            <a:pPr marL="0" indent="0">
              <a:buNone/>
            </a:pPr>
            <a:endParaRPr lang="en-US" sz="2800" dirty="0">
              <a:solidFill>
                <a:schemeClr val="tx1"/>
              </a:solidFill>
              <a:latin typeface="+mn-lt"/>
            </a:endParaRPr>
          </a:p>
          <a:p>
            <a:pPr marL="0" indent="0">
              <a:buNone/>
            </a:pPr>
            <a:r>
              <a:rPr lang="en-US" sz="2800" dirty="0">
                <a:solidFill>
                  <a:schemeClr val="tx1"/>
                </a:solidFill>
                <a:latin typeface="+mn-lt"/>
              </a:rPr>
              <a:t>						</a:t>
            </a:r>
            <a:r>
              <a:rPr lang="en-US" sz="2400" dirty="0">
                <a:solidFill>
                  <a:schemeClr val="tx1"/>
                </a:solidFill>
                <a:latin typeface="+mn-lt"/>
              </a:rPr>
              <a:t>Andrew Cross, CIO, Contoso Group </a:t>
            </a: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6161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085946" cy="3565703"/>
          </a:xfrm>
        </p:spPr>
        <p:txBody>
          <a:bodyPr>
            <a:normAutofit fontScale="92500" lnSpcReduction="20000"/>
          </a:bodyPr>
          <a:lstStyle/>
          <a:p>
            <a:r>
              <a:rPr lang="en-US" sz="3900" dirty="0">
                <a:solidFill>
                  <a:schemeClr val="tx1"/>
                </a:solidFill>
              </a:rPr>
              <a:t>Highly responsive systems with low network latency</a:t>
            </a:r>
          </a:p>
          <a:p>
            <a:r>
              <a:rPr lang="en-US" sz="3900" dirty="0">
                <a:solidFill>
                  <a:schemeClr val="tx1"/>
                </a:solidFill>
              </a:rPr>
              <a:t>In-memory database performance</a:t>
            </a:r>
          </a:p>
          <a:p>
            <a:r>
              <a:rPr lang="en-US" sz="3900" dirty="0">
                <a:solidFill>
                  <a:schemeClr val="tx1"/>
                </a:solidFill>
              </a:rPr>
              <a:t>High availability &amp; disaster recovery</a:t>
            </a:r>
          </a:p>
          <a:p>
            <a:r>
              <a:rPr lang="en-US" sz="3900" dirty="0">
                <a:solidFill>
                  <a:schemeClr val="tx1"/>
                </a:solidFill>
              </a:rPr>
              <a:t>Enterprise data protection &amp; security</a:t>
            </a:r>
          </a:p>
          <a:p>
            <a:r>
              <a:rPr lang="en-US" sz="3900" dirty="0">
                <a:solidFill>
                  <a:schemeClr val="tx1"/>
                </a:solidFill>
              </a:rPr>
              <a:t>Safe migration with downtime minimized</a:t>
            </a:r>
          </a:p>
          <a:p>
            <a:r>
              <a:rPr lang="en-US" sz="3900" dirty="0">
                <a:solidFill>
                  <a:schemeClr val="tx1"/>
                </a:solidFill>
              </a:rPr>
              <a:t>Access from HANA-based applications</a:t>
            </a:r>
          </a:p>
          <a:p>
            <a:r>
              <a:rPr lang="en-US" sz="3900" dirty="0">
                <a:solidFill>
                  <a:schemeClr val="tx1"/>
                </a:solidFill>
              </a:rPr>
              <a:t>Minimized cost </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E1576-95FD-4DE4-87DA-C2FC5C49EFC2}"/>
              </a:ext>
            </a:extLst>
          </p:cNvPr>
          <p:cNvSpPr>
            <a:spLocks noGrp="1"/>
          </p:cNvSpPr>
          <p:nvPr>
            <p:ph type="title"/>
          </p:nvPr>
        </p:nvSpPr>
        <p:spPr/>
        <p:txBody>
          <a:bodyPr/>
          <a:lstStyle/>
          <a:p>
            <a:r>
              <a:rPr lang="en-US" dirty="0">
                <a:solidFill>
                  <a:schemeClr val="tx1"/>
                </a:solidFill>
              </a:rPr>
              <a:t>Customer needs (1/4)</a:t>
            </a:r>
          </a:p>
        </p:txBody>
      </p:sp>
      <p:sp>
        <p:nvSpPr>
          <p:cNvPr id="3" name="Content Placeholder 2">
            <a:extLst>
              <a:ext uri="{FF2B5EF4-FFF2-40B4-BE49-F238E27FC236}">
                <a16:creationId xmlns:a16="http://schemas.microsoft.com/office/drawing/2014/main" xmlns="" id="{5F811B58-6E9F-493D-A3D5-98A87E954449}"/>
              </a:ext>
            </a:extLst>
          </p:cNvPr>
          <p:cNvSpPr>
            <a:spLocks noGrp="1"/>
          </p:cNvSpPr>
          <p:nvPr>
            <p:ph type="body" sz="quarter" idx="10"/>
          </p:nvPr>
        </p:nvSpPr>
        <p:spPr>
          <a:xfrm>
            <a:off x="269239" y="1189177"/>
            <a:ext cx="11653523" cy="5273331"/>
          </a:xfrm>
        </p:spPr>
        <p:txBody>
          <a:bodyPr>
            <a:normAutofit lnSpcReduction="10000"/>
          </a:bodyPr>
          <a:lstStyle/>
          <a:p>
            <a:pPr lvl="0">
              <a:defRPr/>
            </a:pPr>
            <a:r>
              <a:rPr lang="en-US" sz="3600" dirty="0">
                <a:solidFill>
                  <a:schemeClr val="tx1"/>
                </a:solidFill>
              </a:rPr>
              <a:t>Scope : </a:t>
            </a:r>
            <a:r>
              <a:rPr lang="en-US" sz="3600" b="1" dirty="0">
                <a:solidFill>
                  <a:schemeClr val="tx1"/>
                </a:solidFill>
              </a:rPr>
              <a:t>SAP BW migration to HANA in Azure VMs</a:t>
            </a:r>
            <a:r>
              <a:rPr lang="en-US" sz="3600" dirty="0">
                <a:solidFill>
                  <a:schemeClr val="tx1"/>
                </a:solidFill>
              </a:rPr>
              <a:t> </a:t>
            </a:r>
          </a:p>
          <a:p>
            <a:pPr lvl="0">
              <a:defRPr/>
            </a:pPr>
            <a:endParaRPr lang="en-US" sz="3600" dirty="0">
              <a:solidFill>
                <a:schemeClr val="tx1"/>
              </a:solidFill>
            </a:endParaRPr>
          </a:p>
          <a:p>
            <a:pPr marL="457200" lvl="1" indent="-457200">
              <a:buClr>
                <a:schemeClr val="tx1"/>
              </a:buClr>
              <a:buFont typeface="Arial" panose="020B0604020202020204" pitchFamily="34" charset="0"/>
              <a:buChar char="•"/>
              <a:defRPr/>
            </a:pPr>
            <a:r>
              <a:rPr lang="en-US" sz="2800" dirty="0">
                <a:solidFill>
                  <a:schemeClr val="tx1"/>
                </a:solidFill>
              </a:rPr>
              <a:t>Go-live date : March 2018 </a:t>
            </a:r>
          </a:p>
          <a:p>
            <a:pPr marL="457200" lvl="1" indent="-457200">
              <a:buClr>
                <a:schemeClr val="tx1"/>
              </a:buClr>
              <a:buFont typeface="Arial" panose="020B0604020202020204" pitchFamily="34" charset="0"/>
              <a:buChar char="•"/>
              <a:defRPr/>
            </a:pPr>
            <a:r>
              <a:rPr lang="en-US" sz="2800" dirty="0">
                <a:solidFill>
                  <a:schemeClr val="tx1"/>
                </a:solidFill>
              </a:rPr>
              <a:t>Current BW (ABAP Unicode) on-premises with HP-UX/Oracle and application layer on Linux</a:t>
            </a:r>
          </a:p>
          <a:p>
            <a:pPr marL="457200" lvl="1" indent="-457200">
              <a:buClr>
                <a:schemeClr val="tx1"/>
              </a:buClr>
              <a:buFont typeface="Arial" panose="020B0604020202020204" pitchFamily="34" charset="0"/>
              <a:buChar char="•"/>
              <a:defRPr/>
            </a:pPr>
            <a:r>
              <a:rPr lang="en-US" sz="2800" dirty="0">
                <a:solidFill>
                  <a:schemeClr val="tx1"/>
                </a:solidFill>
              </a:rPr>
              <a:t>ERP is kept on-premises (with HP-UX/Oracle) until December 2018 </a:t>
            </a:r>
          </a:p>
          <a:p>
            <a:pPr marL="457200" lvl="1" indent="-457200">
              <a:buClr>
                <a:schemeClr val="tx1"/>
              </a:buClr>
              <a:buFont typeface="Arial" panose="020B0604020202020204" pitchFamily="34" charset="0"/>
              <a:buChar char="•"/>
              <a:defRPr/>
            </a:pPr>
            <a:r>
              <a:rPr lang="en-US" sz="2800" dirty="0">
                <a:solidFill>
                  <a:schemeClr val="tx1"/>
                </a:solidFill>
              </a:rPr>
              <a:t>Data is transferred from ERP (on-premises) to BW (in Cloud) every hour </a:t>
            </a:r>
          </a:p>
          <a:p>
            <a:pPr marL="457200" lvl="1" indent="-457200">
              <a:buClr>
                <a:schemeClr val="tx1"/>
              </a:buClr>
              <a:buFont typeface="Arial" panose="020B0604020202020204" pitchFamily="34" charset="0"/>
              <a:buChar char="•"/>
              <a:defRPr/>
            </a:pPr>
            <a:r>
              <a:rPr lang="en-US" sz="2800" dirty="0">
                <a:solidFill>
                  <a:schemeClr val="tx1"/>
                </a:solidFill>
              </a:rPr>
              <a:t>Customer requests  flexible VM solution within Cloud to accommodate the BW workloads.</a:t>
            </a:r>
          </a:p>
          <a:p>
            <a:pPr marL="457200" lvl="1" indent="-457200">
              <a:buClr>
                <a:schemeClr val="tx1"/>
              </a:buClr>
              <a:buFont typeface="Arial" panose="020B0604020202020204" pitchFamily="34" charset="0"/>
              <a:buChar char="•"/>
              <a:defRPr/>
            </a:pPr>
            <a:r>
              <a:rPr lang="en-US" sz="2800" dirty="0">
                <a:solidFill>
                  <a:schemeClr val="tx1"/>
                </a:solidFill>
              </a:rPr>
              <a:t>Use 1-year Reserved VM Instance option for Production VMs</a:t>
            </a:r>
          </a:p>
          <a:p>
            <a:pPr marL="457200" lvl="1" indent="-457200">
              <a:buClr>
                <a:schemeClr val="tx1"/>
              </a:buClr>
              <a:buFont typeface="Arial" panose="020B0604020202020204" pitchFamily="34" charset="0"/>
              <a:buChar char="•"/>
              <a:defRPr/>
            </a:pPr>
            <a:r>
              <a:rPr lang="en-US" sz="2800" dirty="0">
                <a:solidFill>
                  <a:schemeClr val="tx1"/>
                </a:solidFill>
              </a:rPr>
              <a:t>(Option) Need to start to prepare for ERP migration to Cloud</a:t>
            </a:r>
          </a:p>
          <a:p>
            <a:endParaRPr lang="en-US" sz="4000" dirty="0"/>
          </a:p>
        </p:txBody>
      </p:sp>
    </p:spTree>
    <p:extLst>
      <p:ext uri="{BB962C8B-B14F-4D97-AF65-F5344CB8AC3E}">
        <p14:creationId xmlns:p14="http://schemas.microsoft.com/office/powerpoint/2010/main" val="14181102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8B017A-F0F6-4318-9698-94FDF5711E62}"/>
              </a:ext>
            </a:extLst>
          </p:cNvPr>
          <p:cNvSpPr>
            <a:spLocks noGrp="1"/>
          </p:cNvSpPr>
          <p:nvPr>
            <p:ph type="title"/>
          </p:nvPr>
        </p:nvSpPr>
        <p:spPr/>
        <p:txBody>
          <a:bodyPr/>
          <a:lstStyle/>
          <a:p>
            <a:r>
              <a:rPr lang="en-US" dirty="0">
                <a:solidFill>
                  <a:schemeClr val="tx1"/>
                </a:solidFill>
              </a:rPr>
              <a:t>Customer needs (2/4)</a:t>
            </a:r>
          </a:p>
        </p:txBody>
      </p:sp>
      <p:sp>
        <p:nvSpPr>
          <p:cNvPr id="3" name="Content Placeholder 2">
            <a:extLst>
              <a:ext uri="{FF2B5EF4-FFF2-40B4-BE49-F238E27FC236}">
                <a16:creationId xmlns:a16="http://schemas.microsoft.com/office/drawing/2014/main" xmlns="" id="{8B3A4F32-C12B-4FE9-94AE-245F440A9A57}"/>
              </a:ext>
            </a:extLst>
          </p:cNvPr>
          <p:cNvSpPr>
            <a:spLocks noGrp="1"/>
          </p:cNvSpPr>
          <p:nvPr>
            <p:ph type="body" sz="quarter" idx="10"/>
          </p:nvPr>
        </p:nvSpPr>
        <p:spPr>
          <a:xfrm>
            <a:off x="269239" y="1120165"/>
            <a:ext cx="11653523" cy="5419186"/>
          </a:xfrm>
        </p:spPr>
        <p:txBody>
          <a:bodyPr>
            <a:noAutofit/>
          </a:bodyPr>
          <a:lstStyle/>
          <a:p>
            <a:pPr lvl="0">
              <a:defRPr/>
            </a:pPr>
            <a:r>
              <a:rPr lang="en-US" sz="2800" dirty="0">
                <a:solidFill>
                  <a:schemeClr val="tx1"/>
                </a:solidFill>
              </a:rPr>
              <a:t>Sizing </a:t>
            </a:r>
          </a:p>
          <a:p>
            <a:pPr marL="457200" lvl="1" indent="-457200">
              <a:buClr>
                <a:schemeClr val="tx1"/>
              </a:buClr>
              <a:buFont typeface="Arial" panose="020B0604020202020204" pitchFamily="34" charset="0"/>
              <a:buChar char="•"/>
              <a:defRPr/>
            </a:pPr>
            <a:r>
              <a:rPr lang="en-US" sz="2800" dirty="0">
                <a:solidFill>
                  <a:schemeClr val="tx1"/>
                </a:solidFill>
              </a:rPr>
              <a:t>Production (3-tier) with latest OS/DB fully certified and supported by SAP</a:t>
            </a:r>
          </a:p>
          <a:p>
            <a:pPr marL="457200" lvl="1" indent="-457200">
              <a:buClr>
                <a:schemeClr val="tx1"/>
              </a:buClr>
              <a:buFont typeface="Arial" panose="020B0604020202020204" pitchFamily="34" charset="0"/>
              <a:buChar char="•"/>
              <a:defRPr/>
            </a:pPr>
            <a:r>
              <a:rPr lang="en-US" sz="2800" dirty="0">
                <a:solidFill>
                  <a:schemeClr val="tx1"/>
                </a:solidFill>
              </a:rPr>
              <a:t>HANA sizing memory requirement 1.2 TB, estimate 1.9 TB in 3 years</a:t>
            </a:r>
          </a:p>
          <a:p>
            <a:pPr marL="457200" lvl="1" indent="-457200">
              <a:buClr>
                <a:schemeClr val="tx1"/>
              </a:buClr>
              <a:buFont typeface="Arial" panose="020B0604020202020204" pitchFamily="34" charset="0"/>
              <a:buChar char="•"/>
              <a:defRPr/>
            </a:pPr>
            <a:r>
              <a:rPr lang="en-US" sz="2800" dirty="0">
                <a:solidFill>
                  <a:schemeClr val="tx1"/>
                </a:solidFill>
              </a:rPr>
              <a:t>Throughput DB files at least 400MB/s  [/hana/data]</a:t>
            </a:r>
          </a:p>
          <a:p>
            <a:pPr marL="457200" lvl="1" indent="-457200">
              <a:buClr>
                <a:schemeClr val="tx1"/>
              </a:buClr>
              <a:buFont typeface="Arial" panose="020B0604020202020204" pitchFamily="34" charset="0"/>
              <a:buChar char="•"/>
              <a:defRPr/>
            </a:pPr>
            <a:r>
              <a:rPr lang="en-US" sz="2800" dirty="0">
                <a:solidFill>
                  <a:schemeClr val="tx1"/>
                </a:solidFill>
              </a:rPr>
              <a:t>Throughput DB Log files at least  250MB/s  [/hana/log]</a:t>
            </a:r>
          </a:p>
          <a:p>
            <a:pPr marL="457200" lvl="1" indent="-457200">
              <a:buClr>
                <a:schemeClr val="tx1"/>
              </a:buClr>
              <a:buFont typeface="Arial" panose="020B0604020202020204" pitchFamily="34" charset="0"/>
              <a:buChar char="•"/>
              <a:defRPr/>
            </a:pPr>
            <a:r>
              <a:rPr lang="en-US" sz="2800" dirty="0">
                <a:solidFill>
                  <a:schemeClr val="tx1"/>
                </a:solidFill>
              </a:rPr>
              <a:t>BW application servers: 15K SAPS</a:t>
            </a:r>
          </a:p>
          <a:p>
            <a:pPr lvl="1">
              <a:defRPr/>
            </a:pPr>
            <a:endParaRPr lang="en-US" sz="2000" dirty="0">
              <a:solidFill>
                <a:schemeClr val="tx1"/>
              </a:solidFill>
            </a:endParaRPr>
          </a:p>
          <a:p>
            <a:pPr lvl="1">
              <a:buClr>
                <a:schemeClr val="bg1"/>
              </a:buClr>
              <a:defRPr/>
            </a:pPr>
            <a:r>
              <a:rPr lang="en-US" sz="2800" dirty="0">
                <a:solidFill>
                  <a:schemeClr val="tx1"/>
                </a:solidFill>
              </a:rPr>
              <a:t>Certification is NOT required for non-Prod </a:t>
            </a:r>
          </a:p>
          <a:p>
            <a:pPr marL="457200" lvl="1" indent="-457200" algn="just">
              <a:buClr>
                <a:schemeClr val="tx1"/>
              </a:buClr>
              <a:buFont typeface="Arial" panose="020B0604020202020204" pitchFamily="34" charset="0"/>
              <a:buChar char="•"/>
              <a:defRPr/>
            </a:pPr>
            <a:r>
              <a:rPr lang="en-US" sz="2800" dirty="0">
                <a:solidFill>
                  <a:schemeClr val="tx1"/>
                </a:solidFill>
              </a:rPr>
              <a:t>QA (2-tier) HANA database server: 800 GB</a:t>
            </a:r>
          </a:p>
          <a:p>
            <a:pPr marL="457200" lvl="1" indent="-457200">
              <a:buClr>
                <a:schemeClr val="tx1"/>
              </a:buClr>
              <a:buFont typeface="Arial" panose="020B0604020202020204" pitchFamily="34" charset="0"/>
              <a:buChar char="•"/>
              <a:defRPr/>
            </a:pPr>
            <a:r>
              <a:rPr lang="en-US" sz="2800" dirty="0">
                <a:solidFill>
                  <a:schemeClr val="tx1"/>
                </a:solidFill>
              </a:rPr>
              <a:t>Dev, Test (both 2-tier) HANA database server(s): 256 GB</a:t>
            </a:r>
          </a:p>
          <a:p>
            <a:pPr marL="457200" lvl="1" indent="-457200">
              <a:buClr>
                <a:schemeClr val="tx1"/>
              </a:buClr>
              <a:buFont typeface="Arial" panose="020B0604020202020204" pitchFamily="34" charset="0"/>
              <a:buChar char="•"/>
              <a:defRPr/>
            </a:pPr>
            <a:r>
              <a:rPr lang="en-US" sz="2800" dirty="0">
                <a:solidFill>
                  <a:schemeClr val="tx1"/>
                </a:solidFill>
              </a:rPr>
              <a:t>Uptime – Prod: 24x7, 744 hrs/m, QA - 50 hrs/m, DEV/Test - 200 hrs/m</a:t>
            </a:r>
          </a:p>
          <a:p>
            <a:pPr lvl="0">
              <a:defRPr/>
            </a:pPr>
            <a:endParaRPr lang="en-US" sz="2500" dirty="0">
              <a:solidFill>
                <a:sysClr val="window" lastClr="FFFFFF"/>
              </a:solidFill>
            </a:endParaRPr>
          </a:p>
          <a:p>
            <a:endParaRPr lang="en-US" sz="2500" dirty="0"/>
          </a:p>
        </p:txBody>
      </p:sp>
    </p:spTree>
    <p:extLst>
      <p:ext uri="{BB962C8B-B14F-4D97-AF65-F5344CB8AC3E}">
        <p14:creationId xmlns:p14="http://schemas.microsoft.com/office/powerpoint/2010/main" val="3778622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8B017A-F0F6-4318-9698-94FDF5711E62}"/>
              </a:ext>
            </a:extLst>
          </p:cNvPr>
          <p:cNvSpPr>
            <a:spLocks noGrp="1"/>
          </p:cNvSpPr>
          <p:nvPr>
            <p:ph type="title"/>
          </p:nvPr>
        </p:nvSpPr>
        <p:spPr/>
        <p:txBody>
          <a:bodyPr/>
          <a:lstStyle/>
          <a:p>
            <a:r>
              <a:rPr lang="en-US" dirty="0">
                <a:solidFill>
                  <a:schemeClr val="tx1"/>
                </a:solidFill>
              </a:rPr>
              <a:t>Customer needs (3/4)</a:t>
            </a:r>
          </a:p>
        </p:txBody>
      </p:sp>
      <p:sp>
        <p:nvSpPr>
          <p:cNvPr id="3" name="Content Placeholder 2">
            <a:extLst>
              <a:ext uri="{FF2B5EF4-FFF2-40B4-BE49-F238E27FC236}">
                <a16:creationId xmlns:a16="http://schemas.microsoft.com/office/drawing/2014/main" xmlns="" id="{8B3A4F32-C12B-4FE9-94AE-245F440A9A57}"/>
              </a:ext>
            </a:extLst>
          </p:cNvPr>
          <p:cNvSpPr>
            <a:spLocks noGrp="1"/>
          </p:cNvSpPr>
          <p:nvPr>
            <p:ph type="body" sz="quarter" idx="10"/>
          </p:nvPr>
        </p:nvSpPr>
        <p:spPr/>
        <p:txBody>
          <a:bodyPr>
            <a:noAutofit/>
          </a:bodyPr>
          <a:lstStyle/>
          <a:p>
            <a:r>
              <a:rPr lang="en-US" sz="2800" dirty="0">
                <a:solidFill>
                  <a:schemeClr val="tx1"/>
                </a:solidFill>
              </a:rPr>
              <a:t>Availability and Backup</a:t>
            </a:r>
          </a:p>
          <a:p>
            <a:pPr marL="457200" lvl="1" indent="-457200">
              <a:buClr>
                <a:schemeClr val="tx1"/>
              </a:buClr>
              <a:buFont typeface="Arial" panose="020B0604020202020204" pitchFamily="34" charset="0"/>
              <a:buChar char="•"/>
            </a:pPr>
            <a:r>
              <a:rPr lang="en-US" sz="2800" dirty="0">
                <a:solidFill>
                  <a:schemeClr val="tx1"/>
                </a:solidFill>
              </a:rPr>
              <a:t>Both HA and Non-HA options need to be proposed </a:t>
            </a:r>
          </a:p>
          <a:p>
            <a:pPr marL="457200" lvl="1" indent="-457200">
              <a:buClr>
                <a:schemeClr val="tx1"/>
              </a:buClr>
              <a:buFont typeface="Arial" panose="020B0604020202020204" pitchFamily="34" charset="0"/>
              <a:buChar char="•"/>
            </a:pPr>
            <a:r>
              <a:rPr lang="en-US" sz="2800" dirty="0">
                <a:solidFill>
                  <a:schemeClr val="tx1"/>
                </a:solidFill>
              </a:rPr>
              <a:t>With HA option, in case of server/storage issues, auto failover to complete within a few minutes, in case of a disaster recovery within 1 day</a:t>
            </a:r>
          </a:p>
          <a:p>
            <a:pPr marL="457200" lvl="1" indent="-457200">
              <a:buClr>
                <a:schemeClr val="tx1"/>
              </a:buClr>
              <a:buFont typeface="Arial" panose="020B0604020202020204" pitchFamily="34" charset="0"/>
              <a:buChar char="•"/>
            </a:pPr>
            <a:r>
              <a:rPr lang="en-US" sz="2800" dirty="0">
                <a:solidFill>
                  <a:schemeClr val="tx1"/>
                </a:solidFill>
              </a:rPr>
              <a:t>Long term backup – use reasonable backup storage in Cloud</a:t>
            </a:r>
          </a:p>
          <a:p>
            <a:pPr marL="457200" lvl="1" indent="-457200">
              <a:buClr>
                <a:schemeClr val="tx1"/>
              </a:buClr>
              <a:buFont typeface="Arial" panose="020B0604020202020204" pitchFamily="34" charset="0"/>
              <a:buChar char="•"/>
            </a:pPr>
            <a:r>
              <a:rPr lang="en-US" sz="2800" dirty="0">
                <a:solidFill>
                  <a:schemeClr val="tx1"/>
                </a:solidFill>
              </a:rPr>
              <a:t>Data loss not allowed</a:t>
            </a:r>
          </a:p>
          <a:p>
            <a:pPr marL="457200" lvl="1" indent="-457200">
              <a:buClr>
                <a:schemeClr val="tx1"/>
              </a:buClr>
              <a:buFont typeface="Arial" panose="020B0604020202020204" pitchFamily="34" charset="0"/>
              <a:buChar char="•"/>
            </a:pPr>
            <a:r>
              <a:rPr lang="en-US" sz="2800" dirty="0">
                <a:solidFill>
                  <a:schemeClr val="tx1"/>
                </a:solidFill>
              </a:rPr>
              <a:t>HANA DB log backup taken every 30 minutes</a:t>
            </a:r>
          </a:p>
          <a:p>
            <a:pPr marL="457200" lvl="1" indent="-457200">
              <a:buClr>
                <a:schemeClr val="tx1"/>
              </a:buClr>
              <a:buFont typeface="Arial" panose="020B0604020202020204" pitchFamily="34" charset="0"/>
              <a:buChar char="•"/>
            </a:pPr>
            <a:r>
              <a:rPr lang="en-US" sz="2800" dirty="0">
                <a:solidFill>
                  <a:schemeClr val="tx1"/>
                </a:solidFill>
              </a:rPr>
              <a:t>DB log backup to be kept for 1 day (DB restore to be fast)</a:t>
            </a:r>
          </a:p>
          <a:p>
            <a:pPr marL="457200" lvl="1" indent="-457200">
              <a:buClr>
                <a:schemeClr val="tx1"/>
              </a:buClr>
              <a:buFont typeface="Arial" panose="020B0604020202020204" pitchFamily="34" charset="0"/>
              <a:buChar char="•"/>
            </a:pPr>
            <a:r>
              <a:rPr lang="en-US" sz="2800" dirty="0">
                <a:solidFill>
                  <a:schemeClr val="tx1"/>
                </a:solidFill>
              </a:rPr>
              <a:t>HANA DB full backup every night</a:t>
            </a:r>
          </a:p>
          <a:p>
            <a:pPr marL="457200" lvl="1" indent="-457200">
              <a:buClr>
                <a:schemeClr val="tx1"/>
              </a:buClr>
              <a:buFont typeface="Arial" panose="020B0604020202020204" pitchFamily="34" charset="0"/>
              <a:buChar char="•"/>
            </a:pPr>
            <a:r>
              <a:rPr lang="en-US" sz="2800" dirty="0">
                <a:solidFill>
                  <a:schemeClr val="tx1"/>
                </a:solidFill>
              </a:rPr>
              <a:t>Daily HANA DB full backup to be retained for 1 month</a:t>
            </a:r>
          </a:p>
          <a:p>
            <a:pPr marL="457200" lvl="1" indent="-457200">
              <a:buClr>
                <a:schemeClr val="tx1"/>
              </a:buClr>
              <a:buFont typeface="Arial" panose="020B0604020202020204" pitchFamily="34" charset="0"/>
              <a:buChar char="•"/>
            </a:pPr>
            <a:r>
              <a:rPr lang="en-US" sz="2800" dirty="0">
                <a:solidFill>
                  <a:schemeClr val="tx1"/>
                </a:solidFill>
              </a:rPr>
              <a:t>Monthly HANA DB full backup for 1 year, annual for 3 years</a:t>
            </a:r>
          </a:p>
        </p:txBody>
      </p:sp>
    </p:spTree>
    <p:extLst>
      <p:ext uri="{BB962C8B-B14F-4D97-AF65-F5344CB8AC3E}">
        <p14:creationId xmlns:p14="http://schemas.microsoft.com/office/powerpoint/2010/main" val="1537892642"/>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6990</Words>
  <Application>Microsoft Office PowerPoint</Application>
  <PresentationFormat>Widescreen</PresentationFormat>
  <Paragraphs>1441</Paragraphs>
  <Slides>47</Slides>
  <Notes>47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47</vt:i4>
      </vt:variant>
    </vt:vector>
  </HeadingPairs>
  <TitlesOfParts>
    <vt:vector size="62" baseType="lpstr">
      <vt:lpstr>MS Mincho</vt:lpstr>
      <vt:lpstr>ＭＳ Ｐゴシック</vt:lpstr>
      <vt:lpstr>Arial</vt:lpstr>
      <vt:lpstr>Calibri</vt:lpstr>
      <vt:lpstr>Calibri Light</vt:lpstr>
      <vt:lpstr>Consolas</vt:lpstr>
      <vt:lpstr>Segoe UI</vt:lpstr>
      <vt:lpstr>Segoe UI Light</vt:lpstr>
      <vt:lpstr>Segoe UI Semibold</vt:lpstr>
      <vt:lpstr>Segoe UI Semilight</vt:lpstr>
      <vt:lpstr>Tahoma</vt:lpstr>
      <vt:lpstr>Times New Roman</vt:lpstr>
      <vt:lpstr>Wingdings</vt:lpstr>
      <vt:lpstr>2_Server and Cloud 2013</vt:lpstr>
      <vt:lpstr>C+E Readiness Template</vt:lpstr>
      <vt:lpstr>SAP HANA on Azure</vt:lpstr>
      <vt:lpstr>Abstract and learning objectives</vt:lpstr>
      <vt:lpstr>Step 1: Review the customer case study</vt:lpstr>
      <vt:lpstr>Customer situation </vt:lpstr>
      <vt:lpstr>Customer situation </vt:lpstr>
      <vt:lpstr>Customer needs </vt:lpstr>
      <vt:lpstr>Customer needs (1/4)</vt:lpstr>
      <vt:lpstr>Customer needs (2/4)</vt:lpstr>
      <vt:lpstr>Customer needs (3/4)</vt:lpstr>
      <vt:lpstr>Customer needs (4/4)</vt:lpstr>
      <vt:lpstr>Customer questions and objections </vt:lpstr>
      <vt:lpstr>Common scenarios </vt:lpstr>
      <vt:lpstr>Solution paths taken by a lot of customers</vt:lpstr>
      <vt:lpstr>SAP on Azure — customer stages in Azure</vt:lpstr>
      <vt:lpstr>SAP on Azure — huge variety on instances</vt:lpstr>
      <vt:lpstr>SAP on Azure — huge variety on instances</vt:lpstr>
      <vt:lpstr>SAP on Azure — reliability</vt:lpstr>
      <vt:lpstr>SAP on Azure — in-region availability</vt:lpstr>
      <vt:lpstr>SAP on Azure — across-region availability I</vt:lpstr>
      <vt:lpstr>SAP on Azure — across-region availability II</vt:lpstr>
      <vt:lpstr>SAP on Azure Certifications (Any DB)</vt:lpstr>
      <vt:lpstr>SAP on Azure Certifications (HANA)</vt:lpstr>
      <vt:lpstr>Azure VM Options for SAP Applications</vt:lpstr>
      <vt:lpstr>Step 2: Design the solution</vt:lpstr>
      <vt:lpstr>Step 3: Present the solution</vt:lpstr>
      <vt:lpstr>Wrap-up</vt:lpstr>
      <vt:lpstr>Preferred target audience </vt:lpstr>
      <vt:lpstr>Preferred solution </vt:lpstr>
      <vt:lpstr>BW on HANA without HA</vt:lpstr>
      <vt:lpstr>Cost: BW on HANA without HA</vt:lpstr>
      <vt:lpstr>BW on HANA with HA</vt:lpstr>
      <vt:lpstr>Cost: BW on HANA with HA</vt:lpstr>
      <vt:lpstr>SAP HANA HA on Azure VMs Setup Sequence</vt:lpstr>
      <vt:lpstr>SAP HANA HA on Azure VMs Setup Sequence – detailed </vt:lpstr>
      <vt:lpstr>SAP HANA HA on Azure VMs Setup Sequence - detailed</vt:lpstr>
      <vt:lpstr>S/4HANA, BW on HANA, HANA Enterprise, Side Car – VM with HA/DR </vt:lpstr>
      <vt:lpstr>Preferred objections handling </vt:lpstr>
      <vt:lpstr>Preferred objections handling </vt:lpstr>
      <vt:lpstr>Preferred objections handling </vt:lpstr>
      <vt:lpstr>Preferred objections handling </vt:lpstr>
      <vt:lpstr>Customer quote </vt:lpstr>
      <vt:lpstr>PowerPoint Presentation</vt:lpstr>
      <vt:lpstr>Appendix slides</vt:lpstr>
      <vt:lpstr>SAP HANA Hardware Configuration Check Tool (HWCCT)  – KPIs for Storage (Production)</vt:lpstr>
      <vt:lpstr>SAP HANA Storage Layout  (TDI Best Practice)</vt:lpstr>
      <vt:lpstr>Premium Storage KPIs &amp; Cost</vt:lpstr>
      <vt:lpstr>Downtime Minimized Migration (DMO/SUM) to Azure/HANA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2018-03-01T17:48:59Z</dcterms:created>
  <dcterms:modified xsi:type="dcterms:W3CDTF">2018-11-09T02:13:50Z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2018-03-01T19:18:17.0747291Z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