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38"/>
  </p:notesMasterIdLst>
  <p:sldIdLst>
    <p:sldId id="300" r:id="rId2"/>
    <p:sldId id="323" r:id="rId3"/>
    <p:sldId id="302" r:id="rId4"/>
    <p:sldId id="259" r:id="rId5"/>
    <p:sldId id="354" r:id="rId6"/>
    <p:sldId id="4904" r:id="rId7"/>
    <p:sldId id="4941" r:id="rId8"/>
    <p:sldId id="4943" r:id="rId9"/>
    <p:sldId id="4899" r:id="rId10"/>
    <p:sldId id="4903" r:id="rId11"/>
    <p:sldId id="1847" r:id="rId12"/>
    <p:sldId id="1769" r:id="rId13"/>
    <p:sldId id="8575" r:id="rId14"/>
    <p:sldId id="8576" r:id="rId15"/>
    <p:sldId id="4942" r:id="rId16"/>
    <p:sldId id="4950" r:id="rId17"/>
    <p:sldId id="1870" r:id="rId18"/>
    <p:sldId id="304" r:id="rId19"/>
    <p:sldId id="320" r:id="rId20"/>
    <p:sldId id="322" r:id="rId21"/>
    <p:sldId id="321" r:id="rId22"/>
    <p:sldId id="317" r:id="rId23"/>
    <p:sldId id="316" r:id="rId24"/>
    <p:sldId id="4940" r:id="rId25"/>
    <p:sldId id="4930" r:id="rId26"/>
    <p:sldId id="1778" r:id="rId27"/>
    <p:sldId id="438" r:id="rId28"/>
    <p:sldId id="4935" r:id="rId29"/>
    <p:sldId id="4949" r:id="rId30"/>
    <p:sldId id="8579" r:id="rId31"/>
    <p:sldId id="8580" r:id="rId32"/>
    <p:sldId id="2392" r:id="rId33"/>
    <p:sldId id="512" r:id="rId34"/>
    <p:sldId id="315" r:id="rId35"/>
    <p:sldId id="8568" r:id="rId36"/>
    <p:sldId id="85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15EEE-9DFE-4C1E-85C3-E1011EC0A2C7}" v="8" dt="2019-06-12T20:02:49.06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4" autoAdjust="0"/>
    <p:restoredTop sz="86432" autoAdjust="0"/>
  </p:normalViewPr>
  <p:slideViewPr>
    <p:cSldViewPr snapToGrid="0">
      <p:cViewPr varScale="1">
        <p:scale>
          <a:sx n="49" d="100"/>
          <a:sy n="49" d="100"/>
        </p:scale>
        <p:origin x="72" y="10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3B50A-CC76-407A-A92D-0A51BA63D8D2}" type="doc">
      <dgm:prSet loTypeId="urn:microsoft.com/office/officeart/2005/8/layout/hProcess9" loCatId="process" qsTypeId="urn:microsoft.com/office/officeart/2005/8/quickstyle/3d2" qsCatId="3D" csTypeId="urn:microsoft.com/office/officeart/2005/8/colors/accent1_2" csCatId="accent1" phldr="1"/>
      <dgm:spPr/>
    </dgm:pt>
    <dgm:pt modelId="{CC225FA9-19FB-41B5-9034-62A58D024F07}">
      <dgm:prSet phldrT="[Text]"/>
      <dgm:spPr/>
      <dgm:t>
        <a:bodyPr/>
        <a:lstStyle/>
        <a:p>
          <a:r>
            <a:rPr lang="en-US" dirty="0"/>
            <a:t>In-memory database performance and agility to scale</a:t>
          </a:r>
        </a:p>
      </dgm:t>
    </dgm:pt>
    <dgm:pt modelId="{1A0FAD41-FD9B-45DE-819E-6F467C04225B}" type="parTrans" cxnId="{67EC9A11-A319-4641-AA32-728E10D4D171}">
      <dgm:prSet/>
      <dgm:spPr/>
      <dgm:t>
        <a:bodyPr/>
        <a:lstStyle/>
        <a:p>
          <a:endParaRPr lang="en-US"/>
        </a:p>
      </dgm:t>
    </dgm:pt>
    <dgm:pt modelId="{540AA330-1BD6-454D-960F-DCB013D7A5D5}" type="sibTrans" cxnId="{67EC9A11-A319-4641-AA32-728E10D4D171}">
      <dgm:prSet/>
      <dgm:spPr/>
      <dgm:t>
        <a:bodyPr/>
        <a:lstStyle/>
        <a:p>
          <a:endParaRPr lang="en-US"/>
        </a:p>
      </dgm:t>
    </dgm:pt>
    <dgm:pt modelId="{01AB9501-EE96-445B-86BD-085A90F2F18A}">
      <dgm:prSet phldrT="[Text]"/>
      <dgm:spPr/>
      <dgm:t>
        <a:bodyPr/>
        <a:lstStyle/>
        <a:p>
          <a:r>
            <a:rPr lang="en-US" dirty="0"/>
            <a:t>High Availability &amp; Disaster Recovery</a:t>
          </a:r>
        </a:p>
      </dgm:t>
    </dgm:pt>
    <dgm:pt modelId="{D053CD68-FF0D-45FF-A1F5-1945AF0395DF}" type="parTrans" cxnId="{7DFFFB4A-99DE-4A0D-952F-A70FF8552359}">
      <dgm:prSet/>
      <dgm:spPr/>
      <dgm:t>
        <a:bodyPr/>
        <a:lstStyle/>
        <a:p>
          <a:endParaRPr lang="en-US"/>
        </a:p>
      </dgm:t>
    </dgm:pt>
    <dgm:pt modelId="{F0088EFE-EB51-4F32-8166-ABBFBAD2C4AB}" type="sibTrans" cxnId="{7DFFFB4A-99DE-4A0D-952F-A70FF8552359}">
      <dgm:prSet/>
      <dgm:spPr/>
      <dgm:t>
        <a:bodyPr/>
        <a:lstStyle/>
        <a:p>
          <a:endParaRPr lang="en-US"/>
        </a:p>
      </dgm:t>
    </dgm:pt>
    <dgm:pt modelId="{0AD4ACFC-9095-4F5D-9511-6105CCB48D24}">
      <dgm:prSet phldrT="[Text]"/>
      <dgm:spPr/>
      <dgm:t>
        <a:bodyPr/>
        <a:lstStyle/>
        <a:p>
          <a:r>
            <a:rPr lang="en-US" dirty="0"/>
            <a:t>Data protection &amp; security</a:t>
          </a:r>
        </a:p>
      </dgm:t>
    </dgm:pt>
    <dgm:pt modelId="{3FC198CD-D16E-452F-9CA7-6B768C309F6E}" type="parTrans" cxnId="{12D4A2C1-DAFF-4BB9-8786-8C87344B8D5A}">
      <dgm:prSet/>
      <dgm:spPr/>
      <dgm:t>
        <a:bodyPr/>
        <a:lstStyle/>
        <a:p>
          <a:endParaRPr lang="en-US"/>
        </a:p>
      </dgm:t>
    </dgm:pt>
    <dgm:pt modelId="{A658503D-250A-44D5-892B-EB04E0972AB1}" type="sibTrans" cxnId="{12D4A2C1-DAFF-4BB9-8786-8C87344B8D5A}">
      <dgm:prSet/>
      <dgm:spPr/>
      <dgm:t>
        <a:bodyPr/>
        <a:lstStyle/>
        <a:p>
          <a:endParaRPr lang="en-US"/>
        </a:p>
      </dgm:t>
    </dgm:pt>
    <dgm:pt modelId="{3BD1758A-2DC2-4856-8A33-C3F5C728312D}">
      <dgm:prSet phldrT="[Text]"/>
      <dgm:spPr/>
      <dgm:t>
        <a:bodyPr/>
        <a:lstStyle/>
        <a:p>
          <a:r>
            <a:rPr lang="en-US" dirty="0"/>
            <a:t>Safe and smooth migration</a:t>
          </a:r>
        </a:p>
      </dgm:t>
    </dgm:pt>
    <dgm:pt modelId="{EAC2A3BF-C9B2-4EC3-B849-51A843A5B608}" type="parTrans" cxnId="{5950CEE2-FC9B-4D1C-9FC7-3D377DF69EDB}">
      <dgm:prSet/>
      <dgm:spPr/>
      <dgm:t>
        <a:bodyPr/>
        <a:lstStyle/>
        <a:p>
          <a:endParaRPr lang="en-US"/>
        </a:p>
      </dgm:t>
    </dgm:pt>
    <dgm:pt modelId="{82AF9460-6774-4103-9888-7F4172F70D7E}" type="sibTrans" cxnId="{5950CEE2-FC9B-4D1C-9FC7-3D377DF69EDB}">
      <dgm:prSet/>
      <dgm:spPr/>
      <dgm:t>
        <a:bodyPr/>
        <a:lstStyle/>
        <a:p>
          <a:endParaRPr lang="en-US"/>
        </a:p>
      </dgm:t>
    </dgm:pt>
    <dgm:pt modelId="{647D6229-8FBA-462C-9850-41C57E1B3D51}">
      <dgm:prSet phldrT="[Text]"/>
      <dgm:spPr/>
      <dgm:t>
        <a:bodyPr/>
        <a:lstStyle/>
        <a:p>
          <a:r>
            <a:rPr lang="en-US" dirty="0"/>
            <a:t>IT standardization across SAP and non-SAP</a:t>
          </a:r>
        </a:p>
      </dgm:t>
    </dgm:pt>
    <dgm:pt modelId="{1400F386-AE5E-40CF-AB38-CB369C02ECC2}" type="parTrans" cxnId="{1B59D3AA-EFB7-4572-86AF-BF6C5A55A30D}">
      <dgm:prSet/>
      <dgm:spPr/>
      <dgm:t>
        <a:bodyPr/>
        <a:lstStyle/>
        <a:p>
          <a:endParaRPr lang="en-US"/>
        </a:p>
      </dgm:t>
    </dgm:pt>
    <dgm:pt modelId="{08A6FA90-EAED-43B4-AAE3-B6ED28DF99C3}" type="sibTrans" cxnId="{1B59D3AA-EFB7-4572-86AF-BF6C5A55A30D}">
      <dgm:prSet/>
      <dgm:spPr/>
      <dgm:t>
        <a:bodyPr/>
        <a:lstStyle/>
        <a:p>
          <a:endParaRPr lang="en-US"/>
        </a:p>
      </dgm:t>
    </dgm:pt>
    <dgm:pt modelId="{DB73232F-F582-4FE0-BB75-C96F99140259}" type="pres">
      <dgm:prSet presAssocID="{B663B50A-CC76-407A-A92D-0A51BA63D8D2}" presName="CompostProcess" presStyleCnt="0">
        <dgm:presLayoutVars>
          <dgm:dir/>
          <dgm:resizeHandles val="exact"/>
        </dgm:presLayoutVars>
      </dgm:prSet>
      <dgm:spPr/>
    </dgm:pt>
    <dgm:pt modelId="{8607C975-31FC-4B3B-84D9-74F7FE83ED60}" type="pres">
      <dgm:prSet presAssocID="{B663B50A-CC76-407A-A92D-0A51BA63D8D2}" presName="arrow" presStyleLbl="bgShp" presStyleIdx="0" presStyleCnt="1"/>
      <dgm:spPr/>
    </dgm:pt>
    <dgm:pt modelId="{0BB3AFE6-7D9B-4A82-9D32-27E9BA3A5CA9}" type="pres">
      <dgm:prSet presAssocID="{B663B50A-CC76-407A-A92D-0A51BA63D8D2}" presName="linearProcess" presStyleCnt="0"/>
      <dgm:spPr/>
    </dgm:pt>
    <dgm:pt modelId="{932DF02D-082E-40BA-88E5-15D7A7A90C2A}" type="pres">
      <dgm:prSet presAssocID="{CC225FA9-19FB-41B5-9034-62A58D024F07}" presName="textNode" presStyleLbl="node1" presStyleIdx="0" presStyleCnt="5">
        <dgm:presLayoutVars>
          <dgm:bulletEnabled val="1"/>
        </dgm:presLayoutVars>
      </dgm:prSet>
      <dgm:spPr/>
    </dgm:pt>
    <dgm:pt modelId="{D472EEC1-0025-4AA1-9C0B-68E96FB4D438}" type="pres">
      <dgm:prSet presAssocID="{540AA330-1BD6-454D-960F-DCB013D7A5D5}" presName="sibTrans" presStyleCnt="0"/>
      <dgm:spPr/>
    </dgm:pt>
    <dgm:pt modelId="{E8031F67-63AF-472D-A655-287CF1C6F5DB}" type="pres">
      <dgm:prSet presAssocID="{01AB9501-EE96-445B-86BD-085A90F2F18A}" presName="textNode" presStyleLbl="node1" presStyleIdx="1" presStyleCnt="5">
        <dgm:presLayoutVars>
          <dgm:bulletEnabled val="1"/>
        </dgm:presLayoutVars>
      </dgm:prSet>
      <dgm:spPr/>
    </dgm:pt>
    <dgm:pt modelId="{2357E8BB-CDD7-421B-9880-0B65157A204C}" type="pres">
      <dgm:prSet presAssocID="{F0088EFE-EB51-4F32-8166-ABBFBAD2C4AB}" presName="sibTrans" presStyleCnt="0"/>
      <dgm:spPr/>
    </dgm:pt>
    <dgm:pt modelId="{876A4193-6CBB-40C5-B27B-55EBB843936D}" type="pres">
      <dgm:prSet presAssocID="{0AD4ACFC-9095-4F5D-9511-6105CCB48D24}" presName="textNode" presStyleLbl="node1" presStyleIdx="2" presStyleCnt="5">
        <dgm:presLayoutVars>
          <dgm:bulletEnabled val="1"/>
        </dgm:presLayoutVars>
      </dgm:prSet>
      <dgm:spPr/>
    </dgm:pt>
    <dgm:pt modelId="{80D351C0-713D-458F-80E3-5DE655DB4375}" type="pres">
      <dgm:prSet presAssocID="{A658503D-250A-44D5-892B-EB04E0972AB1}" presName="sibTrans" presStyleCnt="0"/>
      <dgm:spPr/>
    </dgm:pt>
    <dgm:pt modelId="{4A79CEDD-1F36-4852-AC10-7A20D3EE9DC4}" type="pres">
      <dgm:prSet presAssocID="{3BD1758A-2DC2-4856-8A33-C3F5C728312D}" presName="textNode" presStyleLbl="node1" presStyleIdx="3" presStyleCnt="5">
        <dgm:presLayoutVars>
          <dgm:bulletEnabled val="1"/>
        </dgm:presLayoutVars>
      </dgm:prSet>
      <dgm:spPr/>
    </dgm:pt>
    <dgm:pt modelId="{8B3C874D-5469-4362-A7BC-51FB880F5865}" type="pres">
      <dgm:prSet presAssocID="{82AF9460-6774-4103-9888-7F4172F70D7E}" presName="sibTrans" presStyleCnt="0"/>
      <dgm:spPr/>
    </dgm:pt>
    <dgm:pt modelId="{E617A143-1057-49B5-A1EB-613E65BD635E}" type="pres">
      <dgm:prSet presAssocID="{647D6229-8FBA-462C-9850-41C57E1B3D51}" presName="textNode" presStyleLbl="node1" presStyleIdx="4" presStyleCnt="5">
        <dgm:presLayoutVars>
          <dgm:bulletEnabled val="1"/>
        </dgm:presLayoutVars>
      </dgm:prSet>
      <dgm:spPr/>
    </dgm:pt>
  </dgm:ptLst>
  <dgm:cxnLst>
    <dgm:cxn modelId="{67EC9A11-A319-4641-AA32-728E10D4D171}" srcId="{B663B50A-CC76-407A-A92D-0A51BA63D8D2}" destId="{CC225FA9-19FB-41B5-9034-62A58D024F07}" srcOrd="0" destOrd="0" parTransId="{1A0FAD41-FD9B-45DE-819E-6F467C04225B}" sibTransId="{540AA330-1BD6-454D-960F-DCB013D7A5D5}"/>
    <dgm:cxn modelId="{1ACCC932-0F85-42C9-8F16-018A9CA65395}" type="presOf" srcId="{01AB9501-EE96-445B-86BD-085A90F2F18A}" destId="{E8031F67-63AF-472D-A655-287CF1C6F5DB}" srcOrd="0" destOrd="0" presId="urn:microsoft.com/office/officeart/2005/8/layout/hProcess9"/>
    <dgm:cxn modelId="{7DFFFB4A-99DE-4A0D-952F-A70FF8552359}" srcId="{B663B50A-CC76-407A-A92D-0A51BA63D8D2}" destId="{01AB9501-EE96-445B-86BD-085A90F2F18A}" srcOrd="1" destOrd="0" parTransId="{D053CD68-FF0D-45FF-A1F5-1945AF0395DF}" sibTransId="{F0088EFE-EB51-4F32-8166-ABBFBAD2C4AB}"/>
    <dgm:cxn modelId="{84DABB86-82CB-430F-875C-85D900AA1A71}" type="presOf" srcId="{647D6229-8FBA-462C-9850-41C57E1B3D51}" destId="{E617A143-1057-49B5-A1EB-613E65BD635E}" srcOrd="0" destOrd="0" presId="urn:microsoft.com/office/officeart/2005/8/layout/hProcess9"/>
    <dgm:cxn modelId="{6EF8DB92-6063-4C03-B5EE-D6C17681B1EE}" type="presOf" srcId="{CC225FA9-19FB-41B5-9034-62A58D024F07}" destId="{932DF02D-082E-40BA-88E5-15D7A7A90C2A}" srcOrd="0" destOrd="0" presId="urn:microsoft.com/office/officeart/2005/8/layout/hProcess9"/>
    <dgm:cxn modelId="{A610E09F-B113-4E95-9757-A302F3A20423}" type="presOf" srcId="{3BD1758A-2DC2-4856-8A33-C3F5C728312D}" destId="{4A79CEDD-1F36-4852-AC10-7A20D3EE9DC4}" srcOrd="0" destOrd="0" presId="urn:microsoft.com/office/officeart/2005/8/layout/hProcess9"/>
    <dgm:cxn modelId="{54096DA4-2ED0-4C47-8369-1341E45F733A}" type="presOf" srcId="{B663B50A-CC76-407A-A92D-0A51BA63D8D2}" destId="{DB73232F-F582-4FE0-BB75-C96F99140259}" srcOrd="0" destOrd="0" presId="urn:microsoft.com/office/officeart/2005/8/layout/hProcess9"/>
    <dgm:cxn modelId="{1B59D3AA-EFB7-4572-86AF-BF6C5A55A30D}" srcId="{B663B50A-CC76-407A-A92D-0A51BA63D8D2}" destId="{647D6229-8FBA-462C-9850-41C57E1B3D51}" srcOrd="4" destOrd="0" parTransId="{1400F386-AE5E-40CF-AB38-CB369C02ECC2}" sibTransId="{08A6FA90-EAED-43B4-AAE3-B6ED28DF99C3}"/>
    <dgm:cxn modelId="{12D4A2C1-DAFF-4BB9-8786-8C87344B8D5A}" srcId="{B663B50A-CC76-407A-A92D-0A51BA63D8D2}" destId="{0AD4ACFC-9095-4F5D-9511-6105CCB48D24}" srcOrd="2" destOrd="0" parTransId="{3FC198CD-D16E-452F-9CA7-6B768C309F6E}" sibTransId="{A658503D-250A-44D5-892B-EB04E0972AB1}"/>
    <dgm:cxn modelId="{5950CEE2-FC9B-4D1C-9FC7-3D377DF69EDB}" srcId="{B663B50A-CC76-407A-A92D-0A51BA63D8D2}" destId="{3BD1758A-2DC2-4856-8A33-C3F5C728312D}" srcOrd="3" destOrd="0" parTransId="{EAC2A3BF-C9B2-4EC3-B849-51A843A5B608}" sibTransId="{82AF9460-6774-4103-9888-7F4172F70D7E}"/>
    <dgm:cxn modelId="{E53DE7FF-8CB4-497E-99B9-D58833F2AA50}" type="presOf" srcId="{0AD4ACFC-9095-4F5D-9511-6105CCB48D24}" destId="{876A4193-6CBB-40C5-B27B-55EBB843936D}" srcOrd="0" destOrd="0" presId="urn:microsoft.com/office/officeart/2005/8/layout/hProcess9"/>
    <dgm:cxn modelId="{88C7DF2A-390E-4BF4-AEE2-B039CC94A3EB}" type="presParOf" srcId="{DB73232F-F582-4FE0-BB75-C96F99140259}" destId="{8607C975-31FC-4B3B-84D9-74F7FE83ED60}" srcOrd="0" destOrd="0" presId="urn:microsoft.com/office/officeart/2005/8/layout/hProcess9"/>
    <dgm:cxn modelId="{606BD9C5-410C-462C-B8A3-631F93A580A1}" type="presParOf" srcId="{DB73232F-F582-4FE0-BB75-C96F99140259}" destId="{0BB3AFE6-7D9B-4A82-9D32-27E9BA3A5CA9}" srcOrd="1" destOrd="0" presId="urn:microsoft.com/office/officeart/2005/8/layout/hProcess9"/>
    <dgm:cxn modelId="{06F033B6-CE33-4D88-B20A-483F96E6CFA9}" type="presParOf" srcId="{0BB3AFE6-7D9B-4A82-9D32-27E9BA3A5CA9}" destId="{932DF02D-082E-40BA-88E5-15D7A7A90C2A}" srcOrd="0" destOrd="0" presId="urn:microsoft.com/office/officeart/2005/8/layout/hProcess9"/>
    <dgm:cxn modelId="{48EC11A3-041C-43CE-BC9D-3CDE05E43E22}" type="presParOf" srcId="{0BB3AFE6-7D9B-4A82-9D32-27E9BA3A5CA9}" destId="{D472EEC1-0025-4AA1-9C0B-68E96FB4D438}" srcOrd="1" destOrd="0" presId="urn:microsoft.com/office/officeart/2005/8/layout/hProcess9"/>
    <dgm:cxn modelId="{E03F73A1-43AD-4AD6-846E-1133E64BC80D}" type="presParOf" srcId="{0BB3AFE6-7D9B-4A82-9D32-27E9BA3A5CA9}" destId="{E8031F67-63AF-472D-A655-287CF1C6F5DB}" srcOrd="2" destOrd="0" presId="urn:microsoft.com/office/officeart/2005/8/layout/hProcess9"/>
    <dgm:cxn modelId="{89CB3853-63D1-4E8E-9129-8DBE217A3D99}" type="presParOf" srcId="{0BB3AFE6-7D9B-4A82-9D32-27E9BA3A5CA9}" destId="{2357E8BB-CDD7-421B-9880-0B65157A204C}" srcOrd="3" destOrd="0" presId="urn:microsoft.com/office/officeart/2005/8/layout/hProcess9"/>
    <dgm:cxn modelId="{994C46A2-1703-49A3-BA7A-D1B56177ACCE}" type="presParOf" srcId="{0BB3AFE6-7D9B-4A82-9D32-27E9BA3A5CA9}" destId="{876A4193-6CBB-40C5-B27B-55EBB843936D}" srcOrd="4" destOrd="0" presId="urn:microsoft.com/office/officeart/2005/8/layout/hProcess9"/>
    <dgm:cxn modelId="{31EF79FB-C11F-4EC1-A603-C52B88B0487E}" type="presParOf" srcId="{0BB3AFE6-7D9B-4A82-9D32-27E9BA3A5CA9}" destId="{80D351C0-713D-458F-80E3-5DE655DB4375}" srcOrd="5" destOrd="0" presId="urn:microsoft.com/office/officeart/2005/8/layout/hProcess9"/>
    <dgm:cxn modelId="{167B88B5-E509-4E85-AD1C-A342837C67CA}" type="presParOf" srcId="{0BB3AFE6-7D9B-4A82-9D32-27E9BA3A5CA9}" destId="{4A79CEDD-1F36-4852-AC10-7A20D3EE9DC4}" srcOrd="6" destOrd="0" presId="urn:microsoft.com/office/officeart/2005/8/layout/hProcess9"/>
    <dgm:cxn modelId="{FF0ED99B-F241-4FBB-8181-EE50EFF865D5}" type="presParOf" srcId="{0BB3AFE6-7D9B-4A82-9D32-27E9BA3A5CA9}" destId="{8B3C874D-5469-4362-A7BC-51FB880F5865}" srcOrd="7" destOrd="0" presId="urn:microsoft.com/office/officeart/2005/8/layout/hProcess9"/>
    <dgm:cxn modelId="{0F4AA99C-0ACA-4ABA-8EEE-3E5B76CEA057}" type="presParOf" srcId="{0BB3AFE6-7D9B-4A82-9D32-27E9BA3A5CA9}" destId="{E617A143-1057-49B5-A1EB-613E65BD635E}"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D2FA-986F-4708-9328-E2833BFFB2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2293E5-2C81-4A0C-9273-DE37F18EC070}">
      <dgm:prSet phldrT="[Text]" custT="1"/>
      <dgm:spPr>
        <a:ln>
          <a:noFill/>
        </a:ln>
      </dgm:spPr>
      <dgm:t>
        <a:bodyPr/>
        <a:lstStyle/>
        <a:p>
          <a:r>
            <a:rPr lang="en-US" sz="2400" dirty="0">
              <a:latin typeface="Segoe UI Light" panose="020B0502040204020203" pitchFamily="34" charset="0"/>
              <a:cs typeface="Segoe UI Light" panose="020B0502040204020203" pitchFamily="34" charset="0"/>
            </a:rPr>
            <a:t>Estimate VM uptime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and use Reserved Instances</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if uptime is &gt; 30%</a:t>
          </a:r>
        </a:p>
      </dgm:t>
    </dgm:pt>
    <dgm:pt modelId="{1E6A181F-0760-41A9-AFA9-81AEEBA3232B}" type="par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77D0417-0555-48EA-9BC4-80EEB6473E94}" type="sib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DF61E2D2-C1D0-46A7-84DC-03D28AAD3DBA}">
      <dgm:prSet phldrT="[Text]"/>
      <dgm:spPr>
        <a:ln>
          <a:noFill/>
        </a:ln>
      </dgm:spPr>
      <dgm:t>
        <a:bodyPr/>
        <a:lstStyle/>
        <a:p>
          <a:r>
            <a:rPr lang="en-US" dirty="0">
              <a:latin typeface="Segoe UI Light" panose="020B0502040204020203" pitchFamily="34" charset="0"/>
              <a:cs typeface="Segoe UI Light" panose="020B0502040204020203" pitchFamily="34" charset="0"/>
            </a:rPr>
            <a:t>Check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T-shirt pricing model</a:t>
          </a:r>
        </a:p>
      </dgm:t>
    </dgm:pt>
    <dgm:pt modelId="{76AAEE50-C048-49FC-8BD0-EE885793539E}" type="par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04019FDF-77DE-4BE6-8DDD-748F730DD89E}" type="sib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75F08D12-39E4-497E-8E48-0CD995292C99}">
      <dgm:prSet phldrT="[Text]"/>
      <dgm:spPr>
        <a:ln>
          <a:noFill/>
        </a:ln>
      </dgm:spPr>
      <dgm:t>
        <a:bodyPr/>
        <a:lstStyle/>
        <a:p>
          <a:r>
            <a:rPr lang="en-US" dirty="0">
              <a:latin typeface="Segoe UI Light" panose="020B0502040204020203" pitchFamily="34" charset="0"/>
              <a:cs typeface="Segoe UI Light" panose="020B0502040204020203" pitchFamily="34" charset="0"/>
            </a:rPr>
            <a:t>Use Windows Server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 much as possible</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apply AHUB</a:t>
          </a:r>
        </a:p>
      </dgm:t>
    </dgm:pt>
    <dgm:pt modelId="{08A52082-13E3-48C9-BC03-D87EA56510BA}" type="par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2A25504-6CC8-4E9E-8263-374E86504E87}" type="sib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841F8CB-9D9B-4AD3-8452-7602F8D3522B}">
      <dgm:prSet phldrT="[Text]"/>
      <dgm:spPr>
        <a:ln>
          <a:noFill/>
        </a:ln>
      </dgm:spPr>
      <dgm:t>
        <a:bodyPr/>
        <a:lstStyle/>
        <a:p>
          <a:r>
            <a:rPr lang="en-US" dirty="0">
              <a:latin typeface="Segoe UI Light" panose="020B0502040204020203" pitchFamily="34" charset="0"/>
              <a:cs typeface="Segoe UI Light" panose="020B0502040204020203" pitchFamily="34" charset="0"/>
            </a:rPr>
            <a:t>Make sure to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have multiple options</a:t>
          </a:r>
        </a:p>
      </dgm:t>
    </dgm:pt>
    <dgm:pt modelId="{8E88061B-7AB4-4BFD-BCF2-11C7F89F742F}" type="par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225245F9-92A7-438F-B696-A9C292F2BB28}" type="sib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5C94485-0765-458D-A7C5-B9F880EF4A18}">
      <dgm:prSet phldrT="[Text]"/>
      <dgm:spPr>
        <a:ln>
          <a:noFill/>
        </a:ln>
      </dgm:spPr>
      <dgm:t>
        <a:bodyPr/>
        <a:lstStyle/>
        <a:p>
          <a:r>
            <a:rPr lang="en-US" dirty="0">
              <a:latin typeface="Segoe UI Light" panose="020B0502040204020203" pitchFamily="34" charset="0"/>
              <a:cs typeface="Segoe UI Light" panose="020B0502040204020203" pitchFamily="34" charset="0"/>
            </a:rPr>
            <a:t>Be clear with</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assumptions when quoting</a:t>
          </a:r>
        </a:p>
      </dgm:t>
    </dgm:pt>
    <dgm:pt modelId="{DC6595E7-5F55-4D80-BC0A-E812A1FC95A9}" type="par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4DF6D2D-7E27-4B97-BF78-A72C66A8EC99}" type="sib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35D4C98-A660-4A95-8BA8-8830C886B6C3}">
      <dgm:prSet phldrT="[Text]"/>
      <dgm:spPr>
        <a:ln>
          <a:noFill/>
        </a:ln>
      </dgm:spPr>
      <dgm:t>
        <a:bodyPr/>
        <a:lstStyle/>
        <a:p>
          <a:r>
            <a:rPr lang="en-US" dirty="0">
              <a:latin typeface="Segoe UI Light" panose="020B0502040204020203" pitchFamily="34" charset="0"/>
              <a:cs typeface="Segoe UI Light" panose="020B0502040204020203" pitchFamily="34" charset="0"/>
            </a:rPr>
            <a:t>Go live with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Pay-As-You-Go</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switch to RI later</a:t>
          </a:r>
        </a:p>
      </dgm:t>
    </dgm:pt>
    <dgm:pt modelId="{41CF0E2D-ECB1-4E82-849B-439C6366EF32}" type="par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8232682-1E97-4DA0-BC8C-44332E968B51}" type="sib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82652A49-A4F9-4340-A8CB-F559223953F5}" type="pres">
      <dgm:prSet presAssocID="{FB38D2FA-986F-4708-9328-E2833BFFB2FA}" presName="diagram" presStyleCnt="0">
        <dgm:presLayoutVars>
          <dgm:dir/>
          <dgm:resizeHandles val="exact"/>
        </dgm:presLayoutVars>
      </dgm:prSet>
      <dgm:spPr/>
    </dgm:pt>
    <dgm:pt modelId="{D34FEBAA-3FCB-4AF6-896C-AAA11ABB361D}" type="pres">
      <dgm:prSet presAssocID="{302293E5-2C81-4A0C-9273-DE37F18EC070}" presName="node" presStyleLbl="node1" presStyleIdx="0" presStyleCnt="6">
        <dgm:presLayoutVars>
          <dgm:bulletEnabled val="1"/>
        </dgm:presLayoutVars>
      </dgm:prSet>
      <dgm:spPr/>
    </dgm:pt>
    <dgm:pt modelId="{7D7681ED-6468-4814-AE46-DE98C14B8EFA}" type="pres">
      <dgm:prSet presAssocID="{377D0417-0555-48EA-9BC4-80EEB6473E94}" presName="sibTrans" presStyleCnt="0"/>
      <dgm:spPr/>
    </dgm:pt>
    <dgm:pt modelId="{F0874148-3F25-4F40-9FAB-E41F99DE0D2F}" type="pres">
      <dgm:prSet presAssocID="{DF61E2D2-C1D0-46A7-84DC-03D28AAD3DBA}" presName="node" presStyleLbl="node1" presStyleIdx="1" presStyleCnt="6">
        <dgm:presLayoutVars>
          <dgm:bulletEnabled val="1"/>
        </dgm:presLayoutVars>
      </dgm:prSet>
      <dgm:spPr/>
    </dgm:pt>
    <dgm:pt modelId="{0CD28F0D-72B2-4224-AC35-F91D4E9838FB}" type="pres">
      <dgm:prSet presAssocID="{04019FDF-77DE-4BE6-8DDD-748F730DD89E}" presName="sibTrans" presStyleCnt="0"/>
      <dgm:spPr/>
    </dgm:pt>
    <dgm:pt modelId="{FD80A440-087C-4112-AF67-938C7081B6F4}" type="pres">
      <dgm:prSet presAssocID="{75F08D12-39E4-497E-8E48-0CD995292C99}" presName="node" presStyleLbl="node1" presStyleIdx="2" presStyleCnt="6">
        <dgm:presLayoutVars>
          <dgm:bulletEnabled val="1"/>
        </dgm:presLayoutVars>
      </dgm:prSet>
      <dgm:spPr/>
    </dgm:pt>
    <dgm:pt modelId="{EDE60739-C8ED-4239-BE6F-5A37F702C134}" type="pres">
      <dgm:prSet presAssocID="{92A25504-6CC8-4E9E-8263-374E86504E87}" presName="sibTrans" presStyleCnt="0"/>
      <dgm:spPr/>
    </dgm:pt>
    <dgm:pt modelId="{F2A9055C-0758-4FBA-AED6-27D410310BEC}" type="pres">
      <dgm:prSet presAssocID="{9841F8CB-9D9B-4AD3-8452-7602F8D3522B}" presName="node" presStyleLbl="node1" presStyleIdx="3" presStyleCnt="6">
        <dgm:presLayoutVars>
          <dgm:bulletEnabled val="1"/>
        </dgm:presLayoutVars>
      </dgm:prSet>
      <dgm:spPr/>
    </dgm:pt>
    <dgm:pt modelId="{73DC4B57-B004-4128-AC32-4CD3DB3ED0EE}" type="pres">
      <dgm:prSet presAssocID="{225245F9-92A7-438F-B696-A9C292F2BB28}" presName="sibTrans" presStyleCnt="0"/>
      <dgm:spPr/>
    </dgm:pt>
    <dgm:pt modelId="{A3D8F678-AC66-4DCD-859B-7527F2A05218}" type="pres">
      <dgm:prSet presAssocID="{35C94485-0765-458D-A7C5-B9F880EF4A18}" presName="node" presStyleLbl="node1" presStyleIdx="4" presStyleCnt="6">
        <dgm:presLayoutVars>
          <dgm:bulletEnabled val="1"/>
        </dgm:presLayoutVars>
      </dgm:prSet>
      <dgm:spPr/>
    </dgm:pt>
    <dgm:pt modelId="{6434BA43-9A41-4D63-9DC0-41036CF22DFA}" type="pres">
      <dgm:prSet presAssocID="{F4DF6D2D-7E27-4B97-BF78-A72C66A8EC99}" presName="sibTrans" presStyleCnt="0"/>
      <dgm:spPr/>
    </dgm:pt>
    <dgm:pt modelId="{9D44DCDC-C359-49F1-AB5C-583FE30DEDB0}" type="pres">
      <dgm:prSet presAssocID="{335D4C98-A660-4A95-8BA8-8830C886B6C3}" presName="node" presStyleLbl="node1" presStyleIdx="5" presStyleCnt="6">
        <dgm:presLayoutVars>
          <dgm:bulletEnabled val="1"/>
        </dgm:presLayoutVars>
      </dgm:prSet>
      <dgm:spPr/>
    </dgm:pt>
  </dgm:ptLst>
  <dgm:cxnLst>
    <dgm:cxn modelId="{857A780B-C31B-4BC7-A57E-6C0F4C8E8E90}" type="presOf" srcId="{302293E5-2C81-4A0C-9273-DE37F18EC070}" destId="{D34FEBAA-3FCB-4AF6-896C-AAA11ABB361D}" srcOrd="0" destOrd="0" presId="urn:microsoft.com/office/officeart/2005/8/layout/default"/>
    <dgm:cxn modelId="{30C4C116-52B2-485B-B181-B008B6678E4A}" type="presOf" srcId="{75F08D12-39E4-497E-8E48-0CD995292C99}" destId="{FD80A440-087C-4112-AF67-938C7081B6F4}" srcOrd="0" destOrd="0" presId="urn:microsoft.com/office/officeart/2005/8/layout/default"/>
    <dgm:cxn modelId="{48E8E325-A634-4E04-9066-A0F7179006F3}" srcId="{FB38D2FA-986F-4708-9328-E2833BFFB2FA}" destId="{335D4C98-A660-4A95-8BA8-8830C886B6C3}" srcOrd="5" destOrd="0" parTransId="{41CF0E2D-ECB1-4E82-849B-439C6366EF32}" sibTransId="{F8232682-1E97-4DA0-BC8C-44332E968B51}"/>
    <dgm:cxn modelId="{3107CD3A-094A-42D6-92BC-3C9D78A9BCC9}" srcId="{FB38D2FA-986F-4708-9328-E2833BFFB2FA}" destId="{DF61E2D2-C1D0-46A7-84DC-03D28AAD3DBA}" srcOrd="1" destOrd="0" parTransId="{76AAEE50-C048-49FC-8BD0-EE885793539E}" sibTransId="{04019FDF-77DE-4BE6-8DDD-748F730DD89E}"/>
    <dgm:cxn modelId="{CABFF93C-CD07-4E7E-9233-26646921C4D4}" type="presOf" srcId="{9841F8CB-9D9B-4AD3-8452-7602F8D3522B}" destId="{F2A9055C-0758-4FBA-AED6-27D410310BEC}" srcOrd="0" destOrd="0" presId="urn:microsoft.com/office/officeart/2005/8/layout/default"/>
    <dgm:cxn modelId="{39E8183E-D3A9-4B7D-B690-60286D33A969}" type="presOf" srcId="{35C94485-0765-458D-A7C5-B9F880EF4A18}" destId="{A3D8F678-AC66-4DCD-859B-7527F2A05218}" srcOrd="0" destOrd="0" presId="urn:microsoft.com/office/officeart/2005/8/layout/default"/>
    <dgm:cxn modelId="{FF05F942-07E7-44D4-9531-9767EDF978DC}" srcId="{FB38D2FA-986F-4708-9328-E2833BFFB2FA}" destId="{302293E5-2C81-4A0C-9273-DE37F18EC070}" srcOrd="0" destOrd="0" parTransId="{1E6A181F-0760-41A9-AFA9-81AEEBA3232B}" sibTransId="{377D0417-0555-48EA-9BC4-80EEB6473E94}"/>
    <dgm:cxn modelId="{3155F37C-5738-4DE1-827A-130A1AB91FED}" type="presOf" srcId="{DF61E2D2-C1D0-46A7-84DC-03D28AAD3DBA}" destId="{F0874148-3F25-4F40-9FAB-E41F99DE0D2F}" srcOrd="0" destOrd="0" presId="urn:microsoft.com/office/officeart/2005/8/layout/default"/>
    <dgm:cxn modelId="{3DD1A6AB-8157-42D9-9F09-B50EAB741761}" srcId="{FB38D2FA-986F-4708-9328-E2833BFFB2FA}" destId="{9841F8CB-9D9B-4AD3-8452-7602F8D3522B}" srcOrd="3" destOrd="0" parTransId="{8E88061B-7AB4-4BFD-BCF2-11C7F89F742F}" sibTransId="{225245F9-92A7-438F-B696-A9C292F2BB28}"/>
    <dgm:cxn modelId="{D82B35B7-9345-4DEA-AE2F-A31E0FFC221B}" type="presOf" srcId="{FB38D2FA-986F-4708-9328-E2833BFFB2FA}" destId="{82652A49-A4F9-4340-A8CB-F559223953F5}" srcOrd="0" destOrd="0" presId="urn:microsoft.com/office/officeart/2005/8/layout/default"/>
    <dgm:cxn modelId="{0025C7D2-B810-4BD5-B786-B345C51929FE}" srcId="{FB38D2FA-986F-4708-9328-E2833BFFB2FA}" destId="{75F08D12-39E4-497E-8E48-0CD995292C99}" srcOrd="2" destOrd="0" parTransId="{08A52082-13E3-48C9-BC03-D87EA56510BA}" sibTransId="{92A25504-6CC8-4E9E-8263-374E86504E87}"/>
    <dgm:cxn modelId="{EC6FE7D6-1692-4761-824C-75F67A49C107}" srcId="{FB38D2FA-986F-4708-9328-E2833BFFB2FA}" destId="{35C94485-0765-458D-A7C5-B9F880EF4A18}" srcOrd="4" destOrd="0" parTransId="{DC6595E7-5F55-4D80-BC0A-E812A1FC95A9}" sibTransId="{F4DF6D2D-7E27-4B97-BF78-A72C66A8EC99}"/>
    <dgm:cxn modelId="{29C66FE6-5D60-4A23-98EB-BFEEA480B665}" type="presOf" srcId="{335D4C98-A660-4A95-8BA8-8830C886B6C3}" destId="{9D44DCDC-C359-49F1-AB5C-583FE30DEDB0}" srcOrd="0" destOrd="0" presId="urn:microsoft.com/office/officeart/2005/8/layout/default"/>
    <dgm:cxn modelId="{C5F7B428-5714-4C4E-95B0-8829D4B97205}" type="presParOf" srcId="{82652A49-A4F9-4340-A8CB-F559223953F5}" destId="{D34FEBAA-3FCB-4AF6-896C-AAA11ABB361D}" srcOrd="0" destOrd="0" presId="urn:microsoft.com/office/officeart/2005/8/layout/default"/>
    <dgm:cxn modelId="{FB976A8A-2262-4CA8-B62E-3967CDD34440}" type="presParOf" srcId="{82652A49-A4F9-4340-A8CB-F559223953F5}" destId="{7D7681ED-6468-4814-AE46-DE98C14B8EFA}" srcOrd="1" destOrd="0" presId="urn:microsoft.com/office/officeart/2005/8/layout/default"/>
    <dgm:cxn modelId="{C92E95AB-681A-44C0-ABFC-BE1524964FC4}" type="presParOf" srcId="{82652A49-A4F9-4340-A8CB-F559223953F5}" destId="{F0874148-3F25-4F40-9FAB-E41F99DE0D2F}" srcOrd="2" destOrd="0" presId="urn:microsoft.com/office/officeart/2005/8/layout/default"/>
    <dgm:cxn modelId="{DECBB3A8-F393-4D3E-AA77-748D120C8255}" type="presParOf" srcId="{82652A49-A4F9-4340-A8CB-F559223953F5}" destId="{0CD28F0D-72B2-4224-AC35-F91D4E9838FB}" srcOrd="3" destOrd="0" presId="urn:microsoft.com/office/officeart/2005/8/layout/default"/>
    <dgm:cxn modelId="{720AD3F4-B76E-4855-BE73-2D7BAC556660}" type="presParOf" srcId="{82652A49-A4F9-4340-A8CB-F559223953F5}" destId="{FD80A440-087C-4112-AF67-938C7081B6F4}" srcOrd="4" destOrd="0" presId="urn:microsoft.com/office/officeart/2005/8/layout/default"/>
    <dgm:cxn modelId="{E42BAE9F-7961-48B0-A484-B8C1A109254B}" type="presParOf" srcId="{82652A49-A4F9-4340-A8CB-F559223953F5}" destId="{EDE60739-C8ED-4239-BE6F-5A37F702C134}" srcOrd="5" destOrd="0" presId="urn:microsoft.com/office/officeart/2005/8/layout/default"/>
    <dgm:cxn modelId="{464B267D-D714-4A00-A29D-68FC3BBE1E6F}" type="presParOf" srcId="{82652A49-A4F9-4340-A8CB-F559223953F5}" destId="{F2A9055C-0758-4FBA-AED6-27D410310BEC}" srcOrd="6" destOrd="0" presId="urn:microsoft.com/office/officeart/2005/8/layout/default"/>
    <dgm:cxn modelId="{ABBC47CC-D830-4A3A-8773-DF24F9104C9D}" type="presParOf" srcId="{82652A49-A4F9-4340-A8CB-F559223953F5}" destId="{73DC4B57-B004-4128-AC32-4CD3DB3ED0EE}" srcOrd="7" destOrd="0" presId="urn:microsoft.com/office/officeart/2005/8/layout/default"/>
    <dgm:cxn modelId="{42469A8D-B492-4707-9BC9-B27EAEF630D6}" type="presParOf" srcId="{82652A49-A4F9-4340-A8CB-F559223953F5}" destId="{A3D8F678-AC66-4DCD-859B-7527F2A05218}" srcOrd="8" destOrd="0" presId="urn:microsoft.com/office/officeart/2005/8/layout/default"/>
    <dgm:cxn modelId="{5BBA67CF-3282-4682-8542-E5993CC3D8A8}" type="presParOf" srcId="{82652A49-A4F9-4340-A8CB-F559223953F5}" destId="{6434BA43-9A41-4D63-9DC0-41036CF22DFA}" srcOrd="9" destOrd="0" presId="urn:microsoft.com/office/officeart/2005/8/layout/default"/>
    <dgm:cxn modelId="{7DBD4C6B-D994-40E5-8035-720939A01E40}" type="presParOf" srcId="{82652A49-A4F9-4340-A8CB-F559223953F5}" destId="{9D44DCDC-C359-49F1-AB5C-583FE30DEDB0}" srcOrd="10"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C975-31FC-4B3B-84D9-74F7FE83ED60}">
      <dsp:nvSpPr>
        <dsp:cNvPr id="0" name=""/>
        <dsp:cNvSpPr/>
      </dsp:nvSpPr>
      <dsp:spPr>
        <a:xfrm>
          <a:off x="831382" y="0"/>
          <a:ext cx="9422329" cy="5281862"/>
        </a:xfrm>
        <a:prstGeom prst="rightArrow">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32DF02D-082E-40BA-88E5-15D7A7A90C2A}">
      <dsp:nvSpPr>
        <dsp:cNvPr id="0" name=""/>
        <dsp:cNvSpPr/>
      </dsp:nvSpPr>
      <dsp:spPr>
        <a:xfrm>
          <a:off x="4871"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In-memory database performance and agility to scale</a:t>
          </a:r>
        </a:p>
      </dsp:txBody>
      <dsp:txXfrm>
        <a:off x="108007" y="1687694"/>
        <a:ext cx="1923603" cy="1906473"/>
      </dsp:txXfrm>
    </dsp:sp>
    <dsp:sp modelId="{E8031F67-63AF-472D-A655-287CF1C6F5DB}">
      <dsp:nvSpPr>
        <dsp:cNvPr id="0" name=""/>
        <dsp:cNvSpPr/>
      </dsp:nvSpPr>
      <dsp:spPr>
        <a:xfrm>
          <a:off x="2241240"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High Availability &amp; Disaster Recovery</a:t>
          </a:r>
        </a:p>
      </dsp:txBody>
      <dsp:txXfrm>
        <a:off x="2344376" y="1687694"/>
        <a:ext cx="1923603" cy="1906473"/>
      </dsp:txXfrm>
    </dsp:sp>
    <dsp:sp modelId="{876A4193-6CBB-40C5-B27B-55EBB843936D}">
      <dsp:nvSpPr>
        <dsp:cNvPr id="0" name=""/>
        <dsp:cNvSpPr/>
      </dsp:nvSpPr>
      <dsp:spPr>
        <a:xfrm>
          <a:off x="4477609"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protection &amp; security</a:t>
          </a:r>
        </a:p>
      </dsp:txBody>
      <dsp:txXfrm>
        <a:off x="4580745" y="1687694"/>
        <a:ext cx="1923603" cy="1906473"/>
      </dsp:txXfrm>
    </dsp:sp>
    <dsp:sp modelId="{4A79CEDD-1F36-4852-AC10-7A20D3EE9DC4}">
      <dsp:nvSpPr>
        <dsp:cNvPr id="0" name=""/>
        <dsp:cNvSpPr/>
      </dsp:nvSpPr>
      <dsp:spPr>
        <a:xfrm>
          <a:off x="6713978"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Safe and smooth migration</a:t>
          </a:r>
        </a:p>
      </dsp:txBody>
      <dsp:txXfrm>
        <a:off x="6817114" y="1687694"/>
        <a:ext cx="1923603" cy="1906473"/>
      </dsp:txXfrm>
    </dsp:sp>
    <dsp:sp modelId="{E617A143-1057-49B5-A1EB-613E65BD635E}">
      <dsp:nvSpPr>
        <dsp:cNvPr id="0" name=""/>
        <dsp:cNvSpPr/>
      </dsp:nvSpPr>
      <dsp:spPr>
        <a:xfrm>
          <a:off x="8950347"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IT standardization across SAP and non-SAP</a:t>
          </a:r>
        </a:p>
      </dsp:txBody>
      <dsp:txXfrm>
        <a:off x="9053483" y="1687694"/>
        <a:ext cx="1923603" cy="190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EBAA-3FCB-4AF6-896C-AAA11ABB361D}">
      <dsp:nvSpPr>
        <dsp:cNvPr id="0" name=""/>
        <dsp:cNvSpPr/>
      </dsp:nvSpPr>
      <dsp:spPr>
        <a:xfrm>
          <a:off x="0"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Estimate VM uptime </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and use Reserved Instances</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if uptime is &gt; 30%</a:t>
          </a:r>
        </a:p>
      </dsp:txBody>
      <dsp:txXfrm>
        <a:off x="0" y="39687"/>
        <a:ext cx="3286125" cy="1971675"/>
      </dsp:txXfrm>
    </dsp:sp>
    <dsp:sp modelId="{F0874148-3F25-4F40-9FAB-E41F99DE0D2F}">
      <dsp:nvSpPr>
        <dsp:cNvPr id="0" name=""/>
        <dsp:cNvSpPr/>
      </dsp:nvSpPr>
      <dsp:spPr>
        <a:xfrm>
          <a:off x="3614737"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Check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T-shirt pricing model</a:t>
          </a:r>
        </a:p>
      </dsp:txBody>
      <dsp:txXfrm>
        <a:off x="3614737" y="39687"/>
        <a:ext cx="3286125" cy="1971675"/>
      </dsp:txXfrm>
    </dsp:sp>
    <dsp:sp modelId="{FD80A440-087C-4112-AF67-938C7081B6F4}">
      <dsp:nvSpPr>
        <dsp:cNvPr id="0" name=""/>
        <dsp:cNvSpPr/>
      </dsp:nvSpPr>
      <dsp:spPr>
        <a:xfrm>
          <a:off x="7229475"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Use Windows Server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 much as possible</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apply AHUB</a:t>
          </a:r>
        </a:p>
      </dsp:txBody>
      <dsp:txXfrm>
        <a:off x="7229475" y="39687"/>
        <a:ext cx="3286125" cy="1971675"/>
      </dsp:txXfrm>
    </dsp:sp>
    <dsp:sp modelId="{F2A9055C-0758-4FBA-AED6-27D410310BEC}">
      <dsp:nvSpPr>
        <dsp:cNvPr id="0" name=""/>
        <dsp:cNvSpPr/>
      </dsp:nvSpPr>
      <dsp:spPr>
        <a:xfrm>
          <a:off x="0"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Make sure to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have multiple options</a:t>
          </a:r>
        </a:p>
      </dsp:txBody>
      <dsp:txXfrm>
        <a:off x="0" y="2339975"/>
        <a:ext cx="3286125" cy="1971675"/>
      </dsp:txXfrm>
    </dsp:sp>
    <dsp:sp modelId="{A3D8F678-AC66-4DCD-859B-7527F2A05218}">
      <dsp:nvSpPr>
        <dsp:cNvPr id="0" name=""/>
        <dsp:cNvSpPr/>
      </dsp:nvSpPr>
      <dsp:spPr>
        <a:xfrm>
          <a:off x="3614737"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Be clear with</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assumptions when quoting</a:t>
          </a:r>
        </a:p>
      </dsp:txBody>
      <dsp:txXfrm>
        <a:off x="3614737" y="2339975"/>
        <a:ext cx="3286125" cy="1971675"/>
      </dsp:txXfrm>
    </dsp:sp>
    <dsp:sp modelId="{9D44DCDC-C359-49F1-AB5C-583FE30DEDB0}">
      <dsp:nvSpPr>
        <dsp:cNvPr id="0" name=""/>
        <dsp:cNvSpPr/>
      </dsp:nvSpPr>
      <dsp:spPr>
        <a:xfrm>
          <a:off x="7229475"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Go live with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Pay-As-You-Go</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switch to RI later</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6840" units="cm"/>
          <inkml:channel name="Y" type="integer" max="2000" units="cm"/>
          <inkml:channel name="T" type="integer" max="2.14748E9" units="dev"/>
        </inkml:traceFormat>
        <inkml:channelProperties>
          <inkml:channelProperty channel="X" name="resolution" value="240" units="1/cm"/>
          <inkml:channelProperty channel="Y" name="resolution" value="105.26316" units="1/cm"/>
          <inkml:channelProperty channel="T" name="resolution" value="1" units="1/dev"/>
        </inkml:channelProperties>
      </inkml:inkSource>
      <inkml:timestamp xml:id="ts0" timeString="2018-10-24T14:29:56.428"/>
    </inkml:context>
    <inkml:brush xml:id="br0">
      <inkml:brushProperty name="width" value="0.05292" units="cm"/>
      <inkml:brushProperty name="height" value="0.05292" units="cm"/>
      <inkml:brushProperty name="color" value="#FF0000"/>
    </inkml:brush>
  </inkml:definitions>
  <inkml:trace contextRef="#ctx0" brushRef="#br0">18732 17022 0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SAP HANA on Azure Whiteboard Design Session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Sizing of HANA and application servers should be based on the two primary set of criteria: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intended workload: OLTP (</a:t>
            </a:r>
            <a:r>
              <a:rPr kumimoji="0" lang="en-US" b="0" i="0" strike="noStrike" kern="1200" cap="none" spc="0" normalizeH="0" baseline="0" noProof="0" dirty="0">
                <a:ln>
                  <a:noFill/>
                </a:ln>
                <a:effectLst/>
                <a:uLnTx/>
                <a:uFillTx/>
                <a:latin typeface="Segoe UI Semilight"/>
                <a:ea typeface="+mn-ea"/>
                <a:cs typeface="+mn-cs"/>
              </a:rPr>
              <a:t>S/4HANA, Business Suite on HANA, and NetWeaver) or </a:t>
            </a:r>
            <a:r>
              <a:rPr lang="en-US" dirty="0"/>
              <a:t>OLAP (</a:t>
            </a:r>
            <a:r>
              <a:rPr kumimoji="0" lang="en-US" b="0" i="0" strike="noStrike" kern="1200" cap="none" spc="0" normalizeH="0" baseline="0" noProof="0" dirty="0">
                <a:ln>
                  <a:noFill/>
                </a:ln>
                <a:effectLst/>
                <a:uLnTx/>
                <a:uFillTx/>
                <a:latin typeface="Segoe UI Semilight"/>
                <a:ea typeface="+mn-ea"/>
                <a:cs typeface="+mn-cs"/>
              </a:rPr>
              <a:t>BW on HANA,  BW/4HANA, Enterprise DWH, Sidecar).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Memory (HANA) and SAPS (application servers)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Environment (production or non-production)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b="0" i="0" strike="noStrike" kern="1200" cap="none" spc="0" normalizeH="0" baseline="0" noProof="0" dirty="0">
                <a:ln>
                  <a:noFill/>
                </a:ln>
                <a:effectLst/>
                <a:uLnTx/>
                <a:uFillTx/>
                <a:latin typeface="Segoe UI Semilight"/>
                <a:ea typeface="+mn-ea"/>
                <a:cs typeface="+mn-cs"/>
              </a:rPr>
              <a:t>Architecture (scale-up or scale-out)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5C4A8A-EB85-48C7-B4E2-8B03D9E9FF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performance characteristics referenced in the table on the current slide. Point out that some of the VM types are on the certification roadmap for SAP HANA. Explain that, i</a:t>
            </a:r>
            <a:r>
              <a:rPr lang="en-US" sz="1200" kern="1200" dirty="0">
                <a:solidFill>
                  <a:schemeClr val="tx1"/>
                </a:solidFill>
                <a:effectLst/>
                <a:latin typeface="+mn-lt"/>
                <a:ea typeface="+mn-ea"/>
                <a:cs typeface="+mn-cs"/>
              </a:rPr>
              <a:t>n order to implement SAP workloads on Azure in a supported manner, customers should following SAP certified configurations, which consist of a combination of the following four elements:</a:t>
            </a:r>
          </a:p>
          <a:p>
            <a:pPr lvl="0"/>
            <a:r>
              <a:rPr lang="en-US" sz="1200" kern="1200" dirty="0">
                <a:solidFill>
                  <a:schemeClr val="tx1"/>
                </a:solidFill>
                <a:effectLst/>
                <a:latin typeface="+mn-lt"/>
                <a:ea typeface="+mn-ea"/>
                <a:cs typeface="+mn-cs"/>
              </a:rPr>
              <a:t>- SAP product </a:t>
            </a:r>
          </a:p>
          <a:p>
            <a:pPr lvl="0"/>
            <a:r>
              <a:rPr lang="en-US" sz="1200" kern="1200" dirty="0">
                <a:solidFill>
                  <a:schemeClr val="tx1"/>
                </a:solidFill>
                <a:effectLst/>
                <a:latin typeface="+mn-lt"/>
                <a:ea typeface="+mn-ea"/>
                <a:cs typeface="+mn-cs"/>
              </a:rPr>
              <a:t>- Operating system</a:t>
            </a:r>
          </a:p>
          <a:p>
            <a:pPr lvl="0"/>
            <a:r>
              <a:rPr lang="en-US" sz="1200" kern="1200" dirty="0">
                <a:solidFill>
                  <a:schemeClr val="tx1"/>
                </a:solidFill>
                <a:effectLst/>
                <a:latin typeface="+mn-lt"/>
                <a:ea typeface="+mn-ea"/>
                <a:cs typeface="+mn-cs"/>
              </a:rPr>
              <a:t>- RDBMS </a:t>
            </a:r>
          </a:p>
          <a:p>
            <a:pPr marL="0" lvl="0" indent="0">
              <a:buFontTx/>
              <a:buNone/>
            </a:pPr>
            <a:r>
              <a:rPr lang="en-US" sz="1200" kern="1200" dirty="0">
                <a:solidFill>
                  <a:schemeClr val="tx1"/>
                </a:solidFill>
                <a:effectLst/>
                <a:latin typeface="+mn-lt"/>
                <a:ea typeface="+mn-ea"/>
                <a:cs typeface="+mn-cs"/>
              </a:rPr>
              <a:t>- Azure offering, including Azure VM SKU and (in case of HANA) SAP HANA on Azure (Large Instances)</a:t>
            </a:r>
          </a:p>
          <a:p>
            <a:pPr marL="0" lvl="0" indent="0">
              <a:buFontTx/>
              <a:buNone/>
            </a:pPr>
            <a:r>
              <a:rPr lang="en-US" sz="1200" kern="1200" dirty="0">
                <a:solidFill>
                  <a:schemeClr val="tx1"/>
                </a:solidFill>
                <a:effectLst/>
                <a:latin typeface="+mn-lt"/>
                <a:ea typeface="+mn-ea"/>
                <a:cs typeface="+mn-cs"/>
              </a:rPr>
              <a:t>For additional information, refer to SAP Note #1928533 - SAP Applications on Azure: Supported Products and Azure VM types</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CC2A7EE5-C888-4E9C-85F2-DC83439D59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29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per SAP Note #2015553, Premium Storage is required for all database related files with exception of A-series VM SKUs (including Standard_A5, Standard_A6, Standard_A7, Standard_A8, Standard_A9, Standard_A10, Standard_A11) and D-series VM SKUs (including Standard_D11, Standard_D12, Standard_D13, and Standard_D14). </a:t>
            </a:r>
          </a:p>
          <a:p>
            <a:r>
              <a:rPr lang="en-US" sz="1200" kern="1200" dirty="0">
                <a:solidFill>
                  <a:schemeClr val="tx1"/>
                </a:solidFill>
                <a:effectLst/>
                <a:latin typeface="+mn-lt"/>
                <a:ea typeface="+mn-ea"/>
                <a:cs typeface="+mn-cs"/>
              </a:rPr>
              <a:t>Storage latency is critical for DBMS systems, even for SAP HANA, which, for the most part, keep data in-memory. The critical path in storage is usually around the transaction log writes of the DBMS systems. Effectively, it is mandatory to leverage Azure Premium Disks for /hana/data and /hana/log volumes. In order to achieve the minimum throughput of /hana/log and /hana/data as desired by SAP, you might need to to build a RAID 0 using MDADM or LVM over multiple Azure Premium Storage disks. And use the RAID volumes as /hana/data and /hana/log volumes. As stripe sizes for the RAID 0 the recommendation is to use:</a:t>
            </a:r>
          </a:p>
          <a:p>
            <a:pPr lvl="0"/>
            <a:r>
              <a:rPr lang="en-US" sz="1200" kern="1200" dirty="0">
                <a:solidFill>
                  <a:schemeClr val="tx1"/>
                </a:solidFill>
                <a:effectLst/>
                <a:latin typeface="+mn-lt"/>
                <a:ea typeface="+mn-ea"/>
                <a:cs typeface="+mn-cs"/>
              </a:rPr>
              <a:t>- 64 KB or 128 KB for /hana/data</a:t>
            </a:r>
          </a:p>
          <a:p>
            <a:pPr lvl="0"/>
            <a:r>
              <a:rPr lang="en-US" sz="1200" kern="1200" dirty="0">
                <a:solidFill>
                  <a:schemeClr val="tx1"/>
                </a:solidFill>
                <a:effectLst/>
                <a:latin typeface="+mn-lt"/>
                <a:ea typeface="+mn-ea"/>
                <a:cs typeface="+mn-cs"/>
              </a:rPr>
              <a:t>- 32 KB for /hana/log</a:t>
            </a:r>
          </a:p>
          <a:p>
            <a:r>
              <a:rPr lang="en-US" sz="1200" kern="1200" dirty="0">
                <a:solidFill>
                  <a:schemeClr val="tx1"/>
                </a:solidFill>
                <a:effectLst/>
                <a:latin typeface="+mn-lt"/>
                <a:ea typeface="+mn-ea"/>
                <a:cs typeface="+mn-cs"/>
              </a:rPr>
              <a:t>Premium Storage offers the following caching options:</a:t>
            </a:r>
          </a:p>
          <a:p>
            <a:pPr lvl="0"/>
            <a:r>
              <a:rPr lang="en-US" sz="1200" kern="1200" dirty="0">
                <a:solidFill>
                  <a:schemeClr val="tx1"/>
                </a:solidFill>
                <a:effectLst/>
                <a:latin typeface="+mn-lt"/>
                <a:ea typeface="+mn-ea"/>
                <a:cs typeface="+mn-cs"/>
              </a:rPr>
              <a:t>- None</a:t>
            </a:r>
          </a:p>
          <a:p>
            <a:pPr lvl="0"/>
            <a:r>
              <a:rPr lang="en-US" sz="1200" kern="1200" dirty="0">
                <a:solidFill>
                  <a:schemeClr val="tx1"/>
                </a:solidFill>
                <a:effectLst/>
                <a:latin typeface="+mn-lt"/>
                <a:ea typeface="+mn-ea"/>
                <a:cs typeface="+mn-cs"/>
              </a:rPr>
              <a:t>- Read</a:t>
            </a:r>
          </a:p>
          <a:p>
            <a:pPr lvl="0"/>
            <a:r>
              <a:rPr lang="en-US" sz="1200" kern="1200" dirty="0">
                <a:solidFill>
                  <a:schemeClr val="tx1"/>
                </a:solidFill>
                <a:effectLst/>
                <a:latin typeface="+mn-lt"/>
                <a:ea typeface="+mn-ea"/>
                <a:cs typeface="+mn-cs"/>
              </a:rPr>
              <a:t>- Read/write</a:t>
            </a:r>
          </a:p>
          <a:p>
            <a:pPr lvl="0"/>
            <a:r>
              <a:rPr lang="en-US" sz="1200" kern="1200" dirty="0">
                <a:solidFill>
                  <a:schemeClr val="tx1"/>
                </a:solidFill>
                <a:effectLst/>
                <a:latin typeface="+mn-lt"/>
                <a:ea typeface="+mn-ea"/>
                <a:cs typeface="+mn-cs"/>
              </a:rPr>
              <a:t>- None + Write Accelerator, which is only for Azure M-Series VMs</a:t>
            </a:r>
          </a:p>
          <a:p>
            <a:pPr lvl="0"/>
            <a:r>
              <a:rPr lang="en-US" sz="1200" kern="1200" dirty="0">
                <a:solidFill>
                  <a:schemeClr val="tx1"/>
                </a:solidFill>
                <a:effectLst/>
                <a:latin typeface="+mn-lt"/>
                <a:ea typeface="+mn-ea"/>
                <a:cs typeface="+mn-cs"/>
              </a:rPr>
              <a:t>- Read + Write Accelerator, which is only for Azure M-Series VMs</a:t>
            </a:r>
          </a:p>
          <a:p>
            <a:r>
              <a:rPr lang="en-US" sz="1200" kern="1200" dirty="0">
                <a:solidFill>
                  <a:schemeClr val="tx1"/>
                </a:solidFill>
                <a:effectLst/>
                <a:latin typeface="+mn-lt"/>
                <a:ea typeface="+mn-ea"/>
                <a:cs typeface="+mn-cs"/>
              </a:rPr>
              <a:t>Premium Storage specific recommendation is to use Read caching for disks hosting  SAP database data files and No caching for the disks containing SAP database log files. The same principle applies to SAP HANA, where the caching for volumes using Azure Premium Storage should be set as follows:</a:t>
            </a:r>
          </a:p>
          <a:p>
            <a:pPr lvl="0"/>
            <a:r>
              <a:rPr lang="en-US" sz="1200" kern="1200" dirty="0">
                <a:solidFill>
                  <a:schemeClr val="tx1"/>
                </a:solidFill>
                <a:effectLst/>
                <a:latin typeface="+mn-lt"/>
                <a:ea typeface="+mn-ea"/>
                <a:cs typeface="+mn-cs"/>
              </a:rPr>
              <a:t>- /hana/data - no caching</a:t>
            </a:r>
          </a:p>
          <a:p>
            <a:pPr lvl="0"/>
            <a:r>
              <a:rPr lang="en-US" sz="1200" kern="1200" dirty="0">
                <a:solidFill>
                  <a:schemeClr val="tx1"/>
                </a:solidFill>
                <a:effectLst/>
                <a:latin typeface="+mn-lt"/>
                <a:ea typeface="+mn-ea"/>
                <a:cs typeface="+mn-cs"/>
              </a:rPr>
              <a:t>- /hana/log - no caching (with exception for M-Series VMs)</a:t>
            </a:r>
          </a:p>
          <a:p>
            <a:pPr lvl="0"/>
            <a:r>
              <a:rPr lang="en-US" sz="1200" kern="1200" dirty="0">
                <a:solidFill>
                  <a:schemeClr val="tx1"/>
                </a:solidFill>
                <a:effectLst/>
                <a:latin typeface="+mn-lt"/>
                <a:ea typeface="+mn-ea"/>
                <a:cs typeface="+mn-cs"/>
              </a:rPr>
              <a:t>- /hana/shared - read caching</a:t>
            </a:r>
          </a:p>
          <a:p>
            <a:r>
              <a:rPr lang="en-US" sz="1200" kern="1200" dirty="0">
                <a:solidFill>
                  <a:schemeClr val="tx1"/>
                </a:solidFill>
                <a:effectLst/>
                <a:latin typeface="+mn-lt"/>
                <a:ea typeface="+mn-ea"/>
                <a:cs typeface="+mn-cs"/>
              </a:rPr>
              <a:t>For M-Series deployments, Microsoft recommends that you use Azure Write Accelerator for your DBMS deployment. As a matter of fact, SAP HANA certification for Azure M-Series virtual machines requires that Azure Write Accelerator is enabled for the /hana/log volume. Note that there are limits of Azure Premium Storage VHDs per VM that can be supported by Azure Write Accelerator. The current limits are:</a:t>
            </a:r>
          </a:p>
          <a:p>
            <a:pPr lvl="0"/>
            <a:r>
              <a:rPr lang="en-US" sz="1200" kern="1200" dirty="0">
                <a:solidFill>
                  <a:schemeClr val="tx1"/>
                </a:solidFill>
                <a:effectLst/>
                <a:latin typeface="+mn-lt"/>
                <a:ea typeface="+mn-ea"/>
                <a:cs typeface="+mn-cs"/>
              </a:rPr>
              <a:t>- 16 VHDs for an M128xx and M416xx VM</a:t>
            </a:r>
          </a:p>
          <a:p>
            <a:pPr lvl="0"/>
            <a:r>
              <a:rPr lang="en-US" sz="1200" kern="1200" dirty="0">
                <a:solidFill>
                  <a:schemeClr val="tx1"/>
                </a:solidFill>
                <a:effectLst/>
                <a:latin typeface="+mn-lt"/>
                <a:ea typeface="+mn-ea"/>
                <a:cs typeface="+mn-cs"/>
              </a:rPr>
              <a:t>- 8 VHDs for an M64xx and M208xx VM</a:t>
            </a:r>
          </a:p>
          <a:p>
            <a:pPr lvl="0"/>
            <a:r>
              <a:rPr lang="en-US" sz="1200" kern="1200" dirty="0">
                <a:solidFill>
                  <a:schemeClr val="tx1"/>
                </a:solidFill>
                <a:effectLst/>
                <a:latin typeface="+mn-lt"/>
                <a:ea typeface="+mn-ea"/>
                <a:cs typeface="+mn-cs"/>
              </a:rPr>
              <a:t>- 4 VHDs for an M32xx VM</a:t>
            </a:r>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16354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slide represents the traditional design, which relies on well-established concept of availability sets and leverages a pair of Azure regions in the same geography. An Azure Availability Set is a logical grouping capability that helps ensure that the VM resources that you place within the Availability Set are failure-isolated from each other when they are deployed within an Azure datacenter. Azure ensures that the VMs you place within an Availability Set run across multiple physical servers, compute racks, storage units, and network switches. This configuration is referred to as placements in different update and fault domains. These placements usually are within an Azure datacenter. Assuming that power source and network issues would affect the datacenter that you are deploying, all your capacity in one Azure region would be affected. </a:t>
            </a:r>
          </a:p>
          <a:p>
            <a:r>
              <a:rPr lang="en-US" dirty="0"/>
              <a:t>Note that it is important to consider high availability and disaster recovery provisions separately for each component of this design:</a:t>
            </a:r>
          </a:p>
          <a:p>
            <a:r>
              <a:rPr lang="en-US" dirty="0"/>
              <a:t>    -   HANA Database layer - both high availability and disaster recovery is implemented by using HANA System Replication (synchronous or asynchronous, depending on the option). In case of synchronous replication, the high availability functionality relies additionally on Linux-based Pacemaker clustering.</a:t>
            </a:r>
          </a:p>
          <a:p>
            <a:r>
              <a:rPr lang="en-US" dirty="0"/>
              <a:t>    -   SAP Central Services (ASCS) layer - high availability is implemented by using operating system-level clustering (either Windows Server Failover Clustering or Linux-based Pacemaker clustering, depending on the underlying operating system). Disaster recovery relies across Azure regions on Azure Site Recovery, which replicates virtual disks of cluster members to the secondary site. Azure Site Recovery is also used to orchestrate failover between sites.</a:t>
            </a:r>
          </a:p>
          <a:p>
            <a:r>
              <a:rPr lang="en-US" dirty="0"/>
              <a:t>    -   SAP file share layer - high availability of the sapmnt share is implemented by using either Windows-based file share (based on Windows Storage Spaces Direct cluster hosting Scale-Out File Server) or Linux-based NFS mount (based on Azure NetApp Files or Linux Distributed Replicated Block Device). Disaster recovery relies on Azure Site Recovery, which replicates the file sharing infrastructure to the secondary site. When using Azure NetApp Files NFS-based approach, NetApp offers a SaaS based solution called NetApp Cloud Sync. You can use any file based-copy tool (such as rsync) to replicate data to the secondary site (including file or folder permissions).      </a:t>
            </a:r>
          </a:p>
          <a:p>
            <a:r>
              <a:rPr lang="en-US" dirty="0"/>
              <a:t>    -   SAP Application Server layer - high availability is implemented by simply deploying multiple application servers. Disaster recovery across Azure regions relies on Azure Site Recovery, which replicates virtual disks of application servers to the secondary site. Azure Site Recovery is also used to orchestrate failover between sites.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45786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slide represents a different design that takes advantage of availability zones, representing separate, physically isolated data centers within the same region. The placement of datacenters that represent Azure Availability Zones constitutes a compromise between delivering acceptable network latency to services deployed in different zones, and a distance between datacenters. The distance matters because even though majority of destructive events are not likely to affect the infrastructure of all Availability Zones in the same region, history offers examples of larger scale disasters that could have such impact. To account for such occurrences, organizations might have the minimum distance requirement between the location of their production and disaster recovery sites. For most Azure customers, the minimum distance definition necessitates the use of two or more Azure regions.</a:t>
            </a:r>
          </a:p>
          <a:p>
            <a:r>
              <a:rPr lang="en-US" dirty="0"/>
              <a:t>Note that it is important to consider high availability and disaster recovery provisions separately for each component of this design. In this case, the highly available production components are distributed across Availability Zone 1 and Availability Zone 2:</a:t>
            </a:r>
          </a:p>
          <a:p>
            <a:r>
              <a:rPr lang="en-US" dirty="0"/>
              <a:t>          -   HANA Database layer is hosted by a Linux Pacemaker cluster containing an active VM instance residing in Availability Zone 1 and standby VM instance residing in Availability Zone 2, with HANA Synchronous replication between nodes of the cluster. Clustering is implemented by using Pacemaker.</a:t>
            </a:r>
          </a:p>
          <a:p>
            <a:r>
              <a:rPr lang="en-US" dirty="0"/>
              <a:t>          -   ASCS layer hosted by a Windows cluster contains an active VM instance residing in Availability Zone 1 and a standby VM instance residing in Availability Zone 2. </a:t>
            </a:r>
          </a:p>
          <a:p>
            <a:r>
              <a:rPr lang="en-US" dirty="0"/>
              <a:t>         -   SAP file share layer on Windows cluster contains an one VM node residing in Availability Zone 1 and another VM node residing in Availability Zone 2. </a:t>
            </a:r>
          </a:p>
          <a:p>
            <a:r>
              <a:rPr lang="en-US" dirty="0"/>
              <a:t>         -   SAP Application Server layer consists of a PAS server VM in Availability Zone 1 and AAS in Availability Zone 2. Clustering is not used in this case since high availability is built-into the PAS and AAS functionality.  </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7853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Key design components:</a:t>
            </a:r>
          </a:p>
          <a:p>
            <a:r>
              <a:rPr lang="en-US" dirty="0"/>
              <a:t>    -   HANA System Replication</a:t>
            </a:r>
          </a:p>
          <a:p>
            <a:r>
              <a:rPr lang="en-US" dirty="0"/>
              <a:t>    -   Windows/Linux clusters</a:t>
            </a:r>
          </a:p>
          <a:p>
            <a:r>
              <a:rPr lang="en-US" dirty="0"/>
              <a:t>    -   Windows SOFS or Linux DRBD or Azure NetApp Files</a:t>
            </a:r>
          </a:p>
          <a:p>
            <a:r>
              <a:rPr lang="en-US" dirty="0"/>
              <a:t>    -   Azure Site Recovery</a:t>
            </a:r>
          </a:p>
          <a:p>
            <a:r>
              <a:rPr lang="en-US" dirty="0"/>
              <a:t>    -   VNet Hub &amp; Spoke topology</a:t>
            </a:r>
          </a:p>
          <a:p>
            <a:r>
              <a:rPr lang="en-US" dirty="0"/>
              <a:t>2. Two primary HA/DR options</a:t>
            </a:r>
          </a:p>
          <a:p>
            <a:r>
              <a:rPr lang="en-US" dirty="0"/>
              <a:t>    -   HA in an Availability Set and DR across regions (DR replica can coexist with QA in the second region)</a:t>
            </a:r>
          </a:p>
          <a:p>
            <a:r>
              <a:rPr lang="en-US" dirty="0"/>
              <a:t>    -   HA/DR across Availability Zones</a:t>
            </a:r>
          </a:p>
          <a:p>
            <a:r>
              <a:rPr lang="en-US" dirty="0"/>
              <a:t>3.  Networking considerations</a:t>
            </a:r>
          </a:p>
          <a:p>
            <a:r>
              <a:rPr lang="en-US" dirty="0"/>
              <a:t>    -   ExpressRoute for end user access with geo-redundancy provisions</a:t>
            </a:r>
          </a:p>
          <a:p>
            <a:r>
              <a:rPr lang="en-US" dirty="0"/>
              <a:t>    -   Site-to-Site VPN for remote administration and monitoring</a:t>
            </a:r>
          </a:p>
          <a:p>
            <a:r>
              <a:rPr lang="en-US" dirty="0"/>
              <a:t>4.  Additional infrastructure considerations</a:t>
            </a:r>
          </a:p>
          <a:p>
            <a:r>
              <a:rPr lang="en-US" dirty="0"/>
              <a:t>    -   Blob storage for backup retention</a:t>
            </a:r>
          </a:p>
          <a:p>
            <a:r>
              <a:rPr lang="en-US" dirty="0"/>
              <a:t>    -   Jump-box</a:t>
            </a:r>
          </a:p>
          <a:p>
            <a:r>
              <a:rPr lang="en-US" dirty="0"/>
              <a:t>    -   DNS</a:t>
            </a:r>
          </a:p>
          <a:p>
            <a:r>
              <a:rPr lang="en-US" dirty="0"/>
              <a:t>    -   Patching</a:t>
            </a:r>
          </a:p>
          <a:p>
            <a:r>
              <a:rPr lang="en-US" dirty="0"/>
              <a:t>    -   Backup</a:t>
            </a:r>
          </a:p>
          <a:p>
            <a:r>
              <a:rPr lang="en-US" dirty="0"/>
              <a:t>    -   Monitoring</a:t>
            </a:r>
          </a:p>
          <a:p>
            <a:r>
              <a:rPr lang="en-US" dirty="0"/>
              <a:t>    -   Cluster arbitration (Cloud Witness and SBD)</a:t>
            </a:r>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35103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the use of Azure Pricing Calculator as you present this slide.</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236082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Pricing</a:t>
            </a:r>
          </a:p>
          <a:p>
            <a:r>
              <a:rPr lang="en-US" dirty="0"/>
              <a:t>    -   Use Azure Pricing Calculator</a:t>
            </a:r>
          </a:p>
          <a:p>
            <a:r>
              <a:rPr lang="en-US" dirty="0"/>
              <a:t>    -   Use Reserved VM Instances option if it helps save costs</a:t>
            </a:r>
          </a:p>
          <a:p>
            <a:r>
              <a:rPr lang="en-US" dirty="0"/>
              <a:t>    -   Consider best OS licensing option(s):</a:t>
            </a:r>
          </a:p>
          <a:p>
            <a:r>
              <a:rPr lang="en-US" dirty="0"/>
              <a:t>        -   It is common NOT to include Windows license costs because of Azure Hybrid Use Benefits</a:t>
            </a:r>
          </a:p>
          <a:p>
            <a:r>
              <a:rPr lang="en-US" dirty="0"/>
              <a:t>        -   Linux OS subscription costs can be based on Azure Marketplace</a:t>
            </a:r>
          </a:p>
          <a:p>
            <a:r>
              <a:rPr lang="en-US" dirty="0"/>
              <a:t>    -   Provide assumptions for ExpressRoute bandwidth</a:t>
            </a:r>
          </a:p>
          <a:p>
            <a:r>
              <a:rPr lang="en-US" dirty="0"/>
              <a:t>    -   Make sure to include the required minimum level of Azure support (e.g. Azure Professional Direct, whenever applicable)</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3346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proposed solution fully certified by SAP? </a:t>
            </a:r>
          </a:p>
          <a:p>
            <a:r>
              <a:rPr lang="en-US" dirty="0"/>
              <a:t>Does the proposal meet Contoso business continuity requirements? What if there’s outage on VM or storage? How can we restore from backup? How can we failover the landscape in case of an outage?</a:t>
            </a:r>
          </a:p>
          <a:p>
            <a:r>
              <a:rPr lang="en-US" dirty="0"/>
              <a:t>There’re legacy on-prem systems that need to interact with S/4HANA in cloud. How can we minimize performance impact in cross-premises scenarios? </a:t>
            </a:r>
          </a:p>
          <a:p>
            <a:r>
              <a:rPr lang="en-US" dirty="0"/>
              <a:t>Can we change the size of the environment if sizing requirements change in future?</a:t>
            </a:r>
          </a:p>
          <a:p>
            <a:r>
              <a:rPr lang="en-US" dirty="0"/>
              <a:t>Is there anything not included in the results of Azure Pricing Calculator? </a:t>
            </a:r>
          </a:p>
          <a:p>
            <a:r>
              <a:rPr lang="en-US" dirty="0"/>
              <a:t>CFO is asking for cost saving even further. What can we do to optimize the cost? What are our options?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93170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second step of the design session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the abstract, learning objectives, and prerequisites</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 students about the purpose of the third step of the design session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track of time and coordinate students’ activities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preferred target audience includes:</a:t>
            </a:r>
          </a:p>
          <a:p>
            <a:r>
              <a:rPr lang="en-US" dirty="0"/>
              <a:t>-   Business Development Manager (BDM) or Application Sponsor (CFO)</a:t>
            </a:r>
          </a:p>
          <a:p>
            <a:r>
              <a:rPr lang="en-US" dirty="0"/>
              <a:t>       -   Funds projects &amp; apps</a:t>
            </a:r>
          </a:p>
          <a:p>
            <a:r>
              <a:rPr lang="en-US" dirty="0"/>
              <a:t>       -   Most interested in public cloud</a:t>
            </a:r>
          </a:p>
          <a:p>
            <a:r>
              <a:rPr lang="en-US" dirty="0"/>
              <a:t>-   Business Unit IT / Developers (Director of SAP Business Analysts, Director of SAP Operations)</a:t>
            </a:r>
          </a:p>
          <a:p>
            <a:r>
              <a:rPr lang="en-US" dirty="0"/>
              <a:t>     -   Reports to BDM and is responsible for coding and testing apps</a:t>
            </a:r>
          </a:p>
          <a:p>
            <a:r>
              <a:rPr lang="en-US" dirty="0"/>
              <a:t>     -   Big influencer of public cloud strategy</a:t>
            </a:r>
          </a:p>
          <a:p>
            <a:r>
              <a:rPr lang="en-US" dirty="0"/>
              <a:t>-   Central IT (VP of IT Operations)</a:t>
            </a:r>
          </a:p>
          <a:p>
            <a:r>
              <a:rPr lang="en-US" dirty="0"/>
              <a:t>     -   Reports into CIO and responsible for operating datacenter</a:t>
            </a:r>
          </a:p>
          <a:p>
            <a:r>
              <a:rPr lang="en-US" dirty="0"/>
              <a:t>     -   Concerned about shadow IT created issues: security/compliance, server sprawl, and lack of control</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preferred solution will consist of two options: </a:t>
            </a:r>
          </a:p>
          <a:p>
            <a:pPr marL="171450" indent="-171450">
              <a:buFontTx/>
              <a:buChar char="-"/>
            </a:pPr>
            <a:r>
              <a:rPr lang="en-US" dirty="0"/>
              <a:t>Azure VMs – HA in Availability Set and DR across Regions</a:t>
            </a:r>
          </a:p>
          <a:p>
            <a:pPr marL="171450" indent="-171450">
              <a:buFontTx/>
              <a:buChar char="-"/>
            </a:pPr>
            <a:r>
              <a:rPr lang="en-US" dirty="0"/>
              <a:t>Azure VMs - HA and DR across Availability Zones</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option (Azure VMs – HA in Availability Set and DR across Regions) represents the traditional design, which relies on well-established concept of availability sets and leverages a pair of Azure regions in the same geography. An Azure Availability Set is a logical grouping capability that helps ensure that the VM resources that you place within the Availability Set are failure-isolated from each other when they are deployed within an Azure datacenter. Azure ensures that the VMs you place within an Availability Set run across multiple physical servers, compute racks, storage units, and network switches. This configuration is referred to as placements in different update and fault domains. These placements usually are within an Azure datacenter. Assuming that power source and network issues would affect the datacenter that you are deploying, all your capacity in one Azure region would be affected.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078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option (Azure VMs - HA and DR across Availability Zones) takes advantage of the availability zones, representing separate, physically isolated data centers within the same region. The placement of datacenters that represent Azure Availability Zones constitutes a compromise between delivering acceptable network latency to services deployed in different zones, and a distance between datacenters. The distance matters because even though majority of destructive events are not likely to affect the infrastructure of all Availability Zones in the same region, history offers examples of larger scale disasters that could have such impact. To account for such occurrences, organizations might have the minimum distance requirement between the location of their production and disaster recovery sites. For most Azure customers, the minimum distance definition necessitates the use of two or more Azure regions.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396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this slide when describing both options of the preferred solution</a:t>
            </a: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998215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Azure VM design tips, focusing in particular on those presented on the current slide.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286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pricing consists of two main categories: *HA/DR* and *cost conscious* (without HA/DR). Each quote includes cost of Production, QA, and Development environments, as well as it takes into account compute, storage, networking, SUSE OS/support, Azure Professional Direct Support (which is, at minimum, required when deploying SAP production solutions in Azure). The *cost conscious* pricing doesn’t include HA nor DR (single VM) and assumes retention of daily backups of Production for one month, along with biweekly QA and Dev backups. The *HA/DR* option includes Standard Load Balancer in the primary site and a DR replica in the secondary site, with retention of daily backups of Production for one month, monthly and quarterly for one year, along with monthly backups of QA and Dev monthly retained for one year. </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28201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optimize the cost:</a:t>
            </a:r>
          </a:p>
          <a:p>
            <a:r>
              <a:rPr lang="en-US" dirty="0"/>
              <a:t> -   Estimate VM uptime and use Reserved Instances if uptime is larger than 30%</a:t>
            </a:r>
          </a:p>
          <a:p>
            <a:r>
              <a:rPr lang="en-US" dirty="0"/>
              <a:t>    -   Review T-Shirt pricing model</a:t>
            </a:r>
          </a:p>
          <a:p>
            <a:r>
              <a:rPr lang="en-US" dirty="0"/>
              <a:t>    -   When using Windows Server, take advantage of the Azure Hybrid Use Benefits (AHUB)</a:t>
            </a:r>
          </a:p>
          <a:p>
            <a:r>
              <a:rPr lang="en-US" dirty="0"/>
              <a:t>    -   Schedule stopping and deallocating of non-production virtual machines during their idle times:</a:t>
            </a:r>
          </a:p>
          <a:p>
            <a:r>
              <a:rPr lang="en-US" dirty="0"/>
              <a:t>        -   This functionality is available directly from the Azure portal. Alternatively, you can use Azure Automation runbooks or custom Azure PowerShell and Azure CLI scripts to stop and deallocate any instance. The same techniques can be used to start the instance on a scheduled time.</a:t>
            </a:r>
          </a:p>
          <a:p>
            <a:r>
              <a:rPr lang="en-US" dirty="0"/>
              <a:t>        -   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81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 students about the purpose of the first step of the design session</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technologies used or intended to be used for on-premises deployments, the solution will leverage Ansible for configuration management and Terraform for Azure resource provisioning. The solution offers full automation capabilities, including both provisioning Azure resources, as well as installation and configuration of SAP HANA software components.</a:t>
            </a: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05066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roadmap and explain how upcoming changes might impact the proposed solution.</a:t>
            </a:r>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871977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through the process of carrying out a cloud assessment session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39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the resources referenced on this slide are up-to-date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407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Reference the latest version of the SAP HANA on Azure content before presenting this session.</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7/2/2019 9:34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Group is a pharmaceutical company with its headquarters based in Boston, US.  </a:t>
            </a:r>
          </a:p>
          <a:p>
            <a:r>
              <a:rPr lang="en-US" dirty="0"/>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to deploy its green field S/4HANA environment to cloud. </a:t>
            </a:r>
          </a:p>
          <a:p>
            <a:r>
              <a:rPr lang="en-US" dirty="0"/>
              <a:t>Contoso IT decided to leverage its knowledge of the Microsoft cloud platform and existing ExpressRoute connectivity and host its SAP S/4HANA landscape in Azure. </a:t>
            </a:r>
          </a:p>
          <a:p>
            <a:r>
              <a:rPr lang="en-US" dirty="0"/>
              <a:t>Considering that Contoso finance and supply chain team will strongly rely on S/4HANA, the systems should be highly available and their performance must be predictable and consistent.  In addition, the management team wants to leverage disaster recovery capabilities offered by Azure in order to ensure resiliency in case the primary region hosting the new deployment becomes unavailable. </a:t>
            </a:r>
          </a:p>
          <a:p>
            <a:r>
              <a:rPr lang="en-US" dirty="0"/>
              <a:t>Before migrating the production environment, Contoso wants to test its new deployment approach by provisioning development, and UAT environments in Azure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Andrew Cross, CIO of Contoso Group summarized Contoso’s objectives by stating "Our operational dependencies on SAP applications force us to seek reasonably priced high availability and disaster recovery capabilities for our production SAP S/4HANA deployments.” </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89465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S/4HANA Deployment Priorities</a:t>
            </a:r>
          </a:p>
          <a:p>
            <a:r>
              <a:rPr lang="en-US" dirty="0"/>
              <a:t>-   In-memory database performance and agility to scale</a:t>
            </a:r>
          </a:p>
          <a:p>
            <a:r>
              <a:rPr lang="en-US" dirty="0"/>
              <a:t>-   High Availability &amp; Disaster Recovery</a:t>
            </a:r>
          </a:p>
          <a:p>
            <a:r>
              <a:rPr lang="en-US" dirty="0"/>
              <a:t>-   Data protection &amp; security</a:t>
            </a:r>
          </a:p>
          <a:p>
            <a:r>
              <a:rPr lang="en-US" dirty="0"/>
              <a:t>-   Safe and smooth migration with downtime minimized</a:t>
            </a:r>
          </a:p>
          <a:p>
            <a:r>
              <a:rPr lang="en-US" dirty="0"/>
              <a:t>-   IT standardization across SAP and non-SAP</a:t>
            </a:r>
          </a:p>
          <a:p>
            <a:endParaRPr lang="en-US" dirty="0"/>
          </a:p>
        </p:txBody>
      </p:sp>
      <p:sp>
        <p:nvSpPr>
          <p:cNvPr id="4" name="Slide Number Placeholder 3"/>
          <p:cNvSpPr>
            <a:spLocks noGrp="1"/>
          </p:cNvSpPr>
          <p:nvPr>
            <p:ph type="sldNum" sz="quarter" idx="10"/>
          </p:nvPr>
        </p:nvSpPr>
        <p:spPr/>
        <p:txBody>
          <a:bodyPr/>
          <a:lstStyle/>
          <a:p>
            <a:fld id="{B855A04F-69D3-4425-B47E-890457CFB115}" type="slidenum">
              <a:rPr lang="en-US" smtClean="0"/>
              <a:t>6</a:t>
            </a:fld>
            <a:endParaRPr lang="en-US" dirty="0"/>
          </a:p>
        </p:txBody>
      </p:sp>
    </p:spTree>
    <p:extLst>
      <p:ext uri="{BB962C8B-B14F-4D97-AF65-F5344CB8AC3E}">
        <p14:creationId xmlns:p14="http://schemas.microsoft.com/office/powerpoint/2010/main" val="40649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Contoso S/4HANA requirements:</a:t>
            </a:r>
          </a:p>
          <a:p>
            <a:r>
              <a:rPr lang="en-US" dirty="0"/>
              <a:t>Target environment:</a:t>
            </a:r>
          </a:p>
          <a:p>
            <a:r>
              <a:rPr lang="en-US" dirty="0"/>
              <a:t>    -   Sizing</a:t>
            </a:r>
          </a:p>
          <a:p>
            <a:r>
              <a:rPr lang="en-US" dirty="0"/>
              <a:t>        -   Production</a:t>
            </a:r>
          </a:p>
          <a:p>
            <a:r>
              <a:rPr lang="en-US" dirty="0"/>
              <a:t>            -   HANA DB memory requirement; 2 TiB</a:t>
            </a:r>
          </a:p>
          <a:p>
            <a:r>
              <a:rPr lang="en-US" dirty="0"/>
              <a:t>            -   Application SAPS requirements (SAPS): 15,000</a:t>
            </a:r>
          </a:p>
          <a:p>
            <a:r>
              <a:rPr lang="en-US" dirty="0"/>
              <a:t>        -   Quality Assurance</a:t>
            </a:r>
          </a:p>
          <a:p>
            <a:r>
              <a:rPr lang="en-US" dirty="0"/>
              <a:t>            -   HANA DB memory requirement; 2 TiB</a:t>
            </a:r>
          </a:p>
          <a:p>
            <a:r>
              <a:rPr lang="en-US" dirty="0"/>
              <a:t>            -   Application SAPS requirements (SAPS): 15,000</a:t>
            </a:r>
          </a:p>
          <a:p>
            <a:r>
              <a:rPr lang="en-US" dirty="0"/>
              <a:t>        -   Development</a:t>
            </a:r>
          </a:p>
          <a:p>
            <a:r>
              <a:rPr lang="en-US" dirty="0"/>
              <a:t>            -   HANA DB memory requirement; 192 GiB</a:t>
            </a:r>
          </a:p>
          <a:p>
            <a:r>
              <a:rPr lang="en-US" dirty="0"/>
              <a:t>            -   Application SAPS requirements (SAPS): none</a:t>
            </a:r>
          </a:p>
          <a:p>
            <a:r>
              <a:rPr lang="en-US" dirty="0"/>
              <a:t>2.  Business continuity</a:t>
            </a:r>
          </a:p>
          <a:p>
            <a:r>
              <a:rPr lang="en-US" dirty="0"/>
              <a:t>    -   High Availability and Disaster Recovery</a:t>
            </a:r>
          </a:p>
          <a:p>
            <a:r>
              <a:rPr lang="en-US" dirty="0"/>
              <a:t>        -   Each proposed solution must include both high availability and disaster recovery capabilities for the Production environment (99.95% uptime)</a:t>
            </a:r>
          </a:p>
          <a:p>
            <a:r>
              <a:rPr lang="en-US" dirty="0"/>
              <a:t>        -   Each proposed solution must include high availability for the Quality Assurance environment (99.95% uptime)</a:t>
            </a:r>
          </a:p>
          <a:p>
            <a:r>
              <a:rPr lang="en-US" dirty="0"/>
              <a:t>        -   The disaster recovery solution must ensure business continuity in case of an event affecting the entire Azure datacenter hosting the Production environment</a:t>
            </a:r>
          </a:p>
          <a:p>
            <a:r>
              <a:rPr lang="en-US" dirty="0"/>
              <a:t>    -   Data protection</a:t>
            </a:r>
          </a:p>
          <a:p>
            <a:r>
              <a:rPr lang="en-US" dirty="0"/>
              <a:t>        -   No data loss allowed in the Production and the Quality Assurance environment</a:t>
            </a:r>
          </a:p>
          <a:p>
            <a:r>
              <a:rPr lang="en-US" dirty="0"/>
              <a:t>        -   Production</a:t>
            </a:r>
          </a:p>
          <a:p>
            <a:r>
              <a:rPr lang="en-US" dirty="0"/>
              <a:t>            -   HANA DB log backup taken every 30 minutes and retained for 1 day</a:t>
            </a:r>
          </a:p>
          <a:p>
            <a:r>
              <a:rPr lang="en-US" dirty="0"/>
              <a:t>            -   HANA DB full backup every night and retained for 1 month</a:t>
            </a:r>
          </a:p>
          <a:p>
            <a:r>
              <a:rPr lang="en-US" dirty="0"/>
              <a:t>        -   Quality Assurance</a:t>
            </a:r>
          </a:p>
          <a:p>
            <a:r>
              <a:rPr lang="en-US" dirty="0"/>
              <a:t>            -   HANA DB full bi-weekly backup retained for 1 month</a:t>
            </a:r>
          </a:p>
          <a:p>
            <a:r>
              <a:rPr lang="en-US" dirty="0"/>
              <a:t>        -   Development</a:t>
            </a:r>
          </a:p>
          <a:p>
            <a:r>
              <a:rPr lang="en-US" dirty="0"/>
              <a:t>            -   HANA DB full bi-weekly backup retained for 1 month</a:t>
            </a:r>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2960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the key design concepts applicable to this design session</a:t>
            </a:r>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1021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implementing SAP HANA-based workloads in Azure, you have the choice of deploying HANA on Azure virtual machines or bare-metal, purpose-built hardware referred to as SAP HANA on Azure (Large Instances).</a:t>
            </a:r>
          </a:p>
          <a:p>
            <a:pPr lvl="0"/>
            <a:r>
              <a:rPr lang="en-US" sz="1200" kern="1200" dirty="0">
                <a:solidFill>
                  <a:schemeClr val="tx1"/>
                </a:solidFill>
                <a:effectLst/>
                <a:latin typeface="+mn-lt"/>
                <a:ea typeface="+mn-ea"/>
                <a:cs typeface="+mn-cs"/>
              </a:rPr>
              <a:t>There is a growing number of Azure VM SKUs certified for hosting SAP HANA including GS5 and a number of M family VM sizes (with M208ms_v2, featuring 5.7 TiB of memory and with M128s supporting scale-out configuration). There is also much larger selection of Azure VM SKUs that support non-HANA workloads (NetWeaver and non-NetWeaver products). </a:t>
            </a:r>
          </a:p>
          <a:p>
            <a:r>
              <a:rPr lang="en-US" sz="1200" kern="1200" dirty="0">
                <a:solidFill>
                  <a:schemeClr val="tx1"/>
                </a:solidFill>
                <a:effectLst/>
                <a:latin typeface="+mn-lt"/>
                <a:ea typeface="+mn-ea"/>
                <a:cs typeface="+mn-cs"/>
              </a:rPr>
              <a:t>SAP HANA on Azure (Large Instances) involves deploying and running SAP HANA without the use of a hypervisor,  with each physical server dedicated to an individual customers. The server hardware is part of a larger stamp that contain networking, compute, and storage infrastructure. Each stamp is associated with a tenant. A tenant is assigned to a single customer. A customer can have multiple tenants. SAP HANA on Azure (Large Instances) represents an example of HANA tailored data center integration (TDI) certified deployment methodology. Customers can choose from several server SKUs, ranging from 36 Intel CPU cores and 768 GB of memory to 480 Intel CPU cores and 24 TB (up to 120-TB in the scale-out configuration) of memory. Two different classes of hardware divide the SKUs into:</a:t>
            </a:r>
          </a:p>
          <a:p>
            <a:pPr marL="171450" lvl="0" indent="-171450">
              <a:buFontTx/>
              <a:buChar char="-"/>
            </a:pPr>
            <a:r>
              <a:rPr lang="en-US" sz="1200" kern="1200" dirty="0">
                <a:solidFill>
                  <a:schemeClr val="tx1"/>
                </a:solidFill>
                <a:effectLst/>
                <a:latin typeface="+mn-lt"/>
                <a:ea typeface="+mn-ea"/>
                <a:cs typeface="+mn-cs"/>
              </a:rPr>
              <a:t>S72, S72m, S96, S144, S144m, S192, S192m, and S192xm, which are referred to as the "Type I class" of SKUs.</a:t>
            </a:r>
          </a:p>
          <a:p>
            <a:pPr marL="171450" lvl="0" indent="-171450">
              <a:buFontTx/>
              <a:buChar char="-"/>
            </a:pPr>
            <a:r>
              <a:rPr lang="en-US" sz="1200" kern="1200" dirty="0">
                <a:solidFill>
                  <a:schemeClr val="tx1"/>
                </a:solidFill>
                <a:effectLst/>
                <a:latin typeface="+mn-lt"/>
                <a:ea typeface="+mn-ea"/>
                <a:cs typeface="+mn-cs"/>
              </a:rPr>
              <a:t>S384, S384m, S384xm, S384xxm, S576m, S576xm S768m, S768xm and S960m, which are referred to as the "Type II class" of SKUs.</a:t>
            </a: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4316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2034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F1E-9061-954E-9DD2-145C04F8A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61EF8-6369-0645-898A-FD6DB3F47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CF93E-5579-EF47-A3D2-4B5651398660}"/>
              </a:ext>
            </a:extLst>
          </p:cNvPr>
          <p:cNvSpPr>
            <a:spLocks noGrp="1"/>
          </p:cNvSpPr>
          <p:nvPr>
            <p:ph type="dt" sz="half" idx="10"/>
          </p:nvPr>
        </p:nvSpPr>
        <p:spPr/>
        <p:txBody>
          <a:bodyPr/>
          <a:lstStyle/>
          <a:p>
            <a:fld id="{CF0C7C4A-8491-E84B-B0D0-85FE6D0EE4C9}" type="datetimeFigureOut">
              <a:rPr lang="en-US" smtClean="0"/>
              <a:t>7/2/2019</a:t>
            </a:fld>
            <a:endParaRPr lang="en-US" dirty="0"/>
          </a:p>
        </p:txBody>
      </p:sp>
      <p:sp>
        <p:nvSpPr>
          <p:cNvPr id="5" name="Footer Placeholder 4">
            <a:extLst>
              <a:ext uri="{FF2B5EF4-FFF2-40B4-BE49-F238E27FC236}">
                <a16:creationId xmlns:a16="http://schemas.microsoft.com/office/drawing/2014/main" id="{77EE5BC7-6F3B-5B49-836F-86681A0E0B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21322F-21D4-2F40-B85C-F60309BF6454}"/>
              </a:ext>
            </a:extLst>
          </p:cNvPr>
          <p:cNvSpPr>
            <a:spLocks noGrp="1"/>
          </p:cNvSpPr>
          <p:nvPr>
            <p:ph type="sldNum" sz="quarter" idx="12"/>
          </p:nvPr>
        </p:nvSpPr>
        <p:spPr/>
        <p:txBody>
          <a:bodyPr/>
          <a:lstStyle/>
          <a:p>
            <a:fld id="{5B6762CB-400A-4342-BDC6-02FA3BCDED49}" type="slidenum">
              <a:rPr lang="en-US" smtClean="0"/>
              <a:t>‹#›</a:t>
            </a:fld>
            <a:endParaRPr lang="en-US" dirty="0"/>
          </a:p>
        </p:txBody>
      </p:sp>
    </p:spTree>
    <p:extLst>
      <p:ext uri="{BB962C8B-B14F-4D97-AF65-F5344CB8AC3E}">
        <p14:creationId xmlns:p14="http://schemas.microsoft.com/office/powerpoint/2010/main" val="2147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707" r:id="rId21"/>
    <p:sldLayoutId id="2147483708"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virtual-machines/linux/how-to-enable-write-accelerator"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icrosoft.sharepoint.com/sites/infopedia/Pages/Docset-Viewer.aspx?did=G01KC-2-3376"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docs.microsoft.com/en-us/azure/architecture/reference-architectures/sap/sap-s4han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5.png"/><Relationship Id="rId21" Type="http://schemas.openxmlformats.org/officeDocument/2006/relationships/image" Target="../media/image32.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2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5.png"/><Relationship Id="rId5" Type="http://schemas.openxmlformats.org/officeDocument/2006/relationships/image" Target="../media/image17.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2.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 Id="rId22"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2.pn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38.png"/><Relationship Id="rId2" Type="http://schemas.openxmlformats.org/officeDocument/2006/relationships/notesSlide" Target="../notesSlides/notesSlide25.xml"/><Relationship Id="rId16"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32.png"/><Relationship Id="rId5" Type="http://schemas.openxmlformats.org/officeDocument/2006/relationships/image" Target="../media/image19.png"/><Relationship Id="rId1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18.png"/><Relationship Id="rId9" Type="http://schemas.openxmlformats.org/officeDocument/2006/relationships/image" Target="../media/image36.png"/><Relationship Id="rId1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18.png"/><Relationship Id="rId12"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5.png"/><Relationship Id="rId1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image" Target="../media/image19.png"/><Relationship Id="rId9" Type="http://schemas.openxmlformats.org/officeDocument/2006/relationships/image" Target="../media/image39.png"/><Relationship Id="rId1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8" Type="http://schemas.openxmlformats.org/officeDocument/2006/relationships/hyperlink" Target="https://azure.com/e/be23556eb5e94d1587c8a18b9b793b5f" TargetMode="External"/><Relationship Id="rId13" Type="http://schemas.openxmlformats.org/officeDocument/2006/relationships/hyperlink" Target="https://azure.com/e/afa4794aed8a4d719c601ba17e5078ba" TargetMode="External"/><Relationship Id="rId18" Type="http://schemas.openxmlformats.org/officeDocument/2006/relationships/hyperlink" Target="https://azure.com/e/3057549034954b949afbf078babed948" TargetMode="External"/><Relationship Id="rId3" Type="http://schemas.openxmlformats.org/officeDocument/2006/relationships/hyperlink" Target="https://azure.com/e/6088ed3720dd49d287dac13aa782d215" TargetMode="External"/><Relationship Id="rId21" Type="http://schemas.openxmlformats.org/officeDocument/2006/relationships/hyperlink" Target="https://azure.com/e/679a201bd36c47ebb85f84036876138d" TargetMode="External"/><Relationship Id="rId7" Type="http://schemas.openxmlformats.org/officeDocument/2006/relationships/hyperlink" Target="https://azure.com/e/f68b413f810b45ecae311effbb44ab32" TargetMode="External"/><Relationship Id="rId12" Type="http://schemas.openxmlformats.org/officeDocument/2006/relationships/hyperlink" Target="https://azure.com/e/ddf053510a3641379b3e65d17b7bb87f" TargetMode="External"/><Relationship Id="rId17" Type="http://schemas.openxmlformats.org/officeDocument/2006/relationships/hyperlink" Target="https://azure.com/e/fb471d14435b4dc9a57ef7bf1f02cbe3" TargetMode="External"/><Relationship Id="rId2" Type="http://schemas.openxmlformats.org/officeDocument/2006/relationships/notesSlide" Target="../notesSlides/notesSlide28.xml"/><Relationship Id="rId16" Type="http://schemas.openxmlformats.org/officeDocument/2006/relationships/hyperlink" Target="https://azure.com/e/5db9ea0fd1074e7283eb0397cb297eb6" TargetMode="External"/><Relationship Id="rId20" Type="http://schemas.openxmlformats.org/officeDocument/2006/relationships/hyperlink" Target="https://azure.com/e/e5412d965d174a8ca7a79e4e4b955955" TargetMode="External"/><Relationship Id="rId1" Type="http://schemas.openxmlformats.org/officeDocument/2006/relationships/slideLayout" Target="../slideLayouts/slideLayout21.xml"/><Relationship Id="rId6" Type="http://schemas.openxmlformats.org/officeDocument/2006/relationships/hyperlink" Target="https://azure.com/e/f8af00ee3e7b4b8abc143809bed15c72" TargetMode="External"/><Relationship Id="rId11" Type="http://schemas.openxmlformats.org/officeDocument/2006/relationships/hyperlink" Target="https://azure.com/e/d1ebc2d48c2f4111b4ecf20729219084" TargetMode="External"/><Relationship Id="rId5" Type="http://schemas.openxmlformats.org/officeDocument/2006/relationships/hyperlink" Target="https://azure.com/e/d37f21035f8d4585aac1d6b2fb350ee7" TargetMode="External"/><Relationship Id="rId15" Type="http://schemas.openxmlformats.org/officeDocument/2006/relationships/hyperlink" Target="https://azure.com/e/e6e4ff9b6c09414fa71fea1364dc55de" TargetMode="External"/><Relationship Id="rId10" Type="http://schemas.openxmlformats.org/officeDocument/2006/relationships/hyperlink" Target="https://azure.com/e/fe61110b3c6e4c9093b2d232c1082a0e" TargetMode="External"/><Relationship Id="rId19" Type="http://schemas.openxmlformats.org/officeDocument/2006/relationships/hyperlink" Target="https://azure.com/e/088a2616fb3a4f268e2dfe5e6d949bbc" TargetMode="External"/><Relationship Id="rId4" Type="http://schemas.openxmlformats.org/officeDocument/2006/relationships/hyperlink" Target="https://azure.com/e/396be2e180d249b4acb470a05f17be7b" TargetMode="External"/><Relationship Id="rId9" Type="http://schemas.openxmlformats.org/officeDocument/2006/relationships/hyperlink" Target="https://azure.com/e/a3772335c90140f5b7f70be51414c912" TargetMode="External"/><Relationship Id="rId14" Type="http://schemas.openxmlformats.org/officeDocument/2006/relationships/hyperlink" Target="https://azure.com/e/2a843d6267154a71be74d8ad67af9fb4" TargetMode="External"/><Relationship Id="rId22" Type="http://schemas.openxmlformats.org/officeDocument/2006/relationships/hyperlink" Target="https://azure.com/e/37fc51c400ef4e83b07987f7a1f0aaf5" TargetMode="Externa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github.com/microsoft/MCW-SAP-HANA-on-Azure/blob/master/Hands-on%20lab/HOL%20step-by-step%20-%20SAP%20HANA%20on%20Azure.md"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architecture/reference-architectures/" TargetMode="External"/><Relationship Id="rId13" Type="http://schemas.openxmlformats.org/officeDocument/2006/relationships/hyperlink" Target="https://www.youtube.com/watch?v=gKEA-RbnjGI&amp;list=PLvnlORJ_Skl7AUslNScWKLboolqc_A72m" TargetMode="External"/><Relationship Id="rId18" Type="http://schemas.openxmlformats.org/officeDocument/2006/relationships/hyperlink" Target="https://microsoft.sharepoint.com/teams/GearUp/SitePages/solutionsBattlecards.aspx" TargetMode="External"/><Relationship Id="rId26" Type="http://schemas.openxmlformats.org/officeDocument/2006/relationships/hyperlink" Target="mailto:SAPGBBEMEA@microsoft.com" TargetMode="External"/><Relationship Id="rId3" Type="http://schemas.openxmlformats.org/officeDocument/2006/relationships/hyperlink" Target="https://azure.microsoft.com/en-us/solutions/sap/" TargetMode="External"/><Relationship Id="rId21" Type="http://schemas.openxmlformats.org/officeDocument/2006/relationships/hyperlink" Target="https://azure.microsoft.com/en-us/blog/accelerate-your-sap-on-azure-hana-project-with-suse-microsoft-solution-templates/" TargetMode="External"/><Relationship Id="rId7" Type="http://schemas.openxmlformats.org/officeDocument/2006/relationships/hyperlink" Target="https://docs.microsoft.com/en-us/azure/virtual-machines/workloads/sap/hana-overview-architecture" TargetMode="External"/><Relationship Id="rId12" Type="http://schemas.openxmlformats.org/officeDocument/2006/relationships/hyperlink" Target="https://www.microsoft.com/itshowcase/saponazure" TargetMode="External"/><Relationship Id="rId17" Type="http://schemas.openxmlformats.org/officeDocument/2006/relationships/hyperlink" Target="https://microsoft.sharepoint.com/sites/infopedia_g04/pages/roadmap.aspx" TargetMode="External"/><Relationship Id="rId25" Type="http://schemas.openxmlformats.org/officeDocument/2006/relationships/hyperlink" Target="mailto:SAPGBBAMERICAS@microsoft.com" TargetMode="External"/><Relationship Id="rId2" Type="http://schemas.openxmlformats.org/officeDocument/2006/relationships/notesSlide" Target="../notesSlides/notesSlide33.xml"/><Relationship Id="rId16" Type="http://schemas.openxmlformats.org/officeDocument/2006/relationships/hyperlink" Target="https://microsoft.sharepoint.com/sites/Infopedia_G01/Pages/SAP-on-Azure.aspx" TargetMode="External"/><Relationship Id="rId20" Type="http://schemas.openxmlformats.org/officeDocument/2006/relationships/hyperlink" Target="https://cal.sap.com/" TargetMode="External"/><Relationship Id="rId29" Type="http://schemas.openxmlformats.org/officeDocument/2006/relationships/image" Target="../media/image48.jpeg"/><Relationship Id="rId1" Type="http://schemas.openxmlformats.org/officeDocument/2006/relationships/slideLayout" Target="../slideLayouts/slideLayout14.xml"/><Relationship Id="rId6" Type="http://schemas.openxmlformats.org/officeDocument/2006/relationships/hyperlink" Target="https://docs.microsoft.com/en-us/azure/virtual-machines/workloads/sap/get-started" TargetMode="External"/><Relationship Id="rId11" Type="http://schemas.openxmlformats.org/officeDocument/2006/relationships/hyperlink" Target="https://github.com/Microsoft/MCW-SAP-NetWeaver-on-Azure" TargetMode="External"/><Relationship Id="rId24" Type="http://schemas.openxmlformats.org/officeDocument/2006/relationships/hyperlink" Target="mailto:saptalk@microsoft.com" TargetMode="External"/><Relationship Id="rId5" Type="http://schemas.openxmlformats.org/officeDocument/2006/relationships/hyperlink" Target="https://wiki.scn.sap.com/wiki/display/VIRTUALIZATION/SAP+on+Microsoft+Azure" TargetMode="External"/><Relationship Id="rId15" Type="http://schemas.openxmlformats.org/officeDocument/2006/relationships/hyperlink" Target="https://open.sap.com/" TargetMode="External"/><Relationship Id="rId23" Type="http://schemas.openxmlformats.org/officeDocument/2006/relationships/hyperlink" Target="https://www.yammer.com/microsoft.com/#/threads/inGroup?type=in_group&amp;feedId=4611792" TargetMode="External"/><Relationship Id="rId28" Type="http://schemas.openxmlformats.org/officeDocument/2006/relationships/image" Target="../media/image47.png"/><Relationship Id="rId10" Type="http://schemas.openxmlformats.org/officeDocument/2006/relationships/hyperlink" Target="https://github.com/Microsoft/MCW-SAP-HANA-on-Azure" TargetMode="External"/><Relationship Id="rId19" Type="http://schemas.openxmlformats.org/officeDocument/2006/relationships/hyperlink" Target="https://microsoft.sharepoint.com/teams/Intelligent_Cloud/CTO-Readiness/Pages/SAPonAzure.aspx#InplviewHash2dc42967-331a-4609-83d0-cdf460d67dc1" TargetMode="External"/><Relationship Id="rId31" Type="http://schemas.openxmlformats.org/officeDocument/2006/relationships/image" Target="../media/image50.jpeg"/><Relationship Id="rId4" Type="http://schemas.openxmlformats.org/officeDocument/2006/relationships/hyperlink" Target="https://blogs.msdn.microsoft.com/saponsqlserver/" TargetMode="External"/><Relationship Id="rId9" Type="http://schemas.openxmlformats.org/officeDocument/2006/relationships/hyperlink" Target="https://partner.microsoft.com/en-us/solutions/practice-areas/cloud-infrastructure-management/sap-azure" TargetMode="External"/><Relationship Id="rId14" Type="http://schemas.openxmlformats.org/officeDocument/2006/relationships/hyperlink" Target="https://www.youtube.com/user/saphanaacademy" TargetMode="External"/><Relationship Id="rId22" Type="http://schemas.openxmlformats.org/officeDocument/2006/relationships/hyperlink" Target="https://github.com/AzureCAT-GSI/SAP-HANA-ARM" TargetMode="External"/><Relationship Id="rId27" Type="http://schemas.openxmlformats.org/officeDocument/2006/relationships/hyperlink" Target="mailto:SAPGBBASIA@microsoft.com" TargetMode="External"/><Relationship Id="rId30" Type="http://schemas.openxmlformats.org/officeDocument/2006/relationships/image" Target="../media/image49.jpe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crosoft/MCW-SAP-HANA-on-Azure" TargetMode="External"/><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171273"/>
            <a:ext cx="7860771" cy="899336"/>
          </a:xfrm>
        </p:spPr>
        <p:txBody>
          <a:bodyPr/>
          <a:lstStyle/>
          <a:p>
            <a:r>
              <a:rPr lang="en-US" dirty="0"/>
              <a:t>SAP HANA on Azure</a:t>
            </a:r>
            <a:br>
              <a:rPr lang="en-US" dirty="0"/>
            </a:br>
            <a:r>
              <a:rPr lang="en-US" dirty="0"/>
              <a:t>Whiteboard Design Session</a:t>
            </a:r>
            <a:br>
              <a:rPr lang="en-US" dirty="0"/>
            </a:br>
            <a:r>
              <a:rPr lang="en-US" dirty="0"/>
              <a:t>(Trainer Deck)</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2" y="4988766"/>
            <a:ext cx="8635359" cy="1358517"/>
          </a:xfrm>
        </p:spPr>
        <p:txBody>
          <a:bodyPr vert="horz" wrap="square" lIns="164592" tIns="109728" rIns="164592" bIns="109728" rtlCol="0" anchor="t">
            <a:noAutofit/>
          </a:bodyPr>
          <a:lstStyle/>
          <a:p>
            <a:r>
              <a:rPr lang="en-US" sz="3200" dirty="0">
                <a:cs typeface="Segoe UI Light"/>
              </a:rPr>
              <a:t>Trainer names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CB3991-AAF9-4643-B0AF-7DC5F506BA40}"/>
              </a:ext>
            </a:extLst>
          </p:cNvPr>
          <p:cNvGraphicFramePr>
            <a:graphicFrameLocks noGrp="1"/>
          </p:cNvGraphicFramePr>
          <p:nvPr>
            <p:extLst>
              <p:ext uri="{D42A27DB-BD31-4B8C-83A1-F6EECF244321}">
                <p14:modId xmlns:p14="http://schemas.microsoft.com/office/powerpoint/2010/main" val="2840336135"/>
              </p:ext>
            </p:extLst>
          </p:nvPr>
        </p:nvGraphicFramePr>
        <p:xfrm>
          <a:off x="504844" y="2956225"/>
          <a:ext cx="11313932" cy="3612264"/>
        </p:xfrm>
        <a:graphic>
          <a:graphicData uri="http://schemas.openxmlformats.org/drawingml/2006/table">
            <a:tbl>
              <a:tblPr firstRow="1" bandRow="1">
                <a:tableStyleId>{5C22544A-7EE6-4342-B048-85BDC9FD1C3A}</a:tableStyleId>
              </a:tblPr>
              <a:tblGrid>
                <a:gridCol w="213280">
                  <a:extLst>
                    <a:ext uri="{9D8B030D-6E8A-4147-A177-3AD203B41FA5}">
                      <a16:colId xmlns:a16="http://schemas.microsoft.com/office/drawing/2014/main" val="2725184960"/>
                    </a:ext>
                  </a:extLst>
                </a:gridCol>
                <a:gridCol w="1371409">
                  <a:extLst>
                    <a:ext uri="{9D8B030D-6E8A-4147-A177-3AD203B41FA5}">
                      <a16:colId xmlns:a16="http://schemas.microsoft.com/office/drawing/2014/main" val="1201680317"/>
                    </a:ext>
                  </a:extLst>
                </a:gridCol>
                <a:gridCol w="1333500">
                  <a:extLst>
                    <a:ext uri="{9D8B030D-6E8A-4147-A177-3AD203B41FA5}">
                      <a16:colId xmlns:a16="http://schemas.microsoft.com/office/drawing/2014/main" val="79678009"/>
                    </a:ext>
                  </a:extLst>
                </a:gridCol>
                <a:gridCol w="1543270">
                  <a:extLst>
                    <a:ext uri="{9D8B030D-6E8A-4147-A177-3AD203B41FA5}">
                      <a16:colId xmlns:a16="http://schemas.microsoft.com/office/drawing/2014/main" val="3781531428"/>
                    </a:ext>
                  </a:extLst>
                </a:gridCol>
                <a:gridCol w="3743185">
                  <a:extLst>
                    <a:ext uri="{9D8B030D-6E8A-4147-A177-3AD203B41FA5}">
                      <a16:colId xmlns:a16="http://schemas.microsoft.com/office/drawing/2014/main" val="1665200899"/>
                    </a:ext>
                  </a:extLst>
                </a:gridCol>
                <a:gridCol w="3109288">
                  <a:extLst>
                    <a:ext uri="{9D8B030D-6E8A-4147-A177-3AD203B41FA5}">
                      <a16:colId xmlns:a16="http://schemas.microsoft.com/office/drawing/2014/main" val="4288066691"/>
                    </a:ext>
                  </a:extLst>
                </a:gridCol>
              </a:tblGrid>
              <a:tr h="466088">
                <a:tc>
                  <a:txBody>
                    <a:bodyPr/>
                    <a:lstStyle/>
                    <a:p>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 or </a:t>
                      </a:r>
                      <a:br>
                        <a:rPr lang="en-US" sz="1600" dirty="0"/>
                      </a:br>
                      <a:r>
                        <a:rPr lang="en-US" sz="1600" dirty="0"/>
                        <a:t>Non-Prod</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HANA scenario</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HANA DB/RAM size</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a:t>
                      </a:r>
                      <a:br>
                        <a:rPr lang="en-US" sz="1600" dirty="0"/>
                      </a:br>
                      <a:r>
                        <a:rPr lang="en-US" sz="1600" dirty="0"/>
                        <a:t>based on </a:t>
                      </a:r>
                      <a:r>
                        <a:rPr lang="en-US" sz="1600" dirty="0">
                          <a:solidFill>
                            <a:srgbClr val="FFFF00"/>
                          </a:solidFill>
                        </a:rPr>
                        <a:t>RAM size</a:t>
                      </a:r>
                      <a:r>
                        <a:rPr lang="en-US" sz="1600" dirty="0"/>
                        <a:t> required for </a:t>
                      </a:r>
                      <a:br>
                        <a:rPr lang="en-US" sz="1600" dirty="0"/>
                      </a:br>
                      <a:r>
                        <a:rPr lang="en-US" sz="1600" dirty="0"/>
                        <a:t>HANA server(s)</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  </a:t>
                      </a:r>
                      <a:br>
                        <a:rPr lang="en-US" sz="1600" dirty="0"/>
                      </a:br>
                      <a:r>
                        <a:rPr lang="en-US" sz="1600" dirty="0"/>
                        <a:t>based on </a:t>
                      </a:r>
                      <a:r>
                        <a:rPr lang="en-US" sz="1600" dirty="0">
                          <a:solidFill>
                            <a:srgbClr val="FFFF00"/>
                          </a:solidFill>
                        </a:rPr>
                        <a:t>SAPS</a:t>
                      </a:r>
                      <a:r>
                        <a:rPr lang="en-US" sz="1600" dirty="0"/>
                        <a:t> required for </a:t>
                      </a:r>
                      <a:br>
                        <a:rPr lang="en-US" sz="1600" dirty="0"/>
                      </a:br>
                      <a:r>
                        <a:rPr lang="en-US" sz="1600" dirty="0"/>
                        <a:t>SAP application servers</a:t>
                      </a:r>
                      <a:endParaRPr lang="en-US" sz="1600" dirty="0">
                        <a:solidFill>
                          <a:srgbClr val="FF0000"/>
                        </a:solidFill>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2409207783"/>
                  </a:ext>
                </a:extLst>
              </a:tr>
              <a:tr h="436045">
                <a:tc>
                  <a:txBody>
                    <a:bodyPr/>
                    <a:lstStyle/>
                    <a:p>
                      <a:r>
                        <a:rPr lang="en-US" sz="1600" dirty="0"/>
                        <a:t>1</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Dev and Test</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OLTP, OLAP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dirty="0"/>
                        <a:t>E v3 or M Series VM </a:t>
                      </a:r>
                      <a:endParaRPr lang="en-US" sz="1600" dirty="0">
                        <a:latin typeface="+mn-lt"/>
                        <a:cs typeface="Segoe UI Light" panose="020B0502040204020203" pitchFamily="34" charset="0"/>
                      </a:endParaRPr>
                    </a:p>
                  </a:txBody>
                  <a:tcPr marL="91427" marR="91427" marT="45713" marB="45713" anchor="ctr"/>
                </a:tc>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 v3 Series VM – scale out</a:t>
                      </a:r>
                      <a:endParaRPr lang="en-US" sz="1600" dirty="0">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1737912949"/>
                  </a:ext>
                </a:extLst>
              </a:tr>
              <a:tr h="436045">
                <a:tc>
                  <a:txBody>
                    <a:bodyPr/>
                    <a:lstStyle/>
                    <a:p>
                      <a:r>
                        <a:rPr lang="en-US" sz="1600" dirty="0"/>
                        <a:t>2</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OLTP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192GiB to 6TiB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dirty="0"/>
                        <a:t>M Series VM  - scale up</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3943093915"/>
                  </a:ext>
                </a:extLst>
              </a:tr>
              <a:tr h="436045">
                <a:tc>
                  <a:txBody>
                    <a:bodyPr/>
                    <a:lstStyle/>
                    <a:p>
                      <a:r>
                        <a:rPr lang="en-US" sz="1600" dirty="0"/>
                        <a:t>3</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OLAP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192GiB to 3TiB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dirty="0"/>
                        <a:t>M Series VM </a:t>
                      </a:r>
                      <a:r>
                        <a:rPr lang="en-US" sz="1600" dirty="0"/>
                        <a:t>– scale up</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184735381"/>
                  </a:ext>
                </a:extLst>
              </a:tr>
              <a:tr h="436045">
                <a:tc>
                  <a:txBody>
                    <a:bodyPr/>
                    <a:lstStyle/>
                    <a:p>
                      <a:r>
                        <a:rPr lang="en-US" sz="1600" dirty="0"/>
                        <a:t>4</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OLTP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6 to 24TiB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HANA Large Instances – scale up</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817778782"/>
                  </a:ext>
                </a:extLst>
              </a:tr>
              <a:tr h="466032">
                <a:tc>
                  <a:txBody>
                    <a:bodyPr/>
                    <a:lstStyle/>
                    <a:p>
                      <a:r>
                        <a:rPr lang="en-US" sz="1600" dirty="0"/>
                        <a:t>5</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OLAP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3 to 4TiB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HANA Large Instances – scale up</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1207854951"/>
                  </a:ext>
                </a:extLst>
              </a:tr>
              <a:tr h="458235">
                <a:tc>
                  <a:txBody>
                    <a:bodyPr/>
                    <a:lstStyle/>
                    <a:p>
                      <a:r>
                        <a:rPr lang="en-US" sz="1600" dirty="0"/>
                        <a:t>6</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OLAP</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4 to 60TiB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HANA Large Instances – multiple nodes </a:t>
                      </a:r>
                      <a:br>
                        <a:rPr lang="en-US" sz="1600" dirty="0"/>
                      </a:br>
                      <a:r>
                        <a:rPr lang="en-US" sz="1600" u="none" dirty="0"/>
                        <a:t>Scale out </a:t>
                      </a:r>
                      <a:r>
                        <a:rPr lang="en-US" sz="1600" dirty="0"/>
                        <a:t>up to 16 nodes</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633157743"/>
                  </a:ext>
                </a:extLst>
              </a:tr>
            </a:tbl>
          </a:graphicData>
        </a:graphic>
      </p:graphicFrame>
      <p:sp>
        <p:nvSpPr>
          <p:cNvPr id="13" name="Title 1">
            <a:extLst>
              <a:ext uri="{FF2B5EF4-FFF2-40B4-BE49-F238E27FC236}">
                <a16:creationId xmlns:a16="http://schemas.microsoft.com/office/drawing/2014/main" id="{F12C7EE7-B265-4746-9899-2D8A79ED8644}"/>
              </a:ext>
            </a:extLst>
          </p:cNvPr>
          <p:cNvSpPr>
            <a:spLocks noGrp="1"/>
          </p:cNvSpPr>
          <p:nvPr>
            <p:ph type="title"/>
          </p:nvPr>
        </p:nvSpPr>
        <p:spPr/>
        <p:txBody>
          <a:bodyPr>
            <a:noAutofit/>
          </a:bodyPr>
          <a:lstStyle/>
          <a:p>
            <a:pPr algn="ctr"/>
            <a:r>
              <a:rPr lang="en-US" sz="3600" dirty="0"/>
              <a:t>Pick Azure Compute for HANA and Application Servers</a:t>
            </a:r>
          </a:p>
        </p:txBody>
      </p:sp>
      <p:sp>
        <p:nvSpPr>
          <p:cNvPr id="23" name="TextBox 22">
            <a:extLst>
              <a:ext uri="{FF2B5EF4-FFF2-40B4-BE49-F238E27FC236}">
                <a16:creationId xmlns:a16="http://schemas.microsoft.com/office/drawing/2014/main" id="{E611B9E0-AB6B-4758-82FA-5CA6CBBE1702}"/>
              </a:ext>
            </a:extLst>
          </p:cNvPr>
          <p:cNvSpPr txBox="1"/>
          <p:nvPr/>
        </p:nvSpPr>
        <p:spPr>
          <a:xfrm>
            <a:off x="604674" y="1061842"/>
            <a:ext cx="11214102" cy="2431435"/>
          </a:xfrm>
          <a:prstGeom prst="rect">
            <a:avLst/>
          </a:prstGeom>
          <a:noFill/>
        </p:spPr>
        <p:txBody>
          <a:bodyPr wrap="square" rtlCol="0">
            <a:spAutoFit/>
          </a:bodyPr>
          <a:lstStyle/>
          <a:p>
            <a:pPr marL="285750" marR="0" lvl="0" indent="-285750" algn="l" defTabSz="9142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Segoe UI Semilight"/>
                <a:ea typeface="+mn-ea"/>
                <a:cs typeface="+mn-cs"/>
              </a:rPr>
              <a:t>Choose right Azure </a:t>
            </a:r>
            <a:r>
              <a:rPr lang="en-US" sz="2800" dirty="0">
                <a:latin typeface="Segoe UI Semilight"/>
              </a:rPr>
              <a:t>Compute based </a:t>
            </a:r>
            <a:r>
              <a:rPr kumimoji="0" lang="en-US" sz="2800" b="0" i="0" u="none" strike="noStrike" kern="1200" cap="none" spc="0" normalizeH="0" baseline="0" noProof="0" dirty="0">
                <a:ln>
                  <a:noFill/>
                </a:ln>
                <a:effectLst/>
                <a:uLnTx/>
                <a:uFillTx/>
                <a:latin typeface="Segoe UI Semilight"/>
                <a:ea typeface="+mn-ea"/>
                <a:cs typeface="+mn-cs"/>
              </a:rPr>
              <a:t>on : </a:t>
            </a:r>
          </a:p>
          <a:p>
            <a:pPr marL="742950" lvl="1" indent="-285750" defTabSz="914225">
              <a:buFont typeface="Arial" panose="020B0604020202020204" pitchFamily="34" charset="0"/>
              <a:buChar char="•"/>
              <a:defRPr/>
            </a:pPr>
            <a:r>
              <a:rPr kumimoji="0" lang="en-US" sz="2400" b="0" i="0" u="none" strike="noStrike" kern="1200" cap="none" spc="0" normalizeH="0" baseline="0" noProof="0" dirty="0">
                <a:ln>
                  <a:noFill/>
                </a:ln>
                <a:effectLst/>
                <a:uLnTx/>
                <a:uFillTx/>
                <a:latin typeface="Segoe UI Semilight"/>
                <a:ea typeface="+mn-ea"/>
                <a:cs typeface="+mn-cs"/>
              </a:rPr>
              <a:t>Scenario (OLTP or OLAP)</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OLTP : S/4HANA, Business Suite on HANA, NetWeaver</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OLAP : BW on HANA,  BW/4HANA, Enterprise DWH, Sidecar </a:t>
            </a:r>
          </a:p>
          <a:p>
            <a:pPr marL="742950" lvl="1" indent="-285750" defTabSz="914225">
              <a:buFont typeface="Arial" panose="020B0604020202020204" pitchFamily="34" charset="0"/>
              <a:buChar char="•"/>
              <a:defRPr/>
            </a:pPr>
            <a:r>
              <a:rPr lang="en-US" sz="2400" dirty="0">
                <a:latin typeface="Segoe UI Semilight"/>
              </a:rPr>
              <a:t>Required RAM for HANA and SAPS for application servers</a:t>
            </a:r>
            <a:endParaRPr kumimoji="0" lang="en-US" sz="2400" b="0" i="0"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7171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9478212"/>
              </p:ext>
            </p:extLst>
          </p:nvPr>
        </p:nvGraphicFramePr>
        <p:xfrm>
          <a:off x="172720" y="1112915"/>
          <a:ext cx="11908118" cy="5199084"/>
        </p:xfrm>
        <a:graphic>
          <a:graphicData uri="http://schemas.openxmlformats.org/drawingml/2006/table">
            <a:tbl>
              <a:tblPr firstRow="1" bandRow="1">
                <a:tableStyleId>{5C22544A-7EE6-4342-B048-85BDC9FD1C3A}</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59419">
                  <a:extLst>
                    <a:ext uri="{9D8B030D-6E8A-4147-A177-3AD203B41FA5}">
                      <a16:colId xmlns:a16="http://schemas.microsoft.com/office/drawing/2014/main" val="20004"/>
                    </a:ext>
                  </a:extLst>
                </a:gridCol>
                <a:gridCol w="563729">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1100866">
                  <a:extLst>
                    <a:ext uri="{9D8B030D-6E8A-4147-A177-3AD203B41FA5}">
                      <a16:colId xmlns:a16="http://schemas.microsoft.com/office/drawing/2014/main" val="3954147546"/>
                    </a:ext>
                  </a:extLst>
                </a:gridCol>
                <a:gridCol w="1287332">
                  <a:extLst>
                    <a:ext uri="{9D8B030D-6E8A-4147-A177-3AD203B41FA5}">
                      <a16:colId xmlns:a16="http://schemas.microsoft.com/office/drawing/2014/main" val="274577430"/>
                    </a:ext>
                  </a:extLst>
                </a:gridCol>
              </a:tblGrid>
              <a:tr h="466539">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Size</a:t>
                      </a:r>
                      <a:endParaRPr lang="en-US" sz="1200" b="1" dirty="0">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IOPS</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Network </a:t>
                      </a:r>
                      <a:br>
                        <a:rPr lang="en-US" sz="1200" dirty="0">
                          <a:latin typeface="+mn-lt"/>
                        </a:rPr>
                      </a:br>
                      <a:r>
                        <a:rPr lang="en-US" sz="1200" dirty="0">
                          <a:latin typeface="+mn-lt"/>
                        </a:rPr>
                        <a:t>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Compute </a:t>
                      </a:r>
                      <a:br>
                        <a:rPr lang="en-US" sz="1200" dirty="0">
                          <a:latin typeface="+mn-lt"/>
                        </a:rPr>
                      </a:br>
                      <a:r>
                        <a:rPr lang="en-US" sz="1200" dirty="0">
                          <a:latin typeface="+mn-lt"/>
                        </a:rPr>
                        <a:t>(No OS) hourly on demand, USE2</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Supported HANA scenarios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Remark</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 certification</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16635">
                <a:tc rowSpan="6">
                  <a:txBody>
                    <a:bodyPr/>
                    <a:lstStyle/>
                    <a:p>
                      <a:pPr algn="ctr"/>
                      <a:r>
                        <a:rPr lang="en-US" sz="1200" kern="1200" dirty="0">
                          <a:latin typeface="+mn-lt"/>
                        </a:rPr>
                        <a:t>DS 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D2s_v3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2 vCPU, 8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2,178</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4</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4,000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32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moderate</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$ 0.110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dirty="0">
                          <a:effectLst/>
                          <a:latin typeface="+mn-lt"/>
                        </a:rPr>
                        <a:t>Xeon E5-2673 v4 (Broadwell)</a:t>
                      </a:r>
                      <a:br>
                        <a:rPr lang="en-US" sz="1200" dirty="0">
                          <a:effectLst/>
                          <a:latin typeface="+mn-lt"/>
                        </a:rPr>
                      </a:br>
                      <a:r>
                        <a:rPr lang="en-US" sz="1200" dirty="0">
                          <a:effectLst/>
                          <a:latin typeface="+mn-lt"/>
                        </a:rPr>
                        <a:t>3.5Ghz TB</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rPr>
                        <a:t>Certified </a:t>
                      </a:r>
                      <a:br>
                        <a:rPr lang="en-US" sz="1200" dirty="0">
                          <a:effectLst/>
                          <a:latin typeface="+mn-lt"/>
                        </a:rPr>
                      </a:br>
                      <a:r>
                        <a:rPr lang="en-US" sz="1200" dirty="0">
                          <a:effectLst/>
                          <a:latin typeface="+mn-lt"/>
                        </a:rPr>
                        <a:t>(Any DB, App)</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D4s_v3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4 vCPU, 16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4,355</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8</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moderate</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$ 0.220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D8s_v3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8 vCPU, 32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64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8,710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16</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16,000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128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high</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$ 0.440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D16s_v3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16 vCPU, 64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128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17,420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32,000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256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high</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$ 0.880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D32s_v3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32 vCPU, 128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256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34,840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64,000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512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extremely high</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$ 1.760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D64s_v3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64 vCPU, 256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512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69,680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128,000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1024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dirty="0">
                          <a:effectLst/>
                          <a:latin typeface="+mn-lt"/>
                        </a:rPr>
                        <a:t>extremely high</a:t>
                      </a:r>
                      <a:endParaRPr lang="en-US" sz="1200" b="0" i="0" u="none" strike="noStrike" dirty="0">
                        <a:solidFill>
                          <a:srgbClr val="000000"/>
                        </a:solidFill>
                        <a:effectLst/>
                        <a:latin typeface="+mn-lt"/>
                      </a:endParaRPr>
                    </a:p>
                  </a:txBody>
                  <a:tcPr marL="0" marR="0" marT="0" marB="0" anchor="b"/>
                </a:tc>
                <a:tc>
                  <a:txBody>
                    <a:bodyPr/>
                    <a:lstStyle/>
                    <a:p>
                      <a:pPr algn="ctr">
                        <a:lnSpc>
                          <a:spcPct val="107000"/>
                        </a:lnSpc>
                        <a:spcAft>
                          <a:spcPts val="0"/>
                        </a:spcAft>
                      </a:pPr>
                      <a:r>
                        <a:rPr lang="en-US" sz="1200" dirty="0">
                          <a:effectLst/>
                          <a:latin typeface="+mn-lt"/>
                        </a:rPr>
                        <a:t>$ 3.520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16635">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E2s_v3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2 vCPU, 16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2,178</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4</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4,000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32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latin typeface="+mn-lt"/>
                        </a:rPr>
                        <a:t>1 Gbps</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$ 0.146 </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dirty="0">
                          <a:effectLst/>
                          <a:latin typeface="+mn-lt"/>
                        </a:rPr>
                        <a:t>Xeon E5-2673 v4 (Broadwell)</a:t>
                      </a:r>
                      <a:br>
                        <a:rPr lang="en-US" sz="1200" dirty="0">
                          <a:effectLst/>
                          <a:latin typeface="+mn-lt"/>
                        </a:rPr>
                      </a:br>
                      <a:r>
                        <a:rPr lang="en-US" sz="1200" dirty="0">
                          <a:effectLst/>
                          <a:latin typeface="+mn-lt"/>
                        </a:rPr>
                        <a:t>3.5Ghz TB</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dirty="0">
                          <a:effectLst/>
                          <a:latin typeface="+mn-lt"/>
                        </a:rPr>
                        <a:t>Certified </a:t>
                      </a:r>
                      <a:br>
                        <a:rPr lang="en-US" sz="1200" dirty="0">
                          <a:effectLst/>
                          <a:latin typeface="+mn-lt"/>
                        </a:rPr>
                      </a:br>
                      <a:r>
                        <a:rPr lang="en-US" sz="1200" dirty="0">
                          <a:effectLst/>
                          <a:latin typeface="+mn-lt"/>
                        </a:rPr>
                        <a:t>(Any DB, App)</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latin typeface="+mn-lt"/>
                        </a:rPr>
                        <a:t>E4s_v3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4 vCPU, 32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64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4,355</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8</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latin typeface="+mn-lt"/>
                        </a:rPr>
                        <a:t>2 Gbps</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$ 0.293 </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131966">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latin typeface="+mn-lt"/>
                        </a:rPr>
                        <a:t>E8s_v3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8 vCPU, 64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128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8,710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16</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16,000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128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latin typeface="+mn-lt"/>
                        </a:rPr>
                        <a:t>4 Gbps</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$ 0.585 </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latin typeface="+mn-lt"/>
                        </a:rPr>
                        <a:t>E16s_v3</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16 vCPU, 128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256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17,420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32,000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256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effectLst/>
                          <a:latin typeface="+mn-lt"/>
                        </a:rPr>
                        <a:t>8 Gbps</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$ 1.170 </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Xeon E5-2673 v4 (Broadwell)</a:t>
                      </a:r>
                      <a:br>
                        <a:rPr lang="en-US" sz="1200" dirty="0">
                          <a:solidFill>
                            <a:srgbClr val="FF0000"/>
                          </a:solidFill>
                          <a:effectLst/>
                          <a:latin typeface="+mn-lt"/>
                        </a:rPr>
                      </a:br>
                      <a:r>
                        <a:rPr lang="en-US" sz="1200" dirty="0">
                          <a:solidFill>
                            <a:srgbClr val="FF0000"/>
                          </a:solidFill>
                          <a:effectLst/>
                          <a:latin typeface="+mn-lt"/>
                        </a:rPr>
                        <a:t>3.5Ghz TB</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in roadmap</a:t>
                      </a:r>
                      <a:br>
                        <a:rPr lang="en-US" sz="1200" dirty="0">
                          <a:solidFill>
                            <a:srgbClr val="FF0000"/>
                          </a:solidFill>
                          <a:effectLst/>
                          <a:latin typeface="+mn-lt"/>
                        </a:rPr>
                      </a:br>
                      <a:r>
                        <a:rPr lang="en-US" sz="1200" dirty="0">
                          <a:solidFill>
                            <a:srgbClr val="FF0000"/>
                          </a:solidFill>
                          <a:effectLst/>
                          <a:latin typeface="+mn-lt"/>
                        </a:rPr>
                        <a:t>App, Any DB certified</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32 vCPU, 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512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34,840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64,000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512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16 Gbps</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$ 2.341 </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131966">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70,050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128,000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30 Gbps</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$ 4.412 </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16635">
                <a:tc rowSpan="7">
                  <a:txBody>
                    <a:bodyPr/>
                    <a:lstStyle/>
                    <a:p>
                      <a:pPr algn="ctr"/>
                      <a:r>
                        <a:rPr lang="en-US" sz="1200" kern="1200" dirty="0">
                          <a:solidFill>
                            <a:schemeClr val="bg1"/>
                          </a:solidFill>
                          <a:latin typeface="+mn-lt"/>
                        </a:rPr>
                        <a:t>M</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M32ts</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latin typeface="+mn-lt"/>
                        </a:rPr>
                        <a:t>32 vCPU, 192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1,000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33,670</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16</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40,000</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400 MB/sec</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latin typeface="+mn-lt"/>
                        </a:rPr>
                        <a:t>8 Gbps</a:t>
                      </a:r>
                      <a:endParaRPr kumimoji="0" lang="en-US" sz="1200" b="0" i="0" u="none" strike="noStrike" kern="1200" cap="none" spc="0" normalizeH="0" baseline="0" noProof="0" dirty="0">
                        <a:ln>
                          <a:noFill/>
                        </a:ln>
                        <a:solidFill>
                          <a:schemeClr val="tx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$ 2.707</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effectLst/>
                          <a:latin typeface="+mn-lt"/>
                        </a:rPr>
                        <a:t>OLTP</a:t>
                      </a: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algn="ctr">
                        <a:lnSpc>
                          <a:spcPct val="107000"/>
                        </a:lnSpc>
                        <a:spcAft>
                          <a:spcPts val="0"/>
                        </a:spcAft>
                      </a:pPr>
                      <a:r>
                        <a:rPr lang="en-US" sz="1200" u="none" strike="noStrike" kern="1200" dirty="0">
                          <a:solidFill>
                            <a:schemeClr val="bg1"/>
                          </a:solidFill>
                          <a:effectLst/>
                          <a:latin typeface="+mn-lt"/>
                        </a:rPr>
                        <a:t>Intel® </a:t>
                      </a:r>
                      <a:br>
                        <a:rPr lang="en-US" sz="1200" u="none" strike="noStrike" kern="1200" dirty="0">
                          <a:solidFill>
                            <a:schemeClr val="bg1"/>
                          </a:solidFill>
                          <a:effectLst/>
                          <a:latin typeface="+mn-lt"/>
                        </a:rPr>
                      </a:br>
                      <a:r>
                        <a:rPr lang="en-US" sz="1200" u="none" strike="noStrike" kern="1200" dirty="0">
                          <a:solidFill>
                            <a:schemeClr val="bg1"/>
                          </a:solidFill>
                          <a:effectLst/>
                          <a:latin typeface="+mn-lt"/>
                        </a:rPr>
                        <a:t>Xeon® </a:t>
                      </a:r>
                      <a:br>
                        <a:rPr lang="en-US" sz="1200" u="none" strike="noStrike" kern="1200" dirty="0">
                          <a:solidFill>
                            <a:schemeClr val="bg1"/>
                          </a:solidFill>
                          <a:effectLst/>
                          <a:latin typeface="+mn-lt"/>
                        </a:rPr>
                      </a:br>
                      <a:r>
                        <a:rPr lang="en-US" sz="1200" u="none" strike="noStrike" kern="1200" dirty="0">
                          <a:solidFill>
                            <a:schemeClr val="bg1"/>
                          </a:solidFill>
                          <a:effectLst/>
                          <a:latin typeface="+mn-lt"/>
                        </a:rPr>
                        <a:t>E7-8890 v3 (Haswell)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038148523"/>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M32ls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32 vCPU, 256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1,000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33,300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40,000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400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8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$ 2.873</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662276157"/>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M64ls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64 vCPU, 512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2,000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66,600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16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$ 5.415</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859064765"/>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M64s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64 vCPU, 1,024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2,000 GiB</a:t>
                      </a:r>
                      <a:endParaRPr kumimoji="0" lang="en-US" sz="1200" b="0" i="0" u="none" strike="noStrike" kern="1200" cap="none" spc="0" normalizeH="0" baseline="0" noProof="0" dirty="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67,315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16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$ 6.669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OLTP/OLAP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M64ms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64 vCPU, 1,792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2,000 GiB</a:t>
                      </a:r>
                      <a:endParaRPr kumimoji="0" lang="en-US" sz="1200" b="0" i="0" u="none" strike="noStrike" kern="1200" cap="none" spc="0" normalizeH="0" baseline="0" noProof="0" dirty="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68,930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16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$ 10.337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M128s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2,048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134,630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$ 13.338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OLTP/OLAP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M128ms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3,800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4,000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134,630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 Gbps</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$ 26.688</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OLTP</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r h="375595">
                <a:tc rowSpan="2">
                  <a:txBody>
                    <a:bodyPr/>
                    <a:lstStyle/>
                    <a:p>
                      <a:pPr algn="ctr"/>
                      <a:r>
                        <a:rPr lang="en-US" sz="1200" kern="1200" dirty="0">
                          <a:solidFill>
                            <a:schemeClr val="bg1"/>
                          </a:solidFill>
                          <a:latin typeface="+mn-lt"/>
                          <a:ea typeface="+mn-ea"/>
                          <a:cs typeface="Segoe UI Light" panose="020B0502040204020203" pitchFamily="34" charset="0"/>
                        </a:rPr>
                        <a:t>M v2</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M208s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208 vCPU, 2,850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7,040 GiB</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$ 22.31</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rowSpan="2">
                  <a:txBody>
                    <a:bodyPr/>
                    <a:lstStyle/>
                    <a:p>
                      <a:pPr algn="ctr">
                        <a:lnSpc>
                          <a:spcPct val="107000"/>
                        </a:lnSpc>
                        <a:spcAft>
                          <a:spcPts val="0"/>
                        </a:spcAft>
                      </a:pPr>
                      <a:r>
                        <a:rPr lang="sv-SE" sz="1200">
                          <a:solidFill>
                            <a:schemeClr val="bg1"/>
                          </a:solidFill>
                          <a:effectLst/>
                          <a:latin typeface="+mn-lt"/>
                          <a:ea typeface="MS Mincho" panose="02020609040205080304" pitchFamily="49" charset="-128"/>
                          <a:cs typeface="Segoe UI Light" panose="020B0502040204020203" pitchFamily="34" charset="0"/>
                        </a:rPr>
                        <a:t> Intel® Xeon® Platinum 8180M 2.5GHz (Skylake)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kern="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84774535"/>
                  </a:ext>
                </a:extLst>
              </a:tr>
              <a:tr h="373408">
                <a:tc vMerge="1">
                  <a:txBody>
                    <a:bodyPr/>
                    <a:lstStyle/>
                    <a:p>
                      <a:pPr algn="ctr"/>
                      <a:endParaRPr lang="en-US" sz="11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M208ms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208 vCPU, 5,700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7,040 GiB</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$ 44.62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4143921567"/>
                  </a:ext>
                </a:extLst>
              </a:tr>
            </a:tbl>
          </a:graphicData>
        </a:graphic>
      </p:graphicFrame>
      <p:sp>
        <p:nvSpPr>
          <p:cNvPr id="3" name="Title 3"/>
          <p:cNvSpPr>
            <a:spLocks noGrp="1"/>
          </p:cNvSpPr>
          <p:nvPr>
            <p:ph type="title" idx="4294967295"/>
          </p:nvPr>
        </p:nvSpPr>
        <p:spPr>
          <a:xfrm>
            <a:off x="354563" y="174171"/>
            <a:ext cx="11480250" cy="831940"/>
          </a:xfrm>
        </p:spPr>
        <p:txBody>
          <a:bodyPr>
            <a:noAutofit/>
          </a:bodyPr>
          <a:lstStyle/>
          <a:p>
            <a:r>
              <a:rPr lang="en-US" sz="3600" dirty="0">
                <a:solidFill>
                  <a:schemeClr val="tx1"/>
                </a:solidFill>
                <a:cs typeface="Segoe UI Light" panose="020B0502040204020203" pitchFamily="34" charset="0"/>
              </a:rPr>
              <a:t>Choose Azure VM types to meet sizing requirements</a:t>
            </a:r>
            <a:endParaRPr lang="en-US" sz="2400" i="1" dirty="0">
              <a:solidFill>
                <a:schemeClr val="tx1"/>
              </a:solidFill>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413402" y="121808"/>
            <a:ext cx="166743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highlight>
                  <a:srgbClr val="FF0000"/>
                </a:highlight>
                <a:uLnTx/>
                <a:uFillTx/>
                <a:latin typeface="Segoe UI" panose="020B0502040204020203" pitchFamily="34" charset="0"/>
                <a:cs typeface="Segoe UI" panose="020B0502040204020203" pitchFamily="34" charset="0"/>
              </a:rPr>
              <a:t>Red</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 : </a:t>
            </a:r>
            <a:r>
              <a:rPr lang="en-US" sz="1100" dirty="0">
                <a:latin typeface="Segoe UI" panose="020B0502040204020203" pitchFamily="34" charset="0"/>
                <a:cs typeface="Segoe UI" panose="020B0502040204020203" pitchFamily="34" charset="0"/>
              </a:rPr>
              <a:t>HANA </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certification in roadmap</a:t>
            </a:r>
          </a:p>
        </p:txBody>
      </p:sp>
      <p:sp>
        <p:nvSpPr>
          <p:cNvPr id="6" name="Rectangle 5">
            <a:extLst>
              <a:ext uri="{FF2B5EF4-FFF2-40B4-BE49-F238E27FC236}">
                <a16:creationId xmlns:a16="http://schemas.microsoft.com/office/drawing/2014/main" id="{D90A14AD-94AA-4A24-B643-78C6D6E64FAB}"/>
              </a:ext>
            </a:extLst>
          </p:cNvPr>
          <p:cNvSpPr/>
          <p:nvPr/>
        </p:nvSpPr>
        <p:spPr>
          <a:xfrm>
            <a:off x="3020026" y="6582303"/>
            <a:ext cx="9124277"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ea typeface="+mn-ea"/>
                <a:cs typeface="+mn-cs"/>
              </a:rPr>
              <a:t>SAP Note 1928533 and https://docs.microsoft.com/en-us/azure/virtual-machines/windows/sizes-memory</a:t>
            </a:r>
          </a:p>
        </p:txBody>
      </p:sp>
      <p:sp>
        <p:nvSpPr>
          <p:cNvPr id="5" name="Rectangle 4">
            <a:extLst>
              <a:ext uri="{FF2B5EF4-FFF2-40B4-BE49-F238E27FC236}">
                <a16:creationId xmlns:a16="http://schemas.microsoft.com/office/drawing/2014/main" id="{A9B8CBB6-DA57-4CD8-B79A-4A7B75BC1E80}"/>
              </a:ext>
            </a:extLst>
          </p:cNvPr>
          <p:cNvSpPr/>
          <p:nvPr/>
        </p:nvSpPr>
        <p:spPr bwMode="auto">
          <a:xfrm>
            <a:off x="1721224" y="1039907"/>
            <a:ext cx="1422400"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781ACDB-F535-4ED9-8796-CA615C90D0A1}"/>
              </a:ext>
            </a:extLst>
          </p:cNvPr>
          <p:cNvSpPr/>
          <p:nvPr/>
        </p:nvSpPr>
        <p:spPr bwMode="auto">
          <a:xfrm>
            <a:off x="3848846" y="1039907"/>
            <a:ext cx="593579"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759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DD6B-0DC5-4B92-A54F-6E24BAE7E3C5}"/>
              </a:ext>
            </a:extLst>
          </p:cNvPr>
          <p:cNvSpPr>
            <a:spLocks noGrp="1"/>
          </p:cNvSpPr>
          <p:nvPr>
            <p:ph type="title" idx="4294967295"/>
          </p:nvPr>
        </p:nvSpPr>
        <p:spPr>
          <a:xfrm>
            <a:off x="-1" y="228600"/>
            <a:ext cx="12108129" cy="1558925"/>
          </a:xfrm>
        </p:spPr>
        <p:txBody>
          <a:bodyPr>
            <a:noAutofit/>
          </a:bodyPr>
          <a:lstStyle/>
          <a:p>
            <a:pPr algn="ctr"/>
            <a:r>
              <a:rPr lang="en-US" sz="3600" dirty="0"/>
              <a:t>Premium Storage config to run HANA on M Series VM</a:t>
            </a:r>
          </a:p>
        </p:txBody>
      </p:sp>
      <p:sp>
        <p:nvSpPr>
          <p:cNvPr id="5" name="Rectangle 4">
            <a:extLst>
              <a:ext uri="{FF2B5EF4-FFF2-40B4-BE49-F238E27FC236}">
                <a16:creationId xmlns:a16="http://schemas.microsoft.com/office/drawing/2014/main" id="{AE66455F-7F67-409E-9518-206A92EB51DE}"/>
              </a:ext>
            </a:extLst>
          </p:cNvPr>
          <p:cNvSpPr/>
          <p:nvPr/>
        </p:nvSpPr>
        <p:spPr>
          <a:xfrm>
            <a:off x="6709208" y="2006221"/>
            <a:ext cx="1269241" cy="887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FFD86BD-5D24-407B-866A-9764381C8990}"/>
              </a:ext>
            </a:extLst>
          </p:cNvPr>
          <p:cNvSpPr/>
          <p:nvPr/>
        </p:nvSpPr>
        <p:spPr>
          <a:xfrm>
            <a:off x="10196300" y="1101557"/>
            <a:ext cx="1557488" cy="584775"/>
          </a:xfrm>
          <a:prstGeom prst="rect">
            <a:avLst/>
          </a:prstGeom>
        </p:spPr>
        <p:txBody>
          <a:bodyPr wrap="square">
            <a:spAutoFit/>
          </a:bodyPr>
          <a:lstStyle/>
          <a:p>
            <a:r>
              <a:rPr lang="en-US" sz="1600" dirty="0">
                <a:latin typeface="Segoe UI Light" panose="020B0502040204020203" pitchFamily="34" charset="0"/>
                <a:cs typeface="Segoe UI Light" panose="020B0502040204020203" pitchFamily="34" charset="0"/>
                <a:hlinkClick r:id="rId3"/>
              </a:rPr>
              <a:t>Link</a:t>
            </a:r>
            <a:r>
              <a:rPr lang="en-US" sz="1600" dirty="0">
                <a:latin typeface="Segoe UI Light" panose="020B0502040204020203" pitchFamily="34" charset="0"/>
                <a:cs typeface="Segoe UI Light" panose="020B0502040204020203" pitchFamily="34" charset="0"/>
              </a:rPr>
              <a:t> to documentation</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14C5D94-FC80-4EB7-8ED3-50B79377EDFC}"/>
                  </a:ext>
                </a:extLst>
              </p14:cNvPr>
              <p14:cNvContentPartPr/>
              <p14:nvPr/>
            </p14:nvContentPartPr>
            <p14:xfrm>
              <a:off x="11774995" y="4157783"/>
              <a:ext cx="360" cy="360"/>
            </p14:xfrm>
          </p:contentPart>
        </mc:Choice>
        <mc:Fallback xmlns="">
          <p:pic>
            <p:nvPicPr>
              <p:cNvPr id="6" name="Ink 5">
                <a:extLst>
                  <a:ext uri="{FF2B5EF4-FFF2-40B4-BE49-F238E27FC236}">
                    <a16:creationId xmlns:a16="http://schemas.microsoft.com/office/drawing/2014/main" id="{514C5D94-FC80-4EB7-8ED3-50B79377EDFC}"/>
                  </a:ext>
                </a:extLst>
              </p:cNvPr>
              <p:cNvPicPr/>
              <p:nvPr/>
            </p:nvPicPr>
            <p:blipFill>
              <a:blip r:embed="rId5"/>
              <a:stretch>
                <a:fillRect/>
              </a:stretch>
            </p:blipFill>
            <p:spPr>
              <a:xfrm>
                <a:off x="11765635" y="4148423"/>
                <a:ext cx="19080" cy="19080"/>
              </a:xfrm>
              <a:prstGeom prst="rect">
                <a:avLst/>
              </a:prstGeom>
            </p:spPr>
          </p:pic>
        </mc:Fallback>
      </mc:AlternateContent>
      <p:pic>
        <p:nvPicPr>
          <p:cNvPr id="8" name="Picture 7">
            <a:extLst>
              <a:ext uri="{FF2B5EF4-FFF2-40B4-BE49-F238E27FC236}">
                <a16:creationId xmlns:a16="http://schemas.microsoft.com/office/drawing/2014/main" id="{762BA1B3-AFE8-4256-BFFA-CC44DFA1779E}"/>
              </a:ext>
            </a:extLst>
          </p:cNvPr>
          <p:cNvPicPr>
            <a:picLocks noChangeAspect="1"/>
          </p:cNvPicPr>
          <p:nvPr/>
        </p:nvPicPr>
        <p:blipFill>
          <a:blip r:embed="rId6"/>
          <a:stretch>
            <a:fillRect/>
          </a:stretch>
        </p:blipFill>
        <p:spPr>
          <a:xfrm>
            <a:off x="2512129" y="1133818"/>
            <a:ext cx="7167742" cy="5495582"/>
          </a:xfrm>
          <a:prstGeom prst="rect">
            <a:avLst/>
          </a:prstGeom>
        </p:spPr>
      </p:pic>
      <p:cxnSp>
        <p:nvCxnSpPr>
          <p:cNvPr id="7" name="Connector: Elbow 6">
            <a:extLst>
              <a:ext uri="{FF2B5EF4-FFF2-40B4-BE49-F238E27FC236}">
                <a16:creationId xmlns:a16="http://schemas.microsoft.com/office/drawing/2014/main" id="{A8EE43AD-F96F-4A79-BFF1-5FB8C1C8B3B7}"/>
              </a:ext>
            </a:extLst>
          </p:cNvPr>
          <p:cNvCxnSpPr>
            <a:cxnSpLocks/>
            <a:stCxn id="18" idx="0"/>
            <a:endCxn id="9" idx="1"/>
          </p:cNvCxnSpPr>
          <p:nvPr/>
        </p:nvCxnSpPr>
        <p:spPr>
          <a:xfrm rot="5400000" flipH="1" flipV="1">
            <a:off x="6235227" y="861713"/>
            <a:ext cx="349659" cy="52453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143C9B-27B2-4E0E-A942-65FEF0E7407B}"/>
              </a:ext>
            </a:extLst>
          </p:cNvPr>
          <p:cNvSpPr txBox="1"/>
          <p:nvPr/>
        </p:nvSpPr>
        <p:spPr>
          <a:xfrm>
            <a:off x="6672325" y="764486"/>
            <a:ext cx="2842591"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Enable Write Accelerator</a:t>
            </a:r>
          </a:p>
        </p:txBody>
      </p:sp>
      <p:sp>
        <p:nvSpPr>
          <p:cNvPr id="18" name="Oval 17">
            <a:extLst>
              <a:ext uri="{FF2B5EF4-FFF2-40B4-BE49-F238E27FC236}">
                <a16:creationId xmlns:a16="http://schemas.microsoft.com/office/drawing/2014/main" id="{9704039B-339C-4236-854B-DB6DA82019A3}"/>
              </a:ext>
            </a:extLst>
          </p:cNvPr>
          <p:cNvSpPr/>
          <p:nvPr/>
        </p:nvSpPr>
        <p:spPr bwMode="auto">
          <a:xfrm>
            <a:off x="5693697" y="1298811"/>
            <a:ext cx="908180" cy="398708"/>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647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000" dirty="0"/>
              <a:t>S/4HANA HA in Availability Set and DR across Regions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3"/>
          <a:srcRect r="5260" b="24083"/>
          <a:stretch/>
        </p:blipFill>
        <p:spPr>
          <a:xfrm>
            <a:off x="3520981" y="1903826"/>
            <a:ext cx="491600" cy="413895"/>
          </a:xfrm>
          <a:prstGeom prst="rect">
            <a:avLst/>
          </a:prstGeom>
          <a:effectLst>
            <a:glow rad="101600">
              <a:srgbClr val="FFFF00">
                <a:alpha val="60000"/>
              </a:srgbClr>
            </a:glow>
          </a:effectLst>
        </p:spPr>
      </p:pic>
      <p:pic>
        <p:nvPicPr>
          <p:cNvPr id="19" name="Picture 18">
            <a:extLst>
              <a:ext uri="{FF2B5EF4-FFF2-40B4-BE49-F238E27FC236}">
                <a16:creationId xmlns:a16="http://schemas.microsoft.com/office/drawing/2014/main" id="{A9020209-DB04-41B2-829E-6FFDFE70C9AD}"/>
              </a:ext>
            </a:extLst>
          </p:cNvPr>
          <p:cNvPicPr>
            <a:picLocks noChangeAspect="1"/>
          </p:cNvPicPr>
          <p:nvPr/>
        </p:nvPicPr>
        <p:blipFill rotWithShape="1">
          <a:blip r:embed="rId3"/>
          <a:srcRect r="5260" b="24083"/>
          <a:stretch/>
        </p:blipFill>
        <p:spPr>
          <a:xfrm>
            <a:off x="4690139" y="1903825"/>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19"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3"/>
          <a:srcRect r="5260" b="24083"/>
          <a:stretch/>
        </p:blipFill>
        <p:spPr>
          <a:xfrm>
            <a:off x="3527805" y="3203426"/>
            <a:ext cx="491600" cy="413895"/>
          </a:xfrm>
          <a:prstGeom prst="rect">
            <a:avLst/>
          </a:prstGeom>
          <a:effectLst>
            <a:glow rad="101600">
              <a:srgbClr val="FFFF00">
                <a:alpha val="60000"/>
              </a:srgbClr>
            </a:glow>
          </a:effectLst>
        </p:spPr>
      </p:pic>
      <p:pic>
        <p:nvPicPr>
          <p:cNvPr id="27" name="Picture 26">
            <a:extLst>
              <a:ext uri="{FF2B5EF4-FFF2-40B4-BE49-F238E27FC236}">
                <a16:creationId xmlns:a16="http://schemas.microsoft.com/office/drawing/2014/main" id="{A5D3D7DE-53D8-44E4-9C23-32B1D8996E70}"/>
              </a:ext>
            </a:extLst>
          </p:cNvPr>
          <p:cNvPicPr>
            <a:picLocks noChangeAspect="1"/>
          </p:cNvPicPr>
          <p:nvPr/>
        </p:nvPicPr>
        <p:blipFill rotWithShape="1">
          <a:blip r:embed="rId3"/>
          <a:srcRect r="5260" b="24083"/>
          <a:stretch/>
        </p:blipFill>
        <p:spPr>
          <a:xfrm>
            <a:off x="4696963" y="3203425"/>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3"/>
          <a:srcRect r="5260" b="24083"/>
          <a:stretch/>
        </p:blipFill>
        <p:spPr>
          <a:xfrm>
            <a:off x="3527805" y="4498768"/>
            <a:ext cx="491600" cy="413895"/>
          </a:xfrm>
          <a:prstGeom prst="rect">
            <a:avLst/>
          </a:prstGeom>
          <a:effectLst>
            <a:glow rad="101600">
              <a:srgbClr val="FFFF00">
                <a:alpha val="60000"/>
              </a:srgbClr>
            </a:glow>
          </a:effectLst>
        </p:spPr>
      </p:pic>
      <p:pic>
        <p:nvPicPr>
          <p:cNvPr id="32" name="Picture 31">
            <a:extLst>
              <a:ext uri="{FF2B5EF4-FFF2-40B4-BE49-F238E27FC236}">
                <a16:creationId xmlns:a16="http://schemas.microsoft.com/office/drawing/2014/main" id="{7BE5CC2F-8189-4F89-9867-31500F3CBA87}"/>
              </a:ext>
            </a:extLst>
          </p:cNvPr>
          <p:cNvPicPr>
            <a:picLocks noChangeAspect="1"/>
          </p:cNvPicPr>
          <p:nvPr/>
        </p:nvPicPr>
        <p:blipFill rotWithShape="1">
          <a:blip r:embed="rId3"/>
          <a:srcRect r="5260" b="24083"/>
          <a:stretch/>
        </p:blipFill>
        <p:spPr>
          <a:xfrm>
            <a:off x="4696963" y="4498767"/>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32"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4"/>
          <a:stretch>
            <a:fillRect/>
          </a:stretch>
        </p:blipFill>
        <p:spPr>
          <a:xfrm>
            <a:off x="4236324" y="1841884"/>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4"/>
          <a:stretch>
            <a:fillRect/>
          </a:stretch>
        </p:blipFill>
        <p:spPr>
          <a:xfrm>
            <a:off x="4224809" y="3141484"/>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3"/>
          <a:srcRect r="5260" b="24083"/>
          <a:stretch/>
        </p:blipFill>
        <p:spPr>
          <a:xfrm>
            <a:off x="3527805" y="5800262"/>
            <a:ext cx="491600" cy="413895"/>
          </a:xfrm>
          <a:prstGeom prst="rect">
            <a:avLst/>
          </a:prstGeom>
          <a:effectLst>
            <a:glow rad="101600">
              <a:srgbClr val="FFFF00">
                <a:alpha val="6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3"/>
          <a:srcRect r="5260" b="24083"/>
          <a:stretch/>
        </p:blipFill>
        <p:spPr>
          <a:xfrm>
            <a:off x="4696963" y="5800261"/>
            <a:ext cx="491600" cy="413895"/>
          </a:xfrm>
          <a:prstGeom prst="rect">
            <a:avLst/>
          </a:prstGeom>
          <a:effectLst>
            <a:glow rad="101600">
              <a:srgbClr val="FFFF00">
                <a:alpha val="6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3"/>
          <a:srcRect r="5260" b="24083"/>
          <a:stretch/>
        </p:blipFill>
        <p:spPr>
          <a:xfrm>
            <a:off x="4107692" y="5792861"/>
            <a:ext cx="491600" cy="413895"/>
          </a:xfrm>
          <a:prstGeom prst="rect">
            <a:avLst/>
          </a:prstGeom>
          <a:effectLst>
            <a:glow rad="101600">
              <a:srgbClr val="FFFF00">
                <a:alpha val="60000"/>
              </a:srgbClr>
            </a:glow>
          </a:effectLst>
        </p:spPr>
      </p:pic>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sp>
        <p:nvSpPr>
          <p:cNvPr id="53" name="Arrow: Right 52">
            <a:extLst>
              <a:ext uri="{FF2B5EF4-FFF2-40B4-BE49-F238E27FC236}">
                <a16:creationId xmlns:a16="http://schemas.microsoft.com/office/drawing/2014/main" id="{CC23AAEE-ACCD-4583-9B22-B9D645FC7595}"/>
              </a:ext>
            </a:extLst>
          </p:cNvPr>
          <p:cNvSpPr/>
          <p:nvPr/>
        </p:nvSpPr>
        <p:spPr bwMode="auto">
          <a:xfrm>
            <a:off x="5922986" y="3051308"/>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4" name="Arrow: Right 53">
            <a:extLst>
              <a:ext uri="{FF2B5EF4-FFF2-40B4-BE49-F238E27FC236}">
                <a16:creationId xmlns:a16="http://schemas.microsoft.com/office/drawing/2014/main" id="{4C99BC39-59A8-4E1D-A363-777FEF877CBA}"/>
              </a:ext>
            </a:extLst>
          </p:cNvPr>
          <p:cNvSpPr/>
          <p:nvPr/>
        </p:nvSpPr>
        <p:spPr bwMode="auto">
          <a:xfrm>
            <a:off x="5936769" y="4354903"/>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5" name="Arrow: Right 54">
            <a:extLst>
              <a:ext uri="{FF2B5EF4-FFF2-40B4-BE49-F238E27FC236}">
                <a16:creationId xmlns:a16="http://schemas.microsoft.com/office/drawing/2014/main" id="{C7781FA0-8907-4727-921D-811B9F7623BF}"/>
              </a:ext>
            </a:extLst>
          </p:cNvPr>
          <p:cNvSpPr/>
          <p:nvPr/>
        </p:nvSpPr>
        <p:spPr bwMode="auto">
          <a:xfrm>
            <a:off x="5936769" y="5654502"/>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5"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9282814" y="1903827"/>
            <a:ext cx="491600" cy="413895"/>
          </a:xfrm>
          <a:prstGeom prst="rect">
            <a:avLst/>
          </a:prstGeom>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3">
            <a:lum bright="70000" contrast="-70000"/>
          </a:blip>
          <a:srcRect r="5260" b="24083"/>
          <a:stretch/>
        </p:blipFill>
        <p:spPr>
          <a:xfrm>
            <a:off x="9289638" y="3203427"/>
            <a:ext cx="491600" cy="413895"/>
          </a:xfrm>
          <a:prstGeom prst="rect">
            <a:avLst/>
          </a:prstGeom>
        </p:spPr>
      </p:pic>
      <p:pic>
        <p:nvPicPr>
          <p:cNvPr id="75" name="Picture 74">
            <a:extLst>
              <a:ext uri="{FF2B5EF4-FFF2-40B4-BE49-F238E27FC236}">
                <a16:creationId xmlns:a16="http://schemas.microsoft.com/office/drawing/2014/main" id="{BCA98540-EF8F-46D9-85C9-604330860F98}"/>
              </a:ext>
            </a:extLst>
          </p:cNvPr>
          <p:cNvPicPr>
            <a:picLocks noChangeAspect="1"/>
          </p:cNvPicPr>
          <p:nvPr/>
        </p:nvPicPr>
        <p:blipFill rotWithShape="1">
          <a:blip r:embed="rId3">
            <a:lum bright="70000" contrast="-70000"/>
          </a:blip>
          <a:srcRect r="5260" b="24083"/>
          <a:stretch/>
        </p:blipFill>
        <p:spPr>
          <a:xfrm>
            <a:off x="10458796" y="3203426"/>
            <a:ext cx="491600" cy="413895"/>
          </a:xfrm>
          <a:prstGeom prst="rect">
            <a:avLst/>
          </a:prstGeom>
        </p:spPr>
      </p:pic>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3">
            <a:lum bright="70000" contrast="-70000"/>
          </a:blip>
          <a:srcRect r="5260" b="24083"/>
          <a:stretch/>
        </p:blipFill>
        <p:spPr>
          <a:xfrm>
            <a:off x="9289638" y="4498769"/>
            <a:ext cx="491600" cy="413895"/>
          </a:xfrm>
          <a:prstGeom prst="rect">
            <a:avLst/>
          </a:prstGeom>
        </p:spPr>
      </p:pic>
      <p:pic>
        <p:nvPicPr>
          <p:cNvPr id="80" name="Picture 79">
            <a:extLst>
              <a:ext uri="{FF2B5EF4-FFF2-40B4-BE49-F238E27FC236}">
                <a16:creationId xmlns:a16="http://schemas.microsoft.com/office/drawing/2014/main" id="{C4FA99F2-1E63-4A55-AAE0-4320FC08DE44}"/>
              </a:ext>
            </a:extLst>
          </p:cNvPr>
          <p:cNvPicPr>
            <a:picLocks noChangeAspect="1"/>
          </p:cNvPicPr>
          <p:nvPr/>
        </p:nvPicPr>
        <p:blipFill rotWithShape="1">
          <a:blip r:embed="rId3">
            <a:lum bright="70000" contrast="-70000"/>
          </a:blip>
          <a:srcRect r="5260" b="24083"/>
          <a:stretch/>
        </p:blipFill>
        <p:spPr>
          <a:xfrm>
            <a:off x="10458796" y="4498768"/>
            <a:ext cx="491600" cy="413895"/>
          </a:xfrm>
          <a:prstGeom prst="rect">
            <a:avLst/>
          </a:prstGeom>
        </p:spPr>
      </p:pic>
      <p:cxnSp>
        <p:nvCxnSpPr>
          <p:cNvPr id="81" name="Straight Arrow Connector 80">
            <a:extLst>
              <a:ext uri="{FF2B5EF4-FFF2-40B4-BE49-F238E27FC236}">
                <a16:creationId xmlns:a16="http://schemas.microsoft.com/office/drawing/2014/main" id="{D7DCA7C1-B709-48D5-9EBD-B345ECF80BD5}"/>
              </a:ext>
            </a:extLst>
          </p:cNvPr>
          <p:cNvCxnSpPr>
            <a:cxnSpLocks/>
            <a:stCxn id="79" idx="3"/>
            <a:endCxn id="80"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4153896C-8A6D-48A7-AED8-80B823AD057D}"/>
              </a:ext>
            </a:extLst>
          </p:cNvPr>
          <p:cNvPicPr>
            <a:picLocks noChangeAspect="1"/>
          </p:cNvPicPr>
          <p:nvPr/>
        </p:nvPicPr>
        <p:blipFill>
          <a:blip r:embed="rId4">
            <a:lum bright="70000" contrast="-70000"/>
          </a:blip>
          <a:stretch>
            <a:fillRect/>
          </a:stretch>
        </p:blipFill>
        <p:spPr>
          <a:xfrm>
            <a:off x="9986642" y="3141485"/>
            <a:ext cx="243719" cy="235337"/>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3">
            <a:lum bright="70000" contrast="-70000"/>
          </a:blip>
          <a:srcRect r="5260" b="24083"/>
          <a:stretch/>
        </p:blipFill>
        <p:spPr>
          <a:xfrm>
            <a:off x="9289638" y="5800263"/>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3">
            <a:lum bright="70000" contrast="-70000"/>
          </a:blip>
          <a:srcRect r="5260" b="24083"/>
          <a:stretch/>
        </p:blipFill>
        <p:spPr>
          <a:xfrm>
            <a:off x="10458796" y="5800262"/>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3">
            <a:lum bright="70000" contrast="-70000"/>
          </a:blip>
          <a:srcRect r="5260" b="24083"/>
          <a:stretch/>
        </p:blipFill>
        <p:spPr>
          <a:xfrm>
            <a:off x="9869525" y="5792862"/>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27"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66A4934-06FF-4F04-836D-EC62D3DA693E}"/>
              </a:ext>
            </a:extLst>
          </p:cNvPr>
          <p:cNvCxnSpPr>
            <a:cxnSpLocks/>
            <a:stCxn id="74" idx="3"/>
            <a:endCxn id="75"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cxnSp>
        <p:nvCxnSpPr>
          <p:cNvPr id="67" name="Straight Connector 66">
            <a:extLst>
              <a:ext uri="{FF2B5EF4-FFF2-40B4-BE49-F238E27FC236}">
                <a16:creationId xmlns:a16="http://schemas.microsoft.com/office/drawing/2014/main" id="{AB37B437-FDEA-4D2A-9788-2067DACAA5DA}"/>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AF040D8-2665-4DB9-B3BB-E86D61925B3B}"/>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55475A-052D-41BC-9907-CDD02A0AA0EB}"/>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2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400" dirty="0"/>
              <a:t>S/4HANA HA and DR across Availability Zones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HSR Sync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3"/>
          <a:srcRect r="5260" b="24083"/>
          <a:stretch/>
        </p:blipFill>
        <p:spPr>
          <a:xfrm>
            <a:off x="4729905" y="1934712"/>
            <a:ext cx="491600" cy="413895"/>
          </a:xfrm>
          <a:prstGeom prst="rect">
            <a:avLst/>
          </a:prstGeom>
          <a:effectLst>
            <a:glow rad="101600">
              <a:srgbClr val="FFFF00">
                <a:alpha val="40000"/>
              </a:srgbClr>
            </a:glow>
          </a:effectLst>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ASCS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3"/>
          <a:srcRect r="5260" b="24083"/>
          <a:stretch/>
        </p:blipFill>
        <p:spPr>
          <a:xfrm>
            <a:off x="4736729" y="3234312"/>
            <a:ext cx="491600" cy="413895"/>
          </a:xfrm>
          <a:prstGeom prst="rect">
            <a:avLst/>
          </a:prstGeom>
          <a:effectLst>
            <a:glow rad="101600">
              <a:srgbClr val="FFFF00">
                <a:alpha val="40000"/>
              </a:srgbClr>
            </a:glow>
          </a:effectLst>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SOFS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3"/>
          <a:srcRect r="5260" b="24083"/>
          <a:stretch/>
        </p:blipFill>
        <p:spPr>
          <a:xfrm>
            <a:off x="4736729" y="4529654"/>
            <a:ext cx="491600" cy="413895"/>
          </a:xfrm>
          <a:prstGeom prst="rect">
            <a:avLst/>
          </a:prstGeom>
          <a:effectLst>
            <a:glow rad="101600">
              <a:srgbClr val="FFFF00">
                <a:alpha val="40000"/>
              </a:srgbClr>
            </a:glow>
          </a:effectLst>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4"/>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4"/>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3"/>
          <a:srcRect r="5260" b="24083"/>
          <a:stretch/>
        </p:blipFill>
        <p:spPr>
          <a:xfrm>
            <a:off x="4162426" y="5793438"/>
            <a:ext cx="491600" cy="413895"/>
          </a:xfrm>
          <a:prstGeom prst="rect">
            <a:avLst/>
          </a:prstGeom>
          <a:effectLst>
            <a:glow rad="101600">
              <a:srgbClr val="FFFF00">
                <a:alpha val="4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3"/>
          <a:srcRect r="5260" b="24083"/>
          <a:stretch/>
        </p:blipFill>
        <p:spPr>
          <a:xfrm>
            <a:off x="5331584" y="5793437"/>
            <a:ext cx="491600" cy="413895"/>
          </a:xfrm>
          <a:prstGeom prst="rect">
            <a:avLst/>
          </a:prstGeom>
          <a:effectLst>
            <a:glow rad="101600">
              <a:srgbClr val="FFFF00">
                <a:alpha val="4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3"/>
          <a:srcRect r="5260" b="24083"/>
          <a:stretch/>
        </p:blipFill>
        <p:spPr>
          <a:xfrm>
            <a:off x="4742313" y="5786037"/>
            <a:ext cx="491600" cy="413895"/>
          </a:xfrm>
          <a:prstGeom prst="rect">
            <a:avLst/>
          </a:prstGeom>
          <a:effectLst>
            <a:glow rad="101600">
              <a:srgbClr val="FFFF00">
                <a:alpha val="40000"/>
              </a:srgbClr>
            </a:glow>
          </a:effectLst>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8534523" y="1936008"/>
            <a:ext cx="491600" cy="413895"/>
          </a:xfrm>
          <a:prstGeom prst="rect">
            <a:avLst/>
          </a:prstGeom>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3"/>
          <a:srcRect r="5260" b="24083"/>
          <a:stretch/>
        </p:blipFill>
        <p:spPr>
          <a:xfrm>
            <a:off x="8541347" y="3235608"/>
            <a:ext cx="491600" cy="413895"/>
          </a:xfrm>
          <a:prstGeom prst="rect">
            <a:avLst/>
          </a:prstGeom>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3"/>
          <a:srcRect r="5260" b="24083"/>
          <a:stretch/>
        </p:blipFill>
        <p:spPr>
          <a:xfrm>
            <a:off x="8541347" y="4530950"/>
            <a:ext cx="491600" cy="413895"/>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3">
            <a:lum bright="70000" contrast="-70000"/>
          </a:blip>
          <a:srcRect r="5260" b="24083"/>
          <a:stretch/>
        </p:blipFill>
        <p:spPr>
          <a:xfrm>
            <a:off x="7961460" y="5793439"/>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3">
            <a:lum bright="70000" contrast="-70000"/>
          </a:blip>
          <a:srcRect r="5260" b="24083"/>
          <a:stretch/>
        </p:blipFill>
        <p:spPr>
          <a:xfrm>
            <a:off x="9130618" y="5793438"/>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3">
            <a:lum bright="70000" contrast="-70000"/>
          </a:blip>
          <a:srcRect r="5260" b="24083"/>
          <a:stretch/>
        </p:blipFill>
        <p:spPr>
          <a:xfrm>
            <a:off x="8541347" y="5786038"/>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58381B-C2E2-4712-9669-42091DC8E2D1}"/>
              </a:ext>
            </a:extLst>
          </p:cNvPr>
          <p:cNvSpPr>
            <a:spLocks noGrp="1"/>
          </p:cNvSpPr>
          <p:nvPr>
            <p:ph type="body" sz="quarter" idx="10"/>
          </p:nvPr>
        </p:nvSpPr>
        <p:spPr>
          <a:xfrm>
            <a:off x="266920" y="1077048"/>
            <a:ext cx="11653523" cy="5693866"/>
          </a:xfrm>
        </p:spPr>
        <p:txBody>
          <a:bodyPr/>
          <a:lstStyle/>
          <a:p>
            <a:pPr marL="514350" indent="-514350">
              <a:buFont typeface="+mj-lt"/>
              <a:buAutoNum type="arabicPeriod"/>
            </a:pPr>
            <a:r>
              <a:rPr lang="en-US" sz="3200" dirty="0">
                <a:solidFill>
                  <a:schemeClr val="tx1"/>
                </a:solidFill>
              </a:rPr>
              <a:t>Key design components : </a:t>
            </a:r>
          </a:p>
          <a:p>
            <a:pPr marL="750896" lvl="1" indent="-514350"/>
            <a:r>
              <a:rPr lang="en-US" sz="2400" dirty="0">
                <a:solidFill>
                  <a:schemeClr val="tx1"/>
                </a:solidFill>
              </a:rPr>
              <a:t>HANA System Replication, Windows/Linux cluster, Windows SOFS or Linux DRBD or Azure NetApp Files, Azure Site Recovery, VNET Hub &amp; Spoke topology </a:t>
            </a:r>
          </a:p>
          <a:p>
            <a:pPr marL="514350" indent="-514350">
              <a:buFont typeface="+mj-lt"/>
              <a:buAutoNum type="arabicPeriod"/>
            </a:pPr>
            <a:r>
              <a:rPr lang="en-US" sz="3200" dirty="0">
                <a:solidFill>
                  <a:schemeClr val="tx1"/>
                </a:solidFill>
              </a:rPr>
              <a:t>Discuss following two HA/DR options and choose one </a:t>
            </a:r>
          </a:p>
          <a:p>
            <a:pPr marL="693746" lvl="1" indent="-457200"/>
            <a:r>
              <a:rPr lang="en-US" sz="2400" dirty="0">
                <a:solidFill>
                  <a:schemeClr val="tx1"/>
                </a:solidFill>
              </a:rPr>
              <a:t>HA in an Availability Set and DR across Regions</a:t>
            </a:r>
          </a:p>
          <a:p>
            <a:pPr marL="905393" lvl="2" indent="-457200"/>
            <a:r>
              <a:rPr lang="en-US" sz="2000" dirty="0">
                <a:solidFill>
                  <a:schemeClr val="tx1"/>
                </a:solidFill>
              </a:rPr>
              <a:t>DR replica can coexist with QA in the second Region</a:t>
            </a:r>
          </a:p>
          <a:p>
            <a:pPr marL="693746" lvl="1" indent="-457200"/>
            <a:r>
              <a:rPr lang="en-US" sz="2400" dirty="0">
                <a:solidFill>
                  <a:schemeClr val="tx1"/>
                </a:solidFill>
              </a:rPr>
              <a:t>HA/DR across Availability Zones</a:t>
            </a:r>
            <a:endParaRPr lang="en-US" sz="1800" dirty="0"/>
          </a:p>
          <a:p>
            <a:pPr marL="514350" indent="-514350">
              <a:buFont typeface="+mj-lt"/>
              <a:buAutoNum type="arabicPeriod"/>
            </a:pPr>
            <a:r>
              <a:rPr lang="en-US" sz="3200" dirty="0"/>
              <a:t>Include network solutions as well</a:t>
            </a:r>
          </a:p>
          <a:p>
            <a:pPr marL="750896" lvl="1" indent="-514350"/>
            <a:r>
              <a:rPr lang="en-US" sz="2400" dirty="0"/>
              <a:t>Add ExpressRoute for end user access and consider geo redundancy </a:t>
            </a:r>
          </a:p>
          <a:p>
            <a:pPr marL="750896" lvl="1" indent="-514350"/>
            <a:r>
              <a:rPr lang="en-US" sz="2400" dirty="0"/>
              <a:t>Add </a:t>
            </a:r>
            <a:r>
              <a:rPr lang="en-US" sz="2400" dirty="0">
                <a:solidFill>
                  <a:schemeClr val="tx1"/>
                </a:solidFill>
              </a:rPr>
              <a:t>Site-to-Site VPN for remote admin &amp; monitoring</a:t>
            </a:r>
            <a:endParaRPr lang="en-US" sz="2400" dirty="0"/>
          </a:p>
          <a:p>
            <a:pPr marL="514350" indent="-514350">
              <a:buFont typeface="+mj-lt"/>
              <a:buAutoNum type="arabicPeriod"/>
            </a:pPr>
            <a:r>
              <a:rPr lang="en-US" sz="3200" dirty="0">
                <a:solidFill>
                  <a:schemeClr val="tx1"/>
                </a:solidFill>
              </a:rPr>
              <a:t>Don’t forget other components : </a:t>
            </a:r>
          </a:p>
          <a:p>
            <a:pPr marL="750896" lvl="1" indent="-514350"/>
            <a:r>
              <a:rPr lang="en-US" sz="2400" dirty="0">
                <a:solidFill>
                  <a:schemeClr val="tx1"/>
                </a:solidFill>
              </a:rPr>
              <a:t>Blob storage for backup retention, jump box, DNS, patching, backup, monitoring, Cloud Witness or SBD Disk</a:t>
            </a:r>
          </a:p>
        </p:txBody>
      </p:sp>
      <p:sp>
        <p:nvSpPr>
          <p:cNvPr id="2" name="Title 1">
            <a:extLst>
              <a:ext uri="{FF2B5EF4-FFF2-40B4-BE49-F238E27FC236}">
                <a16:creationId xmlns:a16="http://schemas.microsoft.com/office/drawing/2014/main" id="{5F568157-8236-472F-A42F-8A4259C24894}"/>
              </a:ext>
            </a:extLst>
          </p:cNvPr>
          <p:cNvSpPr>
            <a:spLocks noGrp="1"/>
          </p:cNvSpPr>
          <p:nvPr>
            <p:ph type="title"/>
          </p:nvPr>
        </p:nvSpPr>
        <p:spPr/>
        <p:txBody>
          <a:bodyPr/>
          <a:lstStyle/>
          <a:p>
            <a:r>
              <a:rPr lang="en-US" dirty="0"/>
              <a:t>Additional Note (Design)</a:t>
            </a:r>
          </a:p>
        </p:txBody>
      </p:sp>
    </p:spTree>
    <p:extLst>
      <p:ext uri="{BB962C8B-B14F-4D97-AF65-F5344CB8AC3E}">
        <p14:creationId xmlns:p14="http://schemas.microsoft.com/office/powerpoint/2010/main" val="1394199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F66CD9-61EC-44AD-A303-A90316F1F4AD}"/>
              </a:ext>
            </a:extLst>
          </p:cNvPr>
          <p:cNvPicPr>
            <a:picLocks noChangeAspect="1"/>
          </p:cNvPicPr>
          <p:nvPr/>
        </p:nvPicPr>
        <p:blipFill>
          <a:blip r:embed="rId3"/>
          <a:stretch>
            <a:fillRect/>
          </a:stretch>
        </p:blipFill>
        <p:spPr>
          <a:xfrm>
            <a:off x="1569719" y="1226316"/>
            <a:ext cx="8162925" cy="5277354"/>
          </a:xfrm>
          <a:prstGeom prst="rect">
            <a:avLst/>
          </a:prstGeom>
        </p:spPr>
      </p:pic>
      <p:sp>
        <p:nvSpPr>
          <p:cNvPr id="3" name="Title 2">
            <a:extLst>
              <a:ext uri="{FF2B5EF4-FFF2-40B4-BE49-F238E27FC236}">
                <a16:creationId xmlns:a16="http://schemas.microsoft.com/office/drawing/2014/main" id="{4776247B-0E83-40FD-855E-83376931B5FD}"/>
              </a:ext>
            </a:extLst>
          </p:cNvPr>
          <p:cNvSpPr>
            <a:spLocks noGrp="1"/>
          </p:cNvSpPr>
          <p:nvPr>
            <p:ph type="title"/>
          </p:nvPr>
        </p:nvSpPr>
        <p:spPr/>
        <p:txBody>
          <a:bodyPr/>
          <a:lstStyle/>
          <a:p>
            <a:r>
              <a:rPr lang="en-US" dirty="0"/>
              <a:t>Azure Pricing Calculator</a:t>
            </a:r>
          </a:p>
        </p:txBody>
      </p:sp>
    </p:spTree>
    <p:extLst>
      <p:ext uri="{BB962C8B-B14F-4D97-AF65-F5344CB8AC3E}">
        <p14:creationId xmlns:p14="http://schemas.microsoft.com/office/powerpoint/2010/main" val="3554493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0E8-8D72-49A6-B6CC-B033B99F0CFA}"/>
              </a:ext>
            </a:extLst>
          </p:cNvPr>
          <p:cNvSpPr>
            <a:spLocks noGrp="1"/>
          </p:cNvSpPr>
          <p:nvPr>
            <p:ph type="title"/>
          </p:nvPr>
        </p:nvSpPr>
        <p:spPr/>
        <p:txBody>
          <a:bodyPr/>
          <a:lstStyle/>
          <a:p>
            <a:r>
              <a:rPr lang="en-US" dirty="0"/>
              <a:t>Additional Note (Pricing) </a:t>
            </a:r>
          </a:p>
        </p:txBody>
      </p:sp>
      <p:sp>
        <p:nvSpPr>
          <p:cNvPr id="3" name="Text Placeholder 2">
            <a:extLst>
              <a:ext uri="{FF2B5EF4-FFF2-40B4-BE49-F238E27FC236}">
                <a16:creationId xmlns:a16="http://schemas.microsoft.com/office/drawing/2014/main" id="{948D6C16-B17D-4D96-ACEA-FA3FF381AB3C}"/>
              </a:ext>
            </a:extLst>
          </p:cNvPr>
          <p:cNvSpPr>
            <a:spLocks noGrp="1"/>
          </p:cNvSpPr>
          <p:nvPr>
            <p:ph type="body" sz="quarter" idx="10"/>
          </p:nvPr>
        </p:nvSpPr>
        <p:spPr>
          <a:xfrm>
            <a:off x="269239" y="1189177"/>
            <a:ext cx="11653523" cy="4431983"/>
          </a:xfrm>
        </p:spPr>
        <p:txBody>
          <a:bodyPr/>
          <a:lstStyle/>
          <a:p>
            <a:pPr marL="742950" indent="-742950">
              <a:buFont typeface="+mj-lt"/>
              <a:buAutoNum type="arabicPeriod"/>
            </a:pPr>
            <a:r>
              <a:rPr lang="en-US" sz="3600" dirty="0"/>
              <a:t>Use Reserved VM Instances option if it helps save costs</a:t>
            </a:r>
          </a:p>
          <a:p>
            <a:pPr marL="742950" indent="-742950">
              <a:buFont typeface="+mj-lt"/>
              <a:buAutoNum type="arabicPeriod"/>
            </a:pPr>
            <a:r>
              <a:rPr lang="en-US" sz="3600" dirty="0"/>
              <a:t>Consider best OS licensing option(s)</a:t>
            </a:r>
          </a:p>
          <a:p>
            <a:pPr marL="979496" lvl="1" indent="-742950"/>
            <a:r>
              <a:rPr lang="en-US" sz="2800" dirty="0"/>
              <a:t>Common NOT to include Windows license costs because of AHUB</a:t>
            </a:r>
          </a:p>
          <a:p>
            <a:pPr marL="979496" lvl="1" indent="-742950"/>
            <a:r>
              <a:rPr lang="en-US" sz="2800" dirty="0"/>
              <a:t>Can include Linux OS subscription costs from Azure marketplace</a:t>
            </a:r>
          </a:p>
          <a:p>
            <a:pPr marL="742950" indent="-742950">
              <a:buFont typeface="+mj-lt"/>
              <a:buAutoNum type="arabicPeriod"/>
            </a:pPr>
            <a:r>
              <a:rPr lang="en-US" sz="3600" dirty="0"/>
              <a:t>Create assumptions for ExpressRoute bandwidth</a:t>
            </a:r>
          </a:p>
          <a:p>
            <a:pPr marL="742950" indent="-742950">
              <a:buFont typeface="+mj-lt"/>
              <a:buAutoNum type="arabicPeriod"/>
            </a:pPr>
            <a:r>
              <a:rPr lang="en-US" sz="3600" dirty="0"/>
              <a:t>Make sure to include a minimum amount of Azure support</a:t>
            </a:r>
          </a:p>
          <a:p>
            <a:pPr marL="979496" lvl="1" indent="-742950"/>
            <a:r>
              <a:rPr lang="en-US" sz="2800" dirty="0"/>
              <a:t>e.g. Azure Professional Direct</a:t>
            </a:r>
          </a:p>
        </p:txBody>
      </p:sp>
    </p:spTree>
    <p:extLst>
      <p:ext uri="{BB962C8B-B14F-4D97-AF65-F5344CB8AC3E}">
        <p14:creationId xmlns:p14="http://schemas.microsoft.com/office/powerpoint/2010/main" val="3555699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Autofit/>
          </a:bodyPr>
          <a:lstStyle/>
          <a:p>
            <a:pPr marL="514350" lvl="0" indent="-514350">
              <a:buFont typeface="+mj-lt"/>
              <a:buAutoNum type="arabicPeriod"/>
            </a:pPr>
            <a:r>
              <a:rPr lang="en-US" sz="2800" dirty="0"/>
              <a:t>Is the proposed solution fully certified by SAP ? </a:t>
            </a:r>
          </a:p>
          <a:p>
            <a:pPr marL="514350" lvl="0" indent="-514350">
              <a:buFont typeface="+mj-lt"/>
              <a:buAutoNum type="arabicPeriod"/>
            </a:pPr>
            <a:r>
              <a:rPr lang="en-US" sz="2800" dirty="0"/>
              <a:t>Does the proposal meet Contoso business continuity requirements? What if there’s outage on VM or storage? How can we restore from backup? How can we failover the landscape in case of an outage?</a:t>
            </a:r>
          </a:p>
          <a:p>
            <a:pPr marL="514350" lvl="0" indent="-514350">
              <a:buFont typeface="+mj-lt"/>
              <a:buAutoNum type="arabicPeriod"/>
            </a:pPr>
            <a:r>
              <a:rPr lang="en-US" sz="2800" dirty="0"/>
              <a:t>There’re legacy systems on-prem that need to interact with S/4HANA in cloud. How can we minimize performance impact in cross-premises scenarios?   </a:t>
            </a:r>
          </a:p>
          <a:p>
            <a:pPr marL="514350" lvl="0" indent="-514350">
              <a:buFont typeface="+mj-lt"/>
              <a:buAutoNum type="arabicPeriod"/>
            </a:pPr>
            <a:r>
              <a:rPr lang="en-US" sz="2800" dirty="0"/>
              <a:t>Can we change the size of the environment if sizing requirements change in future?</a:t>
            </a:r>
          </a:p>
          <a:p>
            <a:pPr marL="514350" lvl="0" indent="-514350">
              <a:buFont typeface="+mj-lt"/>
              <a:buAutoNum type="arabicPeriod"/>
            </a:pPr>
            <a:r>
              <a:rPr lang="en-US" sz="2800" dirty="0"/>
              <a:t>Is there anything not included in the results of Azure Pricing Calculator? </a:t>
            </a:r>
          </a:p>
          <a:p>
            <a:pPr marL="514350" lvl="0" indent="-514350">
              <a:buFont typeface="+mj-lt"/>
              <a:buAutoNum type="arabicPeriod"/>
            </a:pPr>
            <a:r>
              <a:rPr lang="en-US" sz="2800" dirty="0">
                <a:solidFill>
                  <a:schemeClr val="tx1"/>
                </a:solidFill>
                <a:cs typeface="Segoe UI Semilight" panose="020B0402040204020203" pitchFamily="34" charset="0"/>
              </a:rPr>
              <a:t>CFO is asking for cost saving even further. What can we do to optimize the cost? What are our options?</a:t>
            </a:r>
            <a:endParaRPr lang="en-US" sz="1200" dirty="0">
              <a:solidFill>
                <a:schemeClr val="tx1"/>
              </a:solidFill>
            </a:endParaRPr>
          </a:p>
        </p:txBody>
      </p:sp>
    </p:spTree>
    <p:extLst>
      <p:ext uri="{BB962C8B-B14F-4D97-AF65-F5344CB8AC3E}">
        <p14:creationId xmlns:p14="http://schemas.microsoft.com/office/powerpoint/2010/main" val="112130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and price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50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18185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(10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82554"/>
            <a:ext cx="11590398" cy="5496889"/>
          </a:xfrm>
          <a:prstGeom prst="rect">
            <a:avLst/>
          </a:prstGeom>
          <a:noFill/>
        </p:spPr>
        <p:txBody>
          <a:bodyPr wrap="square" lIns="182880" tIns="146304" rIns="182880" bIns="146304" rtlCol="0">
            <a:spAutoFit/>
          </a:bodyPr>
          <a:lstStyle/>
          <a:p>
            <a:pPr>
              <a:lnSpc>
                <a:spcPct val="90000"/>
              </a:lnSpc>
              <a:spcAft>
                <a:spcPts val="600"/>
              </a:spcAft>
            </a:pPr>
            <a:r>
              <a:rPr lang="en-US" sz="2000" dirty="0"/>
              <a:t>Abstract :</a:t>
            </a:r>
          </a:p>
          <a:p>
            <a:r>
              <a:rPr lang="en-US" sz="2000" dirty="0"/>
              <a:t>In this workshop, you will look at what is involved in deploying SAP HANA on Azure with the goals of designing for in-memory database performance, business continuity and flexibility as well as fully optimized total cost of ownership. At the end of this workshop, you will be able to better design, price and present SAP HANA on Azure solutions to your customers. </a:t>
            </a:r>
          </a:p>
          <a:p>
            <a:endParaRPr lang="en-US" sz="2000" dirty="0"/>
          </a:p>
          <a:p>
            <a:pPr>
              <a:lnSpc>
                <a:spcPct val="90000"/>
              </a:lnSpc>
              <a:spcAft>
                <a:spcPts val="600"/>
              </a:spcAft>
            </a:pPr>
            <a:r>
              <a:rPr lang="en-US" sz="2000" dirty="0"/>
              <a:t>Learning objectives :</a:t>
            </a:r>
          </a:p>
          <a:p>
            <a:pPr marL="342900" indent="-342900">
              <a:lnSpc>
                <a:spcPct val="90000"/>
              </a:lnSpc>
              <a:spcAft>
                <a:spcPts val="600"/>
              </a:spcAft>
              <a:buFont typeface="Arial" panose="020B0604020202020204" pitchFamily="34" charset="0"/>
              <a:buChar char="•"/>
            </a:pPr>
            <a:r>
              <a:rPr lang="en-US" sz="2000" dirty="0"/>
              <a:t>Design SAP HANA workloads on Azure in alignment with SAP HANA certification with high availability and disaster recovery.</a:t>
            </a:r>
          </a:p>
          <a:p>
            <a:pPr marL="342900" indent="-342900">
              <a:lnSpc>
                <a:spcPct val="90000"/>
              </a:lnSpc>
              <a:spcAft>
                <a:spcPts val="600"/>
              </a:spcAft>
              <a:buFont typeface="Arial" panose="020B0604020202020204" pitchFamily="34" charset="0"/>
              <a:buChar char="•"/>
            </a:pPr>
            <a:r>
              <a:rPr lang="en-US" sz="2000" dirty="0"/>
              <a:t>Run Azure Pricing Calculator to price the SAP HANA landscape. </a:t>
            </a:r>
          </a:p>
          <a:p>
            <a:pPr marL="342900" indent="-342900">
              <a:lnSpc>
                <a:spcPct val="90000"/>
              </a:lnSpc>
              <a:spcAft>
                <a:spcPts val="600"/>
              </a:spcAft>
              <a:buFont typeface="Arial" panose="020B0604020202020204" pitchFamily="34" charset="0"/>
              <a:buChar char="•"/>
            </a:pPr>
            <a:r>
              <a:rPr lang="en-US" sz="2000" dirty="0"/>
              <a:t>Present the solution to business/technical decision makers and handle Q&amp;A with customer. </a:t>
            </a:r>
            <a:br>
              <a:rPr lang="en-US" sz="2000" dirty="0"/>
            </a:br>
            <a:endParaRPr lang="en-US" sz="2000" dirty="0"/>
          </a:p>
          <a:p>
            <a:pPr>
              <a:lnSpc>
                <a:spcPct val="90000"/>
              </a:lnSpc>
              <a:spcAft>
                <a:spcPts val="600"/>
              </a:spcAft>
            </a:pPr>
            <a:r>
              <a:rPr lang="en-US" sz="2000" dirty="0"/>
              <a:t>Prerequisite : </a:t>
            </a:r>
          </a:p>
          <a:p>
            <a:pPr marL="342900" indent="-342900">
              <a:lnSpc>
                <a:spcPct val="90000"/>
              </a:lnSpc>
              <a:spcAft>
                <a:spcPts val="600"/>
              </a:spcAft>
              <a:buFont typeface="Arial" panose="020B0604020202020204" pitchFamily="34" charset="0"/>
              <a:buChar char="•"/>
            </a:pPr>
            <a:r>
              <a:rPr lang="en-US" sz="2000" dirty="0"/>
              <a:t>R-AIT344 : Architecture deep dive for SAP deployments</a:t>
            </a:r>
          </a:p>
          <a:p>
            <a:pPr marL="342900" indent="-342900">
              <a:lnSpc>
                <a:spcPct val="90000"/>
              </a:lnSpc>
              <a:spcAft>
                <a:spcPts val="600"/>
              </a:spcAft>
              <a:buFont typeface="Arial" panose="020B0604020202020204" pitchFamily="34" charset="0"/>
              <a:buChar char="•"/>
            </a:pPr>
            <a:r>
              <a:rPr lang="en-US" sz="2000" dirty="0"/>
              <a:t>R-AIT333 : SAP Migration Practitioner Panel </a:t>
            </a:r>
          </a:p>
          <a:p>
            <a:pPr marL="342900" indent="-342900">
              <a:lnSpc>
                <a:spcPct val="90000"/>
              </a:lnSpc>
              <a:spcAft>
                <a:spcPts val="600"/>
              </a:spcAft>
              <a:buFont typeface="Arial" panose="020B0604020202020204" pitchFamily="34" charset="0"/>
              <a:buChar char="•"/>
            </a:pPr>
            <a:r>
              <a:rPr lang="en-US" sz="2000" dirty="0"/>
              <a:t>Understanding of </a:t>
            </a:r>
            <a:r>
              <a:rPr lang="en-US" sz="2000" dirty="0">
                <a:hlinkClick r:id="rId3"/>
              </a:rPr>
              <a:t>SAP on Azure Webinar Training</a:t>
            </a:r>
            <a:r>
              <a:rPr lang="en-US" sz="2000" dirty="0"/>
              <a:t> and </a:t>
            </a:r>
            <a:r>
              <a:rPr lang="en-US" sz="2000" dirty="0">
                <a:hlinkClick r:id="rId4"/>
              </a:rPr>
              <a:t>S/4HANA on Azure reference architecture </a:t>
            </a:r>
            <a:endParaRPr lang="en-US" sz="20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20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4409" y="1189175"/>
            <a:ext cx="11798354" cy="5552587"/>
          </a:xfrm>
        </p:spPr>
        <p:txBody>
          <a:bodyPr>
            <a:noAutofit/>
          </a:bodyPr>
          <a:lstStyle/>
          <a:p>
            <a:pPr marL="336145" lvl="1" indent="0">
              <a:buNone/>
            </a:pPr>
            <a:r>
              <a:rPr lang="en-US" sz="2800" dirty="0">
                <a:solidFill>
                  <a:schemeClr val="tx1"/>
                </a:solidFill>
              </a:rPr>
              <a:t>Business Development Manager (BDM) or Application Sponsor (CFO)</a:t>
            </a:r>
          </a:p>
          <a:p>
            <a:pPr lvl="2"/>
            <a:r>
              <a:rPr lang="en-US" sz="2000" dirty="0">
                <a:solidFill>
                  <a:schemeClr val="tx1"/>
                </a:solidFill>
              </a:rPr>
              <a:t>Funds projects &amp; apps</a:t>
            </a:r>
          </a:p>
          <a:p>
            <a:pPr lvl="2"/>
            <a:r>
              <a:rPr lang="en-US" sz="2000" dirty="0">
                <a:solidFill>
                  <a:schemeClr val="tx1"/>
                </a:solidFill>
              </a:rPr>
              <a:t>Most interested in public cloud</a:t>
            </a:r>
          </a:p>
          <a:p>
            <a:pPr marL="560241" lvl="2" indent="0">
              <a:buNone/>
            </a:pPr>
            <a:endParaRPr lang="en-US" sz="2000" dirty="0">
              <a:solidFill>
                <a:schemeClr val="tx1"/>
              </a:solidFill>
            </a:endParaRPr>
          </a:p>
          <a:p>
            <a:pPr marL="336145" lvl="1" indent="0">
              <a:buNone/>
            </a:pPr>
            <a:r>
              <a:rPr lang="en-US" sz="2800" dirty="0">
                <a:solidFill>
                  <a:schemeClr val="tx1"/>
                </a:solidFill>
              </a:rPr>
              <a:t>Business Unit IT / Developers (Director of SAP Business Analysts, Director of SAP Operations)</a:t>
            </a:r>
          </a:p>
          <a:p>
            <a:pPr lvl="2"/>
            <a:r>
              <a:rPr lang="en-US" sz="2000" dirty="0">
                <a:solidFill>
                  <a:schemeClr val="tx1"/>
                </a:solidFill>
              </a:rPr>
              <a:t>Reports to BDM and is responsible for coding and testing apps</a:t>
            </a:r>
          </a:p>
          <a:p>
            <a:pPr lvl="2"/>
            <a:r>
              <a:rPr lang="en-US" sz="2000" dirty="0">
                <a:solidFill>
                  <a:schemeClr val="tx1"/>
                </a:solidFill>
              </a:rPr>
              <a:t>Big influencer of public cloud strategy</a:t>
            </a:r>
          </a:p>
          <a:p>
            <a:pPr marL="560241" lvl="2" indent="0">
              <a:buNone/>
            </a:pPr>
            <a:endParaRPr lang="en-US" sz="2000" dirty="0">
              <a:solidFill>
                <a:schemeClr val="tx1"/>
              </a:solidFill>
            </a:endParaRPr>
          </a:p>
          <a:p>
            <a:pPr marL="336145" lvl="1" indent="0">
              <a:buNone/>
            </a:pPr>
            <a:r>
              <a:rPr lang="en-US" sz="2800" dirty="0">
                <a:solidFill>
                  <a:schemeClr val="tx1"/>
                </a:solidFill>
              </a:rPr>
              <a:t>Central IT (VP of IT Operations)</a:t>
            </a:r>
          </a:p>
          <a:p>
            <a:pPr lvl="2"/>
            <a:r>
              <a:rPr lang="en-US" sz="2000" dirty="0">
                <a:solidFill>
                  <a:schemeClr val="tx1"/>
                </a:solidFill>
              </a:rPr>
              <a:t>Reports into CIO and responsible for operating datacenter</a:t>
            </a:r>
          </a:p>
          <a:p>
            <a:pPr lvl="2"/>
            <a:r>
              <a:rPr lang="en-US" sz="2000" dirty="0">
                <a:solidFill>
                  <a:schemeClr val="tx1"/>
                </a:solidFill>
              </a:rPr>
              <a:t>Concerned about shadow IT created issues: security/compliance, server sprawl, and lack of control</a:t>
            </a:r>
          </a:p>
          <a:p>
            <a:pPr marL="336145" lvl="1" indent="0">
              <a:buNone/>
            </a:pPr>
            <a:endParaRPr lang="en-US" sz="2800" dirty="0">
              <a:solidFill>
                <a:schemeClr val="tx1"/>
              </a:solidFill>
              <a:latin typeface="+mj-lt"/>
            </a:endParaRPr>
          </a:p>
          <a:p>
            <a:pPr marL="336145" lvl="1" indent="0">
              <a:buNone/>
            </a:pPr>
            <a:endParaRPr lang="en-US" sz="1200" dirty="0">
              <a:solidFill>
                <a:schemeClr val="tx1"/>
              </a:solidFill>
              <a:latin typeface="+mj-lt"/>
            </a:endParaRPr>
          </a:p>
          <a:p>
            <a:pPr marL="0" indent="0">
              <a:spcAft>
                <a:spcPts val="882"/>
              </a:spcAft>
              <a:buNone/>
            </a:pPr>
            <a:endParaRPr lang="en-US" sz="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8" y="1504294"/>
            <a:ext cx="11526077" cy="1200329"/>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HA in Availability Set and DR across Regions</a:t>
            </a:r>
          </a:p>
          <a:p>
            <a:pPr marL="285750" indent="-285750">
              <a:buFont typeface="Arial" panose="020B0604020202020204" pitchFamily="34" charset="0"/>
              <a:buChar char="•"/>
            </a:pPr>
            <a:r>
              <a:rPr lang="en-US" sz="3600" dirty="0">
                <a:latin typeface="+mj-lt"/>
              </a:rPr>
              <a:t>Azure VMs - HA and DR across Availability Zones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290">
            <a:extLst>
              <a:ext uri="{FF2B5EF4-FFF2-40B4-BE49-F238E27FC236}">
                <a16:creationId xmlns:a16="http://schemas.microsoft.com/office/drawing/2014/main" id="{B69E6DB7-9808-4254-A131-BFFE98B6055C}"/>
              </a:ext>
            </a:extLst>
          </p:cNvPr>
          <p:cNvSpPr/>
          <p:nvPr/>
        </p:nvSpPr>
        <p:spPr>
          <a:xfrm>
            <a:off x="3051076" y="4624224"/>
            <a:ext cx="7790104" cy="216903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West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2" name="Rectangle 201">
            <a:extLst>
              <a:ext uri="{FF2B5EF4-FFF2-40B4-BE49-F238E27FC236}">
                <a16:creationId xmlns:a16="http://schemas.microsoft.com/office/drawing/2014/main" id="{F5031323-2D9F-453D-9277-E400104F29E1}"/>
              </a:ext>
            </a:extLst>
          </p:cNvPr>
          <p:cNvSpPr/>
          <p:nvPr/>
        </p:nvSpPr>
        <p:spPr>
          <a:xfrm>
            <a:off x="3229700" y="4892777"/>
            <a:ext cx="7475311" cy="184125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84" name="Rectangle 83"/>
          <p:cNvSpPr/>
          <p:nvPr/>
        </p:nvSpPr>
        <p:spPr>
          <a:xfrm>
            <a:off x="3046983" y="669263"/>
            <a:ext cx="7790104" cy="3771756"/>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453" y="1109212"/>
            <a:ext cx="7475311" cy="323342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20437" y="1203859"/>
            <a:ext cx="2260659" cy="26987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22370" y="1435811"/>
            <a:ext cx="430473" cy="236302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0256" y="2895819"/>
            <a:ext cx="239412" cy="239412"/>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8352" y="2677088"/>
            <a:ext cx="751904" cy="338437"/>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E31DE99D-37B4-42E8-9C00-131F5EBC8377}"/>
              </a:ext>
            </a:extLst>
          </p:cNvPr>
          <p:cNvSpPr txBox="1"/>
          <p:nvPr/>
        </p:nvSpPr>
        <p:spPr>
          <a:xfrm>
            <a:off x="3362397" y="3235240"/>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218" name="Rectangle 217">
            <a:extLst>
              <a:ext uri="{FF2B5EF4-FFF2-40B4-BE49-F238E27FC236}">
                <a16:creationId xmlns:a16="http://schemas.microsoft.com/office/drawing/2014/main" id="{BCA0AB0A-4A1C-4E7C-8AE3-724E5AEBF974}"/>
              </a:ext>
            </a:extLst>
          </p:cNvPr>
          <p:cNvSpPr/>
          <p:nvPr/>
        </p:nvSpPr>
        <p:spPr>
          <a:xfrm>
            <a:off x="5857194" y="1210770"/>
            <a:ext cx="4703385" cy="250992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6"/>
            <a:ext cx="441941"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64" name="Rectangle 263">
            <a:extLst>
              <a:ext uri="{FF2B5EF4-FFF2-40B4-BE49-F238E27FC236}">
                <a16:creationId xmlns:a16="http://schemas.microsoft.com/office/drawing/2014/main" id="{7678B065-031C-4BBA-9227-A94C0AD82DBE}"/>
              </a:ext>
            </a:extLst>
          </p:cNvPr>
          <p:cNvSpPr/>
          <p:nvPr/>
        </p:nvSpPr>
        <p:spPr>
          <a:xfrm>
            <a:off x="5857194" y="3819348"/>
            <a:ext cx="4692875" cy="46136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Others)</a:t>
            </a:r>
          </a:p>
        </p:txBody>
      </p:sp>
      <p:sp>
        <p:nvSpPr>
          <p:cNvPr id="275" name="Rectangle 274">
            <a:extLst>
              <a:ext uri="{FF2B5EF4-FFF2-40B4-BE49-F238E27FC236}">
                <a16:creationId xmlns:a16="http://schemas.microsoft.com/office/drawing/2014/main" id="{F7FB6E05-BC2D-4D6C-90A9-3F53DB4721ED}"/>
              </a:ext>
            </a:extLst>
          </p:cNvPr>
          <p:cNvSpPr/>
          <p:nvPr/>
        </p:nvSpPr>
        <p:spPr>
          <a:xfrm>
            <a:off x="5918428" y="1450307"/>
            <a:ext cx="4553999" cy="105499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AP + DB</a:t>
            </a:r>
          </a:p>
        </p:txBody>
      </p:sp>
      <p:sp>
        <p:nvSpPr>
          <p:cNvPr id="130" name="Rectangle 129">
            <a:extLst>
              <a:ext uri="{FF2B5EF4-FFF2-40B4-BE49-F238E27FC236}">
                <a16:creationId xmlns:a16="http://schemas.microsoft.com/office/drawing/2014/main" id="{2EE383F8-7A78-4E8C-A280-BB5FF6C176F0}"/>
              </a:ext>
            </a:extLst>
          </p:cNvPr>
          <p:cNvSpPr/>
          <p:nvPr/>
        </p:nvSpPr>
        <p:spPr>
          <a:xfrm>
            <a:off x="6866069" y="1647225"/>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ASCS/ERS</a:t>
            </a:r>
          </a:p>
        </p:txBody>
      </p:sp>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26596" y="1934626"/>
            <a:ext cx="146410" cy="146410"/>
          </a:xfrm>
          <a:prstGeom prst="rect">
            <a:avLst/>
          </a:prstGeom>
        </p:spPr>
      </p:pic>
      <p:sp>
        <p:nvSpPr>
          <p:cNvPr id="282" name="Rectangle 281">
            <a:extLst>
              <a:ext uri="{FF2B5EF4-FFF2-40B4-BE49-F238E27FC236}">
                <a16:creationId xmlns:a16="http://schemas.microsoft.com/office/drawing/2014/main" id="{C1D942DF-0525-4FF2-ABA2-5238A29782CA}"/>
              </a:ext>
            </a:extLst>
          </p:cNvPr>
          <p:cNvSpPr/>
          <p:nvPr/>
        </p:nvSpPr>
        <p:spPr>
          <a:xfrm>
            <a:off x="8642947" y="1646346"/>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HANA System Replication</a:t>
            </a:r>
          </a:p>
        </p:txBody>
      </p:sp>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84264" y="1829560"/>
            <a:ext cx="146410" cy="146410"/>
          </a:xfrm>
          <a:prstGeom prst="rect">
            <a:avLst/>
          </a:prstGeom>
        </p:spPr>
      </p:pic>
      <p:cxnSp>
        <p:nvCxnSpPr>
          <p:cNvPr id="288" name="Connector: Elbow 287">
            <a:extLst>
              <a:ext uri="{FF2B5EF4-FFF2-40B4-BE49-F238E27FC236}">
                <a16:creationId xmlns:a16="http://schemas.microsoft.com/office/drawing/2014/main" id="{8A66D3CF-ED44-45D4-BB21-5DDDEFD5F43D}"/>
              </a:ext>
            </a:extLst>
          </p:cNvPr>
          <p:cNvCxnSpPr>
            <a:cxnSpLocks/>
            <a:stCxn id="286" idx="0"/>
            <a:endCxn id="448" idx="0"/>
          </p:cNvCxnSpPr>
          <p:nvPr/>
        </p:nvCxnSpPr>
        <p:spPr>
          <a:xfrm rot="16200000" flipH="1">
            <a:off x="9439419" y="1556420"/>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5C120C75-924C-4D72-AA23-D1F392C55D0F}"/>
              </a:ext>
            </a:extLst>
          </p:cNvPr>
          <p:cNvCxnSpPr>
            <a:cxnSpLocks/>
            <a:stCxn id="452" idx="0"/>
            <a:endCxn id="453" idx="0"/>
          </p:cNvCxnSpPr>
          <p:nvPr/>
        </p:nvCxnSpPr>
        <p:spPr>
          <a:xfrm rot="16200000" flipH="1">
            <a:off x="7221460" y="1837265"/>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7FB0E952-1A63-4D27-B30B-65BBB8C5F8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8265" y="2306218"/>
            <a:ext cx="234376" cy="234376"/>
          </a:xfrm>
          <a:prstGeom prst="rect">
            <a:avLst/>
          </a:prstGeom>
        </p:spPr>
      </p:pic>
      <p:sp>
        <p:nvSpPr>
          <p:cNvPr id="292" name="Rectangle 291">
            <a:extLst>
              <a:ext uri="{FF2B5EF4-FFF2-40B4-BE49-F238E27FC236}">
                <a16:creationId xmlns:a16="http://schemas.microsoft.com/office/drawing/2014/main" id="{A1A0DE7E-CCEC-4FD4-A7E0-C3C91A2F17B7}"/>
              </a:ext>
            </a:extLst>
          </p:cNvPr>
          <p:cNvSpPr/>
          <p:nvPr/>
        </p:nvSpPr>
        <p:spPr>
          <a:xfrm>
            <a:off x="3374077" y="4985242"/>
            <a:ext cx="2260659" cy="1675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293" name="Rectangle 292">
            <a:extLst>
              <a:ext uri="{FF2B5EF4-FFF2-40B4-BE49-F238E27FC236}">
                <a16:creationId xmlns:a16="http://schemas.microsoft.com/office/drawing/2014/main" id="{6726C409-3CCD-4772-8707-6DE6DFDDA023}"/>
              </a:ext>
            </a:extLst>
          </p:cNvPr>
          <p:cNvSpPr/>
          <p:nvPr/>
        </p:nvSpPr>
        <p:spPr>
          <a:xfrm>
            <a:off x="3462786" y="5253630"/>
            <a:ext cx="430473" cy="131184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94" name="Picture 293">
            <a:extLst>
              <a:ext uri="{FF2B5EF4-FFF2-40B4-BE49-F238E27FC236}">
                <a16:creationId xmlns:a16="http://schemas.microsoft.com/office/drawing/2014/main" id="{9B9E5E1A-2E4C-4559-853C-E2A59A101278}"/>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48641" y="4990205"/>
            <a:ext cx="260485" cy="260485"/>
          </a:xfrm>
          <a:prstGeom prst="rect">
            <a:avLst/>
          </a:prstGeom>
        </p:spPr>
      </p:pic>
      <p:pic>
        <p:nvPicPr>
          <p:cNvPr id="295" name="Picture 294">
            <a:extLst>
              <a:ext uri="{FF2B5EF4-FFF2-40B4-BE49-F238E27FC236}">
                <a16:creationId xmlns:a16="http://schemas.microsoft.com/office/drawing/2014/main" id="{803327B5-8A03-4D89-83BF-D2BC33E59C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8445" y="5902017"/>
            <a:ext cx="239412" cy="239412"/>
          </a:xfrm>
          <a:prstGeom prst="rect">
            <a:avLst/>
          </a:prstGeom>
        </p:spPr>
      </p:pic>
      <p:sp>
        <p:nvSpPr>
          <p:cNvPr id="298" name="Rectangle 297">
            <a:extLst>
              <a:ext uri="{FF2B5EF4-FFF2-40B4-BE49-F238E27FC236}">
                <a16:creationId xmlns:a16="http://schemas.microsoft.com/office/drawing/2014/main" id="{71527BB1-2936-4C0F-A329-F39C5B42A80C}"/>
              </a:ext>
            </a:extLst>
          </p:cNvPr>
          <p:cNvSpPr/>
          <p:nvPr/>
        </p:nvSpPr>
        <p:spPr>
          <a:xfrm>
            <a:off x="3980027" y="5250690"/>
            <a:ext cx="719901" cy="131184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01" name="Picture 300">
            <a:extLst>
              <a:ext uri="{FF2B5EF4-FFF2-40B4-BE49-F238E27FC236}">
                <a16:creationId xmlns:a16="http://schemas.microsoft.com/office/drawing/2014/main" id="{C4D9CFC4-AA25-41C9-8F7A-F421E148F76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55440" y="6298858"/>
            <a:ext cx="234376" cy="234376"/>
          </a:xfrm>
          <a:prstGeom prst="rect">
            <a:avLst/>
          </a:prstGeom>
        </p:spPr>
      </p:pic>
      <p:sp>
        <p:nvSpPr>
          <p:cNvPr id="302" name="Rectangle 301">
            <a:extLst>
              <a:ext uri="{FF2B5EF4-FFF2-40B4-BE49-F238E27FC236}">
                <a16:creationId xmlns:a16="http://schemas.microsoft.com/office/drawing/2014/main" id="{E4E70616-15AD-4348-BA27-E48A6701611C}"/>
              </a:ext>
            </a:extLst>
          </p:cNvPr>
          <p:cNvSpPr/>
          <p:nvPr/>
        </p:nvSpPr>
        <p:spPr>
          <a:xfrm>
            <a:off x="5841927" y="4987978"/>
            <a:ext cx="4719393" cy="16722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DR/QA)</a:t>
            </a:r>
          </a:p>
        </p:txBody>
      </p:sp>
      <p:sp>
        <p:nvSpPr>
          <p:cNvPr id="305" name="Rectangle 304">
            <a:extLst>
              <a:ext uri="{FF2B5EF4-FFF2-40B4-BE49-F238E27FC236}">
                <a16:creationId xmlns:a16="http://schemas.microsoft.com/office/drawing/2014/main" id="{C1736C60-8B71-4300-81CA-0D5189884B82}"/>
              </a:ext>
            </a:extLst>
          </p:cNvPr>
          <p:cNvSpPr/>
          <p:nvPr/>
        </p:nvSpPr>
        <p:spPr>
          <a:xfrm>
            <a:off x="4779498" y="5253198"/>
            <a:ext cx="726926" cy="132184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316" name="Rectangle 315">
            <a:extLst>
              <a:ext uri="{FF2B5EF4-FFF2-40B4-BE49-F238E27FC236}">
                <a16:creationId xmlns:a16="http://schemas.microsoft.com/office/drawing/2014/main" id="{EFF220A7-3E42-4765-B49D-EF8E200141AA}"/>
              </a:ext>
            </a:extLst>
          </p:cNvPr>
          <p:cNvSpPr/>
          <p:nvPr/>
        </p:nvSpPr>
        <p:spPr>
          <a:xfrm>
            <a:off x="5936521" y="5421662"/>
            <a:ext cx="4556408" cy="102041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QA/DR AP + DB</a:t>
            </a:r>
          </a:p>
        </p:txBody>
      </p:sp>
      <p:pic>
        <p:nvPicPr>
          <p:cNvPr id="335" name="Picture 334">
            <a:extLst>
              <a:ext uri="{FF2B5EF4-FFF2-40B4-BE49-F238E27FC236}">
                <a16:creationId xmlns:a16="http://schemas.microsoft.com/office/drawing/2014/main" id="{CB5DBAE0-CA0F-4EA1-93D9-B08358CDA5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75480" y="5912944"/>
            <a:ext cx="234376" cy="234376"/>
          </a:xfrm>
          <a:prstGeom prst="rect">
            <a:avLst/>
          </a:prstGeom>
        </p:spPr>
      </p:pic>
      <p:pic>
        <p:nvPicPr>
          <p:cNvPr id="338" name="Picture 337">
            <a:extLst>
              <a:ext uri="{FF2B5EF4-FFF2-40B4-BE49-F238E27FC236}">
                <a16:creationId xmlns:a16="http://schemas.microsoft.com/office/drawing/2014/main" id="{98F50F8E-B0BF-406E-B920-7DD37A88D4E8}"/>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23934" y="1955247"/>
            <a:ext cx="239412" cy="239412"/>
          </a:xfrm>
          <a:prstGeom prst="rect">
            <a:avLst/>
          </a:prstGeom>
        </p:spPr>
      </p:pic>
      <p:sp>
        <p:nvSpPr>
          <p:cNvPr id="339" name="TextBox 338">
            <a:extLst>
              <a:ext uri="{FF2B5EF4-FFF2-40B4-BE49-F238E27FC236}">
                <a16:creationId xmlns:a16="http://schemas.microsoft.com/office/drawing/2014/main" id="{486CB7F4-0D75-4D9D-A8AD-A628E4B42F8A}"/>
              </a:ext>
            </a:extLst>
          </p:cNvPr>
          <p:cNvSpPr txBox="1"/>
          <p:nvPr/>
        </p:nvSpPr>
        <p:spPr>
          <a:xfrm>
            <a:off x="3363835" y="2214927"/>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40" name="Picture 339">
            <a:extLst>
              <a:ext uri="{FF2B5EF4-FFF2-40B4-BE49-F238E27FC236}">
                <a16:creationId xmlns:a16="http://schemas.microsoft.com/office/drawing/2014/main" id="{CA5ADC1C-34B7-4EE0-AA7D-0D407CF3A857}"/>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57687" y="5307131"/>
            <a:ext cx="239412" cy="239412"/>
          </a:xfrm>
          <a:prstGeom prst="rect">
            <a:avLst/>
          </a:prstGeom>
        </p:spPr>
      </p:pic>
      <p:sp>
        <p:nvSpPr>
          <p:cNvPr id="341" name="TextBox 340">
            <a:extLst>
              <a:ext uri="{FF2B5EF4-FFF2-40B4-BE49-F238E27FC236}">
                <a16:creationId xmlns:a16="http://schemas.microsoft.com/office/drawing/2014/main" id="{AADFD2A9-604F-4815-AA58-C54DA08A9952}"/>
              </a:ext>
            </a:extLst>
          </p:cNvPr>
          <p:cNvSpPr txBox="1"/>
          <p:nvPr/>
        </p:nvSpPr>
        <p:spPr>
          <a:xfrm>
            <a:off x="3397452" y="5540794"/>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47" name="Rectangle 346">
            <a:extLst>
              <a:ext uri="{FF2B5EF4-FFF2-40B4-BE49-F238E27FC236}">
                <a16:creationId xmlns:a16="http://schemas.microsoft.com/office/drawing/2014/main" id="{30E6EA4D-2F4B-474C-9DF8-42001F7479A1}"/>
              </a:ext>
            </a:extLst>
          </p:cNvPr>
          <p:cNvSpPr/>
          <p:nvPr/>
        </p:nvSpPr>
        <p:spPr>
          <a:xfrm>
            <a:off x="5913057" y="2596234"/>
            <a:ext cx="4553999" cy="99217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Dev AP + DB</a:t>
            </a:r>
          </a:p>
        </p:txBody>
      </p:sp>
      <p:cxnSp>
        <p:nvCxnSpPr>
          <p:cNvPr id="32" name="Connector: Elbow 31">
            <a:extLst>
              <a:ext uri="{FF2B5EF4-FFF2-40B4-BE49-F238E27FC236}">
                <a16:creationId xmlns:a16="http://schemas.microsoft.com/office/drawing/2014/main" id="{455F8975-0FFF-4C7F-A644-0CAB438FF4D4}"/>
              </a:ext>
            </a:extLst>
          </p:cNvPr>
          <p:cNvCxnSpPr>
            <a:cxnSpLocks/>
            <a:stCxn id="118" idx="3"/>
            <a:endCxn id="218" idx="1"/>
          </p:cNvCxnSpPr>
          <p:nvPr/>
        </p:nvCxnSpPr>
        <p:spPr>
          <a:xfrm flipV="1">
            <a:off x="5581096" y="2465733"/>
            <a:ext cx="276098" cy="87517"/>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8" name="Connector: Elbow 347">
            <a:extLst>
              <a:ext uri="{FF2B5EF4-FFF2-40B4-BE49-F238E27FC236}">
                <a16:creationId xmlns:a16="http://schemas.microsoft.com/office/drawing/2014/main" id="{EA6DBA57-9BB2-49E4-BB38-1A2718F7B706}"/>
              </a:ext>
            </a:extLst>
          </p:cNvPr>
          <p:cNvCxnSpPr>
            <a:cxnSpLocks/>
            <a:stCxn id="118" idx="3"/>
            <a:endCxn id="264" idx="1"/>
          </p:cNvCxnSpPr>
          <p:nvPr/>
        </p:nvCxnSpPr>
        <p:spPr>
          <a:xfrm>
            <a:off x="5581096" y="2553250"/>
            <a:ext cx="276098" cy="1496782"/>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AA63C926-577E-4DDF-AF71-03948F4F1A78}"/>
              </a:ext>
            </a:extLst>
          </p:cNvPr>
          <p:cNvCxnSpPr>
            <a:cxnSpLocks/>
            <a:stCxn id="437" idx="3"/>
          </p:cNvCxnSpPr>
          <p:nvPr/>
        </p:nvCxnSpPr>
        <p:spPr>
          <a:xfrm>
            <a:off x="9968862" y="2177250"/>
            <a:ext cx="45421" cy="3888643"/>
          </a:xfrm>
          <a:prstGeom prst="bentConnector3">
            <a:avLst>
              <a:gd name="adj1" fmla="val 60329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69683" y="1153706"/>
            <a:ext cx="301737" cy="301737"/>
          </a:xfrm>
          <a:prstGeom prst="rect">
            <a:avLst/>
          </a:prstGeom>
        </p:spPr>
      </p:pic>
      <p:pic>
        <p:nvPicPr>
          <p:cNvPr id="219" name="Picture 218">
            <a:extLst>
              <a:ext uri="{FF2B5EF4-FFF2-40B4-BE49-F238E27FC236}">
                <a16:creationId xmlns:a16="http://schemas.microsoft.com/office/drawing/2014/main" id="{F1EB3979-8764-4653-B42F-DF9EBA2C5F6B}"/>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76968" y="4966702"/>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0171" y="3966026"/>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 </a:t>
            </a:r>
          </a:p>
        </p:txBody>
      </p:sp>
      <p:sp>
        <p:nvSpPr>
          <p:cNvPr id="280" name="Rectangle 279">
            <a:extLst>
              <a:ext uri="{FF2B5EF4-FFF2-40B4-BE49-F238E27FC236}">
                <a16:creationId xmlns:a16="http://schemas.microsoft.com/office/drawing/2014/main" id="{1D559BFF-1A27-46FB-8E33-073BEEB2E8CD}"/>
              </a:ext>
            </a:extLst>
          </p:cNvPr>
          <p:cNvSpPr/>
          <p:nvPr/>
        </p:nvSpPr>
        <p:spPr>
          <a:xfrm>
            <a:off x="6027461" y="1639167"/>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SOFS</a:t>
            </a:r>
          </a:p>
        </p:txBody>
      </p:sp>
      <p:cxnSp>
        <p:nvCxnSpPr>
          <p:cNvPr id="311" name="Connector: Elbow 310">
            <a:extLst>
              <a:ext uri="{FF2B5EF4-FFF2-40B4-BE49-F238E27FC236}">
                <a16:creationId xmlns:a16="http://schemas.microsoft.com/office/drawing/2014/main" id="{82079AE8-CB1B-49F1-8317-4AA7500AF099}"/>
              </a:ext>
            </a:extLst>
          </p:cNvPr>
          <p:cNvCxnSpPr>
            <a:cxnSpLocks/>
            <a:stCxn id="432" idx="0"/>
            <a:endCxn id="433" idx="0"/>
          </p:cNvCxnSpPr>
          <p:nvPr/>
        </p:nvCxnSpPr>
        <p:spPr>
          <a:xfrm rot="16200000" flipH="1">
            <a:off x="6341949" y="1962748"/>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16DEDF63-22AF-47D6-B6AA-3615A9D45969}"/>
              </a:ext>
            </a:extLst>
          </p:cNvPr>
          <p:cNvSpPr/>
          <p:nvPr/>
        </p:nvSpPr>
        <p:spPr>
          <a:xfrm>
            <a:off x="7690141" y="1638614"/>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cxnSp>
        <p:nvCxnSpPr>
          <p:cNvPr id="397" name="Connector: Elbow 396">
            <a:extLst>
              <a:ext uri="{FF2B5EF4-FFF2-40B4-BE49-F238E27FC236}">
                <a16:creationId xmlns:a16="http://schemas.microsoft.com/office/drawing/2014/main" id="{172CC158-0FDC-4284-BC96-3F9B2B5315C1}"/>
              </a:ext>
            </a:extLst>
          </p:cNvPr>
          <p:cNvCxnSpPr>
            <a:cxnSpLocks/>
            <a:stCxn id="292" idx="3"/>
            <a:endCxn id="302" idx="1"/>
          </p:cNvCxnSpPr>
          <p:nvPr/>
        </p:nvCxnSpPr>
        <p:spPr>
          <a:xfrm>
            <a:off x="5634736" y="5822754"/>
            <a:ext cx="207191" cy="1368"/>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6521" y="2536172"/>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24086" y="3955609"/>
            <a:ext cx="328110" cy="328110"/>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77731" y="229763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13793" y="229226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30593" y="227788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66655" y="227251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985054" y="22599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390888" y="225825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00408" y="221420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04296" y="2212642"/>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Image result for azure managed disks vm">
            <a:extLst>
              <a:ext uri="{FF2B5EF4-FFF2-40B4-BE49-F238E27FC236}">
                <a16:creationId xmlns:a16="http://schemas.microsoft.com/office/drawing/2014/main" id="{F60F81E5-3A55-4BD7-976D-E9A58E26DAA7}"/>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134684" y="617539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37431" y="1199560"/>
            <a:ext cx="236391" cy="236391"/>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9082" y="1452253"/>
            <a:ext cx="750597" cy="235779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7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91" name="Picture 390">
            <a:extLst>
              <a:ext uri="{FF2B5EF4-FFF2-40B4-BE49-F238E27FC236}">
                <a16:creationId xmlns:a16="http://schemas.microsoft.com/office/drawing/2014/main" id="{E79281C8-3B80-4FB7-BBEC-E10C007F36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73271" y="3536576"/>
            <a:ext cx="234376" cy="234376"/>
          </a:xfrm>
          <a:prstGeom prst="rect">
            <a:avLst/>
          </a:prstGeom>
        </p:spPr>
      </p:pic>
      <p:sp>
        <p:nvSpPr>
          <p:cNvPr id="394" name="Rectangle 393">
            <a:extLst>
              <a:ext uri="{FF2B5EF4-FFF2-40B4-BE49-F238E27FC236}">
                <a16:creationId xmlns:a16="http://schemas.microsoft.com/office/drawing/2014/main" id="{9ACFBB5B-3A05-4852-9E9B-25CF61C2B42D}"/>
              </a:ext>
            </a:extLst>
          </p:cNvPr>
          <p:cNvSpPr/>
          <p:nvPr/>
        </p:nvSpPr>
        <p:spPr>
          <a:xfrm>
            <a:off x="3942585" y="1435812"/>
            <a:ext cx="719901" cy="2371854"/>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Perimeter network</a:t>
            </a: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21898" y="3549222"/>
            <a:ext cx="234376" cy="234376"/>
          </a:xfrm>
          <a:prstGeom prst="rect">
            <a:avLst/>
          </a:prstGeom>
        </p:spPr>
      </p:pic>
      <p:cxnSp>
        <p:nvCxnSpPr>
          <p:cNvPr id="412" name="Connector: Elbow 411">
            <a:extLst>
              <a:ext uri="{FF2B5EF4-FFF2-40B4-BE49-F238E27FC236}">
                <a16:creationId xmlns:a16="http://schemas.microsoft.com/office/drawing/2014/main" id="{AFC826D9-4A6C-4798-AF34-FCA73C46E41A}"/>
              </a:ext>
            </a:extLst>
          </p:cNvPr>
          <p:cNvCxnSpPr>
            <a:cxnSpLocks/>
            <a:stCxn id="400" idx="3"/>
            <a:endCxn id="295" idx="1"/>
          </p:cNvCxnSpPr>
          <p:nvPr/>
        </p:nvCxnSpPr>
        <p:spPr>
          <a:xfrm>
            <a:off x="2778352" y="2677088"/>
            <a:ext cx="790093" cy="3344635"/>
          </a:xfrm>
          <a:prstGeom prst="bentConnector3">
            <a:avLst>
              <a:gd name="adj1" fmla="val 22413"/>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13" name="Thought Bubble: Cloud 412">
            <a:extLst>
              <a:ext uri="{FF2B5EF4-FFF2-40B4-BE49-F238E27FC236}">
                <a16:creationId xmlns:a16="http://schemas.microsoft.com/office/drawing/2014/main" id="{FA49D67E-B9A9-4292-833A-7A4883217000}"/>
              </a:ext>
            </a:extLst>
          </p:cNvPr>
          <p:cNvSpPr/>
          <p:nvPr/>
        </p:nvSpPr>
        <p:spPr>
          <a:xfrm>
            <a:off x="1696806" y="327245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02350" y="338848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pic>
        <p:nvPicPr>
          <p:cNvPr id="421" name="Picture 420">
            <a:extLst>
              <a:ext uri="{FF2B5EF4-FFF2-40B4-BE49-F238E27FC236}">
                <a16:creationId xmlns:a16="http://schemas.microsoft.com/office/drawing/2014/main" id="{DEE3601F-65DF-4A25-8044-B6B607A5A33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4019" y="5531575"/>
            <a:ext cx="281831" cy="281831"/>
          </a:xfrm>
          <a:prstGeom prst="rect">
            <a:avLst/>
          </a:prstGeom>
        </p:spPr>
      </p:pic>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463507" y="2677088"/>
            <a:ext cx="1033014" cy="20087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35AE8C57-B638-45F8-BA73-721FEF0FF34E}"/>
              </a:ext>
            </a:extLst>
          </p:cNvPr>
          <p:cNvCxnSpPr>
            <a:cxnSpLocks/>
            <a:stCxn id="414" idx="3"/>
            <a:endCxn id="421" idx="1"/>
          </p:cNvCxnSpPr>
          <p:nvPr/>
        </p:nvCxnSpPr>
        <p:spPr>
          <a:xfrm>
            <a:off x="1463507" y="4685860"/>
            <a:ext cx="1030512" cy="986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569140" y="4280715"/>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sp>
        <p:nvSpPr>
          <p:cNvPr id="243" name="Rectangle 242">
            <a:extLst>
              <a:ext uri="{FF2B5EF4-FFF2-40B4-BE49-F238E27FC236}">
                <a16:creationId xmlns:a16="http://schemas.microsoft.com/office/drawing/2014/main" id="{8DD6DDB2-FF8E-41F2-A0DB-5FCF49D6E7CB}"/>
              </a:ext>
            </a:extLst>
          </p:cNvPr>
          <p:cNvSpPr/>
          <p:nvPr/>
        </p:nvSpPr>
        <p:spPr>
          <a:xfrm>
            <a:off x="10998708" y="669263"/>
            <a:ext cx="1026530"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46" name="Picture 245">
            <a:extLst>
              <a:ext uri="{FF2B5EF4-FFF2-40B4-BE49-F238E27FC236}">
                <a16:creationId xmlns:a16="http://schemas.microsoft.com/office/drawing/2014/main" id="{DEF2E8F5-EC76-4159-A4C2-68B3DA442DCB}"/>
              </a:ext>
            </a:extLst>
          </p:cNvPr>
          <p:cNvPicPr>
            <a:picLocks noChangeAspect="1"/>
          </p:cNvPicPr>
          <p:nvPr/>
        </p:nvPicPr>
        <p:blipFill>
          <a:blip r:embed="rId11"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73972" y="1995038"/>
            <a:ext cx="271305" cy="271305"/>
          </a:xfrm>
          <a:prstGeom prst="rect">
            <a:avLst/>
          </a:prstGeom>
        </p:spPr>
      </p:pic>
      <p:sp>
        <p:nvSpPr>
          <p:cNvPr id="247" name="TextBox 246">
            <a:extLst>
              <a:ext uri="{FF2B5EF4-FFF2-40B4-BE49-F238E27FC236}">
                <a16:creationId xmlns:a16="http://schemas.microsoft.com/office/drawing/2014/main" id="{20E2EBF1-3FE9-434C-BD0F-EE13D9BD6146}"/>
              </a:ext>
            </a:extLst>
          </p:cNvPr>
          <p:cNvSpPr txBox="1"/>
          <p:nvPr/>
        </p:nvSpPr>
        <p:spPr>
          <a:xfrm>
            <a:off x="11226217" y="2268079"/>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a:t>
            </a:r>
          </a:p>
        </p:txBody>
      </p:sp>
      <p:pic>
        <p:nvPicPr>
          <p:cNvPr id="248" name="Picture 247">
            <a:extLst>
              <a:ext uri="{FF2B5EF4-FFF2-40B4-BE49-F238E27FC236}">
                <a16:creationId xmlns:a16="http://schemas.microsoft.com/office/drawing/2014/main" id="{3A8F94B0-5A0B-4A87-BD80-6C6BBCFECD81}"/>
              </a:ext>
            </a:extLst>
          </p:cNvPr>
          <p:cNvPicPr>
            <a:picLocks noChangeAspect="1"/>
          </p:cNvPicPr>
          <p:nvPr/>
        </p:nvPicPr>
        <p:blipFill>
          <a:blip r:embed="rId1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59525" y="2560095"/>
            <a:ext cx="295118" cy="295118"/>
          </a:xfrm>
          <a:prstGeom prst="rect">
            <a:avLst/>
          </a:prstGeom>
        </p:spPr>
      </p:pic>
      <p:sp>
        <p:nvSpPr>
          <p:cNvPr id="249" name="TextBox 248">
            <a:extLst>
              <a:ext uri="{FF2B5EF4-FFF2-40B4-BE49-F238E27FC236}">
                <a16:creationId xmlns:a16="http://schemas.microsoft.com/office/drawing/2014/main" id="{3D308296-F750-416F-95D2-15A6BD7F9D82}"/>
              </a:ext>
            </a:extLst>
          </p:cNvPr>
          <p:cNvSpPr txBox="1"/>
          <p:nvPr/>
        </p:nvSpPr>
        <p:spPr>
          <a:xfrm>
            <a:off x="11035489" y="2849837"/>
            <a:ext cx="96635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Site Recovery</a:t>
            </a:r>
          </a:p>
        </p:txBody>
      </p:sp>
      <p:pic>
        <p:nvPicPr>
          <p:cNvPr id="252" name="Picture 251">
            <a:extLst>
              <a:ext uri="{FF2B5EF4-FFF2-40B4-BE49-F238E27FC236}">
                <a16:creationId xmlns:a16="http://schemas.microsoft.com/office/drawing/2014/main" id="{A6970463-7CF4-40ED-99A1-150E1E49A31A}"/>
              </a:ext>
            </a:extLst>
          </p:cNvPr>
          <p:cNvPicPr>
            <a:picLocks noChangeAspect="1"/>
          </p:cNvPicPr>
          <p:nvPr/>
        </p:nvPicPr>
        <p:blipFill>
          <a:blip r:embed="rId13"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83703" y="1440919"/>
            <a:ext cx="298396" cy="298396"/>
          </a:xfrm>
          <a:prstGeom prst="rect">
            <a:avLst/>
          </a:prstGeom>
        </p:spPr>
      </p:pic>
      <p:sp>
        <p:nvSpPr>
          <p:cNvPr id="254" name="TextBox 253">
            <a:extLst>
              <a:ext uri="{FF2B5EF4-FFF2-40B4-BE49-F238E27FC236}">
                <a16:creationId xmlns:a16="http://schemas.microsoft.com/office/drawing/2014/main" id="{8DD3E97A-9AE1-4D2D-894D-5091099E658B}"/>
              </a:ext>
            </a:extLst>
          </p:cNvPr>
          <p:cNvSpPr txBox="1"/>
          <p:nvPr/>
        </p:nvSpPr>
        <p:spPr>
          <a:xfrm>
            <a:off x="11224015" y="1716593"/>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255" name="TextBox 254">
            <a:extLst>
              <a:ext uri="{FF2B5EF4-FFF2-40B4-BE49-F238E27FC236}">
                <a16:creationId xmlns:a16="http://schemas.microsoft.com/office/drawing/2014/main" id="{825C037A-BD76-435D-8BC2-5172C8C7E5E9}"/>
              </a:ext>
            </a:extLst>
          </p:cNvPr>
          <p:cNvSpPr txBox="1"/>
          <p:nvPr/>
        </p:nvSpPr>
        <p:spPr>
          <a:xfrm>
            <a:off x="11189046" y="5979200"/>
            <a:ext cx="611732"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Power BI</a:t>
            </a:r>
          </a:p>
        </p:txBody>
      </p:sp>
      <p:sp>
        <p:nvSpPr>
          <p:cNvPr id="265" name="TextBox 264">
            <a:extLst>
              <a:ext uri="{FF2B5EF4-FFF2-40B4-BE49-F238E27FC236}">
                <a16:creationId xmlns:a16="http://schemas.microsoft.com/office/drawing/2014/main" id="{4EE66414-3C47-4681-BD50-41071E15ECBF}"/>
              </a:ext>
            </a:extLst>
          </p:cNvPr>
          <p:cNvSpPr txBox="1"/>
          <p:nvPr/>
        </p:nvSpPr>
        <p:spPr>
          <a:xfrm>
            <a:off x="11091097" y="4762322"/>
            <a:ext cx="821498"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 Analytics</a:t>
            </a:r>
          </a:p>
        </p:txBody>
      </p:sp>
      <p:pic>
        <p:nvPicPr>
          <p:cNvPr id="266" name="Picture 265">
            <a:extLst>
              <a:ext uri="{FF2B5EF4-FFF2-40B4-BE49-F238E27FC236}">
                <a16:creationId xmlns:a16="http://schemas.microsoft.com/office/drawing/2014/main" id="{9B6CC0DB-2EBC-436B-83CC-A83481BC1555}"/>
              </a:ext>
            </a:extLst>
          </p:cNvPr>
          <p:cNvPicPr>
            <a:picLocks noChangeAspect="1"/>
          </p:cNvPicPr>
          <p:nvPr/>
        </p:nvPicPr>
        <p:blipFill>
          <a:blip r:embed="rId14"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42217" y="4454114"/>
            <a:ext cx="281037" cy="281037"/>
          </a:xfrm>
          <a:prstGeom prst="rect">
            <a:avLst/>
          </a:prstGeom>
        </p:spPr>
      </p:pic>
      <p:pic>
        <p:nvPicPr>
          <p:cNvPr id="267" name="Picture 2" descr="Image result for azure active directory">
            <a:extLst>
              <a:ext uri="{FF2B5EF4-FFF2-40B4-BE49-F238E27FC236}">
                <a16:creationId xmlns:a16="http://schemas.microsoft.com/office/drawing/2014/main" id="{07BB5F2D-7027-4A82-ABF4-AE6E8527C1B1}"/>
              </a:ext>
            </a:extLst>
          </p:cNvPr>
          <p:cNvPicPr>
            <a:picLocks noChangeAspect="1" noChangeArrowheads="1"/>
          </p:cNvPicPr>
          <p:nvPr/>
        </p:nvPicPr>
        <p:blipFill>
          <a:blip r:embed="rId15" cstate="email">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1362376" y="777218"/>
            <a:ext cx="291205" cy="291205"/>
          </a:xfrm>
          <a:prstGeom prst="rect">
            <a:avLst/>
          </a:prstGeom>
          <a:noFill/>
          <a:extLst>
            <a:ext uri="{909E8E84-426E-40DD-AFC4-6F175D3DCCD1}">
              <a14:hiddenFill xmlns:a14="http://schemas.microsoft.com/office/drawing/2010/main">
                <a:solidFill>
                  <a:srgbClr val="FFFFFF"/>
                </a:solidFill>
              </a14:hiddenFill>
            </a:ext>
          </a:extLst>
        </p:spPr>
      </p:pic>
      <p:sp>
        <p:nvSpPr>
          <p:cNvPr id="268" name="TextBox 267">
            <a:extLst>
              <a:ext uri="{FF2B5EF4-FFF2-40B4-BE49-F238E27FC236}">
                <a16:creationId xmlns:a16="http://schemas.microsoft.com/office/drawing/2014/main" id="{B119F182-F4A3-472B-80B0-D2EEC8ADB9FE}"/>
              </a:ext>
            </a:extLst>
          </p:cNvPr>
          <p:cNvSpPr txBox="1"/>
          <p:nvPr/>
        </p:nvSpPr>
        <p:spPr>
          <a:xfrm>
            <a:off x="11032395" y="994422"/>
            <a:ext cx="975922" cy="420038"/>
          </a:xfrm>
          <a:prstGeom prst="rect">
            <a:avLst/>
          </a:prstGeom>
          <a:noFill/>
        </p:spPr>
        <p:txBody>
          <a:bodyPr wrap="square" lIns="182832" tIns="146266" rIns="182832" bIns="146266" rtlCol="0">
            <a:spAutoFit/>
          </a:bodyPr>
          <a:lstStyle/>
          <a:p>
            <a:pPr marL="0" marR="0" lvl="0" indent="0" algn="ctr" defTabSz="914126"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Azure AD</a:t>
            </a:r>
          </a:p>
        </p:txBody>
      </p:sp>
      <p:sp>
        <p:nvSpPr>
          <p:cNvPr id="269" name="TextBox 268">
            <a:extLst>
              <a:ext uri="{FF2B5EF4-FFF2-40B4-BE49-F238E27FC236}">
                <a16:creationId xmlns:a16="http://schemas.microsoft.com/office/drawing/2014/main" id="{DBD087F9-9D78-46C0-A9DA-B7BA4C1C914A}"/>
              </a:ext>
            </a:extLst>
          </p:cNvPr>
          <p:cNvSpPr txBox="1"/>
          <p:nvPr/>
        </p:nvSpPr>
        <p:spPr>
          <a:xfrm>
            <a:off x="10848850" y="5268683"/>
            <a:ext cx="1294955"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Segoe UI Light" panose="020B0502040204020203" pitchFamily="34" charset="0"/>
              </a:rPr>
              <a:t>Key Vault</a:t>
            </a:r>
          </a:p>
        </p:txBody>
      </p:sp>
      <p:pic>
        <p:nvPicPr>
          <p:cNvPr id="270" name="Picture 2" descr="Image result for azure key vault icon">
            <a:extLst>
              <a:ext uri="{FF2B5EF4-FFF2-40B4-BE49-F238E27FC236}">
                <a16:creationId xmlns:a16="http://schemas.microsoft.com/office/drawing/2014/main" id="{B10C9EF1-5D8C-4540-846D-FA777B34B549}"/>
              </a:ext>
            </a:extLst>
          </p:cNvPr>
          <p:cNvPicPr>
            <a:picLocks noChangeAspect="1" noChangeArrowheads="1"/>
          </p:cNvPicPr>
          <p:nvPr/>
        </p:nvPicPr>
        <p:blipFill>
          <a:blip r:embed="rId1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189216" y="5057389"/>
            <a:ext cx="587471" cy="308422"/>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Image result for azure netapp files icon">
            <a:extLst>
              <a:ext uri="{FF2B5EF4-FFF2-40B4-BE49-F238E27FC236}">
                <a16:creationId xmlns:a16="http://schemas.microsoft.com/office/drawing/2014/main" id="{6C661705-B25D-47AF-9B66-14CEB9ED36BA}"/>
              </a:ext>
            </a:extLst>
          </p:cNvPr>
          <p:cNvPicPr>
            <a:picLocks noChangeAspect="1" noChangeArrowheads="1"/>
          </p:cNvPicPr>
          <p:nvPr/>
        </p:nvPicPr>
        <p:blipFill>
          <a:blip r:embed="rId1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3839" y="3109335"/>
            <a:ext cx="320889" cy="320889"/>
          </a:xfrm>
          <a:prstGeom prst="rect">
            <a:avLst/>
          </a:prstGeom>
          <a:noFill/>
          <a:extLst>
            <a:ext uri="{909E8E84-426E-40DD-AFC4-6F175D3DCCD1}">
              <a14:hiddenFill xmlns:a14="http://schemas.microsoft.com/office/drawing/2010/main">
                <a:solidFill>
                  <a:srgbClr val="FFFFFF"/>
                </a:solidFill>
              </a14:hiddenFill>
            </a:ext>
          </a:extLst>
        </p:spPr>
      </p:pic>
      <p:sp>
        <p:nvSpPr>
          <p:cNvPr id="272" name="TextBox 271">
            <a:extLst>
              <a:ext uri="{FF2B5EF4-FFF2-40B4-BE49-F238E27FC236}">
                <a16:creationId xmlns:a16="http://schemas.microsoft.com/office/drawing/2014/main" id="{60B40FAF-322B-47D0-B771-48FD161C9EAD}"/>
              </a:ext>
            </a:extLst>
          </p:cNvPr>
          <p:cNvSpPr txBox="1"/>
          <p:nvPr/>
        </p:nvSpPr>
        <p:spPr>
          <a:xfrm>
            <a:off x="11015029" y="3410030"/>
            <a:ext cx="975921" cy="3693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NetApp Files</a:t>
            </a:r>
          </a:p>
        </p:txBody>
      </p:sp>
      <p:pic>
        <p:nvPicPr>
          <p:cNvPr id="273" name="Picture 4" descr="Image result for azure files">
            <a:extLst>
              <a:ext uri="{FF2B5EF4-FFF2-40B4-BE49-F238E27FC236}">
                <a16:creationId xmlns:a16="http://schemas.microsoft.com/office/drawing/2014/main" id="{A36B9465-754A-4256-8012-53C21FA835FE}"/>
              </a:ext>
            </a:extLst>
          </p:cNvPr>
          <p:cNvPicPr>
            <a:picLocks noChangeAspect="1" noChangeArrowheads="1"/>
          </p:cNvPicPr>
          <p:nvPr/>
        </p:nvPicPr>
        <p:blipFill>
          <a:blip r:embed="rId1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4732" y="3855645"/>
            <a:ext cx="327069" cy="327069"/>
          </a:xfrm>
          <a:prstGeom prst="rect">
            <a:avLst/>
          </a:prstGeom>
          <a:noFill/>
          <a:extLst>
            <a:ext uri="{909E8E84-426E-40DD-AFC4-6F175D3DCCD1}">
              <a14:hiddenFill xmlns:a14="http://schemas.microsoft.com/office/drawing/2010/main">
                <a:solidFill>
                  <a:srgbClr val="FFFFFF"/>
                </a:solidFill>
              </a14:hiddenFill>
            </a:ext>
          </a:extLst>
        </p:spPr>
      </p:pic>
      <p:sp>
        <p:nvSpPr>
          <p:cNvPr id="274" name="TextBox 273">
            <a:extLst>
              <a:ext uri="{FF2B5EF4-FFF2-40B4-BE49-F238E27FC236}">
                <a16:creationId xmlns:a16="http://schemas.microsoft.com/office/drawing/2014/main" id="{CC53D9B5-EA18-44E4-86EE-034568F3802B}"/>
              </a:ext>
            </a:extLst>
          </p:cNvPr>
          <p:cNvSpPr txBox="1"/>
          <p:nvPr/>
        </p:nvSpPr>
        <p:spPr>
          <a:xfrm>
            <a:off x="11003018" y="4146603"/>
            <a:ext cx="97592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Files</a:t>
            </a:r>
          </a:p>
        </p:txBody>
      </p:sp>
      <p:pic>
        <p:nvPicPr>
          <p:cNvPr id="320" name="Picture 6" descr="Image result for Power BI icon">
            <a:extLst>
              <a:ext uri="{FF2B5EF4-FFF2-40B4-BE49-F238E27FC236}">
                <a16:creationId xmlns:a16="http://schemas.microsoft.com/office/drawing/2014/main" id="{F733F8BE-E271-4387-9687-CA19DB1318E4}"/>
              </a:ext>
            </a:extLst>
          </p:cNvPr>
          <p:cNvPicPr>
            <a:picLocks noChangeAspect="1" noChangeArrowheads="1"/>
          </p:cNvPicPr>
          <p:nvPr/>
        </p:nvPicPr>
        <p:blipFill>
          <a:blip r:embed="rId1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8216" y="5695099"/>
            <a:ext cx="316087" cy="316087"/>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8" descr="Related image">
            <a:extLst>
              <a:ext uri="{FF2B5EF4-FFF2-40B4-BE49-F238E27FC236}">
                <a16:creationId xmlns:a16="http://schemas.microsoft.com/office/drawing/2014/main" id="{D8A90D51-0D43-40CF-B9F7-5E35D20186A7}"/>
              </a:ext>
            </a:extLst>
          </p:cNvPr>
          <p:cNvPicPr>
            <a:picLocks noChangeAspect="1" noChangeArrowheads="1"/>
          </p:cNvPicPr>
          <p:nvPr/>
        </p:nvPicPr>
        <p:blipFill>
          <a:blip r:embed="rId20"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262478" y="6340975"/>
            <a:ext cx="477851" cy="250872"/>
          </a:xfrm>
          <a:prstGeom prst="rect">
            <a:avLst/>
          </a:prstGeom>
          <a:noFill/>
          <a:extLst>
            <a:ext uri="{909E8E84-426E-40DD-AFC4-6F175D3DCCD1}">
              <a14:hiddenFill xmlns:a14="http://schemas.microsoft.com/office/drawing/2010/main">
                <a:solidFill>
                  <a:srgbClr val="FFFFFF"/>
                </a:solidFill>
              </a14:hiddenFill>
            </a:ext>
          </a:extLst>
        </p:spPr>
      </p:pic>
      <p:sp>
        <p:nvSpPr>
          <p:cNvPr id="323" name="TextBox 322">
            <a:extLst>
              <a:ext uri="{FF2B5EF4-FFF2-40B4-BE49-F238E27FC236}">
                <a16:creationId xmlns:a16="http://schemas.microsoft.com/office/drawing/2014/main" id="{037E2D46-B98E-4EE4-8136-6A3ABB29FBAF}"/>
              </a:ext>
            </a:extLst>
          </p:cNvPr>
          <p:cNvSpPr txBox="1"/>
          <p:nvPr/>
        </p:nvSpPr>
        <p:spPr>
          <a:xfrm>
            <a:off x="11129486" y="6573697"/>
            <a:ext cx="767440"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Logic Apps</a:t>
            </a:r>
          </a:p>
        </p:txBody>
      </p:sp>
      <p:pic>
        <p:nvPicPr>
          <p:cNvPr id="336" name="Picture 335">
            <a:extLst>
              <a:ext uri="{FF2B5EF4-FFF2-40B4-BE49-F238E27FC236}">
                <a16:creationId xmlns:a16="http://schemas.microsoft.com/office/drawing/2014/main" id="{F5920672-8C68-40C3-B853-8B33F9CF3AA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556669" y="6313640"/>
            <a:ext cx="328110" cy="328110"/>
          </a:xfrm>
          <a:prstGeom prst="rect">
            <a:avLst/>
          </a:prstGeom>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26401" y="214335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77338" y="214881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79478" y="2135486"/>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30415" y="214094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09064" y="206569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06179" y="206644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63947" y="202313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58455" y="2022046"/>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21555" y="1912161"/>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190956" y="1919137"/>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18828" y="1918887"/>
            <a:ext cx="516250" cy="107676"/>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63101" y="1938226"/>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24183" y="2018477"/>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293584" y="2025453"/>
            <a:ext cx="232129" cy="118385"/>
          </a:xfrm>
          <a:prstGeom prst="rect">
            <a:avLst/>
          </a:prstGeom>
        </p:spPr>
      </p:pic>
      <p:sp>
        <p:nvSpPr>
          <p:cNvPr id="297" name="TextBox 296">
            <a:extLst>
              <a:ext uri="{FF2B5EF4-FFF2-40B4-BE49-F238E27FC236}">
                <a16:creationId xmlns:a16="http://schemas.microsoft.com/office/drawing/2014/main" id="{0C8B0C1D-8328-4142-A753-3215AA3B31B3}"/>
              </a:ext>
            </a:extLst>
          </p:cNvPr>
          <p:cNvSpPr txBox="1"/>
          <p:nvPr/>
        </p:nvSpPr>
        <p:spPr>
          <a:xfrm>
            <a:off x="3404047" y="6142017"/>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513" name="Picture 2" descr="Image result for Virtual machines azure icon">
            <a:extLst>
              <a:ext uri="{FF2B5EF4-FFF2-40B4-BE49-F238E27FC236}">
                <a16:creationId xmlns:a16="http://schemas.microsoft.com/office/drawing/2014/main" id="{D6AEDEF1-F43A-4EA6-8E17-02FE4BBBF715}"/>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4532" y="5748016"/>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239">
            <a:extLst>
              <a:ext uri="{FF2B5EF4-FFF2-40B4-BE49-F238E27FC236}">
                <a16:creationId xmlns:a16="http://schemas.microsoft.com/office/drawing/2014/main" id="{F4A4E78E-DFC9-4929-87CB-1783977298F4}"/>
              </a:ext>
            </a:extLst>
          </p:cNvPr>
          <p:cNvSpPr/>
          <p:nvPr/>
        </p:nvSpPr>
        <p:spPr>
          <a:xfrm>
            <a:off x="3920810" y="240499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41" name="Picture 2" descr="Image result for Virtual machines azure icon">
            <a:extLst>
              <a:ext uri="{FF2B5EF4-FFF2-40B4-BE49-F238E27FC236}">
                <a16:creationId xmlns:a16="http://schemas.microsoft.com/office/drawing/2014/main" id="{8E515A36-3C27-4F5D-B2A6-A724E6470F8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07888" y="258502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61" descr="A picture containing vector graphics&#10;&#10;Description automatically generated">
            <a:extLst>
              <a:ext uri="{FF2B5EF4-FFF2-40B4-BE49-F238E27FC236}">
                <a16:creationId xmlns:a16="http://schemas.microsoft.com/office/drawing/2014/main" id="{0C7C3734-DDD0-43FD-90A8-6C194D6D113A}"/>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433032" y="4207087"/>
            <a:ext cx="267518" cy="267518"/>
          </a:xfrm>
          <a:prstGeom prst="rect">
            <a:avLst/>
          </a:prstGeom>
        </p:spPr>
      </p:pic>
      <p:pic>
        <p:nvPicPr>
          <p:cNvPr id="263" name="Picture 262" descr="A picture containing vector graphics&#10;&#10;Description automatically generated">
            <a:extLst>
              <a:ext uri="{FF2B5EF4-FFF2-40B4-BE49-F238E27FC236}">
                <a16:creationId xmlns:a16="http://schemas.microsoft.com/office/drawing/2014/main" id="{A0DFD2B1-ECB2-4119-AEC1-11FD0C99BA3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723292" y="4198784"/>
            <a:ext cx="267518" cy="267518"/>
          </a:xfrm>
          <a:prstGeom prst="rect">
            <a:avLst/>
          </a:prstGeom>
        </p:spPr>
      </p:pic>
      <p:pic>
        <p:nvPicPr>
          <p:cNvPr id="276" name="Picture 275" descr="A picture containing vector graphics&#10;&#10;Description automatically generated">
            <a:extLst>
              <a:ext uri="{FF2B5EF4-FFF2-40B4-BE49-F238E27FC236}">
                <a16:creationId xmlns:a16="http://schemas.microsoft.com/office/drawing/2014/main" id="{F13C5A8D-49A6-44E8-B6EE-DE399F674DE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1013080" y="4204016"/>
            <a:ext cx="267518" cy="267518"/>
          </a:xfrm>
          <a:prstGeom prst="rect">
            <a:avLst/>
          </a:prstGeom>
        </p:spPr>
      </p:pic>
      <p:pic>
        <p:nvPicPr>
          <p:cNvPr id="277" name="Picture 276">
            <a:extLst>
              <a:ext uri="{FF2B5EF4-FFF2-40B4-BE49-F238E27FC236}">
                <a16:creationId xmlns:a16="http://schemas.microsoft.com/office/drawing/2014/main" id="{7517936A-45DB-47BA-ACD4-BBF22E1F9AA4}"/>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491726" y="4481478"/>
            <a:ext cx="362334" cy="362334"/>
          </a:xfrm>
          <a:prstGeom prst="rect">
            <a:avLst/>
          </a:prstGeom>
        </p:spPr>
      </p:pic>
      <p:pic>
        <p:nvPicPr>
          <p:cNvPr id="278" name="Picture 277">
            <a:extLst>
              <a:ext uri="{FF2B5EF4-FFF2-40B4-BE49-F238E27FC236}">
                <a16:creationId xmlns:a16="http://schemas.microsoft.com/office/drawing/2014/main" id="{3D6B41A2-534D-453E-A954-360E0EB19932}"/>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904014" y="4480351"/>
            <a:ext cx="362334" cy="362334"/>
          </a:xfrm>
          <a:prstGeom prst="rect">
            <a:avLst/>
          </a:prstGeom>
        </p:spPr>
      </p:pic>
      <p:pic>
        <p:nvPicPr>
          <p:cNvPr id="281" name="Picture 280">
            <a:extLst>
              <a:ext uri="{FF2B5EF4-FFF2-40B4-BE49-F238E27FC236}">
                <a16:creationId xmlns:a16="http://schemas.microsoft.com/office/drawing/2014/main" id="{4B2F70C1-A035-460E-BCE0-86BA5C936E10}"/>
              </a:ext>
            </a:extLst>
          </p:cNvPr>
          <p:cNvPicPr>
            <a:picLocks noChangeAspect="1"/>
          </p:cNvPicPr>
          <p:nvPr/>
        </p:nvPicPr>
        <p:blipFill>
          <a:blip r:embed="rId26" cstate="print">
            <a:grayscl/>
            <a:extLst>
              <a:ext uri="{28A0092B-C50C-407E-A947-70E740481C1C}">
                <a14:useLocalDpi xmlns:a14="http://schemas.microsoft.com/office/drawing/2010/main" val="0"/>
              </a:ext>
            </a:extLst>
          </a:blip>
          <a:stretch>
            <a:fillRect/>
          </a:stretch>
        </p:blipFill>
        <p:spPr>
          <a:xfrm>
            <a:off x="483531" y="4968895"/>
            <a:ext cx="765550" cy="765550"/>
          </a:xfrm>
          <a:prstGeom prst="rect">
            <a:avLst/>
          </a:prstGeom>
        </p:spPr>
      </p:pic>
      <p:sp>
        <p:nvSpPr>
          <p:cNvPr id="284" name="Rectangle 283">
            <a:extLst>
              <a:ext uri="{FF2B5EF4-FFF2-40B4-BE49-F238E27FC236}">
                <a16:creationId xmlns:a16="http://schemas.microsoft.com/office/drawing/2014/main" id="{D925521C-F2BA-4F64-B9EB-BA166FB9546B}"/>
              </a:ext>
            </a:extLst>
          </p:cNvPr>
          <p:cNvSpPr/>
          <p:nvPr/>
        </p:nvSpPr>
        <p:spPr>
          <a:xfrm>
            <a:off x="314258" y="140536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285" name="Freeform 78">
            <a:extLst>
              <a:ext uri="{FF2B5EF4-FFF2-40B4-BE49-F238E27FC236}">
                <a16:creationId xmlns:a16="http://schemas.microsoft.com/office/drawing/2014/main" id="{72BBC990-4A8F-4451-AC24-C090C9FDDD6D}"/>
              </a:ext>
            </a:extLst>
          </p:cNvPr>
          <p:cNvSpPr>
            <a:spLocks noEditPoints="1"/>
          </p:cNvSpPr>
          <p:nvPr/>
        </p:nvSpPr>
        <p:spPr bwMode="black">
          <a:xfrm>
            <a:off x="675871" y="179130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dirty="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287" name="Rectangle 286">
            <a:extLst>
              <a:ext uri="{FF2B5EF4-FFF2-40B4-BE49-F238E27FC236}">
                <a16:creationId xmlns:a16="http://schemas.microsoft.com/office/drawing/2014/main" id="{0BDD2492-1C93-4782-A75B-74E94825BC82}"/>
              </a:ext>
            </a:extLst>
          </p:cNvPr>
          <p:cNvSpPr/>
          <p:nvPr/>
        </p:nvSpPr>
        <p:spPr>
          <a:xfrm>
            <a:off x="295034" y="241758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299" name="Freeform 78">
            <a:extLst>
              <a:ext uri="{FF2B5EF4-FFF2-40B4-BE49-F238E27FC236}">
                <a16:creationId xmlns:a16="http://schemas.microsoft.com/office/drawing/2014/main" id="{EF8605EF-F5D0-4FB5-8066-6C77D3E444CC}"/>
              </a:ext>
            </a:extLst>
          </p:cNvPr>
          <p:cNvSpPr>
            <a:spLocks noEditPoints="1"/>
          </p:cNvSpPr>
          <p:nvPr/>
        </p:nvSpPr>
        <p:spPr bwMode="black">
          <a:xfrm>
            <a:off x="679975" y="274450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dirty="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3" name="Thought Bubble: Cloud 302">
            <a:extLst>
              <a:ext uri="{FF2B5EF4-FFF2-40B4-BE49-F238E27FC236}">
                <a16:creationId xmlns:a16="http://schemas.microsoft.com/office/drawing/2014/main" id="{9512F566-44C6-4F6A-947A-BA6BE74D98FB}"/>
              </a:ext>
            </a:extLst>
          </p:cNvPr>
          <p:cNvSpPr/>
          <p:nvPr/>
        </p:nvSpPr>
        <p:spPr>
          <a:xfrm>
            <a:off x="1690057" y="140536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4" name="TextBox 303">
            <a:extLst>
              <a:ext uri="{FF2B5EF4-FFF2-40B4-BE49-F238E27FC236}">
                <a16:creationId xmlns:a16="http://schemas.microsoft.com/office/drawing/2014/main" id="{8DA09752-2D67-4341-A0D7-5ACDFC0D74CF}"/>
              </a:ext>
            </a:extLst>
          </p:cNvPr>
          <p:cNvSpPr txBox="1"/>
          <p:nvPr/>
        </p:nvSpPr>
        <p:spPr>
          <a:xfrm>
            <a:off x="1698301" y="2410219"/>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06" name="Straight Arrow Connector 305">
            <a:extLst>
              <a:ext uri="{FF2B5EF4-FFF2-40B4-BE49-F238E27FC236}">
                <a16:creationId xmlns:a16="http://schemas.microsoft.com/office/drawing/2014/main" id="{203C8D18-FE9A-40C0-8A37-E5E3F36D91CF}"/>
              </a:ext>
            </a:extLst>
          </p:cNvPr>
          <p:cNvCxnSpPr>
            <a:cxnSpLocks/>
            <a:stCxn id="284" idx="3"/>
            <a:endCxn id="338" idx="1"/>
          </p:cNvCxnSpPr>
          <p:nvPr/>
        </p:nvCxnSpPr>
        <p:spPr>
          <a:xfrm>
            <a:off x="1456191" y="1815454"/>
            <a:ext cx="2067743" cy="2594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9EB72591-10E6-40D1-B10F-15D1E8AEA9AC}"/>
              </a:ext>
            </a:extLst>
          </p:cNvPr>
          <p:cNvCxnSpPr>
            <a:cxnSpLocks/>
            <a:stCxn id="287" idx="3"/>
            <a:endCxn id="241" idx="1"/>
          </p:cNvCxnSpPr>
          <p:nvPr/>
        </p:nvCxnSpPr>
        <p:spPr>
          <a:xfrm flipV="1">
            <a:off x="1436967" y="2674759"/>
            <a:ext cx="2770921" cy="15291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4CD9E790-BFFC-4021-8D4B-FC7F0E38221B}"/>
              </a:ext>
            </a:extLst>
          </p:cNvPr>
          <p:cNvSpPr txBox="1"/>
          <p:nvPr/>
        </p:nvSpPr>
        <p:spPr>
          <a:xfrm>
            <a:off x="1714520" y="1870702"/>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0" name="Title 1">
            <a:extLst>
              <a:ext uri="{FF2B5EF4-FFF2-40B4-BE49-F238E27FC236}">
                <a16:creationId xmlns:a16="http://schemas.microsoft.com/office/drawing/2014/main" id="{8AC23CF2-3D1F-48DD-8717-21DA32C5FF30}"/>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S/4HANA (1) : HA in Availability Set and DR across Regions</a:t>
            </a:r>
          </a:p>
        </p:txBody>
      </p:sp>
      <p:sp>
        <p:nvSpPr>
          <p:cNvPr id="221" name="Rectangle 220">
            <a:extLst>
              <a:ext uri="{FF2B5EF4-FFF2-40B4-BE49-F238E27FC236}">
                <a16:creationId xmlns:a16="http://schemas.microsoft.com/office/drawing/2014/main" id="{A62527EF-9637-4ED9-838A-52D4F4C98B53}"/>
              </a:ext>
            </a:extLst>
          </p:cNvPr>
          <p:cNvSpPr/>
          <p:nvPr/>
        </p:nvSpPr>
        <p:spPr>
          <a:xfrm>
            <a:off x="4710203" y="2597209"/>
            <a:ext cx="81369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Domain Controller,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23" name="Picture 2" descr="Image result for Virtual machines azure icon">
            <a:extLst>
              <a:ext uri="{FF2B5EF4-FFF2-40B4-BE49-F238E27FC236}">
                <a16:creationId xmlns:a16="http://schemas.microsoft.com/office/drawing/2014/main" id="{3254C533-C585-4320-A129-69563E5EC9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0672" y="23943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Image result for Virtual machines azure icon">
            <a:extLst>
              <a:ext uri="{FF2B5EF4-FFF2-40B4-BE49-F238E27FC236}">
                <a16:creationId xmlns:a16="http://schemas.microsoft.com/office/drawing/2014/main" id="{B1AABFE6-99A5-4EEC-BE45-B67960D4342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5128" y="239420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Image result for Virtual machines azure icon">
            <a:extLst>
              <a:ext uri="{FF2B5EF4-FFF2-40B4-BE49-F238E27FC236}">
                <a16:creationId xmlns:a16="http://schemas.microsoft.com/office/drawing/2014/main" id="{EAE61481-9DDF-49D0-88B7-E2D55482EEA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2964" y="221289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Image result for Virtual machines azure icon">
            <a:extLst>
              <a:ext uri="{FF2B5EF4-FFF2-40B4-BE49-F238E27FC236}">
                <a16:creationId xmlns:a16="http://schemas.microsoft.com/office/drawing/2014/main" id="{B7A16091-3B33-4F61-8568-5DD58AF8D54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7420" y="22127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Image result for Virtual machines azure icon">
            <a:extLst>
              <a:ext uri="{FF2B5EF4-FFF2-40B4-BE49-F238E27FC236}">
                <a16:creationId xmlns:a16="http://schemas.microsoft.com/office/drawing/2014/main" id="{935415DD-F98C-4039-B9D6-2B3995B43A7D}"/>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720" y="553147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Image result for Virtual machines azure icon">
            <a:extLst>
              <a:ext uri="{FF2B5EF4-FFF2-40B4-BE49-F238E27FC236}">
                <a16:creationId xmlns:a16="http://schemas.microsoft.com/office/drawing/2014/main" id="{7548C5FF-8909-4A81-974B-DD2221BECC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3672" y="57385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Image result for Virtual machines azure icon">
            <a:extLst>
              <a:ext uri="{FF2B5EF4-FFF2-40B4-BE49-F238E27FC236}">
                <a16:creationId xmlns:a16="http://schemas.microsoft.com/office/drawing/2014/main" id="{6A9DE4BC-E7EE-4D9E-B102-278D490419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8128" y="5738339"/>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5" name="Rectangle 244">
            <a:extLst>
              <a:ext uri="{FF2B5EF4-FFF2-40B4-BE49-F238E27FC236}">
                <a16:creationId xmlns:a16="http://schemas.microsoft.com/office/drawing/2014/main" id="{5362EBEF-C423-420C-B821-1EADCC225219}"/>
              </a:ext>
            </a:extLst>
          </p:cNvPr>
          <p:cNvSpPr/>
          <p:nvPr/>
        </p:nvSpPr>
        <p:spPr>
          <a:xfrm>
            <a:off x="4784200" y="5911184"/>
            <a:ext cx="729859"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DC, 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etc</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50" name="Picture 2" descr="Image result for Virtual machines azure icon">
            <a:extLst>
              <a:ext uri="{FF2B5EF4-FFF2-40B4-BE49-F238E27FC236}">
                <a16:creationId xmlns:a16="http://schemas.microsoft.com/office/drawing/2014/main" id="{E601A2C8-F1C0-4217-9C7A-D8BF38ECFB8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4350" y="5521987"/>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57" name="Rectangle 256">
            <a:extLst>
              <a:ext uri="{FF2B5EF4-FFF2-40B4-BE49-F238E27FC236}">
                <a16:creationId xmlns:a16="http://schemas.microsoft.com/office/drawing/2014/main" id="{F6612AA5-7207-466D-8651-332419618BC3}"/>
              </a:ext>
            </a:extLst>
          </p:cNvPr>
          <p:cNvSpPr/>
          <p:nvPr/>
        </p:nvSpPr>
        <p:spPr>
          <a:xfrm>
            <a:off x="3943045" y="597202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06" name="Picture 2" descr="Image result for Virtual machines azure icon">
            <a:extLst>
              <a:ext uri="{FF2B5EF4-FFF2-40B4-BE49-F238E27FC236}">
                <a16:creationId xmlns:a16="http://schemas.microsoft.com/office/drawing/2014/main" id="{11D2E6EB-6802-4F28-912E-A2F03E7B06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04955" y="199476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Image result for Virtual machines azure icon">
            <a:extLst>
              <a:ext uri="{FF2B5EF4-FFF2-40B4-BE49-F238E27FC236}">
                <a16:creationId xmlns:a16="http://schemas.microsoft.com/office/drawing/2014/main" id="{1F2F0709-2D05-4EE0-93FE-4F5480554AF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39707" y="5328304"/>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a:extLst>
              <a:ext uri="{FF2B5EF4-FFF2-40B4-BE49-F238E27FC236}">
                <a16:creationId xmlns:a16="http://schemas.microsoft.com/office/drawing/2014/main" id="{F27608AE-B974-446B-8FDE-445DE8F2B151}"/>
              </a:ext>
            </a:extLst>
          </p:cNvPr>
          <p:cNvSpPr/>
          <p:nvPr/>
        </p:nvSpPr>
        <p:spPr>
          <a:xfrm>
            <a:off x="6885172" y="5604379"/>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ASCS/ERS</a:t>
            </a:r>
          </a:p>
        </p:txBody>
      </p:sp>
      <p:pic>
        <p:nvPicPr>
          <p:cNvPr id="210" name="Picture 209">
            <a:extLst>
              <a:ext uri="{FF2B5EF4-FFF2-40B4-BE49-F238E27FC236}">
                <a16:creationId xmlns:a16="http://schemas.microsoft.com/office/drawing/2014/main" id="{F0E8FF85-740D-4C2D-8BDB-43A399EF14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5699" y="5891780"/>
            <a:ext cx="146410" cy="146410"/>
          </a:xfrm>
          <a:prstGeom prst="rect">
            <a:avLst/>
          </a:prstGeom>
        </p:spPr>
      </p:pic>
      <p:sp>
        <p:nvSpPr>
          <p:cNvPr id="212" name="Rectangle 211">
            <a:extLst>
              <a:ext uri="{FF2B5EF4-FFF2-40B4-BE49-F238E27FC236}">
                <a16:creationId xmlns:a16="http://schemas.microsoft.com/office/drawing/2014/main" id="{4FC8CAC6-A926-48F2-8081-0E9C9B87F781}"/>
              </a:ext>
            </a:extLst>
          </p:cNvPr>
          <p:cNvSpPr/>
          <p:nvPr/>
        </p:nvSpPr>
        <p:spPr>
          <a:xfrm>
            <a:off x="8662050" y="5603500"/>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HANA System Replication</a:t>
            </a:r>
          </a:p>
        </p:txBody>
      </p:sp>
      <p:pic>
        <p:nvPicPr>
          <p:cNvPr id="213" name="Picture 212">
            <a:extLst>
              <a:ext uri="{FF2B5EF4-FFF2-40B4-BE49-F238E27FC236}">
                <a16:creationId xmlns:a16="http://schemas.microsoft.com/office/drawing/2014/main" id="{8790F642-D314-4CD6-B542-C55ED7C008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03367" y="5786714"/>
            <a:ext cx="146410" cy="146410"/>
          </a:xfrm>
          <a:prstGeom prst="rect">
            <a:avLst/>
          </a:prstGeom>
        </p:spPr>
      </p:pic>
      <p:cxnSp>
        <p:nvCxnSpPr>
          <p:cNvPr id="214" name="Connector: Elbow 213">
            <a:extLst>
              <a:ext uri="{FF2B5EF4-FFF2-40B4-BE49-F238E27FC236}">
                <a16:creationId xmlns:a16="http://schemas.microsoft.com/office/drawing/2014/main" id="{9E74A483-0F9B-4CC0-A610-CEE538A63F80}"/>
              </a:ext>
            </a:extLst>
          </p:cNvPr>
          <p:cNvCxnSpPr>
            <a:cxnSpLocks/>
            <a:stCxn id="349" idx="0"/>
            <a:endCxn id="350" idx="0"/>
          </p:cNvCxnSpPr>
          <p:nvPr/>
        </p:nvCxnSpPr>
        <p:spPr>
          <a:xfrm rot="16200000" flipH="1">
            <a:off x="9458522" y="5513574"/>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5AEF9C2C-D607-42F2-88AE-CBF709BDFC50}"/>
              </a:ext>
            </a:extLst>
          </p:cNvPr>
          <p:cNvCxnSpPr>
            <a:cxnSpLocks/>
            <a:stCxn id="351" idx="0"/>
            <a:endCxn id="352" idx="0"/>
          </p:cNvCxnSpPr>
          <p:nvPr/>
        </p:nvCxnSpPr>
        <p:spPr>
          <a:xfrm rot="16200000" flipH="1">
            <a:off x="7240563" y="5794419"/>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09E8020C-6C0B-488E-943C-6AD0176DEFE6}"/>
              </a:ext>
            </a:extLst>
          </p:cNvPr>
          <p:cNvSpPr/>
          <p:nvPr/>
        </p:nvSpPr>
        <p:spPr>
          <a:xfrm>
            <a:off x="6046564" y="5596321"/>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SOFS</a:t>
            </a:r>
          </a:p>
        </p:txBody>
      </p:sp>
      <p:cxnSp>
        <p:nvCxnSpPr>
          <p:cNvPr id="313" name="Connector: Elbow 312">
            <a:extLst>
              <a:ext uri="{FF2B5EF4-FFF2-40B4-BE49-F238E27FC236}">
                <a16:creationId xmlns:a16="http://schemas.microsoft.com/office/drawing/2014/main" id="{2DD6F865-042F-4556-A45E-CC05302267B4}"/>
              </a:ext>
            </a:extLst>
          </p:cNvPr>
          <p:cNvCxnSpPr>
            <a:cxnSpLocks/>
            <a:stCxn id="331" idx="0"/>
            <a:endCxn id="332" idx="0"/>
          </p:cNvCxnSpPr>
          <p:nvPr/>
        </p:nvCxnSpPr>
        <p:spPr>
          <a:xfrm rot="16200000" flipH="1">
            <a:off x="6361052" y="5919902"/>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7E52D88F-BB42-44B1-AC90-9EEC0D24E203}"/>
              </a:ext>
            </a:extLst>
          </p:cNvPr>
          <p:cNvSpPr/>
          <p:nvPr/>
        </p:nvSpPr>
        <p:spPr>
          <a:xfrm>
            <a:off x="7709244" y="5595768"/>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AvSet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pic>
        <p:nvPicPr>
          <p:cNvPr id="315" name="Picture 2" descr="Image result for azure managed disks vm">
            <a:extLst>
              <a:ext uri="{FF2B5EF4-FFF2-40B4-BE49-F238E27FC236}">
                <a16:creationId xmlns:a16="http://schemas.microsoft.com/office/drawing/2014/main" id="{38B1AF48-4AFB-488D-A958-B18505B2169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96834" y="625478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2" descr="Image result for azure managed disks vm">
            <a:extLst>
              <a:ext uri="{FF2B5EF4-FFF2-40B4-BE49-F238E27FC236}">
                <a16:creationId xmlns:a16="http://schemas.microsoft.com/office/drawing/2014/main" id="{6042F5E0-6918-4B1A-9E57-A52BCC8E54E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32896" y="624941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2" descr="Image result for azure managed disks vm">
            <a:extLst>
              <a:ext uri="{FF2B5EF4-FFF2-40B4-BE49-F238E27FC236}">
                <a16:creationId xmlns:a16="http://schemas.microsoft.com/office/drawing/2014/main" id="{AFC40D54-A235-4D6F-ABC2-04A5B657C18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49696" y="623503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2" descr="Image result for azure managed disks vm">
            <a:extLst>
              <a:ext uri="{FF2B5EF4-FFF2-40B4-BE49-F238E27FC236}">
                <a16:creationId xmlns:a16="http://schemas.microsoft.com/office/drawing/2014/main" id="{C4EDF795-B473-4E47-82DC-4C4C924D320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85758" y="622966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2" descr="Image result for azure managed disks vm">
            <a:extLst>
              <a:ext uri="{FF2B5EF4-FFF2-40B4-BE49-F238E27FC236}">
                <a16:creationId xmlns:a16="http://schemas.microsoft.com/office/drawing/2014/main" id="{BC3F55FA-4256-477B-B4FD-EC4F15C081C1}"/>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004157" y="621710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2" descr="Image result for azure managed disks vm">
            <a:extLst>
              <a:ext uri="{FF2B5EF4-FFF2-40B4-BE49-F238E27FC236}">
                <a16:creationId xmlns:a16="http://schemas.microsoft.com/office/drawing/2014/main" id="{BBB7CAA9-BB15-45E6-A60A-EA85A8531CD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409991" y="621540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Image result for azure managed disks vm">
            <a:extLst>
              <a:ext uri="{FF2B5EF4-FFF2-40B4-BE49-F238E27FC236}">
                <a16:creationId xmlns:a16="http://schemas.microsoft.com/office/drawing/2014/main" id="{85C1EEE0-0ABB-41E5-AE87-DED57A98B2E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19511" y="6171360"/>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 descr="Image result for azure managed disks vm">
            <a:extLst>
              <a:ext uri="{FF2B5EF4-FFF2-40B4-BE49-F238E27FC236}">
                <a16:creationId xmlns:a16="http://schemas.microsoft.com/office/drawing/2014/main" id="{32DE919C-7A2C-49F6-BF29-B1D071DA5FC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23399" y="616979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2" descr="Image result for Virtual machines azure icon">
            <a:extLst>
              <a:ext uri="{FF2B5EF4-FFF2-40B4-BE49-F238E27FC236}">
                <a16:creationId xmlns:a16="http://schemas.microsoft.com/office/drawing/2014/main" id="{FF8BFD60-5DEB-419C-94F3-8D2367A48E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45504" y="610050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2" descr="Image result for Virtual machines azure icon">
            <a:extLst>
              <a:ext uri="{FF2B5EF4-FFF2-40B4-BE49-F238E27FC236}">
                <a16:creationId xmlns:a16="http://schemas.microsoft.com/office/drawing/2014/main" id="{73952ACC-99FA-4436-9A7A-F9CF65AFB16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96441" y="61059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2" descr="Image result for Virtual machines azure icon">
            <a:extLst>
              <a:ext uri="{FF2B5EF4-FFF2-40B4-BE49-F238E27FC236}">
                <a16:creationId xmlns:a16="http://schemas.microsoft.com/office/drawing/2014/main" id="{0068C88F-3E20-4765-8E7C-9AE7BDD76F8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98581" y="60926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2" descr="Image result for Virtual machines azure icon">
            <a:extLst>
              <a:ext uri="{FF2B5EF4-FFF2-40B4-BE49-F238E27FC236}">
                <a16:creationId xmlns:a16="http://schemas.microsoft.com/office/drawing/2014/main" id="{40AF614B-263D-49FD-84C5-2B5F1AADA1D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49518" y="60981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2" descr="Image result for Virtual machines azure icon">
            <a:extLst>
              <a:ext uri="{FF2B5EF4-FFF2-40B4-BE49-F238E27FC236}">
                <a16:creationId xmlns:a16="http://schemas.microsoft.com/office/drawing/2014/main" id="{0C04797A-68FD-48FE-98C6-43E42068E53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28167" y="6022852"/>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2" descr="Image result for Virtual machines azure icon">
            <a:extLst>
              <a:ext uri="{FF2B5EF4-FFF2-40B4-BE49-F238E27FC236}">
                <a16:creationId xmlns:a16="http://schemas.microsoft.com/office/drawing/2014/main" id="{06F5C26A-93E7-4E67-BB36-4CC70EEE788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25282" y="602359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2" descr="Image result for Virtual machines azure icon">
            <a:extLst>
              <a:ext uri="{FF2B5EF4-FFF2-40B4-BE49-F238E27FC236}">
                <a16:creationId xmlns:a16="http://schemas.microsoft.com/office/drawing/2014/main" id="{A3A5F624-7C65-48A7-A08D-D4FBFC8E924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83050" y="5980293"/>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2" descr="Image result for Virtual machines azure icon">
            <a:extLst>
              <a:ext uri="{FF2B5EF4-FFF2-40B4-BE49-F238E27FC236}">
                <a16:creationId xmlns:a16="http://schemas.microsoft.com/office/drawing/2014/main" id="{08FDA7D1-20C9-4FE2-BBEF-8A366B4FEB8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77558" y="597920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3">
            <a:extLst>
              <a:ext uri="{FF2B5EF4-FFF2-40B4-BE49-F238E27FC236}">
                <a16:creationId xmlns:a16="http://schemas.microsoft.com/office/drawing/2014/main" id="{B9CB828B-D187-4493-B487-1498AC4F13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40658" y="5869315"/>
            <a:ext cx="287377" cy="146561"/>
          </a:xfrm>
          <a:prstGeom prst="rect">
            <a:avLst/>
          </a:prstGeom>
        </p:spPr>
      </p:pic>
      <p:pic>
        <p:nvPicPr>
          <p:cNvPr id="346" name="Picture 3">
            <a:extLst>
              <a:ext uri="{FF2B5EF4-FFF2-40B4-BE49-F238E27FC236}">
                <a16:creationId xmlns:a16="http://schemas.microsoft.com/office/drawing/2014/main" id="{5E0D9A34-1684-4DA2-A19E-D8DC869C24DF}"/>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210059" y="5876291"/>
            <a:ext cx="287377" cy="146561"/>
          </a:xfrm>
          <a:prstGeom prst="rect">
            <a:avLst/>
          </a:prstGeom>
        </p:spPr>
      </p:pic>
      <p:pic>
        <p:nvPicPr>
          <p:cNvPr id="349" name="Picture 348">
            <a:extLst>
              <a:ext uri="{FF2B5EF4-FFF2-40B4-BE49-F238E27FC236}">
                <a16:creationId xmlns:a16="http://schemas.microsoft.com/office/drawing/2014/main" id="{3D1D62F6-FDC7-4A2E-AFDB-BD4C764003EC}"/>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37931" y="5876041"/>
            <a:ext cx="516250" cy="107676"/>
          </a:xfrm>
          <a:prstGeom prst="rect">
            <a:avLst/>
          </a:prstGeom>
        </p:spPr>
      </p:pic>
      <p:pic>
        <p:nvPicPr>
          <p:cNvPr id="350" name="Picture 349">
            <a:extLst>
              <a:ext uri="{FF2B5EF4-FFF2-40B4-BE49-F238E27FC236}">
                <a16:creationId xmlns:a16="http://schemas.microsoft.com/office/drawing/2014/main" id="{6238B42A-94F6-460F-A9E6-61B8CC41D9C6}"/>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82204" y="5895380"/>
            <a:ext cx="516250" cy="107676"/>
          </a:xfrm>
          <a:prstGeom prst="rect">
            <a:avLst/>
          </a:prstGeom>
        </p:spPr>
      </p:pic>
      <p:pic>
        <p:nvPicPr>
          <p:cNvPr id="351" name="Picture 3">
            <a:extLst>
              <a:ext uri="{FF2B5EF4-FFF2-40B4-BE49-F238E27FC236}">
                <a16:creationId xmlns:a16="http://schemas.microsoft.com/office/drawing/2014/main" id="{7418CE78-6B7B-48D2-A2E2-93924EC93A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43286" y="5975631"/>
            <a:ext cx="232129" cy="118385"/>
          </a:xfrm>
          <a:prstGeom prst="rect">
            <a:avLst/>
          </a:prstGeom>
        </p:spPr>
      </p:pic>
      <p:pic>
        <p:nvPicPr>
          <p:cNvPr id="352" name="Picture 3">
            <a:extLst>
              <a:ext uri="{FF2B5EF4-FFF2-40B4-BE49-F238E27FC236}">
                <a16:creationId xmlns:a16="http://schemas.microsoft.com/office/drawing/2014/main" id="{E111E682-46C8-4FEB-83BB-B0E5978C2F73}"/>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312687" y="5982607"/>
            <a:ext cx="232129" cy="118385"/>
          </a:xfrm>
          <a:prstGeom prst="rect">
            <a:avLst/>
          </a:prstGeom>
        </p:spPr>
      </p:pic>
      <p:pic>
        <p:nvPicPr>
          <p:cNvPr id="353" name="Picture 2" descr="Image result for azure managed disks vm">
            <a:extLst>
              <a:ext uri="{FF2B5EF4-FFF2-40B4-BE49-F238E27FC236}">
                <a16:creationId xmlns:a16="http://schemas.microsoft.com/office/drawing/2014/main" id="{F5B485E9-91CC-4B0D-85E6-BBE266AB70E4}"/>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245962" y="324286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2" descr="Image result for Virtual machines azure icon">
            <a:extLst>
              <a:ext uri="{FF2B5EF4-FFF2-40B4-BE49-F238E27FC236}">
                <a16:creationId xmlns:a16="http://schemas.microsoft.com/office/drawing/2014/main" id="{F841EC50-2162-4128-8830-AEAD79462E7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009501" y="305179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354">
            <a:extLst>
              <a:ext uri="{FF2B5EF4-FFF2-40B4-BE49-F238E27FC236}">
                <a16:creationId xmlns:a16="http://schemas.microsoft.com/office/drawing/2014/main" id="{4786995F-8D46-45F9-939B-ABD8498E6949}"/>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7864382" y="2947547"/>
            <a:ext cx="516250" cy="107676"/>
          </a:xfrm>
          <a:prstGeom prst="rect">
            <a:avLst/>
          </a:prstGeom>
        </p:spPr>
      </p:pic>
      <p:pic>
        <p:nvPicPr>
          <p:cNvPr id="173" name="Picture 172" descr="A picture containing outdoor&#10;&#10;Description automatically generated">
            <a:extLst>
              <a:ext uri="{FF2B5EF4-FFF2-40B4-BE49-F238E27FC236}">
                <a16:creationId xmlns:a16="http://schemas.microsoft.com/office/drawing/2014/main" id="{5C242A1E-2C72-499F-96C9-0293CFFD5F3E}"/>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0266371" y="1476759"/>
            <a:ext cx="152490" cy="142998"/>
          </a:xfrm>
          <a:prstGeom prst="rect">
            <a:avLst/>
          </a:prstGeom>
        </p:spPr>
      </p:pic>
      <p:sp>
        <p:nvSpPr>
          <p:cNvPr id="174" name="Rectangle 173">
            <a:extLst>
              <a:ext uri="{FF2B5EF4-FFF2-40B4-BE49-F238E27FC236}">
                <a16:creationId xmlns:a16="http://schemas.microsoft.com/office/drawing/2014/main" id="{C15E2554-E9B6-4731-B50B-7DD82BB17233}"/>
              </a:ext>
            </a:extLst>
          </p:cNvPr>
          <p:cNvSpPr/>
          <p:nvPr/>
        </p:nvSpPr>
        <p:spPr>
          <a:xfrm>
            <a:off x="9480135" y="1450637"/>
            <a:ext cx="850779" cy="21544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Witness </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76486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046983" y="664074"/>
            <a:ext cx="7790104" cy="612918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774" y="1249925"/>
            <a:ext cx="7475311" cy="540057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15480" y="1399327"/>
            <a:ext cx="2260659"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17412" y="1617293"/>
            <a:ext cx="788621"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25299" y="3328073"/>
            <a:ext cx="203517" cy="203517"/>
          </a:xfrm>
          <a:prstGeom prst="rect">
            <a:avLst/>
          </a:prstGeom>
        </p:spPr>
      </p:pic>
      <p:sp>
        <p:nvSpPr>
          <p:cNvPr id="218" name="Rectangle 217">
            <a:extLst>
              <a:ext uri="{FF2B5EF4-FFF2-40B4-BE49-F238E27FC236}">
                <a16:creationId xmlns:a16="http://schemas.microsoft.com/office/drawing/2014/main" id="{BCA0AB0A-4A1C-4E7C-8AE3-724E5AEBF974}"/>
              </a:ext>
            </a:extLst>
          </p:cNvPr>
          <p:cNvSpPr/>
          <p:nvPr/>
        </p:nvSpPr>
        <p:spPr>
          <a:xfrm>
            <a:off x="5852237" y="1399326"/>
            <a:ext cx="4703385"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5"/>
            <a:ext cx="441941" cy="6129181"/>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75" name="Rectangle 274">
            <a:extLst>
              <a:ext uri="{FF2B5EF4-FFF2-40B4-BE49-F238E27FC236}">
                <a16:creationId xmlns:a16="http://schemas.microsoft.com/office/drawing/2014/main" id="{F7FB6E05-BC2D-4D6C-90A9-3F53DB4721ED}"/>
              </a:ext>
            </a:extLst>
          </p:cNvPr>
          <p:cNvSpPr/>
          <p:nvPr/>
        </p:nvSpPr>
        <p:spPr>
          <a:xfrm>
            <a:off x="5924028" y="1617293"/>
            <a:ext cx="4553999"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and QA </a:t>
            </a:r>
          </a:p>
        </p:txBody>
      </p: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10176290" y="1375213"/>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2804" y="6311941"/>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a:t>
            </a:r>
          </a:p>
        </p:txBody>
      </p: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1564" y="3288084"/>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6719" y="6301524"/>
            <a:ext cx="328110" cy="328110"/>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4125" y="1617293"/>
            <a:ext cx="750597"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16941" y="4301134"/>
            <a:ext cx="234376" cy="234376"/>
          </a:xfrm>
          <a:prstGeom prst="rect">
            <a:avLst/>
          </a:prstGeom>
        </p:spPr>
      </p:pic>
      <p:sp>
        <p:nvSpPr>
          <p:cNvPr id="413" name="Thought Bubble: Cloud 412">
            <a:extLst>
              <a:ext uri="{FF2B5EF4-FFF2-40B4-BE49-F238E27FC236}">
                <a16:creationId xmlns:a16="http://schemas.microsoft.com/office/drawing/2014/main" id="{FA49D67E-B9A9-4292-833A-7A4883217000}"/>
              </a:ext>
            </a:extLst>
          </p:cNvPr>
          <p:cNvSpPr/>
          <p:nvPr/>
        </p:nvSpPr>
        <p:spPr>
          <a:xfrm>
            <a:off x="1755009" y="326641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60553" y="338244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521710" y="3429000"/>
            <a:ext cx="969854" cy="12508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632797" y="4008008"/>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pic>
        <p:nvPicPr>
          <p:cNvPr id="163" name="Picture 162" descr="A picture containing vector graphics&#10;&#10;Description automatically generated">
            <a:extLst>
              <a:ext uri="{FF2B5EF4-FFF2-40B4-BE49-F238E27FC236}">
                <a16:creationId xmlns:a16="http://schemas.microsoft.com/office/drawing/2014/main" id="{A9F743AA-F17B-4B4D-A670-F7120DB95A73}"/>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491235" y="4201047"/>
            <a:ext cx="267518" cy="267518"/>
          </a:xfrm>
          <a:prstGeom prst="rect">
            <a:avLst/>
          </a:prstGeom>
        </p:spPr>
      </p:pic>
      <p:pic>
        <p:nvPicPr>
          <p:cNvPr id="164" name="Picture 163" descr="A picture containing vector graphics&#10;&#10;Description automatically generated">
            <a:extLst>
              <a:ext uri="{FF2B5EF4-FFF2-40B4-BE49-F238E27FC236}">
                <a16:creationId xmlns:a16="http://schemas.microsoft.com/office/drawing/2014/main" id="{165F7782-B4AB-4838-B223-A2E0C0AB7AC1}"/>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781495" y="4192744"/>
            <a:ext cx="267518" cy="267518"/>
          </a:xfrm>
          <a:prstGeom prst="rect">
            <a:avLst/>
          </a:prstGeom>
        </p:spPr>
      </p:pic>
      <p:pic>
        <p:nvPicPr>
          <p:cNvPr id="169" name="Picture 168" descr="A picture containing vector graphics&#10;&#10;Description automatically generated">
            <a:extLst>
              <a:ext uri="{FF2B5EF4-FFF2-40B4-BE49-F238E27FC236}">
                <a16:creationId xmlns:a16="http://schemas.microsoft.com/office/drawing/2014/main" id="{D5206C50-F25A-4123-98DA-17573694B656}"/>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1071283" y="4197976"/>
            <a:ext cx="267518" cy="267518"/>
          </a:xfrm>
          <a:prstGeom prst="rect">
            <a:avLst/>
          </a:prstGeom>
        </p:spPr>
      </p:pic>
      <p:pic>
        <p:nvPicPr>
          <p:cNvPr id="170" name="Picture 169">
            <a:extLst>
              <a:ext uri="{FF2B5EF4-FFF2-40B4-BE49-F238E27FC236}">
                <a16:creationId xmlns:a16="http://schemas.microsoft.com/office/drawing/2014/main" id="{8CD1AA94-FEB6-4549-9F1F-9DBD71FE110B}"/>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549929" y="4475438"/>
            <a:ext cx="362334" cy="362334"/>
          </a:xfrm>
          <a:prstGeom prst="rect">
            <a:avLst/>
          </a:prstGeom>
        </p:spPr>
      </p:pic>
      <p:pic>
        <p:nvPicPr>
          <p:cNvPr id="175" name="Picture 174">
            <a:extLst>
              <a:ext uri="{FF2B5EF4-FFF2-40B4-BE49-F238E27FC236}">
                <a16:creationId xmlns:a16="http://schemas.microsoft.com/office/drawing/2014/main" id="{EC6C3256-44B0-4700-9063-2E1A7958763E}"/>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962217" y="4474311"/>
            <a:ext cx="362334" cy="362334"/>
          </a:xfrm>
          <a:prstGeom prst="rect">
            <a:avLst/>
          </a:prstGeom>
        </p:spPr>
      </p:pic>
      <p:pic>
        <p:nvPicPr>
          <p:cNvPr id="176" name="Picture 175">
            <a:extLst>
              <a:ext uri="{FF2B5EF4-FFF2-40B4-BE49-F238E27FC236}">
                <a16:creationId xmlns:a16="http://schemas.microsoft.com/office/drawing/2014/main" id="{DA16AACA-0E93-464A-B174-6CBEF4EB0A36}"/>
              </a:ext>
            </a:extLst>
          </p:cNvPr>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541734" y="4962855"/>
            <a:ext cx="765550" cy="765550"/>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3395" y="3429000"/>
            <a:ext cx="751904" cy="832"/>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E0A41DD8-24B5-4F4A-9F22-D3C1729A4E49}"/>
              </a:ext>
            </a:extLst>
          </p:cNvPr>
          <p:cNvSpPr/>
          <p:nvPr/>
        </p:nvSpPr>
        <p:spPr>
          <a:xfrm>
            <a:off x="4266090" y="1616035"/>
            <a:ext cx="403283"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Peri-meter network</a:t>
            </a:r>
          </a:p>
        </p:txBody>
      </p:sp>
      <p:sp>
        <p:nvSpPr>
          <p:cNvPr id="232" name="Rectangle 231">
            <a:extLst>
              <a:ext uri="{FF2B5EF4-FFF2-40B4-BE49-F238E27FC236}">
                <a16:creationId xmlns:a16="http://schemas.microsoft.com/office/drawing/2014/main" id="{9A990386-1948-4F9E-BC7E-079B6DB2E980}"/>
              </a:ext>
            </a:extLst>
          </p:cNvPr>
          <p:cNvSpPr/>
          <p:nvPr/>
        </p:nvSpPr>
        <p:spPr bwMode="auto">
          <a:xfrm>
            <a:off x="3062288" y="2155958"/>
            <a:ext cx="9129712" cy="1103587"/>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233" name="Rectangle 232">
            <a:extLst>
              <a:ext uri="{FF2B5EF4-FFF2-40B4-BE49-F238E27FC236}">
                <a16:creationId xmlns:a16="http://schemas.microsoft.com/office/drawing/2014/main" id="{0CC53890-FE99-43D0-8CCF-C5F5268FB776}"/>
              </a:ext>
            </a:extLst>
          </p:cNvPr>
          <p:cNvSpPr/>
          <p:nvPr/>
        </p:nvSpPr>
        <p:spPr bwMode="auto">
          <a:xfrm>
            <a:off x="3042212" y="3827280"/>
            <a:ext cx="9129712" cy="997743"/>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293" name="Rectangle 292">
            <a:extLst>
              <a:ext uri="{FF2B5EF4-FFF2-40B4-BE49-F238E27FC236}">
                <a16:creationId xmlns:a16="http://schemas.microsoft.com/office/drawing/2014/main" id="{14CD3FCF-65B6-4B35-8BBF-332F36749704}"/>
              </a:ext>
            </a:extLst>
          </p:cNvPr>
          <p:cNvSpPr/>
          <p:nvPr/>
        </p:nvSpPr>
        <p:spPr bwMode="auto">
          <a:xfrm>
            <a:off x="3062288" y="5026280"/>
            <a:ext cx="9129712" cy="835868"/>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316008" y="1405412"/>
            <a:ext cx="236391" cy="236391"/>
          </a:xfrm>
          <a:prstGeom prst="rect">
            <a:avLst/>
          </a:prstGeom>
        </p:spPr>
      </p:pic>
      <p:sp>
        <p:nvSpPr>
          <p:cNvPr id="393" name="Rectangle 392">
            <a:extLst>
              <a:ext uri="{FF2B5EF4-FFF2-40B4-BE49-F238E27FC236}">
                <a16:creationId xmlns:a16="http://schemas.microsoft.com/office/drawing/2014/main" id="{2A1A2F92-5E93-42E6-A9A5-9B7F7AB9B564}"/>
              </a:ext>
            </a:extLst>
          </p:cNvPr>
          <p:cNvSpPr/>
          <p:nvPr/>
        </p:nvSpPr>
        <p:spPr>
          <a:xfrm>
            <a:off x="4697898" y="2643814"/>
            <a:ext cx="810132"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79" name="Picture 278">
            <a:extLst>
              <a:ext uri="{FF2B5EF4-FFF2-40B4-BE49-F238E27FC236}">
                <a16:creationId xmlns:a16="http://schemas.microsoft.com/office/drawing/2014/main" id="{0D9F200C-E16D-4A68-B7FC-52D2F3A0C90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14689" y="5925874"/>
            <a:ext cx="234376" cy="234376"/>
          </a:xfrm>
          <a:prstGeom prst="rect">
            <a:avLst/>
          </a:prstGeom>
        </p:spPr>
      </p:pic>
      <p:pic>
        <p:nvPicPr>
          <p:cNvPr id="424" name="Picture 2" descr="Image result for Virtual machines azure icon">
            <a:extLst>
              <a:ext uri="{FF2B5EF4-FFF2-40B4-BE49-F238E27FC236}">
                <a16:creationId xmlns:a16="http://schemas.microsoft.com/office/drawing/2014/main" id="{CBC90164-5BEA-4DAB-A560-13EAEB09CA2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4982" y="24668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2" descr="Image result for Virtual machines azure icon">
            <a:extLst>
              <a:ext uri="{FF2B5EF4-FFF2-40B4-BE49-F238E27FC236}">
                <a16:creationId xmlns:a16="http://schemas.microsoft.com/office/drawing/2014/main" id="{F15A54A5-E6CB-4973-9FAF-FB57B7B7FB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7274" y="228535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2" descr="Image result for Virtual machines azure icon">
            <a:extLst>
              <a:ext uri="{FF2B5EF4-FFF2-40B4-BE49-F238E27FC236}">
                <a16:creationId xmlns:a16="http://schemas.microsoft.com/office/drawing/2014/main" id="{086965AE-512B-46A4-9014-DC5F26ED89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30" y="228519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2" descr="Image result for Virtual machines azure icon">
            <a:extLst>
              <a:ext uri="{FF2B5EF4-FFF2-40B4-BE49-F238E27FC236}">
                <a16:creationId xmlns:a16="http://schemas.microsoft.com/office/drawing/2014/main" id="{CEB46C1A-E77F-45D2-B5BF-A994817B48E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29" y="246379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97">
            <a:extLst>
              <a:ext uri="{FF2B5EF4-FFF2-40B4-BE49-F238E27FC236}">
                <a16:creationId xmlns:a16="http://schemas.microsoft.com/office/drawing/2014/main" id="{75AF4697-BF4A-4049-BF9E-D8BA1B5CCD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36553" y="5924616"/>
            <a:ext cx="234376" cy="234376"/>
          </a:xfrm>
          <a:prstGeom prst="rect">
            <a:avLst/>
          </a:prstGeom>
        </p:spPr>
      </p:pic>
      <p:pic>
        <p:nvPicPr>
          <p:cNvPr id="300" name="Picture 2" descr="Image result for Virtual machines azure icon">
            <a:extLst>
              <a:ext uri="{FF2B5EF4-FFF2-40B4-BE49-F238E27FC236}">
                <a16:creationId xmlns:a16="http://schemas.microsoft.com/office/drawing/2014/main" id="{6815D00B-5D5C-4E08-A6AA-8568C58116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59311" y="2692482"/>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97" name="Rectangle 296">
            <a:extLst>
              <a:ext uri="{FF2B5EF4-FFF2-40B4-BE49-F238E27FC236}">
                <a16:creationId xmlns:a16="http://schemas.microsoft.com/office/drawing/2014/main" id="{423F51E8-B0F3-48BB-A047-68518D6D9BAB}"/>
              </a:ext>
            </a:extLst>
          </p:cNvPr>
          <p:cNvSpPr/>
          <p:nvPr/>
        </p:nvSpPr>
        <p:spPr>
          <a:xfrm>
            <a:off x="4091521" y="2885583"/>
            <a:ext cx="729859"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379" name="Picture 378">
            <a:extLst>
              <a:ext uri="{FF2B5EF4-FFF2-40B4-BE49-F238E27FC236}">
                <a16:creationId xmlns:a16="http://schemas.microsoft.com/office/drawing/2014/main" id="{09501080-B09E-4F98-A140-6A76F01807C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195320" y="1667281"/>
            <a:ext cx="234376" cy="234376"/>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82407" y="295367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18469" y="294830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37672" y="293392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69758" y="29285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90654" y="297929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6488" y="2977593"/>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6008" y="293354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9896" y="293198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1077" y="2799388"/>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2014" y="280484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91637" y="27968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693" y="279698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14664" y="278503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1779" y="2785786"/>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69547" y="274248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64055" y="274138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27155" y="2631502"/>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196556" y="2638478"/>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24428" y="2638228"/>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8859" y="2674515"/>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8260" y="2681491"/>
            <a:ext cx="232129" cy="118385"/>
          </a:xfrm>
          <a:prstGeom prst="rect">
            <a:avLst/>
          </a:prstGeom>
        </p:spPr>
      </p:pic>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464854" y="3382441"/>
            <a:ext cx="146410" cy="146410"/>
          </a:xfrm>
          <a:prstGeom prst="rect">
            <a:avLst/>
          </a:prstGeom>
        </p:spPr>
      </p:pic>
      <p:pic>
        <p:nvPicPr>
          <p:cNvPr id="309" name="Picture 308">
            <a:extLst>
              <a:ext uri="{FF2B5EF4-FFF2-40B4-BE49-F238E27FC236}">
                <a16:creationId xmlns:a16="http://schemas.microsoft.com/office/drawing/2014/main" id="{60EF3E9A-8AFC-4CBB-979B-D17AD17B608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109632" y="3383978"/>
            <a:ext cx="146410" cy="146410"/>
          </a:xfrm>
          <a:prstGeom prst="rect">
            <a:avLst/>
          </a:prstGeom>
        </p:spPr>
      </p:pic>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057278" y="3384372"/>
            <a:ext cx="146410" cy="146410"/>
          </a:xfrm>
          <a:prstGeom prst="rect">
            <a:avLst/>
          </a:prstGeom>
        </p:spPr>
      </p:pic>
      <p:pic>
        <p:nvPicPr>
          <p:cNvPr id="371" name="Picture 370">
            <a:extLst>
              <a:ext uri="{FF2B5EF4-FFF2-40B4-BE49-F238E27FC236}">
                <a16:creationId xmlns:a16="http://schemas.microsoft.com/office/drawing/2014/main" id="{58A1E9DC-C9C0-4126-A75B-CF03727EC9A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758365" y="3384372"/>
            <a:ext cx="146410" cy="146410"/>
          </a:xfrm>
          <a:prstGeom prst="rect">
            <a:avLst/>
          </a:prstGeom>
        </p:spPr>
      </p:pic>
      <p:pic>
        <p:nvPicPr>
          <p:cNvPr id="191" name="Picture 190">
            <a:extLst>
              <a:ext uri="{FF2B5EF4-FFF2-40B4-BE49-F238E27FC236}">
                <a16:creationId xmlns:a16="http://schemas.microsoft.com/office/drawing/2014/main" id="{EC6B3A8D-1DDF-47EE-B6E8-73979754C5F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956430" y="3375679"/>
            <a:ext cx="146410" cy="146410"/>
          </a:xfrm>
          <a:prstGeom prst="rect">
            <a:avLst/>
          </a:prstGeom>
        </p:spPr>
      </p:pic>
      <p:pic>
        <p:nvPicPr>
          <p:cNvPr id="193" name="Picture 192">
            <a:extLst>
              <a:ext uri="{FF2B5EF4-FFF2-40B4-BE49-F238E27FC236}">
                <a16:creationId xmlns:a16="http://schemas.microsoft.com/office/drawing/2014/main" id="{96FB6DE8-C7DC-48BA-918D-CFD57D91C14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305949" y="3377911"/>
            <a:ext cx="146410" cy="146410"/>
          </a:xfrm>
          <a:prstGeom prst="rect">
            <a:avLst/>
          </a:prstGeom>
        </p:spPr>
      </p:pic>
      <p:sp>
        <p:nvSpPr>
          <p:cNvPr id="49" name="TextBox 48">
            <a:extLst>
              <a:ext uri="{FF2B5EF4-FFF2-40B4-BE49-F238E27FC236}">
                <a16:creationId xmlns:a16="http://schemas.microsoft.com/office/drawing/2014/main" id="{98DCEAA9-E671-4395-A62A-5FB5C428D4FC}"/>
              </a:ext>
            </a:extLst>
          </p:cNvPr>
          <p:cNvSpPr txBox="1"/>
          <p:nvPr/>
        </p:nvSpPr>
        <p:spPr>
          <a:xfrm>
            <a:off x="5970864" y="2280764"/>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1" name="TextBox 280">
            <a:extLst>
              <a:ext uri="{FF2B5EF4-FFF2-40B4-BE49-F238E27FC236}">
                <a16:creationId xmlns:a16="http://schemas.microsoft.com/office/drawing/2014/main" id="{B30931B8-B7AA-464C-B794-DA0EE075A6C4}"/>
              </a:ext>
            </a:extLst>
          </p:cNvPr>
          <p:cNvSpPr txBox="1"/>
          <p:nvPr/>
        </p:nvSpPr>
        <p:spPr>
          <a:xfrm>
            <a:off x="6747689" y="2211715"/>
            <a:ext cx="937094"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4" name="TextBox 283">
            <a:extLst>
              <a:ext uri="{FF2B5EF4-FFF2-40B4-BE49-F238E27FC236}">
                <a16:creationId xmlns:a16="http://schemas.microsoft.com/office/drawing/2014/main" id="{6B9C07F4-98C1-4DF0-9F30-A2E585CD463B}"/>
              </a:ext>
            </a:extLst>
          </p:cNvPr>
          <p:cNvSpPr txBox="1"/>
          <p:nvPr/>
        </p:nvSpPr>
        <p:spPr>
          <a:xfrm>
            <a:off x="7715597" y="2289265"/>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285" name="TextBox 284">
            <a:extLst>
              <a:ext uri="{FF2B5EF4-FFF2-40B4-BE49-F238E27FC236}">
                <a16:creationId xmlns:a16="http://schemas.microsoft.com/office/drawing/2014/main" id="{CF2DD69A-BE2C-4E10-8621-8D61BAF0D294}"/>
              </a:ext>
            </a:extLst>
          </p:cNvPr>
          <p:cNvSpPr txBox="1"/>
          <p:nvPr/>
        </p:nvSpPr>
        <p:spPr>
          <a:xfrm>
            <a:off x="8846444" y="2357619"/>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Primary)</a:t>
            </a:r>
            <a:br>
              <a:rPr lang="en-US" sz="900" dirty="0">
                <a:solidFill>
                  <a:schemeClr val="bg1"/>
                </a:solidFill>
              </a:rPr>
            </a:br>
            <a:r>
              <a:rPr lang="en-US" sz="900" dirty="0">
                <a:solidFill>
                  <a:schemeClr val="bg1"/>
                </a:solidFill>
              </a:rPr>
              <a:t>Prod and QA</a:t>
            </a:r>
          </a:p>
        </p:txBody>
      </p:sp>
      <p:pic>
        <p:nvPicPr>
          <p:cNvPr id="236" name="Picture 2" descr="Image result for azure managed disks vm">
            <a:extLst>
              <a:ext uri="{FF2B5EF4-FFF2-40B4-BE49-F238E27FC236}">
                <a16:creationId xmlns:a16="http://schemas.microsoft.com/office/drawing/2014/main" id="{C0304692-858D-40FA-AB34-3468FCD0737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70478" y="410910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Image result for azure managed disks vm">
            <a:extLst>
              <a:ext uri="{FF2B5EF4-FFF2-40B4-BE49-F238E27FC236}">
                <a16:creationId xmlns:a16="http://schemas.microsoft.com/office/drawing/2014/main" id="{6976D5FE-F168-476D-9320-BAF26EF982D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06540" y="410373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Image result for azure managed disks vm">
            <a:extLst>
              <a:ext uri="{FF2B5EF4-FFF2-40B4-BE49-F238E27FC236}">
                <a16:creationId xmlns:a16="http://schemas.microsoft.com/office/drawing/2014/main" id="{970589A2-DF15-4CE3-97B8-B26D6EDFCDA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23340" y="408934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Image result for azure managed disks vm">
            <a:extLst>
              <a:ext uri="{FF2B5EF4-FFF2-40B4-BE49-F238E27FC236}">
                <a16:creationId xmlns:a16="http://schemas.microsoft.com/office/drawing/2014/main" id="{CE379F1A-F21E-4263-93DD-52A28C56A86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59402" y="408397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Image result for azure managed disks vm">
            <a:extLst>
              <a:ext uri="{FF2B5EF4-FFF2-40B4-BE49-F238E27FC236}">
                <a16:creationId xmlns:a16="http://schemas.microsoft.com/office/drawing/2014/main" id="{B04770F7-C8DE-4173-AB19-AB2FC828112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88334" y="4123215"/>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2" descr="Image result for azure managed disks vm">
            <a:extLst>
              <a:ext uri="{FF2B5EF4-FFF2-40B4-BE49-F238E27FC236}">
                <a16:creationId xmlns:a16="http://schemas.microsoft.com/office/drawing/2014/main" id="{343F8138-803D-4D6F-BFB4-829550DBBA2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4168" y="4121517"/>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Image result for azure managed disks vm">
            <a:extLst>
              <a:ext uri="{FF2B5EF4-FFF2-40B4-BE49-F238E27FC236}">
                <a16:creationId xmlns:a16="http://schemas.microsoft.com/office/drawing/2014/main" id="{FD730450-E685-4D9B-A804-D1A2C21A9510}"/>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3688" y="4077471"/>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Image result for azure managed disks vm">
            <a:extLst>
              <a:ext uri="{FF2B5EF4-FFF2-40B4-BE49-F238E27FC236}">
                <a16:creationId xmlns:a16="http://schemas.microsoft.com/office/drawing/2014/main" id="{CBC23EBA-1ABA-4526-A772-8219FC86C57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7576" y="407590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2" descr="Image result for Virtual machines azure icon">
            <a:extLst>
              <a:ext uri="{FF2B5EF4-FFF2-40B4-BE49-F238E27FC236}">
                <a16:creationId xmlns:a16="http://schemas.microsoft.com/office/drawing/2014/main" id="{47C8A5FA-3AFA-41E9-A408-13C14A01C4F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2439" y="3953622"/>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2" descr="Image result for Virtual machines azure icon">
            <a:extLst>
              <a:ext uri="{FF2B5EF4-FFF2-40B4-BE49-F238E27FC236}">
                <a16:creationId xmlns:a16="http://schemas.microsoft.com/office/drawing/2014/main" id="{EA71331B-E7F3-46EC-9B5B-EF22369A085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3376" y="395908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0" name="Picture 2" descr="Image result for Virtual machines azure icon">
            <a:extLst>
              <a:ext uri="{FF2B5EF4-FFF2-40B4-BE49-F238E27FC236}">
                <a16:creationId xmlns:a16="http://schemas.microsoft.com/office/drawing/2014/main" id="{655D8749-7F52-4AD2-A81A-BB7B1AC3241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85516" y="395107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1" name="Picture 2" descr="Image result for Virtual machines azure icon">
            <a:extLst>
              <a:ext uri="{FF2B5EF4-FFF2-40B4-BE49-F238E27FC236}">
                <a16:creationId xmlns:a16="http://schemas.microsoft.com/office/drawing/2014/main" id="{1EDE8B50-5E61-429F-AE64-1F50237E758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453" y="395121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2" descr="Image result for Virtual machines azure icon">
            <a:extLst>
              <a:ext uri="{FF2B5EF4-FFF2-40B4-BE49-F238E27FC236}">
                <a16:creationId xmlns:a16="http://schemas.microsoft.com/office/drawing/2014/main" id="{C49B241E-247F-40AC-BFFA-CD8BB19560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5635" y="392776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2" descr="Image result for Virtual machines azure icon">
            <a:extLst>
              <a:ext uri="{FF2B5EF4-FFF2-40B4-BE49-F238E27FC236}">
                <a16:creationId xmlns:a16="http://schemas.microsoft.com/office/drawing/2014/main" id="{3AF279E3-AF38-4FE0-B762-C7939AEAE8C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22750" y="392851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 descr="Image result for Virtual machines azure icon">
            <a:extLst>
              <a:ext uri="{FF2B5EF4-FFF2-40B4-BE49-F238E27FC236}">
                <a16:creationId xmlns:a16="http://schemas.microsoft.com/office/drawing/2014/main" id="{74670971-ABCD-4A5E-8319-C6D544CC7B0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74003" y="3890721"/>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2" descr="Image result for Virtual machines azure icon">
            <a:extLst>
              <a:ext uri="{FF2B5EF4-FFF2-40B4-BE49-F238E27FC236}">
                <a16:creationId xmlns:a16="http://schemas.microsoft.com/office/drawing/2014/main" id="{030303A5-4C61-4A2B-B719-D70AB5C5592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73591" y="388980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3">
            <a:extLst>
              <a:ext uri="{FF2B5EF4-FFF2-40B4-BE49-F238E27FC236}">
                <a16:creationId xmlns:a16="http://schemas.microsoft.com/office/drawing/2014/main" id="{D554C885-8788-41B1-973A-A124F74A267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44645" y="4247100"/>
            <a:ext cx="287377" cy="146561"/>
          </a:xfrm>
          <a:prstGeom prst="rect">
            <a:avLst/>
          </a:prstGeom>
        </p:spPr>
      </p:pic>
      <p:pic>
        <p:nvPicPr>
          <p:cNvPr id="447" name="Picture 3">
            <a:extLst>
              <a:ext uri="{FF2B5EF4-FFF2-40B4-BE49-F238E27FC236}">
                <a16:creationId xmlns:a16="http://schemas.microsoft.com/office/drawing/2014/main" id="{2ECE261A-8C4A-465B-9091-1C9DBE8574B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214046" y="4249313"/>
            <a:ext cx="287377" cy="146561"/>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90297" y="4267678"/>
            <a:ext cx="516250" cy="107676"/>
          </a:xfrm>
          <a:prstGeom prst="rect">
            <a:avLst/>
          </a:prstGeom>
        </p:spPr>
      </p:pic>
      <p:pic>
        <p:nvPicPr>
          <p:cNvPr id="454" name="Picture 3">
            <a:extLst>
              <a:ext uri="{FF2B5EF4-FFF2-40B4-BE49-F238E27FC236}">
                <a16:creationId xmlns:a16="http://schemas.microsoft.com/office/drawing/2014/main" id="{B15CE26A-431F-4561-895C-B8D0C3A31D9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3997" y="4207688"/>
            <a:ext cx="232129" cy="118385"/>
          </a:xfrm>
          <a:prstGeom prst="rect">
            <a:avLst/>
          </a:prstGeom>
        </p:spPr>
      </p:pic>
      <p:pic>
        <p:nvPicPr>
          <p:cNvPr id="455" name="Picture 3">
            <a:extLst>
              <a:ext uri="{FF2B5EF4-FFF2-40B4-BE49-F238E27FC236}">
                <a16:creationId xmlns:a16="http://schemas.microsoft.com/office/drawing/2014/main" id="{06308AA0-4D03-49D1-956B-19E52FA5354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3398" y="4214664"/>
            <a:ext cx="232129" cy="118385"/>
          </a:xfrm>
          <a:prstGeom prst="rect">
            <a:avLst/>
          </a:prstGeom>
        </p:spPr>
      </p:pic>
      <p:sp>
        <p:nvSpPr>
          <p:cNvPr id="290" name="TextBox 289">
            <a:extLst>
              <a:ext uri="{FF2B5EF4-FFF2-40B4-BE49-F238E27FC236}">
                <a16:creationId xmlns:a16="http://schemas.microsoft.com/office/drawing/2014/main" id="{8313CB6B-20BC-4309-ADEA-ADB72BC59DD0}"/>
              </a:ext>
            </a:extLst>
          </p:cNvPr>
          <p:cNvSpPr txBox="1"/>
          <p:nvPr/>
        </p:nvSpPr>
        <p:spPr>
          <a:xfrm>
            <a:off x="6802853" y="4382600"/>
            <a:ext cx="796367"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
        <p:nvSpPr>
          <p:cNvPr id="292" name="TextBox 291">
            <a:extLst>
              <a:ext uri="{FF2B5EF4-FFF2-40B4-BE49-F238E27FC236}">
                <a16:creationId xmlns:a16="http://schemas.microsoft.com/office/drawing/2014/main" id="{30002755-9089-4897-9122-1718BB732277}"/>
              </a:ext>
            </a:extLst>
          </p:cNvPr>
          <p:cNvSpPr txBox="1"/>
          <p:nvPr/>
        </p:nvSpPr>
        <p:spPr>
          <a:xfrm>
            <a:off x="8860092" y="4375960"/>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Standby)</a:t>
            </a:r>
            <a:br>
              <a:rPr lang="en-US" sz="900" dirty="0">
                <a:solidFill>
                  <a:schemeClr val="bg1"/>
                </a:solidFill>
              </a:rPr>
            </a:br>
            <a:r>
              <a:rPr lang="en-US" sz="900" dirty="0">
                <a:solidFill>
                  <a:schemeClr val="bg1"/>
                </a:solidFill>
              </a:rPr>
              <a:t>Prod and QA</a:t>
            </a:r>
          </a:p>
        </p:txBody>
      </p:sp>
      <p:grpSp>
        <p:nvGrpSpPr>
          <p:cNvPr id="235" name="Group 234">
            <a:extLst>
              <a:ext uri="{FF2B5EF4-FFF2-40B4-BE49-F238E27FC236}">
                <a16:creationId xmlns:a16="http://schemas.microsoft.com/office/drawing/2014/main" id="{3AC68261-FC51-4433-A184-9ADC59D3C5AC}"/>
              </a:ext>
            </a:extLst>
          </p:cNvPr>
          <p:cNvGrpSpPr/>
          <p:nvPr/>
        </p:nvGrpSpPr>
        <p:grpSpPr>
          <a:xfrm>
            <a:off x="10974801" y="2289011"/>
            <a:ext cx="1001151" cy="874273"/>
            <a:chOff x="10602582" y="2497918"/>
            <a:chExt cx="1021226" cy="891804"/>
          </a:xfrm>
        </p:grpSpPr>
        <p:sp>
          <p:nvSpPr>
            <p:cNvPr id="240" name="TextBox 239">
              <a:extLst>
                <a:ext uri="{FF2B5EF4-FFF2-40B4-BE49-F238E27FC236}">
                  <a16:creationId xmlns:a16="http://schemas.microsoft.com/office/drawing/2014/main" id="{7239295A-60B5-404C-93BF-70DC0EA581D1}"/>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1</a:t>
              </a:r>
            </a:p>
          </p:txBody>
        </p:sp>
        <p:pic>
          <p:nvPicPr>
            <p:cNvPr id="241" name="Picture 240">
              <a:extLst>
                <a:ext uri="{FF2B5EF4-FFF2-40B4-BE49-F238E27FC236}">
                  <a16:creationId xmlns:a16="http://schemas.microsoft.com/office/drawing/2014/main" id="{7568F983-A10A-40CB-8C7F-AB633998DB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sp>
        <p:nvSpPr>
          <p:cNvPr id="251" name="Rectangle: Rounded Corners 250">
            <a:extLst>
              <a:ext uri="{FF2B5EF4-FFF2-40B4-BE49-F238E27FC236}">
                <a16:creationId xmlns:a16="http://schemas.microsoft.com/office/drawing/2014/main" id="{F0724CD3-A2DA-4E62-B0A7-D36C5AFEA2DF}"/>
              </a:ext>
            </a:extLst>
          </p:cNvPr>
          <p:cNvSpPr/>
          <p:nvPr/>
        </p:nvSpPr>
        <p:spPr bwMode="auto">
          <a:xfrm>
            <a:off x="10956249" y="2178326"/>
            <a:ext cx="1001151" cy="239716"/>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0" fontAlgn="base" latinLnBrk="0" hangingPunct="0">
              <a:lnSpc>
                <a:spcPct val="90000"/>
              </a:lnSpc>
              <a:spcBef>
                <a:spcPct val="0"/>
              </a:spcBef>
              <a:spcAft>
                <a:spcPct val="0"/>
              </a:spcAft>
              <a:buClrTx/>
              <a:buSzTx/>
              <a:buFontTx/>
              <a:buNone/>
              <a:tabLst/>
              <a:defRPr/>
            </a:pPr>
            <a:r>
              <a:rPr kumimoji="0" lang="en-US" sz="1176" b="0" i="0" u="none" strike="noStrike" kern="1200" cap="none" spc="0" normalizeH="0" baseline="0" noProof="0" dirty="0">
                <a:ln>
                  <a:noFill/>
                </a:ln>
                <a:solidFill>
                  <a:srgbClr val="353535"/>
                </a:solidFill>
                <a:effectLst/>
                <a:uLnTx/>
                <a:uFillTx/>
                <a:latin typeface="Calibri" panose="020F0502020204030204"/>
                <a:ea typeface="Segoe UI" pitchFamily="34" charset="0"/>
                <a:cs typeface="Segoe UI" pitchFamily="34" charset="0"/>
              </a:rPr>
              <a:t>Active Zone</a:t>
            </a:r>
          </a:p>
        </p:txBody>
      </p:sp>
      <p:grpSp>
        <p:nvGrpSpPr>
          <p:cNvPr id="260" name="Group 259">
            <a:extLst>
              <a:ext uri="{FF2B5EF4-FFF2-40B4-BE49-F238E27FC236}">
                <a16:creationId xmlns:a16="http://schemas.microsoft.com/office/drawing/2014/main" id="{B2A1D855-CEA4-46ED-865B-E2B3BAB893B8}"/>
              </a:ext>
            </a:extLst>
          </p:cNvPr>
          <p:cNvGrpSpPr/>
          <p:nvPr/>
        </p:nvGrpSpPr>
        <p:grpSpPr>
          <a:xfrm>
            <a:off x="10957715" y="3716433"/>
            <a:ext cx="1001151" cy="874273"/>
            <a:chOff x="10602582" y="2497918"/>
            <a:chExt cx="1021226" cy="891804"/>
          </a:xfrm>
        </p:grpSpPr>
        <p:sp>
          <p:nvSpPr>
            <p:cNvPr id="261" name="TextBox 260">
              <a:extLst>
                <a:ext uri="{FF2B5EF4-FFF2-40B4-BE49-F238E27FC236}">
                  <a16:creationId xmlns:a16="http://schemas.microsoft.com/office/drawing/2014/main" id="{EB8CA173-9527-4910-88AE-F1EAD02266F9}"/>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2</a:t>
              </a:r>
            </a:p>
          </p:txBody>
        </p:sp>
        <p:pic>
          <p:nvPicPr>
            <p:cNvPr id="262" name="Picture 261">
              <a:extLst>
                <a:ext uri="{FF2B5EF4-FFF2-40B4-BE49-F238E27FC236}">
                  <a16:creationId xmlns:a16="http://schemas.microsoft.com/office/drawing/2014/main" id="{4B44921A-7495-4058-832C-47C5C8FB0E9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grpSp>
        <p:nvGrpSpPr>
          <p:cNvPr id="276" name="Group 275">
            <a:extLst>
              <a:ext uri="{FF2B5EF4-FFF2-40B4-BE49-F238E27FC236}">
                <a16:creationId xmlns:a16="http://schemas.microsoft.com/office/drawing/2014/main" id="{D5B07672-0E1C-4AE7-B020-84EB6BF7D3D2}"/>
              </a:ext>
            </a:extLst>
          </p:cNvPr>
          <p:cNvGrpSpPr/>
          <p:nvPr/>
        </p:nvGrpSpPr>
        <p:grpSpPr>
          <a:xfrm>
            <a:off x="10965364" y="4940117"/>
            <a:ext cx="1001151" cy="874273"/>
            <a:chOff x="10602582" y="2497918"/>
            <a:chExt cx="1021226" cy="891804"/>
          </a:xfrm>
        </p:grpSpPr>
        <p:sp>
          <p:nvSpPr>
            <p:cNvPr id="277" name="TextBox 276">
              <a:extLst>
                <a:ext uri="{FF2B5EF4-FFF2-40B4-BE49-F238E27FC236}">
                  <a16:creationId xmlns:a16="http://schemas.microsoft.com/office/drawing/2014/main" id="{F3E7F94C-5AF3-4339-ACA0-6D9C5083FB84}"/>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3</a:t>
              </a:r>
            </a:p>
          </p:txBody>
        </p:sp>
        <p:pic>
          <p:nvPicPr>
            <p:cNvPr id="278" name="Picture 277">
              <a:extLst>
                <a:ext uri="{FF2B5EF4-FFF2-40B4-BE49-F238E27FC236}">
                  <a16:creationId xmlns:a16="http://schemas.microsoft.com/office/drawing/2014/main" id="{572A6590-F64C-404F-A694-DFE881F49229}"/>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cxnSp>
        <p:nvCxnSpPr>
          <p:cNvPr id="12" name="Straight Arrow Connector 11">
            <a:extLst>
              <a:ext uri="{FF2B5EF4-FFF2-40B4-BE49-F238E27FC236}">
                <a16:creationId xmlns:a16="http://schemas.microsoft.com/office/drawing/2014/main" id="{ED3F0B8D-178B-4224-9855-79F3083F1696}"/>
              </a:ext>
            </a:extLst>
          </p:cNvPr>
          <p:cNvCxnSpPr>
            <a:cxnSpLocks/>
            <a:stCxn id="436" idx="2"/>
            <a:endCxn id="444" idx="0"/>
          </p:cNvCxnSpPr>
          <p:nvPr/>
        </p:nvCxnSpPr>
        <p:spPr>
          <a:xfrm>
            <a:off x="9124751" y="3052887"/>
            <a:ext cx="4456" cy="837834"/>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6EAC20A-2F52-4E5A-8961-45669AAA44D0}"/>
              </a:ext>
            </a:extLst>
          </p:cNvPr>
          <p:cNvCxnSpPr>
            <a:cxnSpLocks/>
            <a:stCxn id="437" idx="2"/>
            <a:endCxn id="445" idx="0"/>
          </p:cNvCxnSpPr>
          <p:nvPr/>
        </p:nvCxnSpPr>
        <p:spPr>
          <a:xfrm>
            <a:off x="9819259" y="3051794"/>
            <a:ext cx="9536" cy="838013"/>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4BB0BCF-873B-48B8-9DB2-187990F1192F}"/>
              </a:ext>
            </a:extLst>
          </p:cNvPr>
          <p:cNvCxnSpPr>
            <a:cxnSpLocks/>
            <a:stCxn id="432" idx="2"/>
            <a:endCxn id="440" idx="0"/>
          </p:cNvCxnSpPr>
          <p:nvPr/>
        </p:nvCxnSpPr>
        <p:spPr>
          <a:xfrm flipH="1">
            <a:off x="6175250" y="2976307"/>
            <a:ext cx="6121"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F91486-8433-41B0-A157-9AC412B4BA4A}"/>
              </a:ext>
            </a:extLst>
          </p:cNvPr>
          <p:cNvCxnSpPr>
            <a:cxnSpLocks/>
            <a:stCxn id="433" idx="2"/>
            <a:endCxn id="441" idx="0"/>
          </p:cNvCxnSpPr>
          <p:nvPr/>
        </p:nvCxnSpPr>
        <p:spPr>
          <a:xfrm flipH="1">
            <a:off x="6526187" y="2976452"/>
            <a:ext cx="240"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4E2F102-53E8-47BF-BC17-BAECAE42BCBC}"/>
              </a:ext>
            </a:extLst>
          </p:cNvPr>
          <p:cNvCxnSpPr>
            <a:cxnSpLocks/>
            <a:stCxn id="430" idx="2"/>
            <a:endCxn id="438" idx="0"/>
          </p:cNvCxnSpPr>
          <p:nvPr/>
        </p:nvCxnSpPr>
        <p:spPr>
          <a:xfrm>
            <a:off x="7020811" y="2978855"/>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1B60201-4E3C-43AC-9AEC-8A35C05FAD82}"/>
              </a:ext>
            </a:extLst>
          </p:cNvPr>
          <p:cNvCxnSpPr>
            <a:cxnSpLocks/>
            <a:stCxn id="431" idx="2"/>
            <a:endCxn id="439" idx="0"/>
          </p:cNvCxnSpPr>
          <p:nvPr/>
        </p:nvCxnSpPr>
        <p:spPr>
          <a:xfrm>
            <a:off x="7371748" y="2984316"/>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5" name="Picture 2" descr="Image result for Virtual machines azure icon">
            <a:extLst>
              <a:ext uri="{FF2B5EF4-FFF2-40B4-BE49-F238E27FC236}">
                <a16:creationId xmlns:a16="http://schemas.microsoft.com/office/drawing/2014/main" id="{5526761D-BFC2-488F-B68B-3B89C754059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77556" y="521893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A picture containing outdoor&#10;&#10;Description automatically generated">
            <a:extLst>
              <a:ext uri="{FF2B5EF4-FFF2-40B4-BE49-F238E27FC236}">
                <a16:creationId xmlns:a16="http://schemas.microsoft.com/office/drawing/2014/main" id="{D2E5D8E7-CE6C-42F0-BB5B-E5ADF820C0C6}"/>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5099388" y="5290688"/>
            <a:ext cx="132611" cy="133022"/>
          </a:xfrm>
          <a:prstGeom prst="rect">
            <a:avLst/>
          </a:prstGeom>
        </p:spPr>
      </p:pic>
      <p:sp>
        <p:nvSpPr>
          <p:cNvPr id="305" name="Rectangle 304">
            <a:extLst>
              <a:ext uri="{FF2B5EF4-FFF2-40B4-BE49-F238E27FC236}">
                <a16:creationId xmlns:a16="http://schemas.microsoft.com/office/drawing/2014/main" id="{50C6F8C9-1B7F-4097-9B2C-0B9518281464}"/>
              </a:ext>
            </a:extLst>
          </p:cNvPr>
          <p:cNvSpPr/>
          <p:nvPr/>
        </p:nvSpPr>
        <p:spPr>
          <a:xfrm>
            <a:off x="372461" y="139932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6" name="Freeform 78">
            <a:extLst>
              <a:ext uri="{FF2B5EF4-FFF2-40B4-BE49-F238E27FC236}">
                <a16:creationId xmlns:a16="http://schemas.microsoft.com/office/drawing/2014/main" id="{1D0AC23C-C9BC-4A4C-A175-06FE258E3BEC}"/>
              </a:ext>
            </a:extLst>
          </p:cNvPr>
          <p:cNvSpPr>
            <a:spLocks noEditPoints="1"/>
          </p:cNvSpPr>
          <p:nvPr/>
        </p:nvSpPr>
        <p:spPr bwMode="black">
          <a:xfrm>
            <a:off x="734074" y="178526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dirty="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7" name="Rectangle 306">
            <a:extLst>
              <a:ext uri="{FF2B5EF4-FFF2-40B4-BE49-F238E27FC236}">
                <a16:creationId xmlns:a16="http://schemas.microsoft.com/office/drawing/2014/main" id="{EA326430-116E-4743-91E6-B6D34D1A84B0}"/>
              </a:ext>
            </a:extLst>
          </p:cNvPr>
          <p:cNvSpPr/>
          <p:nvPr/>
        </p:nvSpPr>
        <p:spPr>
          <a:xfrm>
            <a:off x="353237" y="241154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8" name="Freeform 78">
            <a:extLst>
              <a:ext uri="{FF2B5EF4-FFF2-40B4-BE49-F238E27FC236}">
                <a16:creationId xmlns:a16="http://schemas.microsoft.com/office/drawing/2014/main" id="{794E143F-5FD3-4520-A9B9-F32D64B2CBF6}"/>
              </a:ext>
            </a:extLst>
          </p:cNvPr>
          <p:cNvSpPr>
            <a:spLocks noEditPoints="1"/>
          </p:cNvSpPr>
          <p:nvPr/>
        </p:nvSpPr>
        <p:spPr bwMode="black">
          <a:xfrm>
            <a:off x="738178" y="273846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dirty="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10" name="Thought Bubble: Cloud 309">
            <a:extLst>
              <a:ext uri="{FF2B5EF4-FFF2-40B4-BE49-F238E27FC236}">
                <a16:creationId xmlns:a16="http://schemas.microsoft.com/office/drawing/2014/main" id="{927F5217-1712-4BA4-9E05-975B962B1013}"/>
              </a:ext>
            </a:extLst>
          </p:cNvPr>
          <p:cNvSpPr/>
          <p:nvPr/>
        </p:nvSpPr>
        <p:spPr>
          <a:xfrm>
            <a:off x="1748260" y="139932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13" name="TextBox 312">
            <a:extLst>
              <a:ext uri="{FF2B5EF4-FFF2-40B4-BE49-F238E27FC236}">
                <a16:creationId xmlns:a16="http://schemas.microsoft.com/office/drawing/2014/main" id="{AC3EE7C0-CA8F-450C-9DFA-36C7DD80E7DA}"/>
              </a:ext>
            </a:extLst>
          </p:cNvPr>
          <p:cNvSpPr txBox="1"/>
          <p:nvPr/>
        </p:nvSpPr>
        <p:spPr>
          <a:xfrm>
            <a:off x="1754273" y="2291105"/>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14" name="Straight Arrow Connector 313">
            <a:extLst>
              <a:ext uri="{FF2B5EF4-FFF2-40B4-BE49-F238E27FC236}">
                <a16:creationId xmlns:a16="http://schemas.microsoft.com/office/drawing/2014/main" id="{E2D548C9-3820-4269-ACA5-B34A1E09FABA}"/>
              </a:ext>
            </a:extLst>
          </p:cNvPr>
          <p:cNvCxnSpPr>
            <a:cxnSpLocks/>
            <a:stCxn id="305" idx="3"/>
            <a:endCxn id="318" idx="0"/>
          </p:cNvCxnSpPr>
          <p:nvPr/>
        </p:nvCxnSpPr>
        <p:spPr>
          <a:xfrm>
            <a:off x="1514394" y="1809414"/>
            <a:ext cx="2439641" cy="151015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15D8DD81-EBAC-4D9A-8B58-25570646EE1D}"/>
              </a:ext>
            </a:extLst>
          </p:cNvPr>
          <p:cNvCxnSpPr>
            <a:cxnSpLocks/>
            <a:stCxn id="307" idx="3"/>
            <a:endCxn id="300" idx="1"/>
          </p:cNvCxnSpPr>
          <p:nvPr/>
        </p:nvCxnSpPr>
        <p:spPr>
          <a:xfrm flipV="1">
            <a:off x="1495170" y="2782216"/>
            <a:ext cx="2864141" cy="3942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3A2F2756-3A1C-4742-918D-B78C583FD34B}"/>
              </a:ext>
            </a:extLst>
          </p:cNvPr>
          <p:cNvSpPr txBox="1"/>
          <p:nvPr/>
        </p:nvSpPr>
        <p:spPr>
          <a:xfrm>
            <a:off x="1773083" y="1616035"/>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7" name="Rectangle 316">
            <a:extLst>
              <a:ext uri="{FF2B5EF4-FFF2-40B4-BE49-F238E27FC236}">
                <a16:creationId xmlns:a16="http://schemas.microsoft.com/office/drawing/2014/main" id="{7C637853-3C9B-47C7-8492-E91F275D29EE}"/>
              </a:ext>
            </a:extLst>
          </p:cNvPr>
          <p:cNvSpPr/>
          <p:nvPr/>
        </p:nvSpPr>
        <p:spPr>
          <a:xfrm>
            <a:off x="4737802" y="5452267"/>
            <a:ext cx="72985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iSCSI</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Target</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(SBD Device)</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20" name="TextBox 219">
            <a:extLst>
              <a:ext uri="{FF2B5EF4-FFF2-40B4-BE49-F238E27FC236}">
                <a16:creationId xmlns:a16="http://schemas.microsoft.com/office/drawing/2014/main" id="{E31DE99D-37B4-42E8-9C00-131F5EBC8377}"/>
              </a:ext>
            </a:extLst>
          </p:cNvPr>
          <p:cNvSpPr txBox="1"/>
          <p:nvPr/>
        </p:nvSpPr>
        <p:spPr>
          <a:xfrm>
            <a:off x="3385456" y="3553960"/>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ER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18" name="Picture 317">
            <a:extLst>
              <a:ext uri="{FF2B5EF4-FFF2-40B4-BE49-F238E27FC236}">
                <a16:creationId xmlns:a16="http://schemas.microsoft.com/office/drawing/2014/main" id="{3975720E-847B-44E7-ACB4-EB95BEDD6193}"/>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846697" y="3319568"/>
            <a:ext cx="214676" cy="214676"/>
          </a:xfrm>
          <a:prstGeom prst="rect">
            <a:avLst/>
          </a:prstGeom>
        </p:spPr>
      </p:pic>
      <p:sp>
        <p:nvSpPr>
          <p:cNvPr id="319" name="TextBox 318">
            <a:extLst>
              <a:ext uri="{FF2B5EF4-FFF2-40B4-BE49-F238E27FC236}">
                <a16:creationId xmlns:a16="http://schemas.microsoft.com/office/drawing/2014/main" id="{4635F58F-FB22-4C1A-91F9-CD98369865B7}"/>
              </a:ext>
            </a:extLst>
          </p:cNvPr>
          <p:cNvSpPr txBox="1"/>
          <p:nvPr/>
        </p:nvSpPr>
        <p:spPr>
          <a:xfrm>
            <a:off x="3783136" y="3556946"/>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VPN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24" name="Title 1">
            <a:extLst>
              <a:ext uri="{FF2B5EF4-FFF2-40B4-BE49-F238E27FC236}">
                <a16:creationId xmlns:a16="http://schemas.microsoft.com/office/drawing/2014/main" id="{280E2CEC-D0D8-4D74-BA42-4B626DBDF958}"/>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S/4HANA (2) : HA and DR across Availability Zones </a:t>
            </a:r>
          </a:p>
        </p:txBody>
      </p:sp>
      <p:pic>
        <p:nvPicPr>
          <p:cNvPr id="136" name="Picture 135">
            <a:extLst>
              <a:ext uri="{FF2B5EF4-FFF2-40B4-BE49-F238E27FC236}">
                <a16:creationId xmlns:a16="http://schemas.microsoft.com/office/drawing/2014/main" id="{A434DEDE-0323-44C2-B5D5-10ACD2CAA391}"/>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04232" y="2639635"/>
            <a:ext cx="516250" cy="107676"/>
          </a:xfrm>
          <a:prstGeom prst="rect">
            <a:avLst/>
          </a:prstGeom>
        </p:spPr>
      </p:pic>
      <p:pic>
        <p:nvPicPr>
          <p:cNvPr id="137" name="Picture 136">
            <a:extLst>
              <a:ext uri="{FF2B5EF4-FFF2-40B4-BE49-F238E27FC236}">
                <a16:creationId xmlns:a16="http://schemas.microsoft.com/office/drawing/2014/main" id="{D4A1177C-9078-4FDE-B55B-E114CD2D68E4}"/>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70101" y="4269085"/>
            <a:ext cx="516250" cy="107676"/>
          </a:xfrm>
          <a:prstGeom prst="rect">
            <a:avLst/>
          </a:prstGeom>
        </p:spPr>
      </p:pic>
      <p:sp>
        <p:nvSpPr>
          <p:cNvPr id="135" name="TextBox 134">
            <a:extLst>
              <a:ext uri="{FF2B5EF4-FFF2-40B4-BE49-F238E27FC236}">
                <a16:creationId xmlns:a16="http://schemas.microsoft.com/office/drawing/2014/main" id="{45CA6E18-E8D3-47BB-886E-D72AD51200C3}"/>
              </a:ext>
            </a:extLst>
          </p:cNvPr>
          <p:cNvSpPr txBox="1"/>
          <p:nvPr/>
        </p:nvSpPr>
        <p:spPr>
          <a:xfrm>
            <a:off x="7793657" y="4396939"/>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140" name="TextBox 139">
            <a:extLst>
              <a:ext uri="{FF2B5EF4-FFF2-40B4-BE49-F238E27FC236}">
                <a16:creationId xmlns:a16="http://schemas.microsoft.com/office/drawing/2014/main" id="{1048EB26-E36D-4927-BE0D-838E9859CAA8}"/>
              </a:ext>
            </a:extLst>
          </p:cNvPr>
          <p:cNvSpPr txBox="1"/>
          <p:nvPr/>
        </p:nvSpPr>
        <p:spPr>
          <a:xfrm>
            <a:off x="5990391" y="4273287"/>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Tree>
    <p:extLst>
      <p:ext uri="{BB962C8B-B14F-4D97-AF65-F5344CB8AC3E}">
        <p14:creationId xmlns:p14="http://schemas.microsoft.com/office/powerpoint/2010/main" val="30643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5C08F-63CF-4850-9463-FBE609758EA6}"/>
              </a:ext>
            </a:extLst>
          </p:cNvPr>
          <p:cNvSpPr>
            <a:spLocks noGrp="1"/>
          </p:cNvSpPr>
          <p:nvPr>
            <p:ph type="title" idx="4294967295"/>
          </p:nvPr>
        </p:nvSpPr>
        <p:spPr>
          <a:xfrm>
            <a:off x="0" y="76200"/>
            <a:ext cx="11183938" cy="369888"/>
          </a:xfrm>
        </p:spPr>
        <p:txBody>
          <a:bodyPr>
            <a:noAutofit/>
          </a:bodyPr>
          <a:lstStyle/>
          <a:p>
            <a:r>
              <a:rPr lang="en-US" sz="3600" dirty="0">
                <a:latin typeface="Segoe UI Light" panose="020B0502040204020203" pitchFamily="34" charset="0"/>
                <a:cs typeface="Segoe UI Light" panose="020B0502040204020203" pitchFamily="34" charset="0"/>
              </a:rPr>
              <a:t>Baseline Knowledge for SAP as a Service on Azure</a:t>
            </a:r>
          </a:p>
        </p:txBody>
      </p:sp>
      <p:graphicFrame>
        <p:nvGraphicFramePr>
          <p:cNvPr id="5" name="Table 4">
            <a:extLst>
              <a:ext uri="{FF2B5EF4-FFF2-40B4-BE49-F238E27FC236}">
                <a16:creationId xmlns:a16="http://schemas.microsoft.com/office/drawing/2014/main" id="{B3CD067C-AE05-4AF0-BEDC-F101B3A0BD4A}"/>
              </a:ext>
            </a:extLst>
          </p:cNvPr>
          <p:cNvGraphicFramePr>
            <a:graphicFrameLocks noGrp="1"/>
          </p:cNvGraphicFramePr>
          <p:nvPr/>
        </p:nvGraphicFramePr>
        <p:xfrm>
          <a:off x="484174" y="668316"/>
          <a:ext cx="11244587" cy="5996870"/>
        </p:xfrm>
        <a:graphic>
          <a:graphicData uri="http://schemas.openxmlformats.org/drawingml/2006/table">
            <a:tbl>
              <a:tblPr firstRow="1" bandRow="1">
                <a:tableStyleId>{5C22544A-7EE6-4342-B048-85BDC9FD1C3A}</a:tableStyleId>
              </a:tblPr>
              <a:tblGrid>
                <a:gridCol w="1471736">
                  <a:extLst>
                    <a:ext uri="{9D8B030D-6E8A-4147-A177-3AD203B41FA5}">
                      <a16:colId xmlns:a16="http://schemas.microsoft.com/office/drawing/2014/main" val="1049247679"/>
                    </a:ext>
                  </a:extLst>
                </a:gridCol>
                <a:gridCol w="2095893">
                  <a:extLst>
                    <a:ext uri="{9D8B030D-6E8A-4147-A177-3AD203B41FA5}">
                      <a16:colId xmlns:a16="http://schemas.microsoft.com/office/drawing/2014/main" val="3413664423"/>
                    </a:ext>
                  </a:extLst>
                </a:gridCol>
                <a:gridCol w="7676958">
                  <a:extLst>
                    <a:ext uri="{9D8B030D-6E8A-4147-A177-3AD203B41FA5}">
                      <a16:colId xmlns:a16="http://schemas.microsoft.com/office/drawing/2014/main" val="1113270253"/>
                    </a:ext>
                  </a:extLst>
                </a:gridCol>
              </a:tblGrid>
              <a:tr h="168184">
                <a:tc>
                  <a:txBody>
                    <a:bodyPr/>
                    <a:lstStyle/>
                    <a:p>
                      <a:r>
                        <a:rPr lang="en-US" sz="1100" dirty="0">
                          <a:latin typeface="Calibri" panose="020F0502020204030204" pitchFamily="34" charset="0"/>
                          <a:cs typeface="Calibri" panose="020F0502020204030204" pitchFamily="34" charset="0"/>
                        </a:rPr>
                        <a:t>Icon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Name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Description</a:t>
                      </a:r>
                    </a:p>
                  </a:txBody>
                  <a:tcPr marL="91416" marR="91416" marT="45708" marB="45708"/>
                </a:tc>
                <a:extLst>
                  <a:ext uri="{0D108BD9-81ED-4DB2-BD59-A6C34878D82A}">
                    <a16:rowId xmlns:a16="http://schemas.microsoft.com/office/drawing/2014/main" val="291149348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An area within a geo that does not cross national borders and contains one or more datacenters. </a:t>
                      </a:r>
                    </a:p>
                  </a:txBody>
                  <a:tcPr marL="91416" marR="91416" marT="45708" marB="45708"/>
                </a:tc>
                <a:extLst>
                  <a:ext uri="{0D108BD9-81ED-4DB2-BD59-A6C34878D82A}">
                    <a16:rowId xmlns:a16="http://schemas.microsoft.com/office/drawing/2014/main" val="202217402"/>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Subscription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customer's agreement with Microsoft that enables them to obtain Azure services.</a:t>
                      </a:r>
                    </a:p>
                  </a:txBody>
                  <a:tcPr marL="91416" marR="91416" marT="45708" marB="45708"/>
                </a:tc>
                <a:extLst>
                  <a:ext uri="{0D108BD9-81ED-4DB2-BD59-A6C34878D82A}">
                    <a16:rowId xmlns:a16="http://schemas.microsoft.com/office/drawing/2014/main" val="227729087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Azure Active Directory (Tenant)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Active Directory  helps you manage user identities and create intelligence-driven access policies to secure your resources. </a:t>
                      </a:r>
                    </a:p>
                  </a:txBody>
                  <a:tcPr marL="91416" marR="91416" marT="45708" marB="45708"/>
                </a:tc>
                <a:extLst>
                  <a:ext uri="{0D108BD9-81ED-4DB2-BD59-A6C34878D82A}">
                    <a16:rowId xmlns:a16="http://schemas.microsoft.com/office/drawing/2014/main" val="2895600761"/>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Direct Connectivity from customer network to Microsoft Enterprise Edge (MSEE)</a:t>
                      </a:r>
                    </a:p>
                  </a:txBody>
                  <a:tcPr marL="91416" marR="91416" marT="45708" marB="45708"/>
                </a:tc>
                <a:extLst>
                  <a:ext uri="{0D108BD9-81ED-4DB2-BD59-A6C34878D82A}">
                    <a16:rowId xmlns:a16="http://schemas.microsoft.com/office/drawing/2014/main" val="42569349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network that provides connectivity between your Azure resources that is isolated from all other Azure tenants.</a:t>
                      </a:r>
                    </a:p>
                  </a:txBody>
                  <a:tcPr marL="91416" marR="91416" marT="45708" marB="45708"/>
                </a:tc>
                <a:extLst>
                  <a:ext uri="{0D108BD9-81ED-4DB2-BD59-A6C34878D82A}">
                    <a16:rowId xmlns:a16="http://schemas.microsoft.com/office/drawing/2014/main" val="1087866780"/>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Subnet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subnetwork or subnet is a logical subdivision of an IP network. </a:t>
                      </a:r>
                    </a:p>
                  </a:txBody>
                  <a:tcPr marL="91416" marR="91416" marT="45708" marB="45708"/>
                </a:tc>
                <a:extLst>
                  <a:ext uri="{0D108BD9-81ED-4DB2-BD59-A6C34878D82A}">
                    <a16:rowId xmlns:a16="http://schemas.microsoft.com/office/drawing/2014/main" val="346462807"/>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Network Security Group</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NSG contains a list of security rules that allow or deny network traffic to resources connected to Azure Virtual Networks (VNet)</a:t>
                      </a:r>
                    </a:p>
                  </a:txBody>
                  <a:tcPr marL="91416" marR="91416" marT="45708" marB="45708"/>
                </a:tc>
                <a:extLst>
                  <a:ext uri="{0D108BD9-81ED-4DB2-BD59-A6C34878D82A}">
                    <a16:rowId xmlns:a16="http://schemas.microsoft.com/office/drawing/2014/main" val="4228822772"/>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VPN Gateway</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 specific type of virtual network gateway that is used to send encrypted traffic between an Azure virtual network and an on-premises location over internet.</a:t>
                      </a:r>
                    </a:p>
                  </a:txBody>
                  <a:tcPr marL="91416" marR="91416" marT="45708" marB="45708"/>
                </a:tc>
                <a:extLst>
                  <a:ext uri="{0D108BD9-81ED-4DB2-BD59-A6C34878D82A}">
                    <a16:rowId xmlns:a16="http://schemas.microsoft.com/office/drawing/2014/main" val="113534730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Gateway</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specific type of virtual network gateway that is used to send traffic between an Azure virtual network and an on-premises location over ExpressRoute/Direct Peering.</a:t>
                      </a:r>
                    </a:p>
                  </a:txBody>
                  <a:tcPr marL="91416" marR="91416" marT="45708" marB="45708"/>
                </a:tc>
                <a:extLst>
                  <a:ext uri="{0D108BD9-81ED-4DB2-BD59-A6C34878D82A}">
                    <a16:rowId xmlns:a16="http://schemas.microsoft.com/office/drawing/2014/main" val="1358234828"/>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Machines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The software implementation of a physical computer that runs an operating system. </a:t>
                      </a:r>
                    </a:p>
                  </a:txBody>
                  <a:tcPr marL="91416" marR="91416" marT="45708" marB="45708"/>
                </a:tc>
                <a:extLst>
                  <a:ext uri="{0D108BD9-81ED-4DB2-BD59-A6C34878D82A}">
                    <a16:rowId xmlns:a16="http://schemas.microsoft.com/office/drawing/2014/main" val="2868883729"/>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Premium Storage and Managed Disks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Storage offers a massively scalable object store for data objects, a file system service for the cloud</a:t>
                      </a:r>
                    </a:p>
                  </a:txBody>
                  <a:tcPr marL="91416" marR="91416" marT="45708" marB="45708"/>
                </a:tc>
                <a:extLst>
                  <a:ext uri="{0D108BD9-81ED-4DB2-BD59-A6C34878D82A}">
                    <a16:rowId xmlns:a16="http://schemas.microsoft.com/office/drawing/2014/main" val="1503502531"/>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Availability Set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collection of virtual machines that are managed together to provide application redundancy and reliability.</a:t>
                      </a:r>
                    </a:p>
                  </a:txBody>
                  <a:tcPr marL="91416" marR="91416" marT="45708" marB="45708"/>
                </a:tc>
                <a:extLst>
                  <a:ext uri="{0D108BD9-81ED-4DB2-BD59-A6C34878D82A}">
                    <a16:rowId xmlns:a16="http://schemas.microsoft.com/office/drawing/2014/main" val="250547079"/>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Availability Zones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 and metro DR offering to protect from DC failures with independent power, cooling and networking. </a:t>
                      </a:r>
                    </a:p>
                  </a:txBody>
                  <a:tcPr marL="91416" marR="91416" marT="45708" marB="45708"/>
                </a:tc>
                <a:extLst>
                  <a:ext uri="{0D108BD9-81ED-4DB2-BD59-A6C34878D82A}">
                    <a16:rowId xmlns:a16="http://schemas.microsoft.com/office/drawing/2014/main" val="2195915395"/>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Load Balancer Standard</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ILB directs traffic only to resources that are inside a virtual network or that use a VPN to access Azure infrastructure. (Layer 4)</a:t>
                      </a:r>
                    </a:p>
                  </a:txBody>
                  <a:tcPr marL="91416" marR="91416" marT="45708" marB="45708"/>
                </a:tc>
                <a:extLst>
                  <a:ext uri="{0D108BD9-81ED-4DB2-BD59-A6C34878D82A}">
                    <a16:rowId xmlns:a16="http://schemas.microsoft.com/office/drawing/2014/main" val="4101572074"/>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SBD Device /Azure Cloud Witness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Critical component to avoid split brain with Cluster/HA solution</a:t>
                      </a:r>
                    </a:p>
                  </a:txBody>
                  <a:tcPr marL="91416" marR="91416" marT="45708" marB="45708"/>
                </a:tc>
                <a:extLst>
                  <a:ext uri="{0D108BD9-81ED-4DB2-BD59-A6C34878D82A}">
                    <a16:rowId xmlns:a16="http://schemas.microsoft.com/office/drawing/2014/main" val="137197008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on Azure Large Instances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server hardware infrastructure</a:t>
                      </a:r>
                    </a:p>
                  </a:txBody>
                  <a:tcPr marL="91416" marR="91416" marT="45708" marB="45708"/>
                </a:tc>
                <a:extLst>
                  <a:ext uri="{0D108BD9-81ED-4DB2-BD59-A6C34878D82A}">
                    <a16:rowId xmlns:a16="http://schemas.microsoft.com/office/drawing/2014/main" val="2265226417"/>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HANA Large Instances Storage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NFS storage infrastructure </a:t>
                      </a:r>
                    </a:p>
                  </a:txBody>
                  <a:tcPr marL="91416" marR="91416" marT="45708" marB="45708"/>
                </a:tc>
                <a:extLst>
                  <a:ext uri="{0D108BD9-81ED-4DB2-BD59-A6C34878D82A}">
                    <a16:rowId xmlns:a16="http://schemas.microsoft.com/office/drawing/2014/main" val="654320410"/>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High Availability Pair</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two or more identical HANA large instances deployed in the same region and configured by the customer for system replication</a:t>
                      </a:r>
                    </a:p>
                  </a:txBody>
                  <a:tcPr marL="91416" marR="91416" marT="45708" marB="45708"/>
                </a:tc>
                <a:extLst>
                  <a:ext uri="{0D108BD9-81ED-4DB2-BD59-A6C34878D82A}">
                    <a16:rowId xmlns:a16="http://schemas.microsoft.com/office/drawing/2014/main" val="3350652303"/>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Backbone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Microsoft owned global fiber network linking all Azure datacenters</a:t>
                      </a:r>
                    </a:p>
                  </a:txBody>
                  <a:tcPr marL="91416" marR="91416" marT="45708" marB="45708"/>
                </a:tc>
                <a:extLst>
                  <a:ext uri="{0D108BD9-81ED-4DB2-BD59-A6C34878D82A}">
                    <a16:rowId xmlns:a16="http://schemas.microsoft.com/office/drawing/2014/main" val="146612826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Pairs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protection within data residency boundaries  </a:t>
                      </a:r>
                    </a:p>
                  </a:txBody>
                  <a:tcPr marL="91416" marR="91416" marT="45708" marB="45708"/>
                </a:tc>
                <a:extLst>
                  <a:ext uri="{0D108BD9-81ED-4DB2-BD59-A6C34878D82A}">
                    <a16:rowId xmlns:a16="http://schemas.microsoft.com/office/drawing/2014/main" val="985698810"/>
                  </a:ext>
                </a:extLst>
              </a:tr>
            </a:tbl>
          </a:graphicData>
        </a:graphic>
      </p:graphicFrame>
      <p:sp>
        <p:nvSpPr>
          <p:cNvPr id="4" name="Rectangle 3">
            <a:extLst>
              <a:ext uri="{FF2B5EF4-FFF2-40B4-BE49-F238E27FC236}">
                <a16:creationId xmlns:a16="http://schemas.microsoft.com/office/drawing/2014/main" id="{51236086-FF3E-49CC-82D3-C2D88A80FCA0}"/>
              </a:ext>
            </a:extLst>
          </p:cNvPr>
          <p:cNvSpPr/>
          <p:nvPr/>
        </p:nvSpPr>
        <p:spPr>
          <a:xfrm>
            <a:off x="898568" y="987270"/>
            <a:ext cx="698920" cy="165343"/>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7" name="Picture 2" descr="Image result for azure active directory">
            <a:extLst>
              <a:ext uri="{FF2B5EF4-FFF2-40B4-BE49-F238E27FC236}">
                <a16:creationId xmlns:a16="http://schemas.microsoft.com/office/drawing/2014/main" id="{33D97752-0B06-4DD5-B7BC-083EDFA66DD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46195" y="1478266"/>
            <a:ext cx="247595" cy="2475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2228B8F-99D4-4505-B061-2046B729ED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30689" y="1705186"/>
            <a:ext cx="281831" cy="281831"/>
          </a:xfrm>
          <a:prstGeom prst="rect">
            <a:avLst/>
          </a:prstGeom>
        </p:spPr>
      </p:pic>
      <p:sp>
        <p:nvSpPr>
          <p:cNvPr id="11" name="Rectangle 10">
            <a:extLst>
              <a:ext uri="{FF2B5EF4-FFF2-40B4-BE49-F238E27FC236}">
                <a16:creationId xmlns:a16="http://schemas.microsoft.com/office/drawing/2014/main" id="{B0568D70-70DF-4934-B06F-1DA258C2D0B4}"/>
              </a:ext>
            </a:extLst>
          </p:cNvPr>
          <p:cNvSpPr/>
          <p:nvPr/>
        </p:nvSpPr>
        <p:spPr>
          <a:xfrm>
            <a:off x="912028" y="2317844"/>
            <a:ext cx="707519" cy="181027"/>
          </a:xfrm>
          <a:prstGeom prst="rect">
            <a:avLst/>
          </a:prstGeom>
          <a:solidFill>
            <a:schemeClr val="bg2">
              <a:lumMod val="40000"/>
              <a:lumOff val="60000"/>
            </a:schemeClr>
          </a:solidFill>
          <a:ln w="10795"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2" name="Picture 11">
            <a:extLst>
              <a:ext uri="{FF2B5EF4-FFF2-40B4-BE49-F238E27FC236}">
                <a16:creationId xmlns:a16="http://schemas.microsoft.com/office/drawing/2014/main" id="{DD059086-50B7-41F9-909A-8124B191F635}"/>
              </a:ext>
            </a:extLst>
          </p:cNvPr>
          <p:cNvPicPr>
            <a:picLocks noChangeAspect="1"/>
          </p:cNvPicPr>
          <p:nvPr/>
        </p:nvPicPr>
        <p:blipFill>
          <a:blip r:embed="rId5"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131481" y="2892827"/>
            <a:ext cx="239350" cy="239350"/>
          </a:xfrm>
          <a:prstGeom prst="rect">
            <a:avLst/>
          </a:prstGeom>
        </p:spPr>
      </p:pic>
      <p:pic>
        <p:nvPicPr>
          <p:cNvPr id="14" name="Picture 13">
            <a:extLst>
              <a:ext uri="{FF2B5EF4-FFF2-40B4-BE49-F238E27FC236}">
                <a16:creationId xmlns:a16="http://schemas.microsoft.com/office/drawing/2014/main" id="{558D1486-67D8-47CE-B422-86A38DBEC1A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80768" y="4007122"/>
            <a:ext cx="239350" cy="239350"/>
          </a:xfrm>
          <a:prstGeom prst="rect">
            <a:avLst/>
          </a:prstGeom>
        </p:spPr>
      </p:pic>
      <p:sp>
        <p:nvSpPr>
          <p:cNvPr id="15" name="Rectangle 14">
            <a:extLst>
              <a:ext uri="{FF2B5EF4-FFF2-40B4-BE49-F238E27FC236}">
                <a16:creationId xmlns:a16="http://schemas.microsoft.com/office/drawing/2014/main" id="{3133F701-90E1-410D-9A68-741519335B09}"/>
              </a:ext>
            </a:extLst>
          </p:cNvPr>
          <p:cNvSpPr/>
          <p:nvPr/>
        </p:nvSpPr>
        <p:spPr>
          <a:xfrm>
            <a:off x="923385" y="4384769"/>
            <a:ext cx="687564" cy="181027"/>
          </a:xfrm>
          <a:prstGeom prst="rect">
            <a:avLst/>
          </a:prstGeom>
          <a:no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9" name="Rectangle 18">
            <a:extLst>
              <a:ext uri="{FF2B5EF4-FFF2-40B4-BE49-F238E27FC236}">
                <a16:creationId xmlns:a16="http://schemas.microsoft.com/office/drawing/2014/main" id="{1C9D5C49-F19C-412E-A5EE-6151BFD16584}"/>
              </a:ext>
            </a:extLst>
          </p:cNvPr>
          <p:cNvSpPr/>
          <p:nvPr/>
        </p:nvSpPr>
        <p:spPr>
          <a:xfrm>
            <a:off x="672424" y="6456293"/>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 name="Rectangle 19">
            <a:extLst>
              <a:ext uri="{FF2B5EF4-FFF2-40B4-BE49-F238E27FC236}">
                <a16:creationId xmlns:a16="http://schemas.microsoft.com/office/drawing/2014/main" id="{B608804A-D8B2-4256-9A0E-581CB2F3B4B3}"/>
              </a:ext>
            </a:extLst>
          </p:cNvPr>
          <p:cNvSpPr/>
          <p:nvPr/>
        </p:nvSpPr>
        <p:spPr>
          <a:xfrm>
            <a:off x="1365291" y="6451694"/>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1" name="Rectangle 20">
            <a:extLst>
              <a:ext uri="{FF2B5EF4-FFF2-40B4-BE49-F238E27FC236}">
                <a16:creationId xmlns:a16="http://schemas.microsoft.com/office/drawing/2014/main" id="{14BE65D2-504E-48A9-BFA6-06E5B7912297}"/>
              </a:ext>
            </a:extLst>
          </p:cNvPr>
          <p:cNvSpPr/>
          <p:nvPr/>
        </p:nvSpPr>
        <p:spPr>
          <a:xfrm>
            <a:off x="909163" y="6214998"/>
            <a:ext cx="704928" cy="178490"/>
          </a:xfrm>
          <a:prstGeom prst="rect">
            <a:avLst/>
          </a:prstGeom>
          <a:solidFill>
            <a:schemeClr val="bg1">
              <a:lumMod val="95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4" name="Rectangle 23">
            <a:extLst>
              <a:ext uri="{FF2B5EF4-FFF2-40B4-BE49-F238E27FC236}">
                <a16:creationId xmlns:a16="http://schemas.microsoft.com/office/drawing/2014/main" id="{C388492C-5400-4720-A210-1DAF8311115F}"/>
              </a:ext>
            </a:extLst>
          </p:cNvPr>
          <p:cNvSpPr/>
          <p:nvPr/>
        </p:nvSpPr>
        <p:spPr>
          <a:xfrm>
            <a:off x="912028" y="2042632"/>
            <a:ext cx="707519" cy="181027"/>
          </a:xfrm>
          <a:prstGeom prst="rect">
            <a:avLst/>
          </a:prstGeom>
          <a:solidFill>
            <a:srgbClr val="0070C0"/>
          </a:solidFill>
          <a:ln w="12700"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0" name="Picture 9">
            <a:extLst>
              <a:ext uri="{FF2B5EF4-FFF2-40B4-BE49-F238E27FC236}">
                <a16:creationId xmlns:a16="http://schemas.microsoft.com/office/drawing/2014/main" id="{5F790A19-543B-4B39-8BD4-73D5C1EF6B96}"/>
              </a:ext>
            </a:extLst>
          </p:cNvPr>
          <p:cNvPicPr>
            <a:picLocks noChangeAspect="1"/>
          </p:cNvPicPr>
          <p:nvPr/>
        </p:nvPicPr>
        <p:blipFill>
          <a:blip r:embed="rId7" cstate="email">
            <a:biLevel thresh="25000"/>
            <a:extLst>
              <a:ext uri="{28A0092B-C50C-407E-A947-70E740481C1C}">
                <a14:useLocalDpi xmlns:a14="http://schemas.microsoft.com/office/drawing/2010/main"/>
              </a:ext>
            </a:extLst>
          </a:blip>
          <a:stretch>
            <a:fillRect/>
          </a:stretch>
        </p:blipFill>
        <p:spPr>
          <a:xfrm>
            <a:off x="1101193" y="1995714"/>
            <a:ext cx="301658" cy="301658"/>
          </a:xfrm>
          <a:prstGeom prst="rect">
            <a:avLst/>
          </a:prstGeom>
        </p:spPr>
      </p:pic>
      <p:pic>
        <p:nvPicPr>
          <p:cNvPr id="25" name="Picture 24">
            <a:extLst>
              <a:ext uri="{FF2B5EF4-FFF2-40B4-BE49-F238E27FC236}">
                <a16:creationId xmlns:a16="http://schemas.microsoft.com/office/drawing/2014/main" id="{DFF1DA25-6862-4009-B8A4-EDCBE15E2DC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40178" y="3323455"/>
            <a:ext cx="239350" cy="239350"/>
          </a:xfrm>
          <a:prstGeom prst="rect">
            <a:avLst/>
          </a:prstGeom>
        </p:spPr>
      </p:pic>
      <p:cxnSp>
        <p:nvCxnSpPr>
          <p:cNvPr id="26" name="Straight Arrow Connector 25">
            <a:extLst>
              <a:ext uri="{FF2B5EF4-FFF2-40B4-BE49-F238E27FC236}">
                <a16:creationId xmlns:a16="http://schemas.microsoft.com/office/drawing/2014/main" id="{9BAE44BB-DBDE-4505-9BBA-69C4F1D29072}"/>
              </a:ext>
            </a:extLst>
          </p:cNvPr>
          <p:cNvCxnSpPr>
            <a:cxnSpLocks/>
            <a:stCxn id="19" idx="3"/>
            <a:endCxn id="20" idx="1"/>
          </p:cNvCxnSpPr>
          <p:nvPr/>
        </p:nvCxnSpPr>
        <p:spPr>
          <a:xfrm flipV="1">
            <a:off x="1135264" y="6542208"/>
            <a:ext cx="230027" cy="4600"/>
          </a:xfrm>
          <a:prstGeom prst="straightConnector1">
            <a:avLst/>
          </a:pr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7729C6-CD4B-45F1-95DC-BAB85FC3DA76}"/>
              </a:ext>
            </a:extLst>
          </p:cNvPr>
          <p:cNvSpPr/>
          <p:nvPr/>
        </p:nvSpPr>
        <p:spPr>
          <a:xfrm>
            <a:off x="897791" y="1244832"/>
            <a:ext cx="698920" cy="165343"/>
          </a:xfrm>
          <a:prstGeom prst="rect">
            <a:avLst/>
          </a:prstGeom>
          <a:solidFill>
            <a:schemeClr val="bg2">
              <a:lumMod val="20000"/>
              <a:lumOff val="80000"/>
            </a:scheme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a:extLst>
              <a:ext uri="{FF2B5EF4-FFF2-40B4-BE49-F238E27FC236}">
                <a16:creationId xmlns:a16="http://schemas.microsoft.com/office/drawing/2014/main" id="{B101B565-5A35-4850-BBA4-59D495D9C7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151840" y="4849542"/>
            <a:ext cx="230653" cy="230653"/>
          </a:xfrm>
          <a:prstGeom prst="rect">
            <a:avLst/>
          </a:prstGeom>
        </p:spPr>
      </p:pic>
      <p:pic>
        <p:nvPicPr>
          <p:cNvPr id="27" name="Picture 26">
            <a:extLst>
              <a:ext uri="{FF2B5EF4-FFF2-40B4-BE49-F238E27FC236}">
                <a16:creationId xmlns:a16="http://schemas.microsoft.com/office/drawing/2014/main" id="{EF8469C3-3448-4E12-8BD9-2A7987781C2C}"/>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920467" y="5181241"/>
            <a:ext cx="637145" cy="637145"/>
          </a:xfrm>
          <a:prstGeom prst="rect">
            <a:avLst/>
          </a:prstGeom>
        </p:spPr>
      </p:pic>
      <p:pic>
        <p:nvPicPr>
          <p:cNvPr id="28" name="Picture 27">
            <a:extLst>
              <a:ext uri="{FF2B5EF4-FFF2-40B4-BE49-F238E27FC236}">
                <a16:creationId xmlns:a16="http://schemas.microsoft.com/office/drawing/2014/main" id="{1708EBE2-AC4E-407F-A196-60545ACD2628}"/>
              </a:ext>
            </a:extLst>
          </p:cNvPr>
          <p:cNvPicPr>
            <a:picLocks noChangeAspect="1"/>
          </p:cNvPicPr>
          <p:nvPr/>
        </p:nvPicPr>
        <p:blipFill>
          <a:blip r:embed="rId10" cstate="email">
            <a:grayscl/>
            <a:extLst>
              <a:ext uri="{28A0092B-C50C-407E-A947-70E740481C1C}">
                <a14:useLocalDpi xmlns:a14="http://schemas.microsoft.com/office/drawing/2010/main"/>
              </a:ext>
            </a:extLst>
          </a:blip>
          <a:stretch>
            <a:fillRect/>
          </a:stretch>
        </p:blipFill>
        <p:spPr>
          <a:xfrm>
            <a:off x="1130394" y="5624229"/>
            <a:ext cx="251217" cy="251217"/>
          </a:xfrm>
          <a:prstGeom prst="rect">
            <a:avLst/>
          </a:prstGeom>
        </p:spPr>
      </p:pic>
      <p:sp>
        <p:nvSpPr>
          <p:cNvPr id="29" name="Rectangle 28">
            <a:extLst>
              <a:ext uri="{FF2B5EF4-FFF2-40B4-BE49-F238E27FC236}">
                <a16:creationId xmlns:a16="http://schemas.microsoft.com/office/drawing/2014/main" id="{719962E5-3148-418C-A927-387374DA20D7}"/>
              </a:ext>
            </a:extLst>
          </p:cNvPr>
          <p:cNvSpPr/>
          <p:nvPr/>
        </p:nvSpPr>
        <p:spPr>
          <a:xfrm>
            <a:off x="912028" y="5926828"/>
            <a:ext cx="707519" cy="181027"/>
          </a:xfrm>
          <a:prstGeom prst="rect">
            <a:avLst/>
          </a:prstGeom>
          <a:solidFill>
            <a:srgbClr val="0070C0"/>
          </a:solid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1" name="Picture 30">
            <a:extLst>
              <a:ext uri="{FF2B5EF4-FFF2-40B4-BE49-F238E27FC236}">
                <a16:creationId xmlns:a16="http://schemas.microsoft.com/office/drawing/2014/main" id="{19027734-83FF-4315-B923-C32D9E66F3C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140178" y="2535178"/>
            <a:ext cx="234376" cy="234376"/>
          </a:xfrm>
          <a:prstGeom prst="rect">
            <a:avLst/>
          </a:prstGeom>
        </p:spPr>
      </p:pic>
      <p:pic>
        <p:nvPicPr>
          <p:cNvPr id="32" name="Picture 31">
            <a:extLst>
              <a:ext uri="{FF2B5EF4-FFF2-40B4-BE49-F238E27FC236}">
                <a16:creationId xmlns:a16="http://schemas.microsoft.com/office/drawing/2014/main" id="{45CCD15A-31EC-4A0D-AF2E-BB70B939AF89}"/>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149538" y="1227043"/>
            <a:ext cx="192155" cy="192155"/>
          </a:xfrm>
          <a:prstGeom prst="rect">
            <a:avLst/>
          </a:prstGeom>
        </p:spPr>
      </p:pic>
      <p:pic>
        <p:nvPicPr>
          <p:cNvPr id="33" name="Picture 2" descr="Image result for Virtual machines azure icon">
            <a:extLst>
              <a:ext uri="{FF2B5EF4-FFF2-40B4-BE49-F238E27FC236}">
                <a16:creationId xmlns:a16="http://schemas.microsoft.com/office/drawing/2014/main" id="{4D0682C6-48B5-4678-907E-368E7B0AD33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44006" y="3672548"/>
            <a:ext cx="255324" cy="2553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A picture containing outdoor&#10;&#10;Description automatically generated">
            <a:extLst>
              <a:ext uri="{FF2B5EF4-FFF2-40B4-BE49-F238E27FC236}">
                <a16:creationId xmlns:a16="http://schemas.microsoft.com/office/drawing/2014/main" id="{7C0B95F8-ED75-4291-B007-237E46E06529}"/>
              </a:ext>
            </a:extLst>
          </p:cNvPr>
          <p:cNvPicPr>
            <a:picLocks noChangeAspect="1"/>
          </p:cNvPicPr>
          <p:nvPr/>
        </p:nvPicPr>
        <p:blipFill rotWithShape="1">
          <a:blip r:embed="rId14"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345495" y="5124967"/>
            <a:ext cx="251216" cy="235579"/>
          </a:xfrm>
          <a:prstGeom prst="rect">
            <a:avLst/>
          </a:prstGeom>
        </p:spPr>
      </p:pic>
      <p:pic>
        <p:nvPicPr>
          <p:cNvPr id="35" name="Picture 34" descr="A picture containing outdoor&#10;&#10;Description automatically generated">
            <a:extLst>
              <a:ext uri="{FF2B5EF4-FFF2-40B4-BE49-F238E27FC236}">
                <a16:creationId xmlns:a16="http://schemas.microsoft.com/office/drawing/2014/main" id="{D763D413-3B1D-4715-9EC5-E4D8C74C2947}"/>
              </a:ext>
            </a:extLst>
          </p:cNvPr>
          <p:cNvPicPr>
            <a:picLocks noChangeAspect="1"/>
          </p:cNvPicPr>
          <p:nvPr/>
        </p:nvPicPr>
        <p:blipFill rotWithShape="1">
          <a:blip r:embed="rId14"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920467" y="5118436"/>
            <a:ext cx="234376" cy="235102"/>
          </a:xfrm>
          <a:prstGeom prst="rect">
            <a:avLst/>
          </a:prstGeom>
        </p:spPr>
      </p:pic>
      <p:pic>
        <p:nvPicPr>
          <p:cNvPr id="30" name="Picture 29">
            <a:extLst>
              <a:ext uri="{FF2B5EF4-FFF2-40B4-BE49-F238E27FC236}">
                <a16:creationId xmlns:a16="http://schemas.microsoft.com/office/drawing/2014/main" id="{5EAF3F7A-C421-4744-A069-1FE5DE0D7ACC}"/>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149538" y="4617178"/>
            <a:ext cx="238217" cy="207436"/>
          </a:xfrm>
          <a:prstGeom prst="rect">
            <a:avLst/>
          </a:prstGeom>
        </p:spPr>
      </p:pic>
    </p:spTree>
    <p:extLst>
      <p:ext uri="{BB962C8B-B14F-4D97-AF65-F5344CB8AC3E}">
        <p14:creationId xmlns:p14="http://schemas.microsoft.com/office/powerpoint/2010/main" val="35136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4400" dirty="0">
                <a:solidFill>
                  <a:schemeClr val="tx1"/>
                </a:solidFill>
              </a:rPr>
              <a:t>Azure VM design tips</a:t>
            </a:r>
          </a:p>
        </p:txBody>
      </p:sp>
      <p:pic>
        <p:nvPicPr>
          <p:cNvPr id="3" name="Picture 2" descr="Design tips&#10;&#10;Five design tips as described in the Instructor Notes, and a vm icon displ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82" y="1613648"/>
            <a:ext cx="10919468" cy="4406526"/>
          </a:xfrm>
          <a:prstGeom prst="rect">
            <a:avLst/>
          </a:prstGeom>
        </p:spPr>
      </p:pic>
    </p:spTree>
    <p:extLst>
      <p:ext uri="{BB962C8B-B14F-4D97-AF65-F5344CB8AC3E}">
        <p14:creationId xmlns:p14="http://schemas.microsoft.com/office/powerpoint/2010/main" val="1536411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12DE86-D9F9-424C-BA6C-1E3B012498D8}"/>
              </a:ext>
            </a:extLst>
          </p:cNvPr>
          <p:cNvSpPr>
            <a:spLocks noGrp="1"/>
          </p:cNvSpPr>
          <p:nvPr>
            <p:ph type="title"/>
          </p:nvPr>
        </p:nvSpPr>
        <p:spPr>
          <a:xfrm>
            <a:off x="586740" y="132545"/>
            <a:ext cx="11018520" cy="553998"/>
          </a:xfrm>
        </p:spPr>
        <p:txBody>
          <a:bodyPr/>
          <a:lstStyle/>
          <a:p>
            <a:r>
              <a:rPr lang="en-US" dirty="0"/>
              <a:t>S/4HANA on Azure : T-Shirt Pricing </a:t>
            </a:r>
          </a:p>
        </p:txBody>
      </p:sp>
      <p:graphicFrame>
        <p:nvGraphicFramePr>
          <p:cNvPr id="4" name="Table 3">
            <a:extLst>
              <a:ext uri="{FF2B5EF4-FFF2-40B4-BE49-F238E27FC236}">
                <a16:creationId xmlns:a16="http://schemas.microsoft.com/office/drawing/2014/main" id="{99ED5ED5-6461-4CCF-9DAC-ADE948D4C218}"/>
              </a:ext>
            </a:extLst>
          </p:cNvPr>
          <p:cNvGraphicFramePr>
            <a:graphicFrameLocks noGrp="1"/>
          </p:cNvGraphicFramePr>
          <p:nvPr/>
        </p:nvGraphicFramePr>
        <p:xfrm>
          <a:off x="1131400" y="924435"/>
          <a:ext cx="10265729" cy="4587856"/>
        </p:xfrm>
        <a:graphic>
          <a:graphicData uri="http://schemas.openxmlformats.org/drawingml/2006/table">
            <a:tbl>
              <a:tblPr firstRow="1" bandRow="1">
                <a:tableStyleId>{5C22544A-7EE6-4342-B048-85BDC9FD1C3A}</a:tableStyleId>
              </a:tblPr>
              <a:tblGrid>
                <a:gridCol w="573713">
                  <a:extLst>
                    <a:ext uri="{9D8B030D-6E8A-4147-A177-3AD203B41FA5}">
                      <a16:colId xmlns:a16="http://schemas.microsoft.com/office/drawing/2014/main" val="3350055152"/>
                    </a:ext>
                  </a:extLst>
                </a:gridCol>
                <a:gridCol w="2435301">
                  <a:extLst>
                    <a:ext uri="{9D8B030D-6E8A-4147-A177-3AD203B41FA5}">
                      <a16:colId xmlns:a16="http://schemas.microsoft.com/office/drawing/2014/main" val="3867335378"/>
                    </a:ext>
                  </a:extLst>
                </a:gridCol>
                <a:gridCol w="2849526">
                  <a:extLst>
                    <a:ext uri="{9D8B030D-6E8A-4147-A177-3AD203B41FA5}">
                      <a16:colId xmlns:a16="http://schemas.microsoft.com/office/drawing/2014/main" val="130600313"/>
                    </a:ext>
                  </a:extLst>
                </a:gridCol>
                <a:gridCol w="3026625">
                  <a:extLst>
                    <a:ext uri="{9D8B030D-6E8A-4147-A177-3AD203B41FA5}">
                      <a16:colId xmlns:a16="http://schemas.microsoft.com/office/drawing/2014/main" val="1974939512"/>
                    </a:ext>
                  </a:extLst>
                </a:gridCol>
                <a:gridCol w="1380564">
                  <a:extLst>
                    <a:ext uri="{9D8B030D-6E8A-4147-A177-3AD203B41FA5}">
                      <a16:colId xmlns:a16="http://schemas.microsoft.com/office/drawing/2014/main" val="4178656205"/>
                    </a:ext>
                  </a:extLst>
                </a:gridCol>
              </a:tblGrid>
              <a:tr h="308464">
                <a:tc>
                  <a:txBody>
                    <a:bodyPr/>
                    <a:lstStyle/>
                    <a:p>
                      <a:pPr algn="ctr"/>
                      <a:r>
                        <a:rPr lang="en-US" sz="1200" dirty="0">
                          <a:latin typeface="+mn-lt"/>
                        </a:rPr>
                        <a:t>#</a:t>
                      </a:r>
                    </a:p>
                  </a:txBody>
                  <a:tcPr marL="0" marR="0" marT="27432" marB="27432" anchor="ctr"/>
                </a:tc>
                <a:tc>
                  <a:txBody>
                    <a:bodyPr/>
                    <a:lstStyle/>
                    <a:p>
                      <a:pPr algn="ctr"/>
                      <a:r>
                        <a:rPr lang="en-US" sz="1200" dirty="0">
                          <a:latin typeface="+mn-lt"/>
                        </a:rPr>
                        <a:t>S/4HANA DB Size </a:t>
                      </a:r>
                    </a:p>
                  </a:txBody>
                  <a:tcPr marL="0" marR="0" marT="27432" marB="27432" anchor="ctr"/>
                </a:tc>
                <a:tc>
                  <a:txBody>
                    <a:bodyPr/>
                    <a:lstStyle/>
                    <a:p>
                      <a:pPr algn="ctr"/>
                      <a:r>
                        <a:rPr lang="en-US" sz="1200" dirty="0">
                          <a:latin typeface="+mn-lt"/>
                        </a:rPr>
                        <a:t>Cost Conscious or HA/DR</a:t>
                      </a:r>
                    </a:p>
                  </a:txBody>
                  <a:tcPr marL="0" marR="0" marT="27432" marB="27432" anchor="ctr"/>
                </a:tc>
                <a:tc>
                  <a:txBody>
                    <a:bodyPr/>
                    <a:lstStyle/>
                    <a:p>
                      <a:pPr algn="ctr"/>
                      <a:r>
                        <a:rPr lang="en-US" sz="1200" dirty="0">
                          <a:latin typeface="+mn-lt"/>
                        </a:rPr>
                        <a:t>Estimated monthly Azure cost (USD)</a:t>
                      </a:r>
                    </a:p>
                  </a:txBody>
                  <a:tcPr marL="0" marR="0" marT="27432" marB="27432" anchor="ctr"/>
                </a:tc>
                <a:tc>
                  <a:txBody>
                    <a:bodyPr/>
                    <a:lstStyle/>
                    <a:p>
                      <a:pPr algn="ctr"/>
                      <a:r>
                        <a:rPr lang="en-US" sz="1200" dirty="0">
                          <a:latin typeface="+mn-lt"/>
                        </a:rPr>
                        <a:t>Link to BOM </a:t>
                      </a:r>
                    </a:p>
                  </a:txBody>
                  <a:tcPr marL="0" marR="0" marT="27432" marB="27432" anchor="ctr"/>
                </a:tc>
                <a:extLst>
                  <a:ext uri="{0D108BD9-81ED-4DB2-BD59-A6C34878D82A}">
                    <a16:rowId xmlns:a16="http://schemas.microsoft.com/office/drawing/2014/main" val="2457223132"/>
                  </a:ext>
                </a:extLst>
              </a:tr>
              <a:tr h="171802">
                <a:tc>
                  <a:txBody>
                    <a:bodyPr/>
                    <a:lstStyle/>
                    <a:p>
                      <a:pPr algn="ctr"/>
                      <a:r>
                        <a:rPr lang="en-US" sz="1200" dirty="0">
                          <a:latin typeface="+mn-lt"/>
                        </a:rPr>
                        <a:t>1</a:t>
                      </a:r>
                    </a:p>
                  </a:txBody>
                  <a:tcPr marL="0" marR="0" marT="27432" marB="27432" anchor="ctr"/>
                </a:tc>
                <a:tc>
                  <a:txBody>
                    <a:bodyPr/>
                    <a:lstStyle/>
                    <a:p>
                      <a:pPr algn="ctr"/>
                      <a:r>
                        <a:rPr lang="en-US" sz="1200" dirty="0">
                          <a:latin typeface="+mn-lt"/>
                        </a:rPr>
                        <a:t>192GB</a:t>
                      </a:r>
                    </a:p>
                  </a:txBody>
                  <a:tcPr marL="0" marR="0" marT="27432" marB="27432" anchor="ctr"/>
                </a:tc>
                <a:tc>
                  <a:txBody>
                    <a:bodyPr/>
                    <a:lstStyle/>
                    <a:p>
                      <a:pPr algn="ctr"/>
                      <a:r>
                        <a:rPr lang="en-US" sz="1200" dirty="0">
                          <a:latin typeface="+mn-lt"/>
                        </a:rPr>
                        <a:t>Cost Conscious </a:t>
                      </a:r>
                    </a:p>
                  </a:txBody>
                  <a:tcPr marL="0" marR="0" marT="27432" marB="27432" anchor="ctr"/>
                </a:tc>
                <a:tc>
                  <a:txBody>
                    <a:bodyPr/>
                    <a:lstStyle/>
                    <a:p>
                      <a:pPr algn="ctr"/>
                      <a:r>
                        <a:rPr lang="en-US" sz="1200" dirty="0">
                          <a:latin typeface="+mn-lt"/>
                        </a:rPr>
                        <a:t>$5,568.48</a:t>
                      </a:r>
                    </a:p>
                  </a:txBody>
                  <a:tcPr marL="0" marR="0" marT="27432" marB="27432" anchor="ctr"/>
                </a:tc>
                <a:tc>
                  <a:txBody>
                    <a:bodyPr/>
                    <a:lstStyle/>
                    <a:p>
                      <a:pPr algn="ctr"/>
                      <a:r>
                        <a:rPr lang="en-US" sz="1200" dirty="0">
                          <a:solidFill>
                            <a:schemeClr val="bg2"/>
                          </a:solidFill>
                          <a:latin typeface="+mn-lt"/>
                          <a:hlinkClick r:id="rId3">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481839990"/>
                  </a:ext>
                </a:extLst>
              </a:tr>
              <a:tr h="171802">
                <a:tc>
                  <a:txBody>
                    <a:bodyPr/>
                    <a:lstStyle/>
                    <a:p>
                      <a:pPr algn="ctr"/>
                      <a:r>
                        <a:rPr lang="en-US" sz="1200" dirty="0">
                          <a:latin typeface="+mn-lt"/>
                        </a:rPr>
                        <a:t>2</a:t>
                      </a:r>
                    </a:p>
                  </a:txBody>
                  <a:tcPr marL="0" marR="0" marT="27432" marB="27432" anchor="ctr"/>
                </a:tc>
                <a:tc>
                  <a:txBody>
                    <a:bodyPr/>
                    <a:lstStyle/>
                    <a:p>
                      <a:pPr algn="ctr"/>
                      <a:r>
                        <a:rPr lang="en-US" sz="1200" dirty="0">
                          <a:latin typeface="+mn-lt"/>
                        </a:rPr>
                        <a:t>256GB</a:t>
                      </a:r>
                    </a:p>
                  </a:txBody>
                  <a:tcPr marL="0" marR="0" marT="27432" marB="27432" anchor="ctr"/>
                </a:tc>
                <a:tc>
                  <a:txBody>
                    <a:bodyPr/>
                    <a:lstStyle/>
                    <a:p>
                      <a:pPr algn="ctr"/>
                      <a:r>
                        <a:rPr lang="en-US" sz="1200" dirty="0">
                          <a:latin typeface="+mn-lt"/>
                        </a:rPr>
                        <a:t>Cost Conscious</a:t>
                      </a:r>
                    </a:p>
                  </a:txBody>
                  <a:tcPr marL="0" marR="0" marT="27432" marB="27432" anchor="ctr"/>
                </a:tc>
                <a:tc>
                  <a:txBody>
                    <a:bodyPr/>
                    <a:lstStyle/>
                    <a:p>
                      <a:pPr algn="ctr"/>
                      <a:r>
                        <a:rPr lang="en-US" sz="1200" b="0" i="0" kern="1200" dirty="0">
                          <a:solidFill>
                            <a:schemeClr val="dk1"/>
                          </a:solidFill>
                          <a:effectLst/>
                          <a:latin typeface="+mn-lt"/>
                          <a:ea typeface="+mn-ea"/>
                          <a:cs typeface="+mn-cs"/>
                        </a:rPr>
                        <a:t>$5,746.62</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4">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4088263927"/>
                  </a:ext>
                </a:extLst>
              </a:tr>
              <a:tr h="171802">
                <a:tc>
                  <a:txBody>
                    <a:bodyPr/>
                    <a:lstStyle/>
                    <a:p>
                      <a:pPr algn="ctr"/>
                      <a:r>
                        <a:rPr lang="en-US" sz="1200" dirty="0">
                          <a:latin typeface="+mn-lt"/>
                        </a:rPr>
                        <a:t>3</a:t>
                      </a:r>
                    </a:p>
                  </a:txBody>
                  <a:tcPr marL="0" marR="0" marT="27432" marB="27432" anchor="ctr"/>
                </a:tc>
                <a:tc>
                  <a:txBody>
                    <a:bodyPr/>
                    <a:lstStyle/>
                    <a:p>
                      <a:pPr algn="ctr"/>
                      <a:r>
                        <a:rPr lang="en-US" sz="1200" dirty="0">
                          <a:latin typeface="+mn-lt"/>
                        </a:rPr>
                        <a:t>512GB</a:t>
                      </a:r>
                    </a:p>
                  </a:txBody>
                  <a:tcPr marL="0" marR="0" marT="27432" marB="27432" anchor="ctr"/>
                </a:tc>
                <a:tc>
                  <a:txBody>
                    <a:bodyPr/>
                    <a:lstStyle/>
                    <a:p>
                      <a:pPr algn="ctr"/>
                      <a:r>
                        <a:rPr lang="en-US" sz="1200" dirty="0">
                          <a:latin typeface="+mn-lt"/>
                        </a:rPr>
                        <a:t>Cost Conscious</a:t>
                      </a:r>
                    </a:p>
                  </a:txBody>
                  <a:tcPr marL="0" marR="0" marT="27432" marB="27432" anchor="ctr"/>
                </a:tc>
                <a:tc>
                  <a:txBody>
                    <a:bodyPr/>
                    <a:lstStyle/>
                    <a:p>
                      <a:pPr algn="ctr"/>
                      <a:r>
                        <a:rPr lang="en-US" sz="1200" b="0" i="0" kern="1200" dirty="0">
                          <a:solidFill>
                            <a:schemeClr val="dk1"/>
                          </a:solidFill>
                          <a:effectLst/>
                          <a:latin typeface="+mn-lt"/>
                          <a:ea typeface="+mn-ea"/>
                          <a:cs typeface="+mn-cs"/>
                        </a:rPr>
                        <a:t>$7,630.41</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5">
                            <a:extLst>
                              <a:ext uri="{A12FA001-AC4F-418D-AE19-62706E023703}">
                                <ahyp:hlinkClr xmlns:ahyp="http://schemas.microsoft.com/office/drawing/2018/hyperlinkcolor" val="tx"/>
                              </a:ext>
                            </a:extLst>
                          </a:hlinkClick>
                        </a:rPr>
                        <a:t>Link</a:t>
                      </a:r>
                      <a:r>
                        <a:rPr lang="en-US" sz="1200" dirty="0">
                          <a:solidFill>
                            <a:schemeClr val="bg2"/>
                          </a:solidFill>
                          <a:latin typeface="+mn-lt"/>
                          <a:hlinkClick r:id="rId6">
                            <a:extLst>
                              <a:ext uri="{A12FA001-AC4F-418D-AE19-62706E023703}">
                                <ahyp:hlinkClr xmlns:ahyp="http://schemas.microsoft.com/office/drawing/2018/hyperlinkcolor" val="tx"/>
                              </a:ext>
                            </a:extLst>
                          </a:hlinkClick>
                        </a:rPr>
                        <a:t>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216184798"/>
                  </a:ext>
                </a:extLst>
              </a:tr>
              <a:tr h="171802">
                <a:tc>
                  <a:txBody>
                    <a:bodyPr/>
                    <a:lstStyle/>
                    <a:p>
                      <a:pPr algn="ctr"/>
                      <a:r>
                        <a:rPr lang="en-US" sz="1200" dirty="0">
                          <a:latin typeface="+mn-lt"/>
                        </a:rPr>
                        <a:t>4</a:t>
                      </a:r>
                    </a:p>
                  </a:txBody>
                  <a:tcPr marL="0" marR="0" marT="27432" marB="27432" anchor="ctr"/>
                </a:tc>
                <a:tc>
                  <a:txBody>
                    <a:bodyPr/>
                    <a:lstStyle/>
                    <a:p>
                      <a:pPr algn="ctr"/>
                      <a:r>
                        <a:rPr lang="en-US" sz="1200" dirty="0">
                          <a:latin typeface="+mn-lt"/>
                        </a:rPr>
                        <a:t>1TB</a:t>
                      </a:r>
                    </a:p>
                  </a:txBody>
                  <a:tcPr marL="0" marR="0" marT="27432" marB="27432" anchor="ctr"/>
                </a:tc>
                <a:tc>
                  <a:txBody>
                    <a:bodyPr/>
                    <a:lstStyle/>
                    <a:p>
                      <a:pPr algn="ctr"/>
                      <a:r>
                        <a:rPr lang="en-US" sz="1200" dirty="0">
                          <a:latin typeface="+mn-lt"/>
                        </a:rPr>
                        <a:t>Cost Conscious</a:t>
                      </a:r>
                    </a:p>
                  </a:txBody>
                  <a:tcPr marL="0" marR="0" marT="27432" marB="27432" anchor="ctr"/>
                </a:tc>
                <a:tc>
                  <a:txBody>
                    <a:bodyPr/>
                    <a:lstStyle/>
                    <a:p>
                      <a:pPr algn="ctr"/>
                      <a:r>
                        <a:rPr lang="en-US" sz="1200" b="0" i="0" kern="1200" dirty="0">
                          <a:solidFill>
                            <a:schemeClr val="dk1"/>
                          </a:solidFill>
                          <a:effectLst/>
                          <a:latin typeface="+mn-lt"/>
                          <a:ea typeface="+mn-ea"/>
                          <a:cs typeface="+mn-cs"/>
                        </a:rPr>
                        <a:t>$9,631.73</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7">
                            <a:extLst>
                              <a:ext uri="{A12FA001-AC4F-418D-AE19-62706E023703}">
                                <ahyp:hlinkClr xmlns:ahyp="http://schemas.microsoft.com/office/drawing/2018/hyperlinkcolor" val="tx"/>
                              </a:ext>
                            </a:extLst>
                          </a:hlinkClick>
                        </a:rPr>
                        <a:t>Link</a:t>
                      </a:r>
                      <a:r>
                        <a:rPr lang="en-US" sz="1200" dirty="0">
                          <a:solidFill>
                            <a:schemeClr val="bg2"/>
                          </a:solidFill>
                          <a:latin typeface="+mn-lt"/>
                          <a:hlinkClick r:id="rId8">
                            <a:extLst>
                              <a:ext uri="{A12FA001-AC4F-418D-AE19-62706E023703}">
                                <ahyp:hlinkClr xmlns:ahyp="http://schemas.microsoft.com/office/drawing/2018/hyperlinkcolor" val="tx"/>
                              </a:ext>
                            </a:extLst>
                          </a:hlinkClick>
                        </a:rPr>
                        <a:t>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405488356"/>
                  </a:ext>
                </a:extLst>
              </a:tr>
              <a:tr h="171802">
                <a:tc>
                  <a:txBody>
                    <a:bodyPr/>
                    <a:lstStyle/>
                    <a:p>
                      <a:pPr algn="ctr"/>
                      <a:r>
                        <a:rPr lang="en-US" sz="1200" dirty="0">
                          <a:latin typeface="+mn-lt"/>
                        </a:rPr>
                        <a:t>5</a:t>
                      </a:r>
                    </a:p>
                  </a:txBody>
                  <a:tcPr marL="0" marR="0" marT="27432" marB="27432" anchor="ctr"/>
                </a:tc>
                <a:tc>
                  <a:txBody>
                    <a:bodyPr/>
                    <a:lstStyle/>
                    <a:p>
                      <a:pPr algn="ctr"/>
                      <a:r>
                        <a:rPr lang="en-US" sz="1200" dirty="0">
                          <a:latin typeface="+mn-lt"/>
                        </a:rPr>
                        <a:t>1.75TB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dirty="0">
                          <a:latin typeface="+mn-lt"/>
                        </a:rPr>
                        <a:t>$11,551.01</a:t>
                      </a:r>
                    </a:p>
                  </a:txBody>
                  <a:tcPr marL="0" marR="0" marT="27432" marB="27432" anchor="ctr"/>
                </a:tc>
                <a:tc>
                  <a:txBody>
                    <a:bodyPr/>
                    <a:lstStyle/>
                    <a:p>
                      <a:pPr algn="ctr"/>
                      <a:r>
                        <a:rPr lang="en-US" sz="1200" dirty="0">
                          <a:solidFill>
                            <a:schemeClr val="bg2"/>
                          </a:solidFill>
                          <a:latin typeface="+mn-lt"/>
                          <a:hlinkClick r:id="rId9">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57481564"/>
                  </a:ext>
                </a:extLst>
              </a:tr>
              <a:tr h="171802">
                <a:tc>
                  <a:txBody>
                    <a:bodyPr/>
                    <a:lstStyle/>
                    <a:p>
                      <a:pPr algn="ctr"/>
                      <a:r>
                        <a:rPr lang="en-US" sz="1200" dirty="0">
                          <a:latin typeface="+mn-lt"/>
                        </a:rPr>
                        <a:t>6</a:t>
                      </a:r>
                    </a:p>
                  </a:txBody>
                  <a:tcPr marL="0" marR="0" marT="27432" marB="27432" anchor="ctr"/>
                </a:tc>
                <a:tc>
                  <a:txBody>
                    <a:bodyPr/>
                    <a:lstStyle/>
                    <a:p>
                      <a:pPr algn="ctr"/>
                      <a:r>
                        <a:rPr lang="en-US" sz="1200" dirty="0">
                          <a:latin typeface="+mn-lt"/>
                        </a:rPr>
                        <a:t>2TB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dirty="0">
                          <a:latin typeface="+mn-lt"/>
                        </a:rPr>
                        <a:t>$12,051.57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n-lt"/>
                          <a:ea typeface="+mn-ea"/>
                          <a:cs typeface="+mn-cs"/>
                          <a:hlinkClick r:id="rId10">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dirty="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774708384"/>
                  </a:ext>
                </a:extLst>
              </a:tr>
              <a:tr h="171802">
                <a:tc>
                  <a:txBody>
                    <a:bodyPr/>
                    <a:lstStyle/>
                    <a:p>
                      <a:pPr algn="ctr"/>
                      <a:r>
                        <a:rPr lang="en-US" sz="1200" dirty="0">
                          <a:latin typeface="+mn-lt"/>
                        </a:rPr>
                        <a:t>7</a:t>
                      </a:r>
                    </a:p>
                  </a:txBody>
                  <a:tcPr marL="0" marR="0" marT="27432" marB="27432" anchor="ctr"/>
                </a:tc>
                <a:tc>
                  <a:txBody>
                    <a:bodyPr/>
                    <a:lstStyle/>
                    <a:p>
                      <a:pPr algn="ctr"/>
                      <a:r>
                        <a:rPr lang="en-US" sz="1200" dirty="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dirty="0">
                          <a:latin typeface="+mn-lt"/>
                        </a:rPr>
                        <a:t>$17,971.85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n-lt"/>
                          <a:ea typeface="+mn-ea"/>
                          <a:cs typeface="+mn-cs"/>
                          <a:hlinkClick r:id="rId11">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dirty="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195674358"/>
                  </a:ext>
                </a:extLst>
              </a:tr>
              <a:tr h="171802">
                <a:tc>
                  <a:txBody>
                    <a:bodyPr/>
                    <a:lstStyle/>
                    <a:p>
                      <a:pPr algn="ctr"/>
                      <a:r>
                        <a:rPr lang="en-US" sz="1200" dirty="0">
                          <a:latin typeface="+mn-lt"/>
                        </a:rPr>
                        <a:t>8</a:t>
                      </a:r>
                    </a:p>
                  </a:txBody>
                  <a:tcPr marL="0" marR="0" marT="27432" marB="27432" anchor="ctr"/>
                </a:tc>
                <a:tc>
                  <a:txBody>
                    <a:bodyPr/>
                    <a:lstStyle/>
                    <a:p>
                      <a:pPr algn="ctr"/>
                      <a:r>
                        <a:rPr lang="en-US" sz="1200" dirty="0">
                          <a:latin typeface="+mn-lt"/>
                        </a:rPr>
                        <a:t>4TB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dirty="0">
                          <a:latin typeface="+mn-lt"/>
                        </a:rPr>
                        <a:t>$20,978.26</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n-lt"/>
                          <a:ea typeface="+mn-ea"/>
                          <a:cs typeface="+mn-cs"/>
                          <a:hlinkClick r:id="rId12">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dirty="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95417721"/>
                  </a:ext>
                </a:extLst>
              </a:tr>
              <a:tr h="171802">
                <a:tc>
                  <a:txBody>
                    <a:bodyPr/>
                    <a:lstStyle/>
                    <a:p>
                      <a:pPr algn="ctr"/>
                      <a:r>
                        <a:rPr lang="en-US" sz="1200" dirty="0">
                          <a:latin typeface="+mn-lt"/>
                        </a:rPr>
                        <a:t>9</a:t>
                      </a:r>
                    </a:p>
                  </a:txBody>
                  <a:tcPr marL="0" marR="0" marT="27432" marB="27432" anchor="ctr"/>
                </a:tc>
                <a:tc>
                  <a:txBody>
                    <a:bodyPr/>
                    <a:lstStyle/>
                    <a:p>
                      <a:pPr algn="ctr"/>
                      <a:r>
                        <a:rPr lang="en-US" sz="1200" dirty="0">
                          <a:latin typeface="+mn-lt"/>
                        </a:rPr>
                        <a:t>6TB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dirty="0">
                          <a:latin typeface="+mn-lt"/>
                        </a:rPr>
                        <a:t>$29,892.95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n-lt"/>
                          <a:ea typeface="+mn-ea"/>
                          <a:cs typeface="+mn-cs"/>
                          <a:hlinkClick r:id="rId13">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dirty="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425738814"/>
                  </a:ext>
                </a:extLst>
              </a:tr>
              <a:tr h="171802">
                <a:tc>
                  <a:txBody>
                    <a:bodyPr/>
                    <a:lstStyle/>
                    <a:p>
                      <a:pPr algn="ctr"/>
                      <a:r>
                        <a:rPr lang="en-US" sz="1200" dirty="0">
                          <a:latin typeface="+mn-lt"/>
                        </a:rPr>
                        <a:t>10</a:t>
                      </a:r>
                    </a:p>
                  </a:txBody>
                  <a:tcPr marL="0" marR="0" marT="27432" marB="27432" anchor="ctr"/>
                </a:tc>
                <a:tc>
                  <a:txBody>
                    <a:bodyPr/>
                    <a:lstStyle/>
                    <a:p>
                      <a:pPr algn="ctr"/>
                      <a:r>
                        <a:rPr lang="en-US" sz="1200" dirty="0">
                          <a:latin typeface="+mn-lt"/>
                        </a:rPr>
                        <a:t>192GB</a:t>
                      </a:r>
                    </a:p>
                  </a:txBody>
                  <a:tcPr marL="0" marR="0" marT="27432" marB="27432" anchor="ctr"/>
                </a:tc>
                <a:tc>
                  <a:txBody>
                    <a:bodyPr/>
                    <a:lstStyle/>
                    <a:p>
                      <a:pPr algn="ctr"/>
                      <a:r>
                        <a:rPr lang="en-US" sz="1200" dirty="0">
                          <a:latin typeface="+mn-lt"/>
                        </a:rPr>
                        <a:t>HA/DR</a:t>
                      </a:r>
                    </a:p>
                  </a:txBody>
                  <a:tcPr marL="0" marR="0" marT="27432" marB="27432" anchor="ctr"/>
                </a:tc>
                <a:tc>
                  <a:txBody>
                    <a:bodyPr/>
                    <a:lstStyle/>
                    <a:p>
                      <a:pPr algn="ctr"/>
                      <a:r>
                        <a:rPr lang="en-US" sz="1200" dirty="0">
                          <a:latin typeface="+mn-lt"/>
                        </a:rPr>
                        <a:t>$10,131.37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mn-lt"/>
                          <a:ea typeface="+mn-ea"/>
                          <a:cs typeface="+mn-cs"/>
                          <a:hlinkClick r:id="rId14">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dirty="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398673677"/>
                  </a:ext>
                </a:extLst>
              </a:tr>
              <a:tr h="171802">
                <a:tc>
                  <a:txBody>
                    <a:bodyPr/>
                    <a:lstStyle/>
                    <a:p>
                      <a:pPr algn="ctr"/>
                      <a:r>
                        <a:rPr lang="en-US" sz="1200" dirty="0">
                          <a:latin typeface="+mn-lt"/>
                        </a:rPr>
                        <a:t>11</a:t>
                      </a:r>
                    </a:p>
                  </a:txBody>
                  <a:tcPr marL="0" marR="0" marT="27432" marB="27432" anchor="ctr"/>
                </a:tc>
                <a:tc>
                  <a:txBody>
                    <a:bodyPr/>
                    <a:lstStyle/>
                    <a:p>
                      <a:pPr algn="ctr"/>
                      <a:r>
                        <a:rPr lang="en-US" sz="1200" dirty="0">
                          <a:latin typeface="+mn-lt"/>
                        </a:rPr>
                        <a:t>256GB</a:t>
                      </a:r>
                    </a:p>
                  </a:txBody>
                  <a:tcPr marL="0" marR="0" marT="27432" marB="27432" anchor="ctr"/>
                </a:tc>
                <a:tc>
                  <a:txBody>
                    <a:bodyPr/>
                    <a:lstStyle/>
                    <a:p>
                      <a:pPr algn="ctr"/>
                      <a:r>
                        <a:rPr kumimoji="0" lang="en-US" sz="1200" b="0" i="0" u="none" strike="noStrike" kern="1200" cap="none" spc="0" normalizeH="0" baseline="0" noProof="0" dirty="0">
                          <a:ln>
                            <a:noFill/>
                          </a:ln>
                          <a:solidFill>
                            <a:srgbClr val="353535"/>
                          </a:solidFill>
                          <a:effectLst/>
                          <a:uLnTx/>
                          <a:uFillTx/>
                          <a:latin typeface="+mn-lt"/>
                          <a:ea typeface="+mn-ea"/>
                          <a:cs typeface="+mn-cs"/>
                        </a:rPr>
                        <a:t>HA/DR</a:t>
                      </a:r>
                      <a:endParaRPr lang="en-US" sz="1200" dirty="0">
                        <a:latin typeface="+mn-lt"/>
                      </a:endParaRPr>
                    </a:p>
                  </a:txBody>
                  <a:tcPr marL="0" marR="0" marT="27432" marB="27432" anchor="ctr"/>
                </a:tc>
                <a:tc>
                  <a:txBody>
                    <a:bodyPr/>
                    <a:lstStyle/>
                    <a:p>
                      <a:pPr algn="ctr"/>
                      <a:r>
                        <a:rPr lang="en-US" sz="1200" b="0" i="0" kern="1200" dirty="0">
                          <a:solidFill>
                            <a:schemeClr val="dk1"/>
                          </a:solidFill>
                          <a:effectLst/>
                          <a:latin typeface="+mn-lt"/>
                          <a:ea typeface="+mn-ea"/>
                          <a:cs typeface="+mn-cs"/>
                        </a:rPr>
                        <a:t>$10,266.94</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5">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451778154"/>
                  </a:ext>
                </a:extLst>
              </a:tr>
              <a:tr h="171802">
                <a:tc>
                  <a:txBody>
                    <a:bodyPr/>
                    <a:lstStyle/>
                    <a:p>
                      <a:pPr algn="ctr"/>
                      <a:r>
                        <a:rPr lang="en-US" sz="1200" dirty="0">
                          <a:latin typeface="+mn-lt"/>
                        </a:rPr>
                        <a:t>12</a:t>
                      </a:r>
                    </a:p>
                  </a:txBody>
                  <a:tcPr marL="0" marR="0" marT="27432" marB="27432" anchor="ctr"/>
                </a:tc>
                <a:tc>
                  <a:txBody>
                    <a:bodyPr/>
                    <a:lstStyle/>
                    <a:p>
                      <a:pPr algn="ctr"/>
                      <a:r>
                        <a:rPr lang="en-US" sz="1200" dirty="0">
                          <a:latin typeface="+mn-lt"/>
                        </a:rPr>
                        <a:t>512GB</a:t>
                      </a:r>
                    </a:p>
                  </a:txBody>
                  <a:tcPr marL="0" marR="0" marT="27432" marB="27432" anchor="ctr"/>
                </a:tc>
                <a:tc>
                  <a:txBody>
                    <a:bodyPr/>
                    <a:lstStyle/>
                    <a:p>
                      <a:pPr algn="ctr"/>
                      <a:r>
                        <a:rPr lang="en-US" sz="1200" dirty="0">
                          <a:latin typeface="+mn-lt"/>
                        </a:rPr>
                        <a:t>HA/DR</a:t>
                      </a:r>
                    </a:p>
                  </a:txBody>
                  <a:tcPr marL="0" marR="0" marT="27432" marB="27432" anchor="ctr"/>
                </a:tc>
                <a:tc>
                  <a:txBody>
                    <a:bodyPr/>
                    <a:lstStyle/>
                    <a:p>
                      <a:pPr algn="ctr"/>
                      <a:r>
                        <a:rPr lang="en-US" sz="1200" b="0" i="0" kern="1200" dirty="0">
                          <a:solidFill>
                            <a:schemeClr val="dk1"/>
                          </a:solidFill>
                          <a:effectLst/>
                          <a:latin typeface="+mn-lt"/>
                          <a:ea typeface="+mn-ea"/>
                          <a:cs typeface="+mn-cs"/>
                        </a:rPr>
                        <a:t>$12,588.07</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6">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430410634"/>
                  </a:ext>
                </a:extLst>
              </a:tr>
              <a:tr h="171802">
                <a:tc>
                  <a:txBody>
                    <a:bodyPr/>
                    <a:lstStyle/>
                    <a:p>
                      <a:pPr algn="ctr"/>
                      <a:r>
                        <a:rPr lang="en-US" sz="1200" dirty="0">
                          <a:latin typeface="+mn-lt"/>
                        </a:rPr>
                        <a:t>13</a:t>
                      </a:r>
                    </a:p>
                  </a:txBody>
                  <a:tcPr marL="0" marR="0" marT="27432" marB="27432" anchor="ctr"/>
                </a:tc>
                <a:tc>
                  <a:txBody>
                    <a:bodyPr/>
                    <a:lstStyle/>
                    <a:p>
                      <a:pPr algn="ctr"/>
                      <a:r>
                        <a:rPr lang="en-US" sz="1200" dirty="0">
                          <a:latin typeface="+mn-lt"/>
                        </a:rPr>
                        <a:t>1TB</a:t>
                      </a:r>
                    </a:p>
                  </a:txBody>
                  <a:tcPr marL="0" marR="0" marT="27432" marB="27432" anchor="ctr"/>
                </a:tc>
                <a:tc>
                  <a:txBody>
                    <a:bodyPr/>
                    <a:lstStyle/>
                    <a:p>
                      <a:pPr algn="ctr"/>
                      <a:r>
                        <a:rPr kumimoji="0" lang="en-US" sz="1200" b="0" i="0" u="none" strike="noStrike" kern="1200" cap="none" spc="0" normalizeH="0" baseline="0" noProof="0" dirty="0">
                          <a:ln>
                            <a:noFill/>
                          </a:ln>
                          <a:solidFill>
                            <a:srgbClr val="353535"/>
                          </a:solidFill>
                          <a:effectLst/>
                          <a:uLnTx/>
                          <a:uFillTx/>
                          <a:latin typeface="+mn-lt"/>
                          <a:ea typeface="+mn-ea"/>
                          <a:cs typeface="+mn-cs"/>
                        </a:rPr>
                        <a:t>HA/DR</a:t>
                      </a:r>
                      <a:endParaRPr lang="en-US" sz="1200" dirty="0">
                        <a:latin typeface="+mn-lt"/>
                      </a:endParaRPr>
                    </a:p>
                  </a:txBody>
                  <a:tcPr marL="0" marR="0" marT="27432" marB="27432" anchor="ctr"/>
                </a:tc>
                <a:tc>
                  <a:txBody>
                    <a:bodyPr/>
                    <a:lstStyle/>
                    <a:p>
                      <a:pPr algn="ctr"/>
                      <a:r>
                        <a:rPr lang="en-US" sz="1200" b="0" i="0" kern="1200" dirty="0">
                          <a:solidFill>
                            <a:schemeClr val="dk1"/>
                          </a:solidFill>
                          <a:effectLst/>
                          <a:latin typeface="+mn-lt"/>
                          <a:ea typeface="+mn-ea"/>
                          <a:cs typeface="+mn-cs"/>
                        </a:rPr>
                        <a:t>$15,739.16</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7">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65692894"/>
                  </a:ext>
                </a:extLst>
              </a:tr>
              <a:tr h="171802">
                <a:tc>
                  <a:txBody>
                    <a:bodyPr/>
                    <a:lstStyle/>
                    <a:p>
                      <a:pPr algn="ctr"/>
                      <a:r>
                        <a:rPr lang="en-US" sz="1200" dirty="0">
                          <a:latin typeface="+mn-lt"/>
                        </a:rPr>
                        <a:t>14</a:t>
                      </a:r>
                    </a:p>
                  </a:txBody>
                  <a:tcPr marL="0" marR="0" marT="27432" marB="27432" anchor="ctr"/>
                </a:tc>
                <a:tc>
                  <a:txBody>
                    <a:bodyPr/>
                    <a:lstStyle/>
                    <a:p>
                      <a:pPr algn="ctr"/>
                      <a:r>
                        <a:rPr lang="en-US" sz="1200" dirty="0">
                          <a:latin typeface="+mn-lt"/>
                        </a:rPr>
                        <a:t>1.75TB</a:t>
                      </a:r>
                    </a:p>
                  </a:txBody>
                  <a:tcPr marL="0" marR="0" marT="27432" marB="27432" anchor="ctr"/>
                </a:tc>
                <a:tc>
                  <a:txBody>
                    <a:bodyPr/>
                    <a:lstStyle/>
                    <a:p>
                      <a:pPr algn="ctr"/>
                      <a:r>
                        <a:rPr lang="en-US" sz="1200" dirty="0">
                          <a:latin typeface="+mn-lt"/>
                        </a:rPr>
                        <a:t>HA/DR</a:t>
                      </a:r>
                    </a:p>
                  </a:txBody>
                  <a:tcPr marL="0" marR="0" marT="27432" marB="27432" anchor="ctr"/>
                </a:tc>
                <a:tc>
                  <a:txBody>
                    <a:bodyPr/>
                    <a:lstStyle/>
                    <a:p>
                      <a:pPr algn="ctr"/>
                      <a:r>
                        <a:rPr lang="en-US" sz="1200" dirty="0">
                          <a:latin typeface="+mn-lt"/>
                        </a:rPr>
                        <a:t>$22,267.93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mn-lt"/>
                          <a:hlinkClick r:id="rId18">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766111967"/>
                  </a:ext>
                </a:extLst>
              </a:tr>
              <a:tr h="171802">
                <a:tc>
                  <a:txBody>
                    <a:bodyPr/>
                    <a:lstStyle/>
                    <a:p>
                      <a:pPr algn="ctr"/>
                      <a:r>
                        <a:rPr lang="en-US" sz="1200" dirty="0">
                          <a:latin typeface="+mn-lt"/>
                        </a:rPr>
                        <a:t>15</a:t>
                      </a:r>
                    </a:p>
                  </a:txBody>
                  <a:tcPr marL="0" marR="0" marT="27432" marB="27432" anchor="ctr"/>
                </a:tc>
                <a:tc>
                  <a:txBody>
                    <a:bodyPr/>
                    <a:lstStyle/>
                    <a:p>
                      <a:pPr algn="ctr"/>
                      <a:r>
                        <a:rPr lang="en-US" sz="1200" dirty="0">
                          <a:latin typeface="+mn-lt"/>
                        </a:rPr>
                        <a:t>2TB</a:t>
                      </a:r>
                    </a:p>
                  </a:txBody>
                  <a:tcPr marL="0" marR="0" marT="27432" marB="27432" anchor="ctr"/>
                </a:tc>
                <a:tc>
                  <a:txBody>
                    <a:bodyPr/>
                    <a:lstStyle/>
                    <a:p>
                      <a:pPr algn="ctr"/>
                      <a:r>
                        <a:rPr kumimoji="0" lang="en-US" sz="1200" b="0" i="0" u="none" strike="noStrike" kern="1200" cap="none" spc="0" normalizeH="0" baseline="0" noProof="0" dirty="0">
                          <a:ln>
                            <a:noFill/>
                          </a:ln>
                          <a:solidFill>
                            <a:srgbClr val="353535"/>
                          </a:solidFill>
                          <a:effectLst/>
                          <a:uLnTx/>
                          <a:uFillTx/>
                          <a:latin typeface="+mn-lt"/>
                          <a:ea typeface="+mn-ea"/>
                          <a:cs typeface="+mn-cs"/>
                        </a:rPr>
                        <a:t>HA/DR</a:t>
                      </a:r>
                      <a:endParaRPr lang="en-US" sz="1200" dirty="0">
                        <a:latin typeface="+mn-lt"/>
                      </a:endParaRPr>
                    </a:p>
                  </a:txBody>
                  <a:tcPr marL="0" marR="0" marT="27432" marB="27432" anchor="ctr"/>
                </a:tc>
                <a:tc>
                  <a:txBody>
                    <a:bodyPr/>
                    <a:lstStyle/>
                    <a:p>
                      <a:pPr algn="ctr"/>
                      <a:r>
                        <a:rPr lang="en-US" sz="1200" b="0" i="0" kern="1200" dirty="0">
                          <a:solidFill>
                            <a:schemeClr val="dk1"/>
                          </a:solidFill>
                          <a:effectLst/>
                          <a:latin typeface="+mn-lt"/>
                          <a:ea typeface="+mn-ea"/>
                          <a:cs typeface="+mn-cs"/>
                        </a:rPr>
                        <a:t>$24,006.33</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9">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183382591"/>
                  </a:ext>
                </a:extLst>
              </a:tr>
              <a:tr h="171802">
                <a:tc>
                  <a:txBody>
                    <a:bodyPr/>
                    <a:lstStyle/>
                    <a:p>
                      <a:pPr algn="ctr"/>
                      <a:r>
                        <a:rPr lang="en-US" sz="1200" dirty="0">
                          <a:latin typeface="+mn-lt"/>
                        </a:rPr>
                        <a:t>16</a:t>
                      </a:r>
                    </a:p>
                  </a:txBody>
                  <a:tcPr marL="0" marR="0" marT="27432" marB="27432" anchor="ctr"/>
                </a:tc>
                <a:tc>
                  <a:txBody>
                    <a:bodyPr/>
                    <a:lstStyle/>
                    <a:p>
                      <a:pPr algn="ctr"/>
                      <a:r>
                        <a:rPr lang="en-US" sz="1200" dirty="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mn-lt"/>
                          <a:ea typeface="+mn-ea"/>
                          <a:cs typeface="+mn-cs"/>
                        </a:rPr>
                        <a:t>HA/DR</a:t>
                      </a:r>
                      <a:endParaRPr lang="en-US" sz="1200" dirty="0">
                        <a:latin typeface="+mn-lt"/>
                      </a:endParaRPr>
                    </a:p>
                  </a:txBody>
                  <a:tcPr marL="0" marR="0" marT="27432" marB="27432" anchor="ctr"/>
                </a:tc>
                <a:tc>
                  <a:txBody>
                    <a:bodyPr/>
                    <a:lstStyle/>
                    <a:p>
                      <a:pPr algn="ctr" fontAlgn="ctr"/>
                      <a:r>
                        <a:rPr lang="en-US" sz="1200" dirty="0">
                          <a:effectLst/>
                          <a:latin typeface="+mn-lt"/>
                        </a:rPr>
                        <a:t>$36,150.50</a:t>
                      </a:r>
                    </a:p>
                  </a:txBody>
                  <a:tcPr marL="0" marR="0" marT="27432" marB="27432" anchor="ctr"/>
                </a:tc>
                <a:tc>
                  <a:txBody>
                    <a:bodyPr/>
                    <a:lstStyle/>
                    <a:p>
                      <a:pPr algn="ctr"/>
                      <a:r>
                        <a:rPr lang="en-US" sz="1200" dirty="0">
                          <a:solidFill>
                            <a:schemeClr val="bg2"/>
                          </a:solidFill>
                          <a:latin typeface="+mn-lt"/>
                          <a:hlinkClick r:id="rId20">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781535311"/>
                  </a:ext>
                </a:extLst>
              </a:tr>
              <a:tr h="171802">
                <a:tc>
                  <a:txBody>
                    <a:bodyPr/>
                    <a:lstStyle/>
                    <a:p>
                      <a:pPr algn="ctr"/>
                      <a:r>
                        <a:rPr lang="en-US" sz="1200" dirty="0">
                          <a:latin typeface="+mn-lt"/>
                        </a:rPr>
                        <a:t>17</a:t>
                      </a:r>
                    </a:p>
                  </a:txBody>
                  <a:tcPr marL="0" marR="0" marT="27432" marB="27432" anchor="ctr"/>
                </a:tc>
                <a:tc>
                  <a:txBody>
                    <a:bodyPr/>
                    <a:lstStyle/>
                    <a:p>
                      <a:pPr algn="ctr"/>
                      <a:r>
                        <a:rPr lang="en-US" sz="1200" dirty="0">
                          <a:latin typeface="+mn-lt"/>
                        </a:rPr>
                        <a:t>4TB</a:t>
                      </a:r>
                    </a:p>
                  </a:txBody>
                  <a:tcPr marL="0" marR="0" marT="27432" marB="27432" anchor="ctr"/>
                </a:tc>
                <a:tc>
                  <a:txBody>
                    <a:bodyPr/>
                    <a:lstStyle/>
                    <a:p>
                      <a:pPr algn="ctr"/>
                      <a:r>
                        <a:rPr lang="en-US" sz="1200" dirty="0">
                          <a:latin typeface="+mn-lt"/>
                        </a:rPr>
                        <a:t>HA/DR</a:t>
                      </a:r>
                    </a:p>
                  </a:txBody>
                  <a:tcPr marL="0" marR="0" marT="27432" marB="27432" anchor="ctr"/>
                </a:tc>
                <a:tc>
                  <a:txBody>
                    <a:bodyPr/>
                    <a:lstStyle/>
                    <a:p>
                      <a:pPr algn="ctr" fontAlgn="ctr"/>
                      <a:r>
                        <a:rPr lang="en-US" sz="1200" dirty="0">
                          <a:effectLst/>
                          <a:latin typeface="+mn-lt"/>
                        </a:rPr>
                        <a:t>$41,375.19</a:t>
                      </a:r>
                    </a:p>
                  </a:txBody>
                  <a:tcPr marL="0" marR="0" marT="27432" marB="27432" anchor="ctr"/>
                </a:tc>
                <a:tc>
                  <a:txBody>
                    <a:bodyPr/>
                    <a:lstStyle/>
                    <a:p>
                      <a:pPr algn="ctr"/>
                      <a:r>
                        <a:rPr lang="en-US" sz="1200" dirty="0">
                          <a:solidFill>
                            <a:schemeClr val="bg2"/>
                          </a:solidFill>
                          <a:latin typeface="+mn-lt"/>
                          <a:hlinkClick r:id="rId21">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811222043"/>
                  </a:ext>
                </a:extLst>
              </a:tr>
              <a:tr h="171802">
                <a:tc>
                  <a:txBody>
                    <a:bodyPr/>
                    <a:lstStyle/>
                    <a:p>
                      <a:pPr algn="ctr"/>
                      <a:r>
                        <a:rPr lang="en-US" sz="1200" dirty="0">
                          <a:latin typeface="+mn-lt"/>
                        </a:rPr>
                        <a:t>18</a:t>
                      </a:r>
                    </a:p>
                  </a:txBody>
                  <a:tcPr marL="0" marR="0" marT="27432" marB="27432" anchor="ctr"/>
                </a:tc>
                <a:tc>
                  <a:txBody>
                    <a:bodyPr/>
                    <a:lstStyle/>
                    <a:p>
                      <a:pPr algn="ctr"/>
                      <a:r>
                        <a:rPr lang="en-US" sz="1200" dirty="0">
                          <a:latin typeface="+mn-lt"/>
                        </a:rPr>
                        <a:t>6TB</a:t>
                      </a:r>
                    </a:p>
                  </a:txBody>
                  <a:tcPr marL="0" marR="0" marT="27432" marB="27432" anchor="ctr"/>
                </a:tc>
                <a:tc>
                  <a:txBody>
                    <a:bodyPr/>
                    <a:lstStyle/>
                    <a:p>
                      <a:pPr algn="ctr"/>
                      <a:r>
                        <a:rPr kumimoji="0" lang="en-US" sz="1200" b="0" i="0" u="none" strike="noStrike" kern="1200" cap="none" spc="0" normalizeH="0" baseline="0" noProof="0" dirty="0">
                          <a:ln>
                            <a:noFill/>
                          </a:ln>
                          <a:solidFill>
                            <a:srgbClr val="353535"/>
                          </a:solidFill>
                          <a:effectLst/>
                          <a:uLnTx/>
                          <a:uFillTx/>
                          <a:latin typeface="+mn-lt"/>
                          <a:ea typeface="+mn-ea"/>
                          <a:cs typeface="+mn-cs"/>
                        </a:rPr>
                        <a:t>HA/DR</a:t>
                      </a:r>
                      <a:endParaRPr lang="en-US" sz="1200" dirty="0">
                        <a:latin typeface="+mn-lt"/>
                      </a:endParaRPr>
                    </a:p>
                  </a:txBody>
                  <a:tcPr marL="0" marR="0" marT="27432" marB="27432" anchor="ctr"/>
                </a:tc>
                <a:tc>
                  <a:txBody>
                    <a:bodyPr/>
                    <a:lstStyle/>
                    <a:p>
                      <a:pPr algn="ctr" fontAlgn="ctr"/>
                      <a:r>
                        <a:rPr lang="en-US" sz="1200" dirty="0">
                          <a:effectLst/>
                          <a:latin typeface="+mn-lt"/>
                        </a:rPr>
                        <a:t>$58,892.93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mn-lt"/>
                          <a:hlinkClick r:id="rId22">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928909367"/>
                  </a:ext>
                </a:extLst>
              </a:tr>
            </a:tbl>
          </a:graphicData>
        </a:graphic>
      </p:graphicFrame>
      <p:sp>
        <p:nvSpPr>
          <p:cNvPr id="5" name="TextBox 4">
            <a:extLst>
              <a:ext uri="{FF2B5EF4-FFF2-40B4-BE49-F238E27FC236}">
                <a16:creationId xmlns:a16="http://schemas.microsoft.com/office/drawing/2014/main" id="{AD91AA01-8FA1-4F0B-A1CE-FC709769A7A0}"/>
              </a:ext>
            </a:extLst>
          </p:cNvPr>
          <p:cNvSpPr txBox="1"/>
          <p:nvPr/>
        </p:nvSpPr>
        <p:spPr>
          <a:xfrm>
            <a:off x="177703" y="5340662"/>
            <a:ext cx="11836594" cy="151733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00" b="1" i="0" u="sng" strike="noStrike" kern="1200" cap="none" spc="0" normalizeH="0" baseline="0" noProof="0" dirty="0">
                <a:ln>
                  <a:noFill/>
                </a:ln>
                <a:effectLst/>
                <a:uLnTx/>
                <a:uFillTx/>
                <a:latin typeface="Segoe UI"/>
                <a:ea typeface="+mn-ea"/>
                <a:cs typeface="+mn-cs"/>
              </a:rPr>
              <a:t>Note</a:t>
            </a:r>
            <a:r>
              <a:rPr kumimoji="0" lang="en-US" sz="1100" b="0" i="0" u="none" strike="noStrike" kern="1200" cap="none" spc="0" normalizeH="0" baseline="0" noProof="0" dirty="0">
                <a:ln>
                  <a:noFill/>
                </a:ln>
                <a:effectLst/>
                <a:uLnTx/>
                <a:uFillTx/>
                <a:latin typeface="Segoe UI"/>
                <a:ea typeface="+mn-ea"/>
                <a:cs typeface="+mn-cs"/>
              </a:rPr>
              <a:t> :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include Prod, QA, Dev, Storage, Management, Network, SUSE OS/support, Azure Professional Direct Support and full SAP certification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does NOT include software licenses of SAP, Backup, Monitoring and Windows OS (because of AHUB)</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Cost conscious doesn’t include HA nor DR (single VM) | backup retention : PRD daily for one month (= x 31), QA and Dev twice per month (= x 2)</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HA/DR include local HA in Availability Set with Standard Load Balancer and DR replica in another region | backup retention PRD daily for one month, monthly and quarterly for one year (= x 47), QA and Dev monthly for one year (= x 12)</a:t>
            </a:r>
            <a:endParaRPr kumimoji="0" lang="en-US" sz="1400" b="0" i="0" u="none" strike="noStrike" kern="1200" cap="none" spc="0" normalizeH="0" baseline="0" noProof="0" dirty="0">
              <a:ln>
                <a:noFill/>
              </a:ln>
              <a:effectLst/>
              <a:uLnTx/>
              <a:uFillTx/>
              <a:latin typeface="Segoe UI"/>
              <a:ea typeface="+mn-ea"/>
              <a:cs typeface="+mn-cs"/>
            </a:endParaRPr>
          </a:p>
        </p:txBody>
      </p:sp>
      <p:sp>
        <p:nvSpPr>
          <p:cNvPr id="2" name="TextBox 1">
            <a:extLst>
              <a:ext uri="{FF2B5EF4-FFF2-40B4-BE49-F238E27FC236}">
                <a16:creationId xmlns:a16="http://schemas.microsoft.com/office/drawing/2014/main" id="{052A4A5E-D32B-40C8-A6D5-F2FB7DC7E0B9}"/>
              </a:ext>
            </a:extLst>
          </p:cNvPr>
          <p:cNvSpPr txBox="1"/>
          <p:nvPr/>
        </p:nvSpPr>
        <p:spPr>
          <a:xfrm>
            <a:off x="9389035" y="132545"/>
            <a:ext cx="2533725" cy="68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If links don’t work copy them and paste to browser</a:t>
            </a:r>
          </a:p>
        </p:txBody>
      </p:sp>
    </p:spTree>
    <p:extLst>
      <p:ext uri="{BB962C8B-B14F-4D97-AF65-F5344CB8AC3E}">
        <p14:creationId xmlns:p14="http://schemas.microsoft.com/office/powerpoint/2010/main" val="15229316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F8F69F-2C8B-4A77-AC0C-BC418F8FD72B}"/>
              </a:ext>
            </a:extLst>
          </p:cNvPr>
          <p:cNvGraphicFramePr>
            <a:graphicFrameLocks noGrp="1"/>
          </p:cNvGraphicFramePr>
          <p:nvPr>
            <p:ph idx="4294967295"/>
            <p:extLst>
              <p:ext uri="{D42A27DB-BD31-4B8C-83A1-F6EECF244321}">
                <p14:modId xmlns:p14="http://schemas.microsoft.com/office/powerpoint/2010/main" val="1753441722"/>
              </p:ext>
            </p:extLst>
          </p:nvPr>
        </p:nvGraphicFramePr>
        <p:xfrm>
          <a:off x="790688"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94201D9-918F-4540-A791-B323B8F621F9}"/>
              </a:ext>
            </a:extLst>
          </p:cNvPr>
          <p:cNvSpPr>
            <a:spLocks noGrp="1"/>
          </p:cNvSpPr>
          <p:nvPr>
            <p:ph type="title" idx="4294967295"/>
          </p:nvPr>
        </p:nvSpPr>
        <p:spPr>
          <a:xfrm>
            <a:off x="536575" y="288925"/>
            <a:ext cx="11655425" cy="900113"/>
          </a:xfrm>
        </p:spPr>
        <p:txBody>
          <a:bodyPr>
            <a:normAutofit/>
          </a:bodyPr>
          <a:lstStyle/>
          <a:p>
            <a:r>
              <a:rPr lang="en-US" sz="4800" dirty="0"/>
              <a:t>Azure Pricing Tips</a:t>
            </a:r>
          </a:p>
        </p:txBody>
      </p:sp>
      <p:sp>
        <p:nvSpPr>
          <p:cNvPr id="5" name="Oval 4">
            <a:extLst>
              <a:ext uri="{FF2B5EF4-FFF2-40B4-BE49-F238E27FC236}">
                <a16:creationId xmlns:a16="http://schemas.microsoft.com/office/drawing/2014/main" id="{CC65B538-3FFF-4150-8F19-73C573157963}"/>
              </a:ext>
            </a:extLst>
          </p:cNvPr>
          <p:cNvSpPr/>
          <p:nvPr/>
        </p:nvSpPr>
        <p:spPr>
          <a:xfrm>
            <a:off x="885712"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1</a:t>
            </a:r>
          </a:p>
        </p:txBody>
      </p:sp>
      <p:sp>
        <p:nvSpPr>
          <p:cNvPr id="6" name="Oval 5">
            <a:extLst>
              <a:ext uri="{FF2B5EF4-FFF2-40B4-BE49-F238E27FC236}">
                <a16:creationId xmlns:a16="http://schemas.microsoft.com/office/drawing/2014/main" id="{42B88307-A7D6-4DC4-8F40-B4CA97E00807}"/>
              </a:ext>
            </a:extLst>
          </p:cNvPr>
          <p:cNvSpPr/>
          <p:nvPr/>
        </p:nvSpPr>
        <p:spPr>
          <a:xfrm>
            <a:off x="4509025"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2</a:t>
            </a:r>
          </a:p>
        </p:txBody>
      </p:sp>
      <p:sp>
        <p:nvSpPr>
          <p:cNvPr id="7" name="Oval 6">
            <a:extLst>
              <a:ext uri="{FF2B5EF4-FFF2-40B4-BE49-F238E27FC236}">
                <a16:creationId xmlns:a16="http://schemas.microsoft.com/office/drawing/2014/main" id="{762C504D-0793-4527-A4A1-6DD72AB9C343}"/>
              </a:ext>
            </a:extLst>
          </p:cNvPr>
          <p:cNvSpPr/>
          <p:nvPr/>
        </p:nvSpPr>
        <p:spPr>
          <a:xfrm>
            <a:off x="8135870"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3</a:t>
            </a:r>
          </a:p>
        </p:txBody>
      </p:sp>
      <p:sp>
        <p:nvSpPr>
          <p:cNvPr id="8" name="Oval 7">
            <a:extLst>
              <a:ext uri="{FF2B5EF4-FFF2-40B4-BE49-F238E27FC236}">
                <a16:creationId xmlns:a16="http://schemas.microsoft.com/office/drawing/2014/main" id="{4ED5A111-4156-442D-92DA-98D8A6B8A5A7}"/>
              </a:ext>
            </a:extLst>
          </p:cNvPr>
          <p:cNvSpPr/>
          <p:nvPr/>
        </p:nvSpPr>
        <p:spPr>
          <a:xfrm>
            <a:off x="985304" y="4300722"/>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4</a:t>
            </a:r>
          </a:p>
        </p:txBody>
      </p:sp>
      <p:sp>
        <p:nvSpPr>
          <p:cNvPr id="9" name="Oval 8">
            <a:extLst>
              <a:ext uri="{FF2B5EF4-FFF2-40B4-BE49-F238E27FC236}">
                <a16:creationId xmlns:a16="http://schemas.microsoft.com/office/drawing/2014/main" id="{339C99CD-DF14-419B-9C6A-0F5C22430B53}"/>
              </a:ext>
            </a:extLst>
          </p:cNvPr>
          <p:cNvSpPr/>
          <p:nvPr/>
        </p:nvSpPr>
        <p:spPr>
          <a:xfrm>
            <a:off x="4602201" y="4300721"/>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5</a:t>
            </a:r>
          </a:p>
        </p:txBody>
      </p:sp>
      <p:sp>
        <p:nvSpPr>
          <p:cNvPr id="10" name="Oval 9">
            <a:extLst>
              <a:ext uri="{FF2B5EF4-FFF2-40B4-BE49-F238E27FC236}">
                <a16:creationId xmlns:a16="http://schemas.microsoft.com/office/drawing/2014/main" id="{E0335C22-552B-4396-8D9A-19596838A76E}"/>
              </a:ext>
            </a:extLst>
          </p:cNvPr>
          <p:cNvSpPr/>
          <p:nvPr/>
        </p:nvSpPr>
        <p:spPr>
          <a:xfrm>
            <a:off x="8135870" y="4300720"/>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6</a:t>
            </a:r>
          </a:p>
        </p:txBody>
      </p:sp>
    </p:spTree>
    <p:extLst>
      <p:ext uri="{BB962C8B-B14F-4D97-AF65-F5344CB8AC3E}">
        <p14:creationId xmlns:p14="http://schemas.microsoft.com/office/powerpoint/2010/main" val="29382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77231E-DBA9-4186-8A73-FD5F496D9E98}"/>
              </a:ext>
            </a:extLst>
          </p:cNvPr>
          <p:cNvSpPr>
            <a:spLocks noGrp="1"/>
          </p:cNvSpPr>
          <p:nvPr>
            <p:ph type="title"/>
          </p:nvPr>
        </p:nvSpPr>
        <p:spPr/>
        <p:txBody>
          <a:bodyPr/>
          <a:lstStyle/>
          <a:p>
            <a:r>
              <a:rPr lang="en-US" sz="3600" dirty="0"/>
              <a:t>Automated deployment of HANA with Terraform and Ansible </a:t>
            </a:r>
          </a:p>
        </p:txBody>
      </p:sp>
      <p:pic>
        <p:nvPicPr>
          <p:cNvPr id="2050" name="Picture 2" descr="Solution architecture to setup SAP HANA on Azure consisting of a highly-available HANA instance.">
            <a:extLst>
              <a:ext uri="{FF2B5EF4-FFF2-40B4-BE49-F238E27FC236}">
                <a16:creationId xmlns:a16="http://schemas.microsoft.com/office/drawing/2014/main" id="{11AE2AF6-009B-4B67-A8A7-8CA0BBDD2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583" y="1841385"/>
            <a:ext cx="5507295" cy="47271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CC01A2-6D83-40F1-8E9C-40B8697FDD27}"/>
              </a:ext>
            </a:extLst>
          </p:cNvPr>
          <p:cNvSpPr txBox="1"/>
          <p:nvPr/>
        </p:nvSpPr>
        <p:spPr>
          <a:xfrm>
            <a:off x="540058" y="1070989"/>
            <a:ext cx="11067224"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Step-by-step Hands-on Lab guidance can be found </a:t>
            </a:r>
            <a:r>
              <a:rPr lang="en-US" sz="2800" dirty="0">
                <a:gradFill>
                  <a:gsLst>
                    <a:gs pos="2917">
                      <a:schemeClr val="tx1"/>
                    </a:gs>
                    <a:gs pos="30000">
                      <a:schemeClr val="tx1"/>
                    </a:gs>
                  </a:gsLst>
                  <a:lin ang="5400000" scaled="0"/>
                </a:gradFill>
                <a:hlinkClick r:id="rId4"/>
              </a:rPr>
              <a:t>here</a:t>
            </a:r>
            <a:r>
              <a:rPr lang="en-US" sz="2800" dirty="0">
                <a:gradFill>
                  <a:gsLst>
                    <a:gs pos="2917">
                      <a:schemeClr val="tx1"/>
                    </a:gs>
                    <a:gs pos="30000">
                      <a:schemeClr val="tx1"/>
                    </a:gs>
                  </a:gsLst>
                  <a:lin ang="5400000" scaled="0"/>
                </a:gradFill>
              </a:rPr>
              <a:t> in Github</a:t>
            </a:r>
          </a:p>
        </p:txBody>
      </p:sp>
    </p:spTree>
    <p:extLst>
      <p:ext uri="{BB962C8B-B14F-4D97-AF65-F5344CB8AC3E}">
        <p14:creationId xmlns:p14="http://schemas.microsoft.com/office/powerpoint/2010/main" val="2924494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2465C-6878-441B-969E-6D2A358E95CE}"/>
              </a:ext>
            </a:extLst>
          </p:cNvPr>
          <p:cNvSpPr>
            <a:spLocks noGrp="1"/>
          </p:cNvSpPr>
          <p:nvPr>
            <p:ph type="body" sz="quarter" idx="10"/>
          </p:nvPr>
        </p:nvSpPr>
        <p:spPr>
          <a:xfrm>
            <a:off x="269239" y="1189177"/>
            <a:ext cx="11653523" cy="5252976"/>
          </a:xfrm>
        </p:spPr>
        <p:txBody>
          <a:bodyPr/>
          <a:lstStyle/>
          <a:p>
            <a:r>
              <a:rPr lang="en-US" dirty="0"/>
              <a:t>Azure Backup HANA support : Public preview</a:t>
            </a:r>
          </a:p>
          <a:p>
            <a:r>
              <a:rPr lang="en-US" dirty="0"/>
              <a:t>Azure Monitoring integration : Roadmap</a:t>
            </a:r>
          </a:p>
          <a:p>
            <a:r>
              <a:rPr lang="en-US" dirty="0"/>
              <a:t>Proximity Placement Group : Private preview</a:t>
            </a:r>
          </a:p>
          <a:p>
            <a:r>
              <a:rPr lang="en-US" dirty="0"/>
              <a:t>Azure NetApp Files : Certification for HANA (scale-up, scale-out) and support for Any DB in roadmap</a:t>
            </a:r>
          </a:p>
          <a:p>
            <a:r>
              <a:rPr lang="en-US" dirty="0"/>
              <a:t>Azure Files NFS support : Roadmap </a:t>
            </a:r>
          </a:p>
          <a:p>
            <a:r>
              <a:rPr lang="en-US" dirty="0"/>
              <a:t>Ultra SSD : Public preview, certification in roadmap</a:t>
            </a:r>
          </a:p>
          <a:p>
            <a:r>
              <a:rPr lang="en-US" dirty="0"/>
              <a:t>M416s, M416ms : Roadmap </a:t>
            </a:r>
          </a:p>
        </p:txBody>
      </p:sp>
      <p:sp>
        <p:nvSpPr>
          <p:cNvPr id="3" name="Title 2">
            <a:extLst>
              <a:ext uri="{FF2B5EF4-FFF2-40B4-BE49-F238E27FC236}">
                <a16:creationId xmlns:a16="http://schemas.microsoft.com/office/drawing/2014/main" id="{3F65CD3F-49BA-4259-856B-3550D9EA7B0B}"/>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89023029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67193"/>
            <a:ext cx="12192000" cy="107547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SAP on Azure - Cloud Assessment Session  </a:t>
            </a:r>
            <a:b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b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 Architecture Design Session)  </a:t>
            </a:r>
            <a:endParaRPr kumimoji="0" lang="en-US" sz="4000" b="0" i="0" u="none" strike="noStrike" kern="1200" cap="none" spc="0" normalizeH="0" baseline="30000" noProof="0" dirty="0">
              <a:ln>
                <a:noFill/>
              </a:ln>
              <a:effectLst/>
              <a:uLnTx/>
              <a:uFillTx/>
              <a:latin typeface="Segoe UI Light" panose="020B0502040204020203" pitchFamily="34" charset="0"/>
              <a:ea typeface="+mj-ea"/>
              <a:cs typeface="Segoe UI Light" panose="020B0502040204020203" pitchFamily="34" charset="0"/>
            </a:endParaRPr>
          </a:p>
        </p:txBody>
      </p:sp>
      <p:sp>
        <p:nvSpPr>
          <p:cNvPr id="7" name="Rectangle 6"/>
          <p:cNvSpPr/>
          <p:nvPr/>
        </p:nvSpPr>
        <p:spPr>
          <a:xfrm>
            <a:off x="4003663" y="1242666"/>
            <a:ext cx="4157266" cy="1262221"/>
          </a:xfrm>
          <a:prstGeom prst="rect">
            <a:avLst/>
          </a:prstGeom>
          <a:solidFill>
            <a:schemeClr val="bg1">
              <a:lumMod val="10000"/>
            </a:schemeClr>
          </a:solidFill>
          <a:ln>
            <a:solidFill>
              <a:schemeClr val="bg1">
                <a:lumMod val="1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SAP on Microsoft Cloud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Cloud Assessment Session with </a:t>
            </a:r>
            <a:b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b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Microsoft Global Black Belt Team</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0025" y="1242666"/>
            <a:ext cx="1415515" cy="11469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Chevron 8"/>
          <p:cNvSpPr/>
          <p:nvPr/>
        </p:nvSpPr>
        <p:spPr bwMode="auto">
          <a:xfrm>
            <a:off x="3236732" y="1693255"/>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sp>
        <p:nvSpPr>
          <p:cNvPr id="10" name="Chevron 9"/>
          <p:cNvSpPr/>
          <p:nvPr/>
        </p:nvSpPr>
        <p:spPr bwMode="auto">
          <a:xfrm>
            <a:off x="8456378" y="1700823"/>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r="52339"/>
          <a:stretch/>
        </p:blipFill>
        <p:spPr>
          <a:xfrm>
            <a:off x="1743523" y="1576331"/>
            <a:ext cx="1235233" cy="12121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85835" y="1242666"/>
            <a:ext cx="1806059" cy="10032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96071" y="2013578"/>
            <a:ext cx="1379095" cy="7520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5" name="Rectangle 14"/>
          <p:cNvSpPr/>
          <p:nvPr/>
        </p:nvSpPr>
        <p:spPr>
          <a:xfrm>
            <a:off x="4017367" y="2898422"/>
            <a:ext cx="4157266" cy="2716926"/>
          </a:xfrm>
          <a:prstGeom prst="rect">
            <a:avLst/>
          </a:pr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t>Session Delivery (= 1 to 2 day) </a:t>
            </a:r>
            <a:b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br>
            <a:endPar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endParaRP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Current SAP system analysis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Modernization scope &amp; assumptions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Grand system design (e.g. Sizing, HA/DR/security, Performance, Automation)</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Migration methodologies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Quote for Microsoft stack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Q&amp;A </a:t>
            </a:r>
          </a:p>
        </p:txBody>
      </p:sp>
      <p:sp>
        <p:nvSpPr>
          <p:cNvPr id="16" name="Rectangle 15"/>
          <p:cNvSpPr/>
          <p:nvPr/>
        </p:nvSpPr>
        <p:spPr>
          <a:xfrm>
            <a:off x="726154" y="2898422"/>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Inputs from customer </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174618" marR="0" lvl="0" indent="-1746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SAP Early Watch Report </a:t>
            </a:r>
            <a:b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or HANA Sizing Report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or</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hardware specifications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(Server, storage, network)</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software utilization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(e.g. OS, DB, SAP, Non-SAP)</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DB Metrics (e.g. DB volume)</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Availability/security needs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(Uptime, RPO/RTO, DR, Network) </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Backup/Archival needs</a:t>
            </a: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Light" panose="020F0302020204030204"/>
              <a:ea typeface="+mn-ea"/>
              <a:cs typeface="+mn-cs"/>
            </a:endParaRPr>
          </a:p>
        </p:txBody>
      </p:sp>
      <p:sp>
        <p:nvSpPr>
          <p:cNvPr id="17" name="Rectangle 16"/>
          <p:cNvSpPr/>
          <p:nvPr/>
        </p:nvSpPr>
        <p:spPr>
          <a:xfrm>
            <a:off x="8738264" y="2898421"/>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Deliverables</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Written “To-Be” SAP architecture</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(Production, Non-Production)</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ROI analysis</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Planning of phased migration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to minimize downtime and switching risks</a:t>
            </a:r>
          </a:p>
        </p:txBody>
      </p:sp>
      <p:sp>
        <p:nvSpPr>
          <p:cNvPr id="18" name="Rectangle 17"/>
          <p:cNvSpPr/>
          <p:nvPr/>
        </p:nvSpPr>
        <p:spPr>
          <a:xfrm>
            <a:off x="4017366" y="5748113"/>
            <a:ext cx="4157265"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Microsoft and Customer to discover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how Microsoft Cloud and Technologies can best help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modernize customer’s SAP/LOB systems </a:t>
            </a:r>
          </a:p>
        </p:txBody>
      </p:sp>
      <p:sp>
        <p:nvSpPr>
          <p:cNvPr id="19" name="Rectangle 18"/>
          <p:cNvSpPr/>
          <p:nvPr/>
        </p:nvSpPr>
        <p:spPr>
          <a:xfrm>
            <a:off x="726154" y="5748113"/>
            <a:ext cx="2727580"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share information on their current SAP/LOB systems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with Microsoft PEAT</a:t>
            </a:r>
          </a:p>
        </p:txBody>
      </p:sp>
      <p:sp>
        <p:nvSpPr>
          <p:cNvPr id="20" name="Rectangle 19"/>
          <p:cNvSpPr/>
          <p:nvPr/>
        </p:nvSpPr>
        <p:spPr>
          <a:xfrm>
            <a:off x="8738264" y="5748113"/>
            <a:ext cx="2750892"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start to engage with their SI partner(s) to execute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cloud modernization</a:t>
            </a:r>
          </a:p>
        </p:txBody>
      </p:sp>
    </p:spTree>
    <p:extLst>
      <p:ext uri="{BB962C8B-B14F-4D97-AF65-F5344CB8AC3E}">
        <p14:creationId xmlns:p14="http://schemas.microsoft.com/office/powerpoint/2010/main" val="2015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BC6-BF09-4489-970B-084D203E28D2}"/>
              </a:ext>
            </a:extLst>
          </p:cNvPr>
          <p:cNvSpPr>
            <a:spLocks noGrp="1"/>
          </p:cNvSpPr>
          <p:nvPr>
            <p:ph type="title" idx="4294967295"/>
          </p:nvPr>
        </p:nvSpPr>
        <p:spPr>
          <a:xfrm>
            <a:off x="269238" y="228600"/>
            <a:ext cx="10882950" cy="560388"/>
          </a:xfrm>
        </p:spPr>
        <p:txBody>
          <a:bodyPr>
            <a:noAutofit/>
          </a:bodyPr>
          <a:lstStyle/>
          <a:p>
            <a:r>
              <a:rPr lang="en-US" sz="4400" dirty="0"/>
              <a:t>Go Dos and Resources</a:t>
            </a:r>
          </a:p>
        </p:txBody>
      </p:sp>
      <p:sp>
        <p:nvSpPr>
          <p:cNvPr id="4" name="Text Placeholder 5">
            <a:extLst>
              <a:ext uri="{FF2B5EF4-FFF2-40B4-BE49-F238E27FC236}">
                <a16:creationId xmlns:a16="http://schemas.microsoft.com/office/drawing/2014/main" id="{9AF96EE2-9845-4B1C-A150-3F504B13BE87}"/>
              </a:ext>
            </a:extLst>
          </p:cNvPr>
          <p:cNvSpPr txBox="1">
            <a:spLocks/>
          </p:cNvSpPr>
          <p:nvPr/>
        </p:nvSpPr>
        <p:spPr>
          <a:xfrm>
            <a:off x="269238" y="788988"/>
            <a:ext cx="11653523"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Learn </a:t>
            </a: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rPr>
              <a:t>SAP on Azure Website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4">
                  <a:extLst>
                    <a:ext uri="{A12FA001-AC4F-418D-AE19-62706E023703}">
                      <ahyp:hlinkClr xmlns:ahyp="http://schemas.microsoft.com/office/drawing/2018/hyperlinkcolor" val="tx"/>
                    </a:ext>
                  </a:extLst>
                </a:hlinkClick>
              </a:rPr>
              <a:t>SAP on MS Platform blog</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5">
                  <a:extLst>
                    <a:ext uri="{A12FA001-AC4F-418D-AE19-62706E023703}">
                      <ahyp:hlinkClr xmlns:ahyp="http://schemas.microsoft.com/office/drawing/2018/hyperlinkcolor" val="tx"/>
                    </a:ext>
                  </a:extLst>
                </a:hlinkClick>
              </a:rPr>
              <a:t>SAP on Azure – SAP Community Wiki</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6">
                  <a:extLst>
                    <a:ext uri="{A12FA001-AC4F-418D-AE19-62706E023703}">
                      <ahyp:hlinkClr xmlns:ahyp="http://schemas.microsoft.com/office/drawing/2018/hyperlinkcolor" val="tx"/>
                    </a:ext>
                  </a:extLst>
                </a:hlinkClick>
              </a:rPr>
              <a:t>SAP HANA/NetWeaver on Azure Documentation</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HANA on Azure Large Instances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8">
                  <a:extLst>
                    <a:ext uri="{A12FA001-AC4F-418D-AE19-62706E023703}">
                      <ahyp:hlinkClr xmlns:ahyp="http://schemas.microsoft.com/office/drawing/2018/hyperlinkcolor" val="tx"/>
                    </a:ext>
                  </a:extLst>
                </a:hlinkClick>
              </a:rPr>
              <a:t>SAP on Azure reference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9">
                  <a:extLst>
                    <a:ext uri="{A12FA001-AC4F-418D-AE19-62706E023703}">
                      <ahyp:hlinkClr xmlns:ahyp="http://schemas.microsoft.com/office/drawing/2018/hyperlinkcolor" val="tx"/>
                    </a:ext>
                  </a:extLst>
                </a:hlinkClick>
              </a:rPr>
              <a:t>Microsoft Partner Network – SAP on Azure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rPr>
              <a:t>Whiteboard Design Session and Hands-on Lab</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t>
            </a:r>
            <a:r>
              <a:rPr lang="en-US" sz="1800" dirty="0">
                <a:solidFill>
                  <a:schemeClr val="tx1"/>
                </a:solidFill>
                <a:latin typeface="Segoe UI Light" panose="020B0502040204020203" pitchFamily="34" charset="0"/>
                <a:cs typeface="Segoe UI Light" panose="020B0502040204020203" pitchFamily="34" charset="0"/>
                <a:hlinkClick r:id="rId10">
                  <a:extLst>
                    <a:ext uri="{A12FA001-AC4F-418D-AE19-62706E023703}">
                      <ahyp:hlinkClr xmlns:ahyp="http://schemas.microsoft.com/office/drawing/2018/hyperlinkcolor" val="tx"/>
                    </a:ext>
                  </a:extLst>
                </a:hlinkClick>
              </a:rPr>
              <a:t>HANA</a:t>
            </a:r>
            <a:r>
              <a:rPr lang="en-US" sz="1800" dirty="0">
                <a:solidFill>
                  <a:schemeClr val="tx1"/>
                </a:solidFill>
                <a:latin typeface="Segoe UI Light" panose="020B0502040204020203" pitchFamily="34" charset="0"/>
                <a:cs typeface="Segoe UI Light" panose="020B0502040204020203" pitchFamily="34" charset="0"/>
              </a:rPr>
              <a:t> and </a:t>
            </a:r>
            <a:r>
              <a:rPr lang="en-US" sz="1800" dirty="0">
                <a:solidFill>
                  <a:schemeClr val="tx1"/>
                </a:solidFill>
                <a:latin typeface="Segoe UI Light" panose="020B0502040204020203" pitchFamily="34" charset="0"/>
                <a:cs typeface="Segoe UI Light" panose="020B0502040204020203" pitchFamily="34" charset="0"/>
                <a:hlinkClick r:id="rId11">
                  <a:extLst>
                    <a:ext uri="{A12FA001-AC4F-418D-AE19-62706E023703}">
                      <ahyp:hlinkClr xmlns:ahyp="http://schemas.microsoft.com/office/drawing/2018/hyperlinkcolor" val="tx"/>
                    </a:ext>
                  </a:extLst>
                </a:hlinkClick>
              </a:rPr>
              <a:t>Any DB</a:t>
            </a:r>
            <a:r>
              <a:rPr lang="en-US" sz="1800" dirty="0">
                <a:solidFill>
                  <a:schemeClr val="tx1"/>
                </a:solidFill>
                <a:latin typeface="Segoe UI Light" panose="020B0502040204020203" pitchFamily="34" charset="0"/>
                <a:cs typeface="Segoe UI Light" panose="020B0502040204020203" pitchFamily="34" charset="0"/>
              </a:rPr>
              <a:t>)</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How Microsoft IT run</a:t>
            </a:r>
            <a:r>
              <a:rPr lang="en-US" sz="1800" dirty="0">
                <a:solidFill>
                  <a:schemeClr val="tx1"/>
                </a:solidFill>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s SAP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3">
                  <a:extLst>
                    <a:ext uri="{A12FA001-AC4F-418D-AE19-62706E023703}">
                      <ahyp:hlinkClr xmlns:ahyp="http://schemas.microsoft.com/office/drawing/2018/hyperlinkcolor" val="tx"/>
                    </a:ext>
                  </a:extLst>
                </a:hlinkClick>
              </a:rPr>
              <a:t>SAP on Azure case study videos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4">
                  <a:extLst>
                    <a:ext uri="{A12FA001-AC4F-418D-AE19-62706E023703}">
                      <ahyp:hlinkClr xmlns:ahyp="http://schemas.microsoft.com/office/drawing/2018/hyperlinkcolor" val="tx"/>
                    </a:ext>
                  </a:extLst>
                </a:hlinkClick>
              </a:rPr>
              <a:t>SAP HANA Academy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5">
                  <a:extLst>
                    <a:ext uri="{A12FA001-AC4F-418D-AE19-62706E023703}">
                      <ahyp:hlinkClr xmlns:ahyp="http://schemas.microsoft.com/office/drawing/2018/hyperlinkcolor" val="tx"/>
                    </a:ext>
                  </a:extLst>
                </a:hlinkClick>
              </a:rPr>
              <a:t>Open SAP</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6">
                  <a:extLst>
                    <a:ext uri="{A12FA001-AC4F-418D-AE19-62706E023703}">
                      <ahyp:hlinkClr xmlns:ahyp="http://schemas.microsoft.com/office/drawing/2018/hyperlinkcolor" val="tx"/>
                    </a:ext>
                  </a:extLst>
                </a:hlinkClick>
              </a:rPr>
              <a:t>SAP on Azure Infopedia Product Hub </a:t>
            </a:r>
            <a:r>
              <a:rPr lang="en-US" sz="1800" dirty="0">
                <a:solidFill>
                  <a:schemeClr val="tx1"/>
                </a:solidFill>
                <a:latin typeface="Segoe UI Light" panose="020B0502040204020203" pitchFamily="34" charset="0"/>
                <a:cs typeface="Segoe UI Light" panose="020B0502040204020203" pitchFamily="34" charset="0"/>
              </a:rPr>
              <a:t>(Internal)</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7">
                  <a:extLst>
                    <a:ext uri="{A12FA001-AC4F-418D-AE19-62706E023703}">
                      <ahyp:hlinkClr xmlns:ahyp="http://schemas.microsoft.com/office/drawing/2018/hyperlinkcolor" val="tx"/>
                    </a:ext>
                  </a:extLst>
                </a:hlinkClick>
              </a:rPr>
              <a:t>SAP on Azure roadmap </a:t>
            </a:r>
            <a:r>
              <a:rPr lang="en-US" sz="1800" dirty="0">
                <a:solidFill>
                  <a:schemeClr val="tx1"/>
                </a:solidFill>
                <a:latin typeface="Segoe UI Light" panose="020B0502040204020203" pitchFamily="34" charset="0"/>
                <a:cs typeface="Segoe UI Light" panose="020B0502040204020203" pitchFamily="34" charset="0"/>
              </a:rPr>
              <a:t> (Internal/NDA)</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8">
                  <a:extLst>
                    <a:ext uri="{A12FA001-AC4F-418D-AE19-62706E023703}">
                      <ahyp:hlinkClr xmlns:ahyp="http://schemas.microsoft.com/office/drawing/2018/hyperlinkcolor" val="tx"/>
                    </a:ext>
                  </a:extLst>
                </a:hlinkClick>
              </a:rPr>
              <a:t>Battlecards </a:t>
            </a:r>
            <a:r>
              <a:rPr lang="en-US" sz="1800" dirty="0">
                <a:solidFill>
                  <a:schemeClr val="tx1"/>
                </a:solidFill>
                <a:latin typeface="Segoe UI Light" panose="020B0502040204020203" pitchFamily="34" charset="0"/>
                <a:cs typeface="Segoe UI Light" panose="020B0502040204020203" pitchFamily="34" charset="0"/>
              </a:rPr>
              <a:t>(Internal) </a:t>
            </a: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9">
                  <a:extLst>
                    <a:ext uri="{A12FA001-AC4F-418D-AE19-62706E023703}">
                      <ahyp:hlinkClr xmlns:ahyp="http://schemas.microsoft.com/office/drawing/2018/hyperlinkcolor" val="tx"/>
                    </a:ext>
                  </a:extLst>
                </a:hlinkClick>
              </a:rPr>
              <a:t>SAP on Azure Tech Community Call </a:t>
            </a:r>
            <a:r>
              <a:rPr lang="en-US" sz="1800" dirty="0">
                <a:solidFill>
                  <a:schemeClr val="tx1"/>
                </a:solidFill>
                <a:latin typeface="Segoe UI Light" panose="020B0502040204020203" pitchFamily="34" charset="0"/>
                <a:cs typeface="Segoe UI Light" panose="020B0502040204020203" pitchFamily="34" charset="0"/>
              </a:rPr>
              <a:t>(Internal)</a:t>
            </a: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sp>
        <p:nvSpPr>
          <p:cNvPr id="5" name="Text Placeholder 5">
            <a:extLst>
              <a:ext uri="{FF2B5EF4-FFF2-40B4-BE49-F238E27FC236}">
                <a16:creationId xmlns:a16="http://schemas.microsoft.com/office/drawing/2014/main" id="{73D99396-B8FB-46FB-B794-2913316432DC}"/>
              </a:ext>
            </a:extLst>
          </p:cNvPr>
          <p:cNvSpPr txBox="1">
            <a:spLocks/>
          </p:cNvSpPr>
          <p:nvPr/>
        </p:nvSpPr>
        <p:spPr>
          <a:xfrm>
            <a:off x="6238082" y="788988"/>
            <a:ext cx="5684678"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Touch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0">
                  <a:extLst>
                    <a:ext uri="{A12FA001-AC4F-418D-AE19-62706E023703}">
                      <ahyp:hlinkClr xmlns:ahyp="http://schemas.microsoft.com/office/drawing/2018/hyperlinkcolor" val="tx"/>
                    </a:ext>
                  </a:extLst>
                </a:hlinkClick>
              </a:rPr>
              <a:t>SAP Cloud Appliance Library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21">
                  <a:extLst>
                    <a:ext uri="{A12FA001-AC4F-418D-AE19-62706E023703}">
                      <ahyp:hlinkClr xmlns:ahyp="http://schemas.microsoft.com/office/drawing/2018/hyperlinkcolor" val="tx"/>
                    </a:ext>
                  </a:extLst>
                </a:hlinkClick>
              </a:rPr>
              <a:t>SAP HANA on Azure SUSE Linux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2">
                  <a:extLst>
                    <a:ext uri="{A12FA001-AC4F-418D-AE19-62706E023703}">
                      <ahyp:hlinkClr xmlns:ahyp="http://schemas.microsoft.com/office/drawing/2018/hyperlinkcolor" val="tx"/>
                    </a:ext>
                  </a:extLst>
                </a:hlinkClick>
              </a:rPr>
              <a:t>SAP HANA on Azure ARM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Ask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3">
                  <a:extLst>
                    <a:ext uri="{A12FA001-AC4F-418D-AE19-62706E023703}">
                      <ahyp:hlinkClr xmlns:ahyp="http://schemas.microsoft.com/office/drawing/2018/hyperlinkcolor" val="tx"/>
                    </a:ext>
                  </a:extLst>
                </a:hlinkClick>
              </a:rPr>
              <a:t>SAP on Azure Yammer (Internal)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Contact </a:t>
            </a:r>
            <a:r>
              <a:rPr lang="en-US" sz="1800" dirty="0">
                <a:solidFill>
                  <a:schemeClr val="tx1"/>
                </a:solidFill>
                <a:latin typeface="Segoe UI Light" panose="020B0502040204020203" pitchFamily="34" charset="0"/>
                <a:cs typeface="Segoe UI Light" panose="020B0502040204020203" pitchFamily="34" charset="0"/>
              </a:rPr>
              <a:t>SAP Technical Community </a:t>
            </a:r>
            <a:r>
              <a:rPr lang="en-US" sz="1800" dirty="0">
                <a:solidFill>
                  <a:schemeClr val="tx1"/>
                </a:solidFill>
                <a:latin typeface="Segoe UI Light" panose="020B0502040204020203" pitchFamily="34" charset="0"/>
                <a:cs typeface="Segoe UI Light" panose="020B0502040204020203" pitchFamily="34" charset="0"/>
                <a:hlinkClick r:id="rId24">
                  <a:extLst>
                    <a:ext uri="{A12FA001-AC4F-418D-AE19-62706E023703}">
                      <ahyp:hlinkClr xmlns:ahyp="http://schemas.microsoft.com/office/drawing/2018/hyperlinkcolor" val="tx"/>
                    </a:ext>
                  </a:extLst>
                </a:hlinkClick>
              </a:rPr>
              <a:t>saptalk@microsoft.com</a:t>
            </a:r>
            <a:r>
              <a:rPr lang="en-US" sz="1800" dirty="0">
                <a:solidFill>
                  <a:schemeClr val="tx1"/>
                </a:solidFill>
                <a:latin typeface="Segoe UI Light" panose="020B0502040204020203" pitchFamily="34" charset="0"/>
                <a:cs typeface="Segoe UI Light" panose="020B0502040204020203" pitchFamily="34" charset="0"/>
              </a:rPr>
              <a:t>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2" indent="-336145">
              <a:defRPr/>
            </a:pPr>
            <a:endParaRPr kumimoji="0" lang="en-US" sz="10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sz="3600" dirty="0">
                <a:solidFill>
                  <a:schemeClr val="tx1"/>
                </a:solidFill>
                <a:latin typeface="Segoe UI Light" panose="020B0502040204020203" pitchFamily="34" charset="0"/>
                <a:cs typeface="Segoe UI Light" panose="020B0502040204020203" pitchFamily="34" charset="0"/>
              </a:rPr>
              <a:t>Engage</a:t>
            </a:r>
          </a:p>
          <a:p>
            <a:pPr lvl="1" indent="-336145">
              <a:defRPr/>
            </a:pPr>
            <a:r>
              <a:rPr lang="en-US" sz="1800" dirty="0">
                <a:solidFill>
                  <a:schemeClr val="tx1"/>
                </a:solidFill>
                <a:latin typeface="Segoe UI Light" panose="020B0502040204020203" pitchFamily="34" charset="0"/>
                <a:cs typeface="Segoe UI Light" panose="020B0502040204020203" pitchFamily="34" charset="0"/>
              </a:rPr>
              <a:t>Contact :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Americas SAP on Azure CoE </a:t>
            </a:r>
            <a:r>
              <a:rPr lang="en-US" sz="1800" dirty="0">
                <a:solidFill>
                  <a:schemeClr val="tx1"/>
                </a:solidFill>
                <a:latin typeface="Segoe UI Light" panose="020B0502040204020203" pitchFamily="34" charset="0"/>
                <a:cs typeface="Segoe UI Light" panose="020B0502040204020203" pitchFamily="34" charset="0"/>
                <a:hlinkClick r:id="rId25">
                  <a:extLst>
                    <a:ext uri="{A12FA001-AC4F-418D-AE19-62706E023703}">
                      <ahyp:hlinkClr xmlns:ahyp="http://schemas.microsoft.com/office/drawing/2018/hyperlinkcolor" val="tx"/>
                    </a:ext>
                  </a:extLst>
                </a:hlinkClick>
              </a:rPr>
              <a:t>SAPGBBAMERICAS@microsoft.com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EMEA SAP on Azure CoE </a:t>
            </a:r>
            <a:r>
              <a:rPr lang="en-US" sz="1800" dirty="0">
                <a:solidFill>
                  <a:schemeClr val="tx1"/>
                </a:solidFill>
                <a:latin typeface="Segoe UI Light" panose="020B0502040204020203" pitchFamily="34" charset="0"/>
                <a:cs typeface="Segoe UI Light" panose="020B0502040204020203" pitchFamily="34" charset="0"/>
                <a:hlinkClick r:id="rId26">
                  <a:extLst>
                    <a:ext uri="{A12FA001-AC4F-418D-AE19-62706E023703}">
                      <ahyp:hlinkClr xmlns:ahyp="http://schemas.microsoft.com/office/drawing/2018/hyperlinkcolor" val="tx"/>
                    </a:ext>
                  </a:extLst>
                </a:hlinkClick>
              </a:rPr>
              <a:t>SAPGBBEMEA@microsoft.com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or Asia SAP on Azure CoE </a:t>
            </a:r>
            <a:r>
              <a:rPr lang="en-US" sz="1800" dirty="0">
                <a:solidFill>
                  <a:schemeClr val="tx1"/>
                </a:solidFill>
                <a:latin typeface="Segoe UI Light" panose="020B0502040204020203" pitchFamily="34" charset="0"/>
                <a:cs typeface="Segoe UI Light" panose="020B0502040204020203" pitchFamily="34" charset="0"/>
                <a:hlinkClick r:id="rId27">
                  <a:extLst>
                    <a:ext uri="{A12FA001-AC4F-418D-AE19-62706E023703}">
                      <ahyp:hlinkClr xmlns:ahyp="http://schemas.microsoft.com/office/drawing/2018/hyperlinkcolor" val="tx"/>
                    </a:ext>
                  </a:extLst>
                </a:hlinkClick>
              </a:rPr>
              <a:t>SAPGBBASIA@microsoft.com</a:t>
            </a:r>
            <a:r>
              <a:rPr lang="en-US" sz="1800" dirty="0">
                <a:solidFill>
                  <a:schemeClr val="tx1"/>
                </a:solidFill>
                <a:latin typeface="Segoe UI Light" panose="020B0502040204020203" pitchFamily="34" charset="0"/>
                <a:cs typeface="Segoe UI Light" panose="020B0502040204020203" pitchFamily="34" charset="0"/>
              </a:rPr>
              <a:t> </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p:txBody>
      </p:sp>
      <p:pic>
        <p:nvPicPr>
          <p:cNvPr id="2050" name="Picture 2" descr="Image result for learn">
            <a:extLst>
              <a:ext uri="{FF2B5EF4-FFF2-40B4-BE49-F238E27FC236}">
                <a16:creationId xmlns:a16="http://schemas.microsoft.com/office/drawing/2014/main" id="{EF280C4C-BE38-4C83-8AC0-9D8DCA113395}"/>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910082" y="1142950"/>
            <a:ext cx="702859" cy="702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nds on">
            <a:extLst>
              <a:ext uri="{FF2B5EF4-FFF2-40B4-BE49-F238E27FC236}">
                <a16:creationId xmlns:a16="http://schemas.microsoft.com/office/drawing/2014/main" id="{1A6B4A95-AAB1-4071-9D03-E04846B88F2D}"/>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498892" y="1155478"/>
            <a:ext cx="839339" cy="576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sk">
            <a:extLst>
              <a:ext uri="{FF2B5EF4-FFF2-40B4-BE49-F238E27FC236}">
                <a16:creationId xmlns:a16="http://schemas.microsoft.com/office/drawing/2014/main" id="{0F94EC46-3A14-4ADE-B83B-075C5014293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530021" y="3015704"/>
            <a:ext cx="808210" cy="6886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ngage">
            <a:extLst>
              <a:ext uri="{FF2B5EF4-FFF2-40B4-BE49-F238E27FC236}">
                <a16:creationId xmlns:a16="http://schemas.microsoft.com/office/drawing/2014/main" id="{30A3277B-B151-474A-A4CE-5AA3D20EC287}"/>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617053" y="5071263"/>
            <a:ext cx="721178" cy="7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64CF0B-4121-4B7B-9770-4634CDAB0DC1}"/>
              </a:ext>
            </a:extLst>
          </p:cNvPr>
          <p:cNvSpPr/>
          <p:nvPr/>
        </p:nvSpPr>
        <p:spPr>
          <a:xfrm>
            <a:off x="3036990" y="3194262"/>
            <a:ext cx="6962899" cy="646331"/>
          </a:xfrm>
          <a:prstGeom prst="rect">
            <a:avLst/>
          </a:prstGeom>
        </p:spPr>
        <p:txBody>
          <a:bodyPr wrap="square">
            <a:spAutoFit/>
          </a:bodyPr>
          <a:lstStyle/>
          <a:p>
            <a:r>
              <a:rPr lang="en-US" i="1" dirty="0"/>
              <a:t>Latest SAP HANA on Azure content can be found at :</a:t>
            </a:r>
            <a:br>
              <a:rPr lang="en-US" i="1" dirty="0"/>
            </a:br>
            <a:r>
              <a:rPr lang="en-US" i="1" dirty="0"/>
              <a:t> </a:t>
            </a:r>
            <a:r>
              <a:rPr lang="en-US" i="1" dirty="0">
                <a:hlinkClick r:id="rId3"/>
              </a:rPr>
              <a:t>https://github.com/Microsoft/MCW-SAP-HANA-on-Azure</a:t>
            </a:r>
            <a:r>
              <a:rPr lang="en-US" i="1" dirty="0"/>
              <a:t> </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200" dirty="0"/>
              <a:t>S/4HANA HA in Availability Set and DR across Regions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97561B6A-F5BB-4700-BB7B-59F7C535CE27}"/>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cxnSp>
        <p:nvCxnSpPr>
          <p:cNvPr id="63" name="Straight Connector 62">
            <a:extLst>
              <a:ext uri="{FF2B5EF4-FFF2-40B4-BE49-F238E27FC236}">
                <a16:creationId xmlns:a16="http://schemas.microsoft.com/office/drawing/2014/main" id="{4882FDB6-AA8B-4D60-B3A7-55F4F56E15CE}"/>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13C79F5-09A1-42F5-B208-5FB61337F647}"/>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9282814" y="1903827"/>
            <a:ext cx="491600" cy="413895"/>
          </a:xfrm>
          <a:prstGeom prst="rect">
            <a:avLst/>
          </a:prstGeom>
          <a:effectLst>
            <a:glow rad="101600">
              <a:srgbClr val="FFFF00">
                <a:alpha val="40000"/>
              </a:srgbClr>
            </a:glow>
          </a:effectLst>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sp>
        <p:nvSpPr>
          <p:cNvPr id="106" name="Arrow: Right 105">
            <a:extLst>
              <a:ext uri="{FF2B5EF4-FFF2-40B4-BE49-F238E27FC236}">
                <a16:creationId xmlns:a16="http://schemas.microsoft.com/office/drawing/2014/main" id="{3FBC1FB5-87B1-4AA3-A9F3-263DF91B8D1A}"/>
              </a:ext>
            </a:extLst>
          </p:cNvPr>
          <p:cNvSpPr/>
          <p:nvPr/>
        </p:nvSpPr>
        <p:spPr bwMode="auto">
          <a:xfrm>
            <a:off x="7662365" y="3043056"/>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7" name="Arrow: Right 106">
            <a:extLst>
              <a:ext uri="{FF2B5EF4-FFF2-40B4-BE49-F238E27FC236}">
                <a16:creationId xmlns:a16="http://schemas.microsoft.com/office/drawing/2014/main" id="{535984EC-4413-43AA-8BE5-0B46A1765B9A}"/>
              </a:ext>
            </a:extLst>
          </p:cNvPr>
          <p:cNvSpPr/>
          <p:nvPr/>
        </p:nvSpPr>
        <p:spPr bwMode="auto">
          <a:xfrm>
            <a:off x="7676148" y="4346651"/>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8" name="Arrow: Right 107">
            <a:extLst>
              <a:ext uri="{FF2B5EF4-FFF2-40B4-BE49-F238E27FC236}">
                <a16:creationId xmlns:a16="http://schemas.microsoft.com/office/drawing/2014/main" id="{A742111D-5DF3-434F-B7EC-C88A9BC62C35}"/>
              </a:ext>
            </a:extLst>
          </p:cNvPr>
          <p:cNvSpPr/>
          <p:nvPr/>
        </p:nvSpPr>
        <p:spPr bwMode="auto">
          <a:xfrm>
            <a:off x="7676148" y="5646250"/>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AvSet</a:t>
            </a:r>
          </a:p>
        </p:txBody>
      </p:sp>
      <p:pic>
        <p:nvPicPr>
          <p:cNvPr id="114" name="Picture 113">
            <a:extLst>
              <a:ext uri="{FF2B5EF4-FFF2-40B4-BE49-F238E27FC236}">
                <a16:creationId xmlns:a16="http://schemas.microsoft.com/office/drawing/2014/main" id="{234DF558-B107-43FD-874F-5FCFB4C2CABD}"/>
              </a:ext>
            </a:extLst>
          </p:cNvPr>
          <p:cNvPicPr>
            <a:picLocks noChangeAspect="1"/>
          </p:cNvPicPr>
          <p:nvPr/>
        </p:nvPicPr>
        <p:blipFill rotWithShape="1">
          <a:blip r:embed="rId3">
            <a:lum bright="70000" contrast="-70000"/>
          </a:blip>
          <a:srcRect r="5260" b="24083"/>
          <a:stretch/>
        </p:blipFill>
        <p:spPr>
          <a:xfrm>
            <a:off x="3520981" y="1903826"/>
            <a:ext cx="491600" cy="413895"/>
          </a:xfrm>
          <a:prstGeom prst="rect">
            <a:avLst/>
          </a:prstGeom>
        </p:spPr>
      </p:pic>
      <p:pic>
        <p:nvPicPr>
          <p:cNvPr id="115" name="Picture 114">
            <a:extLst>
              <a:ext uri="{FF2B5EF4-FFF2-40B4-BE49-F238E27FC236}">
                <a16:creationId xmlns:a16="http://schemas.microsoft.com/office/drawing/2014/main" id="{795CA593-70E0-4D62-9815-94C177EC3752}"/>
              </a:ext>
            </a:extLst>
          </p:cNvPr>
          <p:cNvPicPr>
            <a:picLocks noChangeAspect="1"/>
          </p:cNvPicPr>
          <p:nvPr/>
        </p:nvPicPr>
        <p:blipFill rotWithShape="1">
          <a:blip r:embed="rId3">
            <a:lum bright="70000" contrast="-70000"/>
          </a:blip>
          <a:srcRect r="5260" b="24083"/>
          <a:stretch/>
        </p:blipFill>
        <p:spPr>
          <a:xfrm>
            <a:off x="4690139" y="1903825"/>
            <a:ext cx="491600" cy="413895"/>
          </a:xfrm>
          <a:prstGeom prst="rect">
            <a:avLst/>
          </a:prstGeom>
        </p:spPr>
      </p:pic>
      <p:cxnSp>
        <p:nvCxnSpPr>
          <p:cNvPr id="116" name="Straight Arrow Connector 115">
            <a:extLst>
              <a:ext uri="{FF2B5EF4-FFF2-40B4-BE49-F238E27FC236}">
                <a16:creationId xmlns:a16="http://schemas.microsoft.com/office/drawing/2014/main" id="{F9B36462-DAB7-473C-8B30-A589D2094891}"/>
              </a:ext>
            </a:extLst>
          </p:cNvPr>
          <p:cNvCxnSpPr>
            <a:cxnSpLocks/>
            <a:stCxn id="114" idx="3"/>
            <a:endCxn id="115"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0C72543A-EDE1-479A-913D-C2B326BBCAD2}"/>
              </a:ext>
            </a:extLst>
          </p:cNvPr>
          <p:cNvPicPr>
            <a:picLocks noChangeAspect="1"/>
          </p:cNvPicPr>
          <p:nvPr/>
        </p:nvPicPr>
        <p:blipFill rotWithShape="1">
          <a:blip r:embed="rId3">
            <a:lum bright="70000" contrast="-70000"/>
          </a:blip>
          <a:srcRect r="5260" b="24083"/>
          <a:stretch/>
        </p:blipFill>
        <p:spPr>
          <a:xfrm>
            <a:off x="3527805" y="3203426"/>
            <a:ext cx="491600" cy="413895"/>
          </a:xfrm>
          <a:prstGeom prst="rect">
            <a:avLst/>
          </a:prstGeom>
        </p:spPr>
      </p:pic>
      <p:pic>
        <p:nvPicPr>
          <p:cNvPr id="118" name="Picture 117">
            <a:extLst>
              <a:ext uri="{FF2B5EF4-FFF2-40B4-BE49-F238E27FC236}">
                <a16:creationId xmlns:a16="http://schemas.microsoft.com/office/drawing/2014/main" id="{7CFA0329-57D0-4448-A0B0-69EC9E68CA85}"/>
              </a:ext>
            </a:extLst>
          </p:cNvPr>
          <p:cNvPicPr>
            <a:picLocks noChangeAspect="1"/>
          </p:cNvPicPr>
          <p:nvPr/>
        </p:nvPicPr>
        <p:blipFill rotWithShape="1">
          <a:blip r:embed="rId3">
            <a:lum bright="70000" contrast="-70000"/>
          </a:blip>
          <a:srcRect r="5260" b="24083"/>
          <a:stretch/>
        </p:blipFill>
        <p:spPr>
          <a:xfrm>
            <a:off x="4696963" y="3203425"/>
            <a:ext cx="491600" cy="413895"/>
          </a:xfrm>
          <a:prstGeom prst="rect">
            <a:avLst/>
          </a:prstGeom>
        </p:spPr>
      </p:pic>
      <p:pic>
        <p:nvPicPr>
          <p:cNvPr id="119" name="Picture 118">
            <a:extLst>
              <a:ext uri="{FF2B5EF4-FFF2-40B4-BE49-F238E27FC236}">
                <a16:creationId xmlns:a16="http://schemas.microsoft.com/office/drawing/2014/main" id="{9D96A3B8-550D-4E2C-8F3F-633758E0F604}"/>
              </a:ext>
            </a:extLst>
          </p:cNvPr>
          <p:cNvPicPr>
            <a:picLocks noChangeAspect="1"/>
          </p:cNvPicPr>
          <p:nvPr/>
        </p:nvPicPr>
        <p:blipFill rotWithShape="1">
          <a:blip r:embed="rId3">
            <a:lum bright="70000" contrast="-70000"/>
          </a:blip>
          <a:srcRect r="5260" b="24083"/>
          <a:stretch/>
        </p:blipFill>
        <p:spPr>
          <a:xfrm>
            <a:off x="3527805" y="4498768"/>
            <a:ext cx="491600" cy="413895"/>
          </a:xfrm>
          <a:prstGeom prst="rect">
            <a:avLst/>
          </a:prstGeom>
        </p:spPr>
      </p:pic>
      <p:pic>
        <p:nvPicPr>
          <p:cNvPr id="120" name="Picture 119">
            <a:extLst>
              <a:ext uri="{FF2B5EF4-FFF2-40B4-BE49-F238E27FC236}">
                <a16:creationId xmlns:a16="http://schemas.microsoft.com/office/drawing/2014/main" id="{40F3CD7F-4918-4EAF-B02E-179B5469DABB}"/>
              </a:ext>
            </a:extLst>
          </p:cNvPr>
          <p:cNvPicPr>
            <a:picLocks noChangeAspect="1"/>
          </p:cNvPicPr>
          <p:nvPr/>
        </p:nvPicPr>
        <p:blipFill rotWithShape="1">
          <a:blip r:embed="rId3">
            <a:lum bright="70000" contrast="-70000"/>
          </a:blip>
          <a:srcRect r="5260" b="24083"/>
          <a:stretch/>
        </p:blipFill>
        <p:spPr>
          <a:xfrm>
            <a:off x="4696963" y="4498767"/>
            <a:ext cx="491600" cy="413895"/>
          </a:xfrm>
          <a:prstGeom prst="rect">
            <a:avLst/>
          </a:prstGeom>
        </p:spPr>
      </p:pic>
      <p:cxnSp>
        <p:nvCxnSpPr>
          <p:cNvPr id="121" name="Straight Arrow Connector 120">
            <a:extLst>
              <a:ext uri="{FF2B5EF4-FFF2-40B4-BE49-F238E27FC236}">
                <a16:creationId xmlns:a16="http://schemas.microsoft.com/office/drawing/2014/main" id="{C699A661-D027-4E73-A87D-986A9C3466C8}"/>
              </a:ext>
            </a:extLst>
          </p:cNvPr>
          <p:cNvCxnSpPr>
            <a:cxnSpLocks/>
            <a:stCxn id="119" idx="3"/>
            <a:endCxn id="120"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A604D3E8-2F91-4E05-93F6-E0400B32F3F6}"/>
              </a:ext>
            </a:extLst>
          </p:cNvPr>
          <p:cNvPicPr>
            <a:picLocks noChangeAspect="1"/>
          </p:cNvPicPr>
          <p:nvPr/>
        </p:nvPicPr>
        <p:blipFill>
          <a:blip r:embed="rId4">
            <a:lum bright="70000" contrast="-70000"/>
          </a:blip>
          <a:stretch>
            <a:fillRect/>
          </a:stretch>
        </p:blipFill>
        <p:spPr>
          <a:xfrm>
            <a:off x="4236324" y="1841884"/>
            <a:ext cx="243719" cy="235337"/>
          </a:xfrm>
          <a:prstGeom prst="rect">
            <a:avLst/>
          </a:prstGeom>
        </p:spPr>
      </p:pic>
      <p:pic>
        <p:nvPicPr>
          <p:cNvPr id="123" name="Picture 122">
            <a:extLst>
              <a:ext uri="{FF2B5EF4-FFF2-40B4-BE49-F238E27FC236}">
                <a16:creationId xmlns:a16="http://schemas.microsoft.com/office/drawing/2014/main" id="{FA504063-969D-4CEC-820A-7BA1F4D74EC6}"/>
              </a:ext>
            </a:extLst>
          </p:cNvPr>
          <p:cNvPicPr>
            <a:picLocks noChangeAspect="1"/>
          </p:cNvPicPr>
          <p:nvPr/>
        </p:nvPicPr>
        <p:blipFill>
          <a:blip r:embed="rId4">
            <a:lum bright="70000" contrast="-70000"/>
          </a:blip>
          <a:stretch>
            <a:fillRect/>
          </a:stretch>
        </p:blipFill>
        <p:spPr>
          <a:xfrm>
            <a:off x="4224809" y="3141484"/>
            <a:ext cx="243719" cy="235337"/>
          </a:xfrm>
          <a:prstGeom prst="rect">
            <a:avLst/>
          </a:prstGeom>
        </p:spPr>
      </p:pic>
      <p:pic>
        <p:nvPicPr>
          <p:cNvPr id="124" name="Picture 123">
            <a:extLst>
              <a:ext uri="{FF2B5EF4-FFF2-40B4-BE49-F238E27FC236}">
                <a16:creationId xmlns:a16="http://schemas.microsoft.com/office/drawing/2014/main" id="{D1162F1E-0F03-444C-BBA8-F2ED31103329}"/>
              </a:ext>
            </a:extLst>
          </p:cNvPr>
          <p:cNvPicPr>
            <a:picLocks noChangeAspect="1"/>
          </p:cNvPicPr>
          <p:nvPr/>
        </p:nvPicPr>
        <p:blipFill rotWithShape="1">
          <a:blip r:embed="rId3">
            <a:lum bright="70000" contrast="-70000"/>
          </a:blip>
          <a:srcRect r="5260" b="24083"/>
          <a:stretch/>
        </p:blipFill>
        <p:spPr>
          <a:xfrm>
            <a:off x="3527805" y="5800262"/>
            <a:ext cx="491600" cy="413895"/>
          </a:xfrm>
          <a:prstGeom prst="rect">
            <a:avLst/>
          </a:prstGeom>
        </p:spPr>
      </p:pic>
      <p:pic>
        <p:nvPicPr>
          <p:cNvPr id="125" name="Picture 124">
            <a:extLst>
              <a:ext uri="{FF2B5EF4-FFF2-40B4-BE49-F238E27FC236}">
                <a16:creationId xmlns:a16="http://schemas.microsoft.com/office/drawing/2014/main" id="{BA0BB328-B4D5-4895-8C58-B59CE72F2FA0}"/>
              </a:ext>
            </a:extLst>
          </p:cNvPr>
          <p:cNvPicPr>
            <a:picLocks noChangeAspect="1"/>
          </p:cNvPicPr>
          <p:nvPr/>
        </p:nvPicPr>
        <p:blipFill rotWithShape="1">
          <a:blip r:embed="rId3">
            <a:lum bright="70000" contrast="-70000"/>
          </a:blip>
          <a:srcRect r="5260" b="24083"/>
          <a:stretch/>
        </p:blipFill>
        <p:spPr>
          <a:xfrm>
            <a:off x="4696963" y="5800261"/>
            <a:ext cx="491600" cy="413895"/>
          </a:xfrm>
          <a:prstGeom prst="rect">
            <a:avLst/>
          </a:prstGeom>
        </p:spPr>
      </p:pic>
      <p:pic>
        <p:nvPicPr>
          <p:cNvPr id="126" name="Picture 125">
            <a:extLst>
              <a:ext uri="{FF2B5EF4-FFF2-40B4-BE49-F238E27FC236}">
                <a16:creationId xmlns:a16="http://schemas.microsoft.com/office/drawing/2014/main" id="{BFF7F0FD-6132-4B3D-A3EC-CA36C18F652C}"/>
              </a:ext>
            </a:extLst>
          </p:cNvPr>
          <p:cNvPicPr>
            <a:picLocks noChangeAspect="1"/>
          </p:cNvPicPr>
          <p:nvPr/>
        </p:nvPicPr>
        <p:blipFill rotWithShape="1">
          <a:blip r:embed="rId3">
            <a:lum bright="70000" contrast="-70000"/>
          </a:blip>
          <a:srcRect r="5260" b="24083"/>
          <a:stretch/>
        </p:blipFill>
        <p:spPr>
          <a:xfrm>
            <a:off x="4107692" y="5792861"/>
            <a:ext cx="491600" cy="413895"/>
          </a:xfrm>
          <a:prstGeom prst="rect">
            <a:avLst/>
          </a:prstGeom>
        </p:spPr>
      </p:pic>
      <p:cxnSp>
        <p:nvCxnSpPr>
          <p:cNvPr id="127" name="Straight Arrow Connector 126">
            <a:extLst>
              <a:ext uri="{FF2B5EF4-FFF2-40B4-BE49-F238E27FC236}">
                <a16:creationId xmlns:a16="http://schemas.microsoft.com/office/drawing/2014/main" id="{2D1B1DDF-0444-4D95-BAF4-936E7BB7CEB7}"/>
              </a:ext>
            </a:extLst>
          </p:cNvPr>
          <p:cNvCxnSpPr>
            <a:cxnSpLocks/>
            <a:stCxn id="117" idx="3"/>
            <a:endCxn id="118"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5651DE9C-0F3D-451F-91B9-64FB688379A2}"/>
              </a:ext>
            </a:extLst>
          </p:cNvPr>
          <p:cNvPicPr>
            <a:picLocks noChangeAspect="1"/>
          </p:cNvPicPr>
          <p:nvPr/>
        </p:nvPicPr>
        <p:blipFill rotWithShape="1">
          <a:blip r:embed="rId3"/>
          <a:srcRect r="5260" b="24083"/>
          <a:stretch/>
        </p:blipFill>
        <p:spPr>
          <a:xfrm>
            <a:off x="9289638" y="3203427"/>
            <a:ext cx="491600" cy="413895"/>
          </a:xfrm>
          <a:prstGeom prst="rect">
            <a:avLst/>
          </a:prstGeom>
          <a:effectLst>
            <a:glow rad="101600">
              <a:srgbClr val="FFFF00">
                <a:alpha val="40000"/>
              </a:srgbClr>
            </a:glow>
          </a:effectLst>
        </p:spPr>
      </p:pic>
      <p:pic>
        <p:nvPicPr>
          <p:cNvPr id="129" name="Picture 128">
            <a:extLst>
              <a:ext uri="{FF2B5EF4-FFF2-40B4-BE49-F238E27FC236}">
                <a16:creationId xmlns:a16="http://schemas.microsoft.com/office/drawing/2014/main" id="{7A1EAA42-5DF6-4F90-9BA3-B488FDC3879D}"/>
              </a:ext>
            </a:extLst>
          </p:cNvPr>
          <p:cNvPicPr>
            <a:picLocks noChangeAspect="1"/>
          </p:cNvPicPr>
          <p:nvPr/>
        </p:nvPicPr>
        <p:blipFill rotWithShape="1">
          <a:blip r:embed="rId3"/>
          <a:srcRect r="5260" b="24083"/>
          <a:stretch/>
        </p:blipFill>
        <p:spPr>
          <a:xfrm>
            <a:off x="10458796" y="3203426"/>
            <a:ext cx="491600" cy="413895"/>
          </a:xfrm>
          <a:prstGeom prst="rect">
            <a:avLst/>
          </a:prstGeom>
        </p:spPr>
      </p:pic>
      <p:pic>
        <p:nvPicPr>
          <p:cNvPr id="130" name="Picture 129">
            <a:extLst>
              <a:ext uri="{FF2B5EF4-FFF2-40B4-BE49-F238E27FC236}">
                <a16:creationId xmlns:a16="http://schemas.microsoft.com/office/drawing/2014/main" id="{7855258F-B9E0-4324-A3C7-386C544508D4}"/>
              </a:ext>
            </a:extLst>
          </p:cNvPr>
          <p:cNvPicPr>
            <a:picLocks noChangeAspect="1"/>
          </p:cNvPicPr>
          <p:nvPr/>
        </p:nvPicPr>
        <p:blipFill rotWithShape="1">
          <a:blip r:embed="rId3"/>
          <a:srcRect r="5260" b="24083"/>
          <a:stretch/>
        </p:blipFill>
        <p:spPr>
          <a:xfrm>
            <a:off x="9289638" y="4498769"/>
            <a:ext cx="491600" cy="413895"/>
          </a:xfrm>
          <a:prstGeom prst="rect">
            <a:avLst/>
          </a:prstGeom>
          <a:effectLst>
            <a:glow rad="101600">
              <a:srgbClr val="FFFF00">
                <a:alpha val="40000"/>
              </a:srgbClr>
            </a:glow>
          </a:effectLst>
        </p:spPr>
      </p:pic>
      <p:pic>
        <p:nvPicPr>
          <p:cNvPr id="131" name="Picture 130">
            <a:extLst>
              <a:ext uri="{FF2B5EF4-FFF2-40B4-BE49-F238E27FC236}">
                <a16:creationId xmlns:a16="http://schemas.microsoft.com/office/drawing/2014/main" id="{6349ADB7-A323-4ED7-8B99-6692B8E7E8AF}"/>
              </a:ext>
            </a:extLst>
          </p:cNvPr>
          <p:cNvPicPr>
            <a:picLocks noChangeAspect="1"/>
          </p:cNvPicPr>
          <p:nvPr/>
        </p:nvPicPr>
        <p:blipFill rotWithShape="1">
          <a:blip r:embed="rId3"/>
          <a:srcRect r="5260" b="24083"/>
          <a:stretch/>
        </p:blipFill>
        <p:spPr>
          <a:xfrm>
            <a:off x="10458796" y="4498768"/>
            <a:ext cx="491600" cy="413895"/>
          </a:xfrm>
          <a:prstGeom prst="rect">
            <a:avLst/>
          </a:prstGeom>
        </p:spPr>
      </p:pic>
      <p:cxnSp>
        <p:nvCxnSpPr>
          <p:cNvPr id="132" name="Straight Arrow Connector 131">
            <a:extLst>
              <a:ext uri="{FF2B5EF4-FFF2-40B4-BE49-F238E27FC236}">
                <a16:creationId xmlns:a16="http://schemas.microsoft.com/office/drawing/2014/main" id="{EA95DCEE-16C8-423E-9CF2-B292E3166018}"/>
              </a:ext>
            </a:extLst>
          </p:cNvPr>
          <p:cNvCxnSpPr>
            <a:cxnSpLocks/>
            <a:stCxn id="130" idx="3"/>
            <a:endCxn id="131"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33" name="Picture 132">
            <a:extLst>
              <a:ext uri="{FF2B5EF4-FFF2-40B4-BE49-F238E27FC236}">
                <a16:creationId xmlns:a16="http://schemas.microsoft.com/office/drawing/2014/main" id="{EA1E5103-E378-40C9-85A4-62D4D12F6368}"/>
              </a:ext>
            </a:extLst>
          </p:cNvPr>
          <p:cNvPicPr>
            <a:picLocks noChangeAspect="1"/>
          </p:cNvPicPr>
          <p:nvPr/>
        </p:nvPicPr>
        <p:blipFill>
          <a:blip r:embed="rId4"/>
          <a:stretch>
            <a:fillRect/>
          </a:stretch>
        </p:blipFill>
        <p:spPr>
          <a:xfrm>
            <a:off x="9986642" y="3141485"/>
            <a:ext cx="243719" cy="235337"/>
          </a:xfrm>
          <a:prstGeom prst="rect">
            <a:avLst/>
          </a:prstGeom>
        </p:spPr>
      </p:pic>
      <p:pic>
        <p:nvPicPr>
          <p:cNvPr id="134" name="Picture 133">
            <a:extLst>
              <a:ext uri="{FF2B5EF4-FFF2-40B4-BE49-F238E27FC236}">
                <a16:creationId xmlns:a16="http://schemas.microsoft.com/office/drawing/2014/main" id="{2BB623D3-4913-48E9-A2C1-A3CCFC5C9718}"/>
              </a:ext>
            </a:extLst>
          </p:cNvPr>
          <p:cNvPicPr>
            <a:picLocks noChangeAspect="1"/>
          </p:cNvPicPr>
          <p:nvPr/>
        </p:nvPicPr>
        <p:blipFill rotWithShape="1">
          <a:blip r:embed="rId3"/>
          <a:srcRect r="5260" b="24083"/>
          <a:stretch/>
        </p:blipFill>
        <p:spPr>
          <a:xfrm>
            <a:off x="9289638" y="5800263"/>
            <a:ext cx="491600" cy="413895"/>
          </a:xfrm>
          <a:prstGeom prst="rect">
            <a:avLst/>
          </a:prstGeom>
          <a:effectLst>
            <a:glow rad="101600">
              <a:srgbClr val="FFFF00">
                <a:alpha val="40000"/>
              </a:srgbClr>
            </a:glow>
          </a:effectLst>
        </p:spPr>
      </p:pic>
      <p:pic>
        <p:nvPicPr>
          <p:cNvPr id="135" name="Picture 134">
            <a:extLst>
              <a:ext uri="{FF2B5EF4-FFF2-40B4-BE49-F238E27FC236}">
                <a16:creationId xmlns:a16="http://schemas.microsoft.com/office/drawing/2014/main" id="{CFF60D06-4CA7-4025-8285-0F210FDF0C50}"/>
              </a:ext>
            </a:extLst>
          </p:cNvPr>
          <p:cNvPicPr>
            <a:picLocks noChangeAspect="1"/>
          </p:cNvPicPr>
          <p:nvPr/>
        </p:nvPicPr>
        <p:blipFill rotWithShape="1">
          <a:blip r:embed="rId3"/>
          <a:srcRect r="5260" b="24083"/>
          <a:stretch/>
        </p:blipFill>
        <p:spPr>
          <a:xfrm>
            <a:off x="10458796" y="5800262"/>
            <a:ext cx="491600" cy="413895"/>
          </a:xfrm>
          <a:prstGeom prst="rect">
            <a:avLst/>
          </a:prstGeom>
          <a:effectLst>
            <a:glow rad="101600">
              <a:srgbClr val="FFFF00">
                <a:alpha val="40000"/>
              </a:srgbClr>
            </a:glow>
          </a:effectLst>
        </p:spPr>
      </p:pic>
      <p:pic>
        <p:nvPicPr>
          <p:cNvPr id="136" name="Picture 135">
            <a:extLst>
              <a:ext uri="{FF2B5EF4-FFF2-40B4-BE49-F238E27FC236}">
                <a16:creationId xmlns:a16="http://schemas.microsoft.com/office/drawing/2014/main" id="{EA408F75-AA3D-47FD-B510-D144ACCA9E6C}"/>
              </a:ext>
            </a:extLst>
          </p:cNvPr>
          <p:cNvPicPr>
            <a:picLocks noChangeAspect="1"/>
          </p:cNvPicPr>
          <p:nvPr/>
        </p:nvPicPr>
        <p:blipFill rotWithShape="1">
          <a:blip r:embed="rId3"/>
          <a:srcRect r="5260" b="24083"/>
          <a:stretch/>
        </p:blipFill>
        <p:spPr>
          <a:xfrm>
            <a:off x="9869525" y="5792862"/>
            <a:ext cx="491600" cy="413895"/>
          </a:xfrm>
          <a:prstGeom prst="rect">
            <a:avLst/>
          </a:prstGeom>
          <a:effectLst>
            <a:glow rad="101600">
              <a:srgbClr val="FFFF00">
                <a:alpha val="40000"/>
              </a:srgbClr>
            </a:glow>
          </a:effectLst>
        </p:spPr>
      </p:pic>
      <p:cxnSp>
        <p:nvCxnSpPr>
          <p:cNvPr id="137" name="Straight Arrow Connector 136">
            <a:extLst>
              <a:ext uri="{FF2B5EF4-FFF2-40B4-BE49-F238E27FC236}">
                <a16:creationId xmlns:a16="http://schemas.microsoft.com/office/drawing/2014/main" id="{4EFB844A-838F-4F2B-8849-D594441BD4E5}"/>
              </a:ext>
            </a:extLst>
          </p:cNvPr>
          <p:cNvCxnSpPr>
            <a:cxnSpLocks/>
            <a:stCxn id="128" idx="3"/>
            <a:endCxn id="129"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669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600" dirty="0"/>
              <a:t>S/4HANA HA and DR across Availability Zones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HSR Failover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2"/>
          <a:srcRect r="5260" b="24083"/>
          <a:stretch/>
        </p:blipFill>
        <p:spPr>
          <a:xfrm>
            <a:off x="4729905" y="1934712"/>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ASCS Failover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2"/>
          <a:srcRect r="5260" b="24083"/>
          <a:stretch/>
        </p:blipFill>
        <p:spPr>
          <a:xfrm>
            <a:off x="4736729" y="3234312"/>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SOFS Failover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2"/>
          <a:srcRect r="5260" b="24083"/>
          <a:stretch/>
        </p:blipFill>
        <p:spPr>
          <a:xfrm>
            <a:off x="4736729" y="4529654"/>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3"/>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3"/>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2">
            <a:lum bright="70000" contrast="-70000"/>
          </a:blip>
          <a:srcRect r="5260" b="24083"/>
          <a:stretch/>
        </p:blipFill>
        <p:spPr>
          <a:xfrm>
            <a:off x="4162426" y="5793438"/>
            <a:ext cx="491600" cy="413895"/>
          </a:xfrm>
          <a:prstGeom prst="rect">
            <a:avLst/>
          </a:prstGeom>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2">
            <a:lum bright="70000" contrast="-70000"/>
          </a:blip>
          <a:srcRect r="5260" b="24083"/>
          <a:stretch/>
        </p:blipFill>
        <p:spPr>
          <a:xfrm>
            <a:off x="5331584" y="5793437"/>
            <a:ext cx="491600" cy="413895"/>
          </a:xfrm>
          <a:prstGeom prst="rect">
            <a:avLst/>
          </a:prstGeom>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2">
            <a:lum bright="70000" contrast="-70000"/>
          </a:blip>
          <a:srcRect r="5260" b="24083"/>
          <a:stretch/>
        </p:blipFill>
        <p:spPr>
          <a:xfrm>
            <a:off x="4742313" y="5786037"/>
            <a:ext cx="491600" cy="413895"/>
          </a:xfrm>
          <a:prstGeom prst="rect">
            <a:avLst/>
          </a:prstGeom>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2"/>
          <a:srcRect r="5260" b="24083"/>
          <a:stretch/>
        </p:blipFill>
        <p:spPr>
          <a:xfrm>
            <a:off x="8534523" y="1936008"/>
            <a:ext cx="491600" cy="413895"/>
          </a:xfrm>
          <a:prstGeom prst="rect">
            <a:avLst/>
          </a:prstGeom>
          <a:effectLst>
            <a:glow rad="101600">
              <a:srgbClr val="FFFF00">
                <a:alpha val="40000"/>
              </a:srgbClr>
            </a:glow>
          </a:effectLst>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2"/>
          <a:srcRect r="5260" b="24083"/>
          <a:stretch/>
        </p:blipFill>
        <p:spPr>
          <a:xfrm>
            <a:off x="8541347" y="3235608"/>
            <a:ext cx="491600" cy="413895"/>
          </a:xfrm>
          <a:prstGeom prst="rect">
            <a:avLst/>
          </a:prstGeom>
          <a:effectLst>
            <a:glow rad="101600">
              <a:srgbClr val="FFFF00">
                <a:alpha val="40000"/>
              </a:srgbClr>
            </a:glow>
          </a:effectLst>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2"/>
          <a:srcRect r="5260" b="24083"/>
          <a:stretch/>
        </p:blipFill>
        <p:spPr>
          <a:xfrm>
            <a:off x="8541347" y="4530950"/>
            <a:ext cx="491600" cy="413895"/>
          </a:xfrm>
          <a:prstGeom prst="rect">
            <a:avLst/>
          </a:prstGeom>
          <a:effectLst>
            <a:glow rad="101600">
              <a:srgbClr val="FFFF00">
                <a:alpha val="40000"/>
              </a:srgbClr>
            </a:glow>
          </a:effectLst>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2"/>
          <a:srcRect r="5260" b="24083"/>
          <a:stretch/>
        </p:blipFill>
        <p:spPr>
          <a:xfrm>
            <a:off x="7961460" y="5793439"/>
            <a:ext cx="491600" cy="413895"/>
          </a:xfrm>
          <a:prstGeom prst="rect">
            <a:avLst/>
          </a:prstGeom>
          <a:effectLst>
            <a:glow rad="101600">
              <a:srgbClr val="FFFF00">
                <a:alpha val="40000"/>
              </a:srgbClr>
            </a:glow>
          </a:effectLst>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2"/>
          <a:srcRect r="5260" b="24083"/>
          <a:stretch/>
        </p:blipFill>
        <p:spPr>
          <a:xfrm>
            <a:off x="9130618" y="5793438"/>
            <a:ext cx="491600" cy="413895"/>
          </a:xfrm>
          <a:prstGeom prst="rect">
            <a:avLst/>
          </a:prstGeom>
          <a:effectLst>
            <a:glow rad="101600">
              <a:srgbClr val="FFFF00">
                <a:alpha val="40000"/>
              </a:srgbClr>
            </a:glow>
          </a:effectLst>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2"/>
          <a:srcRect r="5260" b="24083"/>
          <a:stretch/>
        </p:blipFill>
        <p:spPr>
          <a:xfrm>
            <a:off x="8541347" y="5786038"/>
            <a:ext cx="491600" cy="413895"/>
          </a:xfrm>
          <a:prstGeom prst="rect">
            <a:avLst/>
          </a:prstGeom>
          <a:effectLst>
            <a:glow rad="101600">
              <a:srgbClr val="FFFF00">
                <a:alpha val="40000"/>
              </a:srgbClr>
            </a:glow>
          </a:effectLst>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Contoso Group</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 y="1189176"/>
            <a:ext cx="12192000" cy="5510882"/>
          </a:xfrm>
        </p:spPr>
        <p:txBody>
          <a:bodyPr>
            <a:noAutofit/>
          </a:bodyPr>
          <a:lstStyle/>
          <a:p>
            <a:r>
              <a:rPr lang="en-US" sz="2400" dirty="0">
                <a:solidFill>
                  <a:schemeClr val="tx1"/>
                </a:solidFill>
                <a:latin typeface="Segoe UI Semilight" panose="020B0402040204020203" pitchFamily="34" charset="0"/>
                <a:cs typeface="Segoe UI Semilight" panose="020B0402040204020203" pitchFamily="34" charset="0"/>
              </a:rPr>
              <a:t>Contoso Group is a pharmaceutical company with its headquarters based in Boston, US.  </a:t>
            </a:r>
          </a:p>
          <a:p>
            <a:r>
              <a:rPr lang="en-US" sz="24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to deploy its green field S/4HANA environment to cloud. </a:t>
            </a:r>
          </a:p>
          <a:p>
            <a:r>
              <a:rPr lang="en-US" sz="24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S/4HANA landscape in Azure. </a:t>
            </a:r>
          </a:p>
          <a:p>
            <a:r>
              <a:rPr lang="en-US" sz="2400" dirty="0">
                <a:solidFill>
                  <a:schemeClr val="tx1"/>
                </a:solidFill>
                <a:latin typeface="Segoe UI Semilight" panose="020B0402040204020203" pitchFamily="34" charset="0"/>
                <a:cs typeface="Segoe UI Semilight" panose="020B0402040204020203" pitchFamily="34" charset="0"/>
              </a:rPr>
              <a:t>Considering that Contoso finance and supply chain team will strongly rely on S/4HANA, the systems should be highly available and their performance must be predictable and consistent.  In addition, the management team wants to leverage disaster recovery capabilities offered by Azure in order to ensure resiliency in case the primary region hosting the new deployment becomes unavailable. </a:t>
            </a:r>
          </a:p>
          <a:p>
            <a:r>
              <a:rPr lang="en-US" sz="24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development,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Contoso CIO Vision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2608" y="1189176"/>
            <a:ext cx="11655840" cy="5510882"/>
          </a:xfrm>
        </p:spPr>
        <p:txBody>
          <a:bodyPr>
            <a:normAutofit/>
          </a:bodyPr>
          <a:lstStyle/>
          <a:p>
            <a:pPr marL="0" indent="0">
              <a:buNone/>
            </a:pPr>
            <a:r>
              <a:rPr lang="en-US" sz="4400" dirty="0">
                <a:solidFill>
                  <a:schemeClr val="tx1"/>
                </a:solidFill>
              </a:rPr>
              <a:t>“</a:t>
            </a:r>
            <a:r>
              <a:rPr lang="en-US" sz="4400" i="1" dirty="0">
                <a:solidFill>
                  <a:schemeClr val="tx1"/>
                </a:solidFill>
              </a:rPr>
              <a:t>Our operational dependencies on SAP applications force us to seek reasonably priced high availability and disaster recovery capabilities for our production SAP S/4HANA deployments.</a:t>
            </a:r>
            <a:r>
              <a:rPr lang="en-US" sz="4400" dirty="0">
                <a:solidFill>
                  <a:schemeClr val="tx1"/>
                </a:solidFill>
              </a:rPr>
              <a:t>” </a:t>
            </a:r>
          </a:p>
          <a:p>
            <a:pPr marL="0" indent="0">
              <a:buNone/>
            </a:pPr>
            <a:endParaRPr lang="en-US" sz="3600" dirty="0">
              <a:solidFill>
                <a:schemeClr val="tx1"/>
              </a:solidFill>
              <a:latin typeface="+mn-lt"/>
            </a:endParaRPr>
          </a:p>
          <a:p>
            <a:pPr marL="0" indent="0">
              <a:buNone/>
            </a:pPr>
            <a:r>
              <a:rPr lang="en-US" sz="3600" dirty="0">
                <a:solidFill>
                  <a:schemeClr val="tx1"/>
                </a:solidFill>
                <a:latin typeface="+mn-lt"/>
              </a:rPr>
              <a:t>					</a:t>
            </a:r>
            <a:r>
              <a:rPr lang="en-US" sz="3200" dirty="0">
                <a:solidFill>
                  <a:schemeClr val="tx1"/>
                </a:solidFill>
                <a:latin typeface="+mn-lt"/>
              </a:rPr>
              <a:t>Andrew Cross, CIO, Contoso Group </a:t>
            </a: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58060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292848" y="300038"/>
            <a:ext cx="10679952" cy="690562"/>
          </a:xfrm>
        </p:spPr>
        <p:txBody>
          <a:bodyPr>
            <a:noAutofit/>
          </a:bodyPr>
          <a:lstStyle/>
          <a:p>
            <a:r>
              <a:rPr lang="en-US" sz="4800" dirty="0">
                <a:solidFill>
                  <a:schemeClr val="tx1"/>
                </a:solidFill>
              </a:rPr>
              <a:t>Contoso S/4HANA Deployment Priorities</a:t>
            </a:r>
          </a:p>
        </p:txBody>
      </p:sp>
      <p:graphicFrame>
        <p:nvGraphicFramePr>
          <p:cNvPr id="6" name="Diagram 5"/>
          <p:cNvGraphicFramePr/>
          <p:nvPr>
            <p:extLst>
              <p:ext uri="{D42A27DB-BD31-4B8C-83A1-F6EECF244321}">
                <p14:modId xmlns:p14="http://schemas.microsoft.com/office/powerpoint/2010/main" val="2335721042"/>
              </p:ext>
            </p:extLst>
          </p:nvPr>
        </p:nvGraphicFramePr>
        <p:xfrm>
          <a:off x="609600" y="1145988"/>
          <a:ext cx="11085094" cy="528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547477" y="2843459"/>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8" name="Oval 7"/>
          <p:cNvSpPr/>
          <p:nvPr/>
        </p:nvSpPr>
        <p:spPr>
          <a:xfrm>
            <a:off x="2977856" y="2843458"/>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Oval 8"/>
          <p:cNvSpPr/>
          <p:nvPr/>
        </p:nvSpPr>
        <p:spPr>
          <a:xfrm>
            <a:off x="5262677" y="2843457"/>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0" name="Oval 9"/>
          <p:cNvSpPr/>
          <p:nvPr/>
        </p:nvSpPr>
        <p:spPr>
          <a:xfrm>
            <a:off x="746504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1" name="Oval 10"/>
          <p:cNvSpPr/>
          <p:nvPr/>
        </p:nvSpPr>
        <p:spPr>
          <a:xfrm>
            <a:off x="966741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Tree>
    <p:extLst>
      <p:ext uri="{BB962C8B-B14F-4D97-AF65-F5344CB8AC3E}">
        <p14:creationId xmlns:p14="http://schemas.microsoft.com/office/powerpoint/2010/main" val="38187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4ACA-5360-42D4-A226-31ADBEC3EF3A}"/>
              </a:ext>
            </a:extLst>
          </p:cNvPr>
          <p:cNvSpPr>
            <a:spLocks noGrp="1"/>
          </p:cNvSpPr>
          <p:nvPr>
            <p:ph type="title"/>
          </p:nvPr>
        </p:nvSpPr>
        <p:spPr/>
        <p:txBody>
          <a:bodyPr/>
          <a:lstStyle/>
          <a:p>
            <a:r>
              <a:rPr lang="en-US" dirty="0"/>
              <a:t>Contoso S/4HANA Requirements</a:t>
            </a:r>
          </a:p>
        </p:txBody>
      </p:sp>
      <p:sp>
        <p:nvSpPr>
          <p:cNvPr id="3" name="Text Placeholder 2">
            <a:extLst>
              <a:ext uri="{FF2B5EF4-FFF2-40B4-BE49-F238E27FC236}">
                <a16:creationId xmlns:a16="http://schemas.microsoft.com/office/drawing/2014/main" id="{CBCF2486-1E93-48E0-BBDD-2CE2933BD503}"/>
              </a:ext>
            </a:extLst>
          </p:cNvPr>
          <p:cNvSpPr>
            <a:spLocks noGrp="1"/>
          </p:cNvSpPr>
          <p:nvPr>
            <p:ph type="body" sz="quarter" idx="10"/>
          </p:nvPr>
        </p:nvSpPr>
        <p:spPr>
          <a:xfrm>
            <a:off x="269240" y="1260895"/>
            <a:ext cx="11724431" cy="960263"/>
          </a:xfrm>
        </p:spPr>
        <p:txBody>
          <a:bodyPr/>
          <a:lstStyle/>
          <a:p>
            <a:r>
              <a:rPr lang="en-US" sz="2800" dirty="0"/>
              <a:t>Contoso’s requirements to size its S/4HANA with HA, DR and data protection and retention are as below. </a:t>
            </a:r>
          </a:p>
        </p:txBody>
      </p:sp>
      <p:graphicFrame>
        <p:nvGraphicFramePr>
          <p:cNvPr id="4" name="Table 3">
            <a:extLst>
              <a:ext uri="{FF2B5EF4-FFF2-40B4-BE49-F238E27FC236}">
                <a16:creationId xmlns:a16="http://schemas.microsoft.com/office/drawing/2014/main" id="{A600A36F-B187-4112-A388-932CFA775C99}"/>
              </a:ext>
            </a:extLst>
          </p:cNvPr>
          <p:cNvGraphicFramePr>
            <a:graphicFrameLocks noGrp="1"/>
          </p:cNvGraphicFramePr>
          <p:nvPr>
            <p:extLst>
              <p:ext uri="{D42A27DB-BD31-4B8C-83A1-F6EECF244321}">
                <p14:modId xmlns:p14="http://schemas.microsoft.com/office/powerpoint/2010/main" val="2267083632"/>
              </p:ext>
            </p:extLst>
          </p:nvPr>
        </p:nvGraphicFramePr>
        <p:xfrm>
          <a:off x="433954" y="2292877"/>
          <a:ext cx="11395002" cy="4131564"/>
        </p:xfrm>
        <a:graphic>
          <a:graphicData uri="http://schemas.openxmlformats.org/drawingml/2006/table">
            <a:tbl>
              <a:tblPr firstRow="1" bandRow="1">
                <a:tableStyleId>{5C22544A-7EE6-4342-B048-85BDC9FD1C3A}</a:tableStyleId>
              </a:tblPr>
              <a:tblGrid>
                <a:gridCol w="1942640">
                  <a:extLst>
                    <a:ext uri="{9D8B030D-6E8A-4147-A177-3AD203B41FA5}">
                      <a16:colId xmlns:a16="http://schemas.microsoft.com/office/drawing/2014/main" val="3043022519"/>
                    </a:ext>
                  </a:extLst>
                </a:gridCol>
                <a:gridCol w="1483898">
                  <a:extLst>
                    <a:ext uri="{9D8B030D-6E8A-4147-A177-3AD203B41FA5}">
                      <a16:colId xmlns:a16="http://schemas.microsoft.com/office/drawing/2014/main" val="2092635900"/>
                    </a:ext>
                  </a:extLst>
                </a:gridCol>
                <a:gridCol w="1840753">
                  <a:extLst>
                    <a:ext uri="{9D8B030D-6E8A-4147-A177-3AD203B41FA5}">
                      <a16:colId xmlns:a16="http://schemas.microsoft.com/office/drawing/2014/main" val="237992077"/>
                    </a:ext>
                  </a:extLst>
                </a:gridCol>
                <a:gridCol w="1870635">
                  <a:extLst>
                    <a:ext uri="{9D8B030D-6E8A-4147-A177-3AD203B41FA5}">
                      <a16:colId xmlns:a16="http://schemas.microsoft.com/office/drawing/2014/main" val="1328838258"/>
                    </a:ext>
                  </a:extLst>
                </a:gridCol>
                <a:gridCol w="2073835">
                  <a:extLst>
                    <a:ext uri="{9D8B030D-6E8A-4147-A177-3AD203B41FA5}">
                      <a16:colId xmlns:a16="http://schemas.microsoft.com/office/drawing/2014/main" val="1679621409"/>
                    </a:ext>
                  </a:extLst>
                </a:gridCol>
                <a:gridCol w="2183241">
                  <a:extLst>
                    <a:ext uri="{9D8B030D-6E8A-4147-A177-3AD203B41FA5}">
                      <a16:colId xmlns:a16="http://schemas.microsoft.com/office/drawing/2014/main" val="2804217181"/>
                    </a:ext>
                  </a:extLst>
                </a:gridCol>
              </a:tblGrid>
              <a:tr h="876177">
                <a:tc>
                  <a:txBody>
                    <a:bodyPr/>
                    <a:lstStyle/>
                    <a:p>
                      <a:endParaRPr lang="en-US" dirty="0"/>
                    </a:p>
                  </a:txBody>
                  <a:tcPr/>
                </a:tc>
                <a:tc>
                  <a:txBody>
                    <a:bodyPr/>
                    <a:lstStyle/>
                    <a:p>
                      <a:r>
                        <a:rPr lang="en-US" dirty="0"/>
                        <a:t>HANA DB RAM requirement</a:t>
                      </a:r>
                    </a:p>
                  </a:txBody>
                  <a:tcPr/>
                </a:tc>
                <a:tc>
                  <a:txBody>
                    <a:bodyPr/>
                    <a:lstStyle/>
                    <a:p>
                      <a:r>
                        <a:rPr lang="en-US" dirty="0"/>
                        <a:t>Application SAPS requirement (SAPS)</a:t>
                      </a:r>
                    </a:p>
                  </a:txBody>
                  <a:tcPr/>
                </a:tc>
                <a:tc>
                  <a:txBody>
                    <a:bodyPr/>
                    <a:lstStyle/>
                    <a:p>
                      <a:r>
                        <a:rPr lang="en-US" dirty="0"/>
                        <a:t>High Availability for DB, application and file-share</a:t>
                      </a:r>
                    </a:p>
                  </a:txBody>
                  <a:tcPr/>
                </a:tc>
                <a:tc>
                  <a:txBody>
                    <a:bodyPr/>
                    <a:lstStyle/>
                    <a:p>
                      <a:r>
                        <a:rPr lang="en-US" dirty="0"/>
                        <a:t>Disaster Recovery </a:t>
                      </a:r>
                      <a:br>
                        <a:rPr lang="en-US" dirty="0"/>
                      </a:br>
                      <a:r>
                        <a:rPr lang="en-US" dirty="0"/>
                        <a:t>for DB, application and file-share)</a:t>
                      </a:r>
                    </a:p>
                  </a:txBody>
                  <a:tcPr/>
                </a:tc>
                <a:tc>
                  <a:txBody>
                    <a:bodyPr/>
                    <a:lstStyle/>
                    <a:p>
                      <a:r>
                        <a:rPr lang="en-US" dirty="0"/>
                        <a:t>DB backup and retention period</a:t>
                      </a:r>
                    </a:p>
                  </a:txBody>
                  <a:tcPr/>
                </a:tc>
                <a:extLst>
                  <a:ext uri="{0D108BD9-81ED-4DB2-BD59-A6C34878D82A}">
                    <a16:rowId xmlns:a16="http://schemas.microsoft.com/office/drawing/2014/main" val="3282162021"/>
                  </a:ext>
                </a:extLst>
              </a:tr>
              <a:tr h="1279950">
                <a:tc>
                  <a:txBody>
                    <a:bodyPr/>
                    <a:lstStyle/>
                    <a:p>
                      <a:r>
                        <a:rPr lang="en-US" dirty="0"/>
                        <a:t>Production</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(No data loss,</a:t>
                      </a:r>
                      <a:br>
                        <a:rPr lang="en-US" dirty="0"/>
                      </a:br>
                      <a:r>
                        <a:rPr lang="en-US" dirty="0"/>
                        <a:t>99.95%+ VM uptime)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Required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Log backup every 30min retained</a:t>
                      </a:r>
                      <a:br>
                        <a:rPr lang="en-US" dirty="0"/>
                      </a:br>
                      <a:r>
                        <a:rPr lang="en-US" dirty="0"/>
                        <a:t>for 1 day,</a:t>
                      </a:r>
                      <a:br>
                        <a:rPr lang="en-US" dirty="0"/>
                      </a:br>
                      <a:r>
                        <a:rPr lang="en-US" dirty="0"/>
                        <a:t>Full daily backup for 1 month</a:t>
                      </a:r>
                    </a:p>
                  </a:txBody>
                  <a:tcPr/>
                </a:tc>
                <a:extLst>
                  <a:ext uri="{0D108BD9-81ED-4DB2-BD59-A6C34878D82A}">
                    <a16:rowId xmlns:a16="http://schemas.microsoft.com/office/drawing/2014/main" val="3195694808"/>
                  </a:ext>
                </a:extLst>
              </a:tr>
              <a:tr h="472403">
                <a:tc>
                  <a:txBody>
                    <a:bodyPr/>
                    <a:lstStyle/>
                    <a:p>
                      <a:r>
                        <a:rPr lang="en-US" dirty="0"/>
                        <a:t>Quality Assurance</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(Same as Prod)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txBody>
                  <a:tcPr/>
                </a:tc>
                <a:extLst>
                  <a:ext uri="{0D108BD9-81ED-4DB2-BD59-A6C34878D82A}">
                    <a16:rowId xmlns:a16="http://schemas.microsoft.com/office/drawing/2014/main" val="2258102910"/>
                  </a:ext>
                </a:extLst>
              </a:tr>
              <a:tr h="674290">
                <a:tc>
                  <a:txBody>
                    <a:bodyPr/>
                    <a:lstStyle/>
                    <a:p>
                      <a:r>
                        <a:rPr lang="en-US" dirty="0"/>
                        <a:t>Development</a:t>
                      </a:r>
                    </a:p>
                  </a:txBody>
                  <a:tcPr/>
                </a:tc>
                <a:tc>
                  <a:txBody>
                    <a:bodyPr/>
                    <a:lstStyle/>
                    <a:p>
                      <a:r>
                        <a:rPr lang="en-US" dirty="0"/>
                        <a:t>192GiB</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p>
                      <a:endParaRPr lang="en-US" dirty="0"/>
                    </a:p>
                  </a:txBody>
                  <a:tcPr/>
                </a:tc>
                <a:extLst>
                  <a:ext uri="{0D108BD9-81ED-4DB2-BD59-A6C34878D82A}">
                    <a16:rowId xmlns:a16="http://schemas.microsoft.com/office/drawing/2014/main" val="34497544"/>
                  </a:ext>
                </a:extLst>
              </a:tr>
            </a:tbl>
          </a:graphicData>
        </a:graphic>
      </p:graphicFrame>
    </p:spTree>
    <p:extLst>
      <p:ext uri="{BB962C8B-B14F-4D97-AF65-F5344CB8AC3E}">
        <p14:creationId xmlns:p14="http://schemas.microsoft.com/office/powerpoint/2010/main" val="2573682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B7B3-325D-4DFD-840D-C011738D7F6E}"/>
              </a:ext>
            </a:extLst>
          </p:cNvPr>
          <p:cNvSpPr>
            <a:spLocks noGrp="1"/>
          </p:cNvSpPr>
          <p:nvPr>
            <p:ph type="title"/>
          </p:nvPr>
        </p:nvSpPr>
        <p:spPr/>
        <p:txBody>
          <a:bodyPr/>
          <a:lstStyle/>
          <a:p>
            <a:r>
              <a:rPr lang="en-US" dirty="0"/>
              <a:t>Discuss key design concepts </a:t>
            </a:r>
            <a:r>
              <a:rPr lang="en-US" sz="2400" dirty="0"/>
              <a:t>(15 minutes)</a:t>
            </a:r>
            <a:endParaRPr lang="en-US" dirty="0"/>
          </a:p>
        </p:txBody>
      </p:sp>
    </p:spTree>
    <p:extLst>
      <p:ext uri="{BB962C8B-B14F-4D97-AF65-F5344CB8AC3E}">
        <p14:creationId xmlns:p14="http://schemas.microsoft.com/office/powerpoint/2010/main" val="155926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auto">
          <a:xfrm>
            <a:off x="892355" y="2111678"/>
            <a:ext cx="11024771" cy="2266000"/>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idx="4294967295"/>
          </p:nvPr>
        </p:nvSpPr>
        <p:spPr>
          <a:xfrm>
            <a:off x="340658" y="274638"/>
            <a:ext cx="11311591" cy="912812"/>
          </a:xfrm>
        </p:spPr>
        <p:txBody>
          <a:bodyPr>
            <a:normAutofit/>
          </a:bodyPr>
          <a:lstStyle/>
          <a:p>
            <a:r>
              <a:rPr lang="en-US" sz="4000" dirty="0"/>
              <a:t>SAP on Azure – A wide variety on Compute instances</a:t>
            </a:r>
          </a:p>
        </p:txBody>
      </p:sp>
      <p:grpSp>
        <p:nvGrpSpPr>
          <p:cNvPr id="45" name="Group 44" hidden="1"/>
          <p:cNvGrpSpPr/>
          <p:nvPr/>
        </p:nvGrpSpPr>
        <p:grpSpPr>
          <a:xfrm>
            <a:off x="474711" y="2337034"/>
            <a:ext cx="847447" cy="1211681"/>
            <a:chOff x="454025" y="3077179"/>
            <a:chExt cx="807346" cy="1154346"/>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5" name="Rectangle 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a:t>
              </a:r>
            </a:p>
          </p:txBody>
        </p:sp>
      </p:grpSp>
      <p:grpSp>
        <p:nvGrpSpPr>
          <p:cNvPr id="62" name="Group 61" hidden="1"/>
          <p:cNvGrpSpPr/>
          <p:nvPr/>
        </p:nvGrpSpPr>
        <p:grpSpPr>
          <a:xfrm>
            <a:off x="2339031" y="2337034"/>
            <a:ext cx="847447" cy="1211681"/>
            <a:chOff x="454025" y="3077179"/>
            <a:chExt cx="807346" cy="1154346"/>
          </a:xfrm>
        </p:grpSpPr>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64" name="Rectangle 63"/>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a:t>
              </a:r>
            </a:p>
          </p:txBody>
        </p:sp>
      </p:grpSp>
      <p:grpSp>
        <p:nvGrpSpPr>
          <p:cNvPr id="68" name="Group 67" hidden="1"/>
          <p:cNvGrpSpPr/>
          <p:nvPr/>
        </p:nvGrpSpPr>
        <p:grpSpPr>
          <a:xfrm>
            <a:off x="4203351" y="2337034"/>
            <a:ext cx="847447" cy="1211681"/>
            <a:chOff x="454025" y="3077179"/>
            <a:chExt cx="807346" cy="1154346"/>
          </a:xfrm>
        </p:grpSpPr>
        <p:pic>
          <p:nvPicPr>
            <p:cNvPr id="69" name="Picture 6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0" name="Rectangle 69"/>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a:t>
              </a:r>
            </a:p>
          </p:txBody>
        </p:sp>
      </p:grpSp>
      <p:grpSp>
        <p:nvGrpSpPr>
          <p:cNvPr id="77" name="Group 76" hidden="1"/>
          <p:cNvGrpSpPr/>
          <p:nvPr/>
        </p:nvGrpSpPr>
        <p:grpSpPr>
          <a:xfrm>
            <a:off x="6999831" y="2337034"/>
            <a:ext cx="847447" cy="1211681"/>
            <a:chOff x="454025" y="3077179"/>
            <a:chExt cx="807346" cy="1154346"/>
          </a:xfrm>
        </p:grpSpPr>
        <p:pic>
          <p:nvPicPr>
            <p:cNvPr id="78" name="Picture 7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9" name="Rectangle 78"/>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G</a:t>
              </a:r>
            </a:p>
          </p:txBody>
        </p:sp>
      </p:grpSp>
      <p:sp>
        <p:nvSpPr>
          <p:cNvPr id="10" name="Rectangle 9"/>
          <p:cNvSpPr/>
          <p:nvPr/>
        </p:nvSpPr>
        <p:spPr bwMode="auto">
          <a:xfrm>
            <a:off x="1065723" y="4449924"/>
            <a:ext cx="2848126"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l"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HIGHEST VALUE</a:t>
            </a:r>
          </a:p>
        </p:txBody>
      </p:sp>
      <p:sp>
        <p:nvSpPr>
          <p:cNvPr id="11" name="Rectangle 10"/>
          <p:cNvSpPr/>
          <p:nvPr/>
        </p:nvSpPr>
        <p:spPr bwMode="auto">
          <a:xfrm>
            <a:off x="9227448" y="4508911"/>
            <a:ext cx="2558962"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r"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LARGEST SCALE-UP</a:t>
            </a:r>
          </a:p>
        </p:txBody>
      </p:sp>
      <p:cxnSp>
        <p:nvCxnSpPr>
          <p:cNvPr id="107" name="Straight Arrow Connector 106"/>
          <p:cNvCxnSpPr>
            <a:cxnSpLocks/>
          </p:cNvCxnSpPr>
          <p:nvPr/>
        </p:nvCxnSpPr>
        <p:spPr>
          <a:xfrm flipV="1">
            <a:off x="916417" y="4465254"/>
            <a:ext cx="10943083" cy="22644"/>
          </a:xfrm>
          <a:prstGeom prst="straightConnector1">
            <a:avLst/>
          </a:prstGeom>
          <a:ln w="25400">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auto">
          <a:xfrm>
            <a:off x="2718341" y="3593125"/>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General purpose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workloads </a:t>
            </a:r>
          </a:p>
        </p:txBody>
      </p:sp>
      <p:sp>
        <p:nvSpPr>
          <p:cNvPr id="133" name="Rectangle 132"/>
          <p:cNvSpPr/>
          <p:nvPr/>
        </p:nvSpPr>
        <p:spPr bwMode="auto">
          <a:xfrm>
            <a:off x="4262826" y="3631336"/>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Compute</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intensive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workloads </a:t>
            </a:r>
          </a:p>
        </p:txBody>
      </p:sp>
      <p:grpSp>
        <p:nvGrpSpPr>
          <p:cNvPr id="71" name="Group 154">
            <a:extLst>
              <a:ext uri="{FF2B5EF4-FFF2-40B4-BE49-F238E27FC236}">
                <a16:creationId xmlns:a16="http://schemas.microsoft.com/office/drawing/2014/main" id="{006165A6-6AC8-401A-AB71-6B2269D5F1FE}"/>
              </a:ext>
            </a:extLst>
          </p:cNvPr>
          <p:cNvGrpSpPr/>
          <p:nvPr/>
        </p:nvGrpSpPr>
        <p:grpSpPr>
          <a:xfrm>
            <a:off x="6664370" y="1447134"/>
            <a:ext cx="1304573" cy="1222789"/>
            <a:chOff x="7002297" y="2169788"/>
            <a:chExt cx="1471631" cy="1314824"/>
          </a:xfrm>
          <a:solidFill>
            <a:schemeClr val="tx2"/>
          </a:solidFill>
        </p:grpSpPr>
        <p:sp>
          <p:nvSpPr>
            <p:cNvPr id="72" name="Rectangular Callout 50">
              <a:extLst>
                <a:ext uri="{FF2B5EF4-FFF2-40B4-BE49-F238E27FC236}">
                  <a16:creationId xmlns:a16="http://schemas.microsoft.com/office/drawing/2014/main" id="{201E2EA8-ABC5-4CFC-9D5E-CB6EC449DE00}"/>
                </a:ext>
              </a:extLst>
            </p:cNvPr>
            <p:cNvSpPr/>
            <p:nvPr/>
          </p:nvSpPr>
          <p:spPr bwMode="auto">
            <a:xfrm>
              <a:off x="7002297" y="2169788"/>
              <a:ext cx="1471631" cy="44715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NetWeaver and</a:t>
              </a:r>
            </a:p>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cxnSp>
          <p:nvCxnSpPr>
            <p:cNvPr id="75" name="Straight Connector 156">
              <a:extLst>
                <a:ext uri="{FF2B5EF4-FFF2-40B4-BE49-F238E27FC236}">
                  <a16:creationId xmlns:a16="http://schemas.microsoft.com/office/drawing/2014/main" id="{5F98F944-E5FF-49A1-85AB-3B4678A5A520}"/>
                </a:ext>
              </a:extLst>
            </p:cNvPr>
            <p:cNvCxnSpPr>
              <a:cxnSpLocks/>
            </p:cNvCxnSpPr>
            <p:nvPr/>
          </p:nvCxnSpPr>
          <p:spPr>
            <a:xfrm flipV="1">
              <a:off x="7714323" y="2626143"/>
              <a:ext cx="0" cy="858469"/>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30F10F0-C193-4F46-AF5E-943AFA418B99}"/>
              </a:ext>
            </a:extLst>
          </p:cNvPr>
          <p:cNvGrpSpPr/>
          <p:nvPr/>
        </p:nvGrpSpPr>
        <p:grpSpPr>
          <a:xfrm>
            <a:off x="8158632" y="1433659"/>
            <a:ext cx="3539830" cy="1007628"/>
            <a:chOff x="8553393" y="1882195"/>
            <a:chExt cx="3610811" cy="1027833"/>
          </a:xfrm>
        </p:grpSpPr>
        <p:sp>
          <p:nvSpPr>
            <p:cNvPr id="131" name="Rectangular Callout 50">
              <a:extLst>
                <a:ext uri="{FF2B5EF4-FFF2-40B4-BE49-F238E27FC236}">
                  <a16:creationId xmlns:a16="http://schemas.microsoft.com/office/drawing/2014/main" id="{E95A882E-A4C8-422C-A387-5ABB4DEF3B05}"/>
                </a:ext>
              </a:extLst>
            </p:cNvPr>
            <p:cNvSpPr/>
            <p:nvPr/>
          </p:nvSpPr>
          <p:spPr bwMode="auto">
            <a:xfrm>
              <a:off x="8553393" y="1882195"/>
              <a:ext cx="1916349" cy="42419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sp>
          <p:nvSpPr>
            <p:cNvPr id="103" name="Rectangular Callout 50">
              <a:extLst>
                <a:ext uri="{FF2B5EF4-FFF2-40B4-BE49-F238E27FC236}">
                  <a16:creationId xmlns:a16="http://schemas.microsoft.com/office/drawing/2014/main" id="{568DC29C-6483-4DB6-AD2B-BDA15BDB7FC8}"/>
                </a:ext>
              </a:extLst>
            </p:cNvPr>
            <p:cNvSpPr/>
            <p:nvPr/>
          </p:nvSpPr>
          <p:spPr bwMode="auto">
            <a:xfrm>
              <a:off x="10510630" y="1969174"/>
              <a:ext cx="1653574" cy="25837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SAP HANA certified</a:t>
              </a:r>
            </a:p>
          </p:txBody>
        </p:sp>
        <p:cxnSp>
          <p:nvCxnSpPr>
            <p:cNvPr id="111" name="Straight Connector 156">
              <a:extLst>
                <a:ext uri="{FF2B5EF4-FFF2-40B4-BE49-F238E27FC236}">
                  <a16:creationId xmlns:a16="http://schemas.microsoft.com/office/drawing/2014/main" id="{4BCBC445-2C6A-4DDE-BF1D-DF1F3072EEC2}"/>
                </a:ext>
              </a:extLst>
            </p:cNvPr>
            <p:cNvCxnSpPr>
              <a:cxnSpLocks/>
            </p:cNvCxnSpPr>
            <p:nvPr/>
          </p:nvCxnSpPr>
          <p:spPr>
            <a:xfrm flipV="1">
              <a:off x="11388191" y="2228850"/>
              <a:ext cx="0" cy="578490"/>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56">
              <a:extLst>
                <a:ext uri="{FF2B5EF4-FFF2-40B4-BE49-F238E27FC236}">
                  <a16:creationId xmlns:a16="http://schemas.microsoft.com/office/drawing/2014/main" id="{6F430C7F-6744-41F0-97BA-D2DC92BC784A}"/>
                </a:ext>
              </a:extLst>
            </p:cNvPr>
            <p:cNvCxnSpPr>
              <a:cxnSpLocks/>
            </p:cNvCxnSpPr>
            <p:nvPr/>
          </p:nvCxnSpPr>
          <p:spPr>
            <a:xfrm flipV="1">
              <a:off x="9469985" y="2265502"/>
              <a:ext cx="0" cy="644526"/>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128" name="Straight Connector 156">
            <a:extLst>
              <a:ext uri="{FF2B5EF4-FFF2-40B4-BE49-F238E27FC236}">
                <a16:creationId xmlns:a16="http://schemas.microsoft.com/office/drawing/2014/main" id="{20312FCD-4AC5-44D4-8985-BD4FB56EB15E}"/>
              </a:ext>
            </a:extLst>
          </p:cNvPr>
          <p:cNvCxnSpPr>
            <a:cxnSpLocks/>
          </p:cNvCxnSpPr>
          <p:nvPr/>
        </p:nvCxnSpPr>
        <p:spPr>
          <a:xfrm flipH="1" flipV="1">
            <a:off x="3622576" y="1871545"/>
            <a:ext cx="1120610" cy="966458"/>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3EEAF3E-2706-41B5-A2C7-931E3440F292}"/>
              </a:ext>
            </a:extLst>
          </p:cNvPr>
          <p:cNvGrpSpPr/>
          <p:nvPr/>
        </p:nvGrpSpPr>
        <p:grpSpPr>
          <a:xfrm>
            <a:off x="1798083" y="1413887"/>
            <a:ext cx="1986542" cy="1439679"/>
            <a:chOff x="536954" y="1862027"/>
            <a:chExt cx="2026376" cy="1468548"/>
          </a:xfrm>
        </p:grpSpPr>
        <p:sp>
          <p:nvSpPr>
            <p:cNvPr id="117" name="Rectangular Callout 50">
              <a:extLst>
                <a:ext uri="{FF2B5EF4-FFF2-40B4-BE49-F238E27FC236}">
                  <a16:creationId xmlns:a16="http://schemas.microsoft.com/office/drawing/2014/main" id="{8D1A9F35-3C3D-4F16-B153-EE87A94A295C}"/>
                </a:ext>
              </a:extLst>
            </p:cNvPr>
            <p:cNvSpPr/>
            <p:nvPr/>
          </p:nvSpPr>
          <p:spPr bwMode="auto">
            <a:xfrm>
              <a:off x="859857" y="1862027"/>
              <a:ext cx="1703473" cy="4307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NetWeaver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Certified</a:t>
              </a:r>
            </a:p>
          </p:txBody>
        </p:sp>
        <p:cxnSp>
          <p:nvCxnSpPr>
            <p:cNvPr id="130" name="Straight Connector 156">
              <a:extLst>
                <a:ext uri="{FF2B5EF4-FFF2-40B4-BE49-F238E27FC236}">
                  <a16:creationId xmlns:a16="http://schemas.microsoft.com/office/drawing/2014/main" id="{298F8EC2-1B28-49D3-B790-11704AFAD2BF}"/>
                </a:ext>
              </a:extLst>
            </p:cNvPr>
            <p:cNvCxnSpPr>
              <a:cxnSpLocks/>
            </p:cNvCxnSpPr>
            <p:nvPr/>
          </p:nvCxnSpPr>
          <p:spPr>
            <a:xfrm flipH="1" flipV="1">
              <a:off x="2041897" y="2313447"/>
              <a:ext cx="356135" cy="988553"/>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56">
              <a:extLst>
                <a:ext uri="{FF2B5EF4-FFF2-40B4-BE49-F238E27FC236}">
                  <a16:creationId xmlns:a16="http://schemas.microsoft.com/office/drawing/2014/main" id="{716F2181-5FD7-415D-B842-D4F907D3E7D4}"/>
                </a:ext>
              </a:extLst>
            </p:cNvPr>
            <p:cNvCxnSpPr>
              <a:cxnSpLocks/>
            </p:cNvCxnSpPr>
            <p:nvPr/>
          </p:nvCxnSpPr>
          <p:spPr>
            <a:xfrm flipV="1">
              <a:off x="536954" y="2313448"/>
              <a:ext cx="366429" cy="1017127"/>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34BC05C6-5366-4C61-972E-27B021AC26AD}"/>
              </a:ext>
            </a:extLst>
          </p:cNvPr>
          <p:cNvGraphicFramePr>
            <a:graphicFrameLocks noGrp="1"/>
          </p:cNvGraphicFramePr>
          <p:nvPr>
            <p:extLst>
              <p:ext uri="{D42A27DB-BD31-4B8C-83A1-F6EECF244321}">
                <p14:modId xmlns:p14="http://schemas.microsoft.com/office/powerpoint/2010/main" val="2305457013"/>
              </p:ext>
            </p:extLst>
          </p:nvPr>
        </p:nvGraphicFramePr>
        <p:xfrm>
          <a:off x="976923" y="4923090"/>
          <a:ext cx="10882577" cy="1731966"/>
        </p:xfrm>
        <a:graphic>
          <a:graphicData uri="http://schemas.openxmlformats.org/drawingml/2006/table">
            <a:tbl>
              <a:tblPr firstRow="1" bandRow="1">
                <a:tableStyleId>{5940675A-B579-460E-94D1-54222C63F5DA}</a:tableStyleId>
              </a:tblPr>
              <a:tblGrid>
                <a:gridCol w="1524529">
                  <a:extLst>
                    <a:ext uri="{9D8B030D-6E8A-4147-A177-3AD203B41FA5}">
                      <a16:colId xmlns:a16="http://schemas.microsoft.com/office/drawing/2014/main" val="235967582"/>
                    </a:ext>
                  </a:extLst>
                </a:gridCol>
                <a:gridCol w="803725">
                  <a:extLst>
                    <a:ext uri="{9D8B030D-6E8A-4147-A177-3AD203B41FA5}">
                      <a16:colId xmlns:a16="http://schemas.microsoft.com/office/drawing/2014/main" val="991770812"/>
                    </a:ext>
                  </a:extLst>
                </a:gridCol>
                <a:gridCol w="1046738">
                  <a:extLst>
                    <a:ext uri="{9D8B030D-6E8A-4147-A177-3AD203B41FA5}">
                      <a16:colId xmlns:a16="http://schemas.microsoft.com/office/drawing/2014/main" val="738744379"/>
                    </a:ext>
                  </a:extLst>
                </a:gridCol>
                <a:gridCol w="1049976">
                  <a:extLst>
                    <a:ext uri="{9D8B030D-6E8A-4147-A177-3AD203B41FA5}">
                      <a16:colId xmlns:a16="http://schemas.microsoft.com/office/drawing/2014/main" val="475230665"/>
                    </a:ext>
                  </a:extLst>
                </a:gridCol>
                <a:gridCol w="1174918">
                  <a:extLst>
                    <a:ext uri="{9D8B030D-6E8A-4147-A177-3AD203B41FA5}">
                      <a16:colId xmlns:a16="http://schemas.microsoft.com/office/drawing/2014/main" val="2756361938"/>
                    </a:ext>
                  </a:extLst>
                </a:gridCol>
                <a:gridCol w="1506147">
                  <a:extLst>
                    <a:ext uri="{9D8B030D-6E8A-4147-A177-3AD203B41FA5}">
                      <a16:colId xmlns:a16="http://schemas.microsoft.com/office/drawing/2014/main" val="4127273038"/>
                    </a:ext>
                  </a:extLst>
                </a:gridCol>
                <a:gridCol w="2115370">
                  <a:extLst>
                    <a:ext uri="{9D8B030D-6E8A-4147-A177-3AD203B41FA5}">
                      <a16:colId xmlns:a16="http://schemas.microsoft.com/office/drawing/2014/main" val="4267188207"/>
                    </a:ext>
                  </a:extLst>
                </a:gridCol>
                <a:gridCol w="1661174">
                  <a:extLst>
                    <a:ext uri="{9D8B030D-6E8A-4147-A177-3AD203B41FA5}">
                      <a16:colId xmlns:a16="http://schemas.microsoft.com/office/drawing/2014/main" val="3134918490"/>
                    </a:ext>
                  </a:extLst>
                </a:gridCol>
              </a:tblGrid>
              <a:tr h="414102">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32 – 208</a:t>
                      </a:r>
                      <a:br>
                        <a:rPr lang="en-US" sz="1600" dirty="0">
                          <a:solidFill>
                            <a:schemeClr val="tx1"/>
                          </a:solidFill>
                        </a:rPr>
                      </a:br>
                      <a:r>
                        <a:rPr lang="en-US" sz="1600" dirty="0">
                          <a:solidFill>
                            <a:schemeClr val="tx1"/>
                          </a:solidFill>
                        </a:rPr>
                        <a:t>(416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96 - 768</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28234379"/>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8 - 256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16 - 432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192 – 5700</a:t>
                      </a:r>
                      <a:br>
                        <a:rPr lang="en-US" sz="1600" dirty="0">
                          <a:solidFill>
                            <a:schemeClr val="tx1"/>
                          </a:solidFill>
                        </a:rPr>
                      </a:br>
                      <a:r>
                        <a:rPr lang="en-US" sz="1600" dirty="0">
                          <a:solidFill>
                            <a:schemeClr val="tx1"/>
                          </a:solidFill>
                        </a:rPr>
                        <a:t>(11.40 TiB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768 – 24576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846218381"/>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69,680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70,050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259,950</a:t>
                      </a:r>
                      <a:br>
                        <a:rPr lang="en-US" sz="1600" dirty="0">
                          <a:solidFill>
                            <a:schemeClr val="tx1"/>
                          </a:solidFill>
                        </a:rPr>
                      </a:br>
                      <a:r>
                        <a:rPr lang="en-US" sz="1600" dirty="0">
                          <a:solidFill>
                            <a:schemeClr val="tx1"/>
                          </a:solidFill>
                        </a:rPr>
                        <a:t>(500k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786,100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45717226"/>
                  </a:ext>
                </a:extLst>
              </a:tr>
            </a:tbl>
          </a:graphicData>
        </a:graphic>
      </p:graphicFrame>
      <p:sp>
        <p:nvSpPr>
          <p:cNvPr id="15" name="TextBox 14">
            <a:extLst>
              <a:ext uri="{FF2B5EF4-FFF2-40B4-BE49-F238E27FC236}">
                <a16:creationId xmlns:a16="http://schemas.microsoft.com/office/drawing/2014/main" id="{59464BB0-F012-43EF-AC04-368486ED54DD}"/>
              </a:ext>
            </a:extLst>
          </p:cNvPr>
          <p:cNvSpPr txBox="1"/>
          <p:nvPr/>
        </p:nvSpPr>
        <p:spPr>
          <a:xfrm>
            <a:off x="168185" y="4988480"/>
            <a:ext cx="68190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vCPUs</a:t>
            </a:r>
          </a:p>
        </p:txBody>
      </p:sp>
      <p:sp>
        <p:nvSpPr>
          <p:cNvPr id="132" name="TextBox 131">
            <a:extLst>
              <a:ext uri="{FF2B5EF4-FFF2-40B4-BE49-F238E27FC236}">
                <a16:creationId xmlns:a16="http://schemas.microsoft.com/office/drawing/2014/main" id="{DA79BF6A-FF26-40F7-B239-BC35A8681E51}"/>
              </a:ext>
            </a:extLst>
          </p:cNvPr>
          <p:cNvSpPr txBox="1"/>
          <p:nvPr/>
        </p:nvSpPr>
        <p:spPr>
          <a:xfrm>
            <a:off x="41350" y="5549306"/>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RAM (GiB)</a:t>
            </a:r>
          </a:p>
        </p:txBody>
      </p:sp>
      <p:sp>
        <p:nvSpPr>
          <p:cNvPr id="134" name="Rectangle 108">
            <a:extLst>
              <a:ext uri="{FF2B5EF4-FFF2-40B4-BE49-F238E27FC236}">
                <a16:creationId xmlns:a16="http://schemas.microsoft.com/office/drawing/2014/main" id="{6C399153-58AE-47A0-A549-470D42A87A9C}"/>
              </a:ext>
            </a:extLst>
          </p:cNvPr>
          <p:cNvSpPr/>
          <p:nvPr/>
        </p:nvSpPr>
        <p:spPr bwMode="auto">
          <a:xfrm>
            <a:off x="8419286" y="3606515"/>
            <a:ext cx="1420204"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Optimized for large production SAP HANA workloads</a:t>
            </a:r>
          </a:p>
        </p:txBody>
      </p:sp>
      <p:sp>
        <p:nvSpPr>
          <p:cNvPr id="135" name="Rectangle 108">
            <a:extLst>
              <a:ext uri="{FF2B5EF4-FFF2-40B4-BE49-F238E27FC236}">
                <a16:creationId xmlns:a16="http://schemas.microsoft.com/office/drawing/2014/main" id="{6AEEE9D2-C8AC-4DEE-8759-52A8DBF0CE02}"/>
              </a:ext>
            </a:extLst>
          </p:cNvPr>
          <p:cNvSpPr/>
          <p:nvPr/>
        </p:nvSpPr>
        <p:spPr bwMode="auto">
          <a:xfrm>
            <a:off x="10286386" y="3606515"/>
            <a:ext cx="134260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Purpose built instance for largest SAP HANA production workloads</a:t>
            </a:r>
          </a:p>
        </p:txBody>
      </p:sp>
      <p:sp>
        <p:nvSpPr>
          <p:cNvPr id="139" name="Rectangle 138">
            <a:extLst>
              <a:ext uri="{FF2B5EF4-FFF2-40B4-BE49-F238E27FC236}">
                <a16:creationId xmlns:a16="http://schemas.microsoft.com/office/drawing/2014/main" id="{9FCB4DFB-F1CA-4D54-8995-F4085783E807}"/>
              </a:ext>
            </a:extLst>
          </p:cNvPr>
          <p:cNvSpPr/>
          <p:nvPr/>
        </p:nvSpPr>
        <p:spPr bwMode="auto">
          <a:xfrm>
            <a:off x="5239533"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PoC HANA workloads</a:t>
            </a:r>
          </a:p>
        </p:txBody>
      </p:sp>
      <p:sp>
        <p:nvSpPr>
          <p:cNvPr id="97" name="Rectangle 96">
            <a:extLst>
              <a:ext uri="{FF2B5EF4-FFF2-40B4-BE49-F238E27FC236}">
                <a16:creationId xmlns:a16="http://schemas.microsoft.com/office/drawing/2014/main" id="{5FDCD2FB-EF12-4ECF-BC98-08691F7C1025}"/>
              </a:ext>
            </a:extLst>
          </p:cNvPr>
          <p:cNvSpPr/>
          <p:nvPr/>
        </p:nvSpPr>
        <p:spPr bwMode="auto">
          <a:xfrm>
            <a:off x="6764629"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PoC HANA workloads</a:t>
            </a:r>
          </a:p>
        </p:txBody>
      </p:sp>
      <p:sp>
        <p:nvSpPr>
          <p:cNvPr id="109" name="Rectangular Callout 50">
            <a:extLst>
              <a:ext uri="{FF2B5EF4-FFF2-40B4-BE49-F238E27FC236}">
                <a16:creationId xmlns:a16="http://schemas.microsoft.com/office/drawing/2014/main" id="{1E3ED9F2-9941-49B1-8C7E-E61DD39497B2}"/>
              </a:ext>
            </a:extLst>
          </p:cNvPr>
          <p:cNvSpPr/>
          <p:nvPr/>
        </p:nvSpPr>
        <p:spPr bwMode="auto">
          <a:xfrm>
            <a:off x="5318430" y="1283338"/>
            <a:ext cx="1223239" cy="7409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HANA certified soon</a:t>
            </a:r>
          </a:p>
        </p:txBody>
      </p:sp>
      <p:sp>
        <p:nvSpPr>
          <p:cNvPr id="87" name="TextBox 86">
            <a:extLst>
              <a:ext uri="{FF2B5EF4-FFF2-40B4-BE49-F238E27FC236}">
                <a16:creationId xmlns:a16="http://schemas.microsoft.com/office/drawing/2014/main" id="{63E1176F-8275-41D1-A66F-DA8FD841960E}"/>
              </a:ext>
            </a:extLst>
          </p:cNvPr>
          <p:cNvSpPr txBox="1"/>
          <p:nvPr/>
        </p:nvSpPr>
        <p:spPr>
          <a:xfrm>
            <a:off x="41350" y="6136229"/>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Max SAPS</a:t>
            </a:r>
          </a:p>
        </p:txBody>
      </p:sp>
      <p:grpSp>
        <p:nvGrpSpPr>
          <p:cNvPr id="164" name="Group 163">
            <a:extLst>
              <a:ext uri="{FF2B5EF4-FFF2-40B4-BE49-F238E27FC236}">
                <a16:creationId xmlns:a16="http://schemas.microsoft.com/office/drawing/2014/main" id="{6157249C-7F6A-49D1-8EB6-109927C7E865}"/>
              </a:ext>
            </a:extLst>
          </p:cNvPr>
          <p:cNvGrpSpPr/>
          <p:nvPr/>
        </p:nvGrpSpPr>
        <p:grpSpPr>
          <a:xfrm>
            <a:off x="6867764" y="2600068"/>
            <a:ext cx="858039" cy="687875"/>
            <a:chOff x="5180160" y="2600597"/>
            <a:chExt cx="1144992" cy="902424"/>
          </a:xfrm>
          <a:solidFill>
            <a:srgbClr val="00B0F0"/>
          </a:solidFill>
        </p:grpSpPr>
        <p:sp>
          <p:nvSpPr>
            <p:cNvPr id="165" name="Freeform 13">
              <a:extLst>
                <a:ext uri="{FF2B5EF4-FFF2-40B4-BE49-F238E27FC236}">
                  <a16:creationId xmlns:a16="http://schemas.microsoft.com/office/drawing/2014/main" id="{FEB43EEE-B4D9-42FF-8807-C7B55499BE3A}"/>
                </a:ext>
              </a:extLst>
            </p:cNvPr>
            <p:cNvSpPr>
              <a:spLocks noChangeAspect="1"/>
            </p:cNvSpPr>
            <p:nvPr/>
          </p:nvSpPr>
          <p:spPr bwMode="auto">
            <a:xfrm flipH="1">
              <a:off x="5180160" y="2600597"/>
              <a:ext cx="788974" cy="5026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lumMod val="75000"/>
              </a:srgbClr>
            </a:solid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66" name="Freeform 45">
              <a:extLst>
                <a:ext uri="{FF2B5EF4-FFF2-40B4-BE49-F238E27FC236}">
                  <a16:creationId xmlns:a16="http://schemas.microsoft.com/office/drawing/2014/main" id="{8158DFEA-A7FC-4353-A3F4-68BB78974FC7}"/>
                </a:ext>
              </a:extLst>
            </p:cNvPr>
            <p:cNvSpPr>
              <a:spLocks noChangeAspect="1" noEditPoints="1"/>
            </p:cNvSpPr>
            <p:nvPr/>
          </p:nvSpPr>
          <p:spPr bwMode="auto">
            <a:xfrm>
              <a:off x="5475596" y="2851926"/>
              <a:ext cx="849556" cy="6510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lumMod val="75000"/>
              </a:srgbClr>
            </a:solidFill>
            <a:ln w="15875" cap="flat">
              <a:solidFill>
                <a:srgbClr val="FFFFFF"/>
              </a:solidFill>
              <a:prstDash val="solid"/>
              <a:miter lim="800000"/>
              <a:headEnd/>
              <a:tailEnd/>
            </a:ln>
          </p:spPr>
          <p:txBody>
            <a:bodyPr vert="horz" wrap="square" lIns="0" tIns="0" rIns="0" bIns="107571" numCol="1" anchor="ctr"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G</a:t>
              </a:r>
            </a:p>
          </p:txBody>
        </p:sp>
      </p:grpSp>
      <p:grpSp>
        <p:nvGrpSpPr>
          <p:cNvPr id="167" name="Group 166">
            <a:extLst>
              <a:ext uri="{FF2B5EF4-FFF2-40B4-BE49-F238E27FC236}">
                <a16:creationId xmlns:a16="http://schemas.microsoft.com/office/drawing/2014/main" id="{9A7885AD-7754-4285-8002-22FC78B24AB1}"/>
              </a:ext>
            </a:extLst>
          </p:cNvPr>
          <p:cNvGrpSpPr/>
          <p:nvPr/>
        </p:nvGrpSpPr>
        <p:grpSpPr>
          <a:xfrm>
            <a:off x="1552114" y="2762661"/>
            <a:ext cx="2326525" cy="443353"/>
            <a:chOff x="286052" y="3237847"/>
            <a:chExt cx="2373177" cy="452243"/>
          </a:xfrm>
          <a:solidFill>
            <a:srgbClr val="FFFFFF">
              <a:lumMod val="75000"/>
            </a:srgbClr>
          </a:solidFill>
        </p:grpSpPr>
        <p:grpSp>
          <p:nvGrpSpPr>
            <p:cNvPr id="168" name="Group 167">
              <a:extLst>
                <a:ext uri="{FF2B5EF4-FFF2-40B4-BE49-F238E27FC236}">
                  <a16:creationId xmlns:a16="http://schemas.microsoft.com/office/drawing/2014/main" id="{1B96847C-2A17-41AC-9FAF-C5FC1B07A917}"/>
                </a:ext>
              </a:extLst>
            </p:cNvPr>
            <p:cNvGrpSpPr/>
            <p:nvPr/>
          </p:nvGrpSpPr>
          <p:grpSpPr>
            <a:xfrm>
              <a:off x="286052" y="3237847"/>
              <a:ext cx="573804" cy="452243"/>
              <a:chOff x="747858" y="2734071"/>
              <a:chExt cx="522052" cy="411455"/>
            </a:xfrm>
            <a:grpFill/>
          </p:grpSpPr>
          <p:sp>
            <p:nvSpPr>
              <p:cNvPr id="175" name="Freeform 13">
                <a:extLst>
                  <a:ext uri="{FF2B5EF4-FFF2-40B4-BE49-F238E27FC236}">
                    <a16:creationId xmlns:a16="http://schemas.microsoft.com/office/drawing/2014/main" id="{6CD3D62C-3445-43C2-BCC6-420DC2E60107}"/>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6" name="Freeform 45">
                <a:extLst>
                  <a:ext uri="{FF2B5EF4-FFF2-40B4-BE49-F238E27FC236}">
                    <a16:creationId xmlns:a16="http://schemas.microsoft.com/office/drawing/2014/main" id="{9AF7F729-1297-45F4-A0F9-1EF9AABDCC56}"/>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a:t>
                </a:r>
              </a:p>
            </p:txBody>
          </p:sp>
        </p:grpSp>
        <p:grpSp>
          <p:nvGrpSpPr>
            <p:cNvPr id="169" name="Group 168">
              <a:extLst>
                <a:ext uri="{FF2B5EF4-FFF2-40B4-BE49-F238E27FC236}">
                  <a16:creationId xmlns:a16="http://schemas.microsoft.com/office/drawing/2014/main" id="{E66599B9-557F-471A-9A64-CE5E54E3B1BF}"/>
                </a:ext>
              </a:extLst>
            </p:cNvPr>
            <p:cNvGrpSpPr/>
            <p:nvPr/>
          </p:nvGrpSpPr>
          <p:grpSpPr>
            <a:xfrm>
              <a:off x="1185738" y="3237847"/>
              <a:ext cx="573804" cy="452243"/>
              <a:chOff x="747858" y="2734071"/>
              <a:chExt cx="522052" cy="411455"/>
            </a:xfrm>
            <a:grpFill/>
          </p:grpSpPr>
          <p:sp>
            <p:nvSpPr>
              <p:cNvPr id="173" name="Freeform 13">
                <a:extLst>
                  <a:ext uri="{FF2B5EF4-FFF2-40B4-BE49-F238E27FC236}">
                    <a16:creationId xmlns:a16="http://schemas.microsoft.com/office/drawing/2014/main" id="{06D3EE4B-8EAA-4E23-8985-946BBA66A46C}"/>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4" name="Freeform 45">
                <a:extLst>
                  <a:ext uri="{FF2B5EF4-FFF2-40B4-BE49-F238E27FC236}">
                    <a16:creationId xmlns:a16="http://schemas.microsoft.com/office/drawing/2014/main" id="{0D194976-97BB-4DAE-9EBC-D0359E78E30F}"/>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Av2</a:t>
                </a:r>
              </a:p>
            </p:txBody>
          </p:sp>
        </p:grpSp>
        <p:grpSp>
          <p:nvGrpSpPr>
            <p:cNvPr id="170" name="Group 169">
              <a:extLst>
                <a:ext uri="{FF2B5EF4-FFF2-40B4-BE49-F238E27FC236}">
                  <a16:creationId xmlns:a16="http://schemas.microsoft.com/office/drawing/2014/main" id="{7B0C1194-E3EF-420D-9C71-D5848C3C32FB}"/>
                </a:ext>
              </a:extLst>
            </p:cNvPr>
            <p:cNvGrpSpPr/>
            <p:nvPr/>
          </p:nvGrpSpPr>
          <p:grpSpPr>
            <a:xfrm>
              <a:off x="2085425" y="3237847"/>
              <a:ext cx="573804" cy="452243"/>
              <a:chOff x="747858" y="2734071"/>
              <a:chExt cx="522052" cy="411455"/>
            </a:xfrm>
            <a:grpFill/>
          </p:grpSpPr>
          <p:sp>
            <p:nvSpPr>
              <p:cNvPr id="171" name="Freeform 13">
                <a:extLst>
                  <a:ext uri="{FF2B5EF4-FFF2-40B4-BE49-F238E27FC236}">
                    <a16:creationId xmlns:a16="http://schemas.microsoft.com/office/drawing/2014/main" id="{01DD0324-99C6-47EB-BA7E-53987C777452}"/>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2" name="Freeform 45">
                <a:extLst>
                  <a:ext uri="{FF2B5EF4-FFF2-40B4-BE49-F238E27FC236}">
                    <a16:creationId xmlns:a16="http://schemas.microsoft.com/office/drawing/2014/main" id="{44AA0E24-806B-4EF9-9556-F08B8FEDB637}"/>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Dv2</a:t>
                </a:r>
              </a:p>
            </p:txBody>
          </p:sp>
        </p:grpSp>
      </p:grpSp>
      <p:grpSp>
        <p:nvGrpSpPr>
          <p:cNvPr id="180" name="Group 179">
            <a:extLst>
              <a:ext uri="{FF2B5EF4-FFF2-40B4-BE49-F238E27FC236}">
                <a16:creationId xmlns:a16="http://schemas.microsoft.com/office/drawing/2014/main" id="{43861440-A1E3-41C5-8A69-7D0EEE68019B}"/>
              </a:ext>
            </a:extLst>
          </p:cNvPr>
          <p:cNvGrpSpPr/>
          <p:nvPr/>
        </p:nvGrpSpPr>
        <p:grpSpPr>
          <a:xfrm>
            <a:off x="4245185" y="2672481"/>
            <a:ext cx="789581" cy="674256"/>
            <a:chOff x="747858" y="2734071"/>
            <a:chExt cx="522052" cy="411455"/>
          </a:xfrm>
          <a:solidFill>
            <a:srgbClr val="00B0F0"/>
          </a:solidFill>
        </p:grpSpPr>
        <p:sp>
          <p:nvSpPr>
            <p:cNvPr id="181" name="Freeform 13">
              <a:extLst>
                <a:ext uri="{FF2B5EF4-FFF2-40B4-BE49-F238E27FC236}">
                  <a16:creationId xmlns:a16="http://schemas.microsoft.com/office/drawing/2014/main" id="{A8503250-8FA6-40FB-826E-50F32AAA5F76}"/>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2" name="Freeform 45">
              <a:extLst>
                <a:ext uri="{FF2B5EF4-FFF2-40B4-BE49-F238E27FC236}">
                  <a16:creationId xmlns:a16="http://schemas.microsoft.com/office/drawing/2014/main" id="{DCC406DA-A6A5-4424-8982-9E502C801D45}"/>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Dv3</a:t>
              </a:r>
            </a:p>
          </p:txBody>
        </p:sp>
      </p:grpSp>
      <p:grpSp>
        <p:nvGrpSpPr>
          <p:cNvPr id="183" name="Group 182">
            <a:extLst>
              <a:ext uri="{FF2B5EF4-FFF2-40B4-BE49-F238E27FC236}">
                <a16:creationId xmlns:a16="http://schemas.microsoft.com/office/drawing/2014/main" id="{83969F9F-8B7A-468F-ACD1-9487A6E2DE98}"/>
              </a:ext>
            </a:extLst>
          </p:cNvPr>
          <p:cNvGrpSpPr/>
          <p:nvPr/>
        </p:nvGrpSpPr>
        <p:grpSpPr>
          <a:xfrm>
            <a:off x="8510451" y="2403384"/>
            <a:ext cx="1122325" cy="884559"/>
            <a:chOff x="747858" y="2734071"/>
            <a:chExt cx="522052" cy="411455"/>
          </a:xfrm>
          <a:solidFill>
            <a:srgbClr val="00B0F0"/>
          </a:solidFill>
        </p:grpSpPr>
        <p:sp>
          <p:nvSpPr>
            <p:cNvPr id="184" name="Freeform 13">
              <a:extLst>
                <a:ext uri="{FF2B5EF4-FFF2-40B4-BE49-F238E27FC236}">
                  <a16:creationId xmlns:a16="http://schemas.microsoft.com/office/drawing/2014/main" id="{1462CDC3-ED06-4079-A595-62ECBFFA62BA}"/>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5" name="Freeform 45">
              <a:extLst>
                <a:ext uri="{FF2B5EF4-FFF2-40B4-BE49-F238E27FC236}">
                  <a16:creationId xmlns:a16="http://schemas.microsoft.com/office/drawing/2014/main" id="{76F3EF61-5548-4786-8715-6558AAD2516B}"/>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M</a:t>
              </a:r>
            </a:p>
          </p:txBody>
        </p:sp>
      </p:grpSp>
      <p:grpSp>
        <p:nvGrpSpPr>
          <p:cNvPr id="186" name="Group 185">
            <a:extLst>
              <a:ext uri="{FF2B5EF4-FFF2-40B4-BE49-F238E27FC236}">
                <a16:creationId xmlns:a16="http://schemas.microsoft.com/office/drawing/2014/main" id="{5C9759E8-D77D-49A6-811C-5F76C47E7D39}"/>
              </a:ext>
            </a:extLst>
          </p:cNvPr>
          <p:cNvGrpSpPr/>
          <p:nvPr/>
        </p:nvGrpSpPr>
        <p:grpSpPr>
          <a:xfrm>
            <a:off x="10462938" y="2340615"/>
            <a:ext cx="1066931" cy="1040913"/>
            <a:chOff x="9264169" y="3222110"/>
            <a:chExt cx="1048453" cy="1097034"/>
          </a:xfrm>
        </p:grpSpPr>
        <p:grpSp>
          <p:nvGrpSpPr>
            <p:cNvPr id="187" name="Group 186">
              <a:extLst>
                <a:ext uri="{FF2B5EF4-FFF2-40B4-BE49-F238E27FC236}">
                  <a16:creationId xmlns:a16="http://schemas.microsoft.com/office/drawing/2014/main" id="{A80C4361-299F-46B6-8290-B1EED9BD7ED7}"/>
                </a:ext>
              </a:extLst>
            </p:cNvPr>
            <p:cNvGrpSpPr/>
            <p:nvPr/>
          </p:nvGrpSpPr>
          <p:grpSpPr>
            <a:xfrm>
              <a:off x="9431186" y="3222110"/>
              <a:ext cx="714425" cy="687801"/>
              <a:chOff x="-1433513" y="941388"/>
              <a:chExt cx="255588" cy="246063"/>
            </a:xfrm>
          </p:grpSpPr>
          <p:sp>
            <p:nvSpPr>
              <p:cNvPr id="189" name="Rectangle 125">
                <a:extLst>
                  <a:ext uri="{FF2B5EF4-FFF2-40B4-BE49-F238E27FC236}">
                    <a16:creationId xmlns:a16="http://schemas.microsoft.com/office/drawing/2014/main" id="{F680BFDB-5EA0-401E-B0A3-27217F628404}"/>
                  </a:ext>
                </a:extLst>
              </p:cNvPr>
              <p:cNvSpPr>
                <a:spLocks noChangeArrowheads="1"/>
              </p:cNvSpPr>
              <p:nvPr/>
            </p:nvSpPr>
            <p:spPr bwMode="auto">
              <a:xfrm>
                <a:off x="-1433513" y="941388"/>
                <a:ext cx="255588" cy="2460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0" name="Rectangle 126">
                <a:extLst>
                  <a:ext uri="{FF2B5EF4-FFF2-40B4-BE49-F238E27FC236}">
                    <a16:creationId xmlns:a16="http://schemas.microsoft.com/office/drawing/2014/main" id="{8D9BF72B-1294-4569-B9B9-9FCE191BB599}"/>
                  </a:ext>
                </a:extLst>
              </p:cNvPr>
              <p:cNvSpPr>
                <a:spLocks noChangeArrowheads="1"/>
              </p:cNvSpPr>
              <p:nvPr/>
            </p:nvSpPr>
            <p:spPr bwMode="auto">
              <a:xfrm>
                <a:off x="-1414463" y="958850"/>
                <a:ext cx="219075" cy="2079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1" name="Rectangle 127">
                <a:extLst>
                  <a:ext uri="{FF2B5EF4-FFF2-40B4-BE49-F238E27FC236}">
                    <a16:creationId xmlns:a16="http://schemas.microsoft.com/office/drawing/2014/main" id="{E5CC84D5-6EAA-4CE1-9CDC-F928830F45CE}"/>
                  </a:ext>
                </a:extLst>
              </p:cNvPr>
              <p:cNvSpPr>
                <a:spLocks noChangeArrowheads="1"/>
              </p:cNvSpPr>
              <p:nvPr/>
            </p:nvSpPr>
            <p:spPr bwMode="auto">
              <a:xfrm>
                <a:off x="-1402421"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2" name="Rectangle 128">
                <a:extLst>
                  <a:ext uri="{FF2B5EF4-FFF2-40B4-BE49-F238E27FC236}">
                    <a16:creationId xmlns:a16="http://schemas.microsoft.com/office/drawing/2014/main" id="{8F572AEA-D6E0-4739-8500-B8B7C7ED6A69}"/>
                  </a:ext>
                </a:extLst>
              </p:cNvPr>
              <p:cNvSpPr>
                <a:spLocks noChangeArrowheads="1"/>
              </p:cNvSpPr>
              <p:nvPr/>
            </p:nvSpPr>
            <p:spPr bwMode="auto">
              <a:xfrm>
                <a:off x="-1383786"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3" name="Rectangle 129">
                <a:extLst>
                  <a:ext uri="{FF2B5EF4-FFF2-40B4-BE49-F238E27FC236}">
                    <a16:creationId xmlns:a16="http://schemas.microsoft.com/office/drawing/2014/main" id="{DCD0D302-8F1C-4C83-8D1B-B374E3529E1E}"/>
                  </a:ext>
                </a:extLst>
              </p:cNvPr>
              <p:cNvSpPr>
                <a:spLocks noChangeArrowheads="1"/>
              </p:cNvSpPr>
              <p:nvPr/>
            </p:nvSpPr>
            <p:spPr bwMode="auto">
              <a:xfrm>
                <a:off x="-136832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4" name="Rectangle 130">
                <a:extLst>
                  <a:ext uri="{FF2B5EF4-FFF2-40B4-BE49-F238E27FC236}">
                    <a16:creationId xmlns:a16="http://schemas.microsoft.com/office/drawing/2014/main" id="{C958E480-6965-4991-A848-DC52E1ED6D81}"/>
                  </a:ext>
                </a:extLst>
              </p:cNvPr>
              <p:cNvSpPr>
                <a:spLocks noChangeArrowheads="1"/>
              </p:cNvSpPr>
              <p:nvPr/>
            </p:nvSpPr>
            <p:spPr bwMode="auto">
              <a:xfrm>
                <a:off x="-135286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5" name="Rectangle 131">
                <a:extLst>
                  <a:ext uri="{FF2B5EF4-FFF2-40B4-BE49-F238E27FC236}">
                    <a16:creationId xmlns:a16="http://schemas.microsoft.com/office/drawing/2014/main" id="{34692F2F-9CC9-4495-B4C3-56056267835A}"/>
                  </a:ext>
                </a:extLst>
              </p:cNvPr>
              <p:cNvSpPr>
                <a:spLocks noChangeArrowheads="1"/>
              </p:cNvSpPr>
              <p:nvPr/>
            </p:nvSpPr>
            <p:spPr bwMode="auto">
              <a:xfrm>
                <a:off x="-1337404"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6" name="Rectangle 132">
                <a:extLst>
                  <a:ext uri="{FF2B5EF4-FFF2-40B4-BE49-F238E27FC236}">
                    <a16:creationId xmlns:a16="http://schemas.microsoft.com/office/drawing/2014/main" id="{B3C752D2-C271-4A6E-A6C4-6620AF39EAE1}"/>
                  </a:ext>
                </a:extLst>
              </p:cNvPr>
              <p:cNvSpPr>
                <a:spLocks noChangeArrowheads="1"/>
              </p:cNvSpPr>
              <p:nvPr/>
            </p:nvSpPr>
            <p:spPr bwMode="auto">
              <a:xfrm>
                <a:off x="-1318768" y="975070"/>
                <a:ext cx="7938"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7" name="Oval 133">
                <a:extLst>
                  <a:ext uri="{FF2B5EF4-FFF2-40B4-BE49-F238E27FC236}">
                    <a16:creationId xmlns:a16="http://schemas.microsoft.com/office/drawing/2014/main" id="{42C00F13-E922-43ED-BDDB-1F4C04721519}"/>
                  </a:ext>
                </a:extLst>
              </p:cNvPr>
              <p:cNvSpPr>
                <a:spLocks noChangeArrowheads="1"/>
              </p:cNvSpPr>
              <p:nvPr/>
            </p:nvSpPr>
            <p:spPr bwMode="auto">
              <a:xfrm>
                <a:off x="-1235075" y="985838"/>
                <a:ext cx="17463" cy="174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grpSp>
        <p:pic>
          <p:nvPicPr>
            <p:cNvPr id="188" name="Picture 187">
              <a:extLst>
                <a:ext uri="{FF2B5EF4-FFF2-40B4-BE49-F238E27FC236}">
                  <a16:creationId xmlns:a16="http://schemas.microsoft.com/office/drawing/2014/main" id="{687D1289-26F9-472F-9546-8241FD37EB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64169" y="4013345"/>
              <a:ext cx="1048453" cy="305799"/>
            </a:xfrm>
            <a:prstGeom prst="rect">
              <a:avLst/>
            </a:prstGeom>
          </p:spPr>
        </p:pic>
      </p:grpSp>
      <p:cxnSp>
        <p:nvCxnSpPr>
          <p:cNvPr id="198" name="Straight Connector 156">
            <a:extLst>
              <a:ext uri="{FF2B5EF4-FFF2-40B4-BE49-F238E27FC236}">
                <a16:creationId xmlns:a16="http://schemas.microsoft.com/office/drawing/2014/main" id="{BA32331F-4E46-44E6-897F-4A692D9400C2}"/>
              </a:ext>
            </a:extLst>
          </p:cNvPr>
          <p:cNvCxnSpPr>
            <a:cxnSpLocks/>
          </p:cNvCxnSpPr>
          <p:nvPr/>
        </p:nvCxnSpPr>
        <p:spPr>
          <a:xfrm flipV="1">
            <a:off x="5926376" y="2024264"/>
            <a:ext cx="3674" cy="767378"/>
          </a:xfrm>
          <a:prstGeom prst="line">
            <a:avLst/>
          </a:prstGeom>
          <a:solidFill>
            <a:srgbClr val="002060"/>
          </a:solidFill>
          <a:ln w="19050" cap="flat" cmpd="sng" algn="ctr">
            <a:solidFill>
              <a:schemeClr val="tx1"/>
            </a:solidFill>
            <a:prstDash val="solid"/>
            <a:headEnd type="none"/>
            <a:tailEnd type="oval"/>
          </a:ln>
          <a:effectLst/>
        </p:spPr>
      </p:cxnSp>
      <p:grpSp>
        <p:nvGrpSpPr>
          <p:cNvPr id="177" name="Group 176">
            <a:extLst>
              <a:ext uri="{FF2B5EF4-FFF2-40B4-BE49-F238E27FC236}">
                <a16:creationId xmlns:a16="http://schemas.microsoft.com/office/drawing/2014/main" id="{E3FBB2FF-554E-4D30-A043-B53D2763964F}"/>
              </a:ext>
            </a:extLst>
          </p:cNvPr>
          <p:cNvGrpSpPr/>
          <p:nvPr/>
        </p:nvGrpSpPr>
        <p:grpSpPr>
          <a:xfrm>
            <a:off x="5394820" y="2504823"/>
            <a:ext cx="910143" cy="825152"/>
            <a:chOff x="4243406" y="2915508"/>
            <a:chExt cx="573885" cy="452307"/>
          </a:xfrm>
          <a:solidFill>
            <a:srgbClr val="00B0F0"/>
          </a:solidFill>
        </p:grpSpPr>
        <p:sp>
          <p:nvSpPr>
            <p:cNvPr id="178" name="Freeform 13">
              <a:extLst>
                <a:ext uri="{FF2B5EF4-FFF2-40B4-BE49-F238E27FC236}">
                  <a16:creationId xmlns:a16="http://schemas.microsoft.com/office/drawing/2014/main" id="{984C1DCA-E71C-45E8-AEA4-F743184A6C4C}"/>
                </a:ext>
              </a:extLst>
            </p:cNvPr>
            <p:cNvSpPr>
              <a:spLocks noChangeAspect="1"/>
            </p:cNvSpPr>
            <p:nvPr/>
          </p:nvSpPr>
          <p:spPr bwMode="auto">
            <a:xfrm flipH="1">
              <a:off x="4243406" y="2915508"/>
              <a:ext cx="395444" cy="25193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9" name="Freeform 45">
              <a:extLst>
                <a:ext uri="{FF2B5EF4-FFF2-40B4-BE49-F238E27FC236}">
                  <a16:creationId xmlns:a16="http://schemas.microsoft.com/office/drawing/2014/main" id="{517D5C5E-5F43-475E-83AD-31479AC63694}"/>
                </a:ext>
              </a:extLst>
            </p:cNvPr>
            <p:cNvSpPr>
              <a:spLocks noChangeAspect="1" noEditPoints="1"/>
            </p:cNvSpPr>
            <p:nvPr/>
          </p:nvSpPr>
          <p:spPr bwMode="auto">
            <a:xfrm>
              <a:off x="4391482" y="3041477"/>
              <a:ext cx="425809" cy="32633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Ev3</a:t>
              </a:r>
            </a:p>
          </p:txBody>
        </p:sp>
      </p:grpSp>
    </p:spTree>
    <p:extLst>
      <p:ext uri="{BB962C8B-B14F-4D97-AF65-F5344CB8AC3E}">
        <p14:creationId xmlns:p14="http://schemas.microsoft.com/office/powerpoint/2010/main" val="4392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45"/>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62"/>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fill="hold"/>
                                        <p:tgtEl>
                                          <p:spTgt spid="68"/>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fill="hold"/>
                                        <p:tgtEl>
                                          <p:spTgt spid="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7095</Words>
  <Application>Microsoft Office PowerPoint</Application>
  <PresentationFormat>Widescreen</PresentationFormat>
  <Paragraphs>1049</Paragraphs>
  <Slides>36</Slides>
  <Notes>34</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Consolas</vt:lpstr>
      <vt:lpstr>Segoe UI</vt:lpstr>
      <vt:lpstr>Segoe UI Light</vt:lpstr>
      <vt:lpstr>Segoe UI Semibold</vt:lpstr>
      <vt:lpstr>Segoe UI Semilight</vt:lpstr>
      <vt:lpstr>Wingdings</vt:lpstr>
      <vt:lpstr>C+E Readiness Template</vt:lpstr>
      <vt:lpstr>SAP HANA on Azure Whiteboard Design Session (Trainer Deck)</vt:lpstr>
      <vt:lpstr>Abstract and learning objectives</vt:lpstr>
      <vt:lpstr>Step 1: Review the customer case study</vt:lpstr>
      <vt:lpstr>Customer situation : Contoso Group </vt:lpstr>
      <vt:lpstr>Contoso CIO Vision </vt:lpstr>
      <vt:lpstr>Contoso S/4HANA Deployment Priorities</vt:lpstr>
      <vt:lpstr>Contoso S/4HANA Requirements</vt:lpstr>
      <vt:lpstr>Discuss key design concepts (15 minutes)</vt:lpstr>
      <vt:lpstr>SAP on Azure – A wide variety on Compute instances</vt:lpstr>
      <vt:lpstr>Pick Azure Compute for HANA and Application Servers</vt:lpstr>
      <vt:lpstr>Choose Azure VM types to meet sizing requirements</vt:lpstr>
      <vt:lpstr>Premium Storage config to run HANA on M Series VM</vt:lpstr>
      <vt:lpstr>S/4HANA HA in Availability Set and DR across Regions</vt:lpstr>
      <vt:lpstr>S/4HANA HA and DR across Availability Zones</vt:lpstr>
      <vt:lpstr>Additional Note (Design)</vt:lpstr>
      <vt:lpstr>Azure Pricing Calculator</vt:lpstr>
      <vt:lpstr>Additional Note (Pricing) </vt:lpstr>
      <vt:lpstr>Customer needs and objections </vt:lpstr>
      <vt:lpstr>Step 2: Design and price the solution</vt:lpstr>
      <vt:lpstr>Step 3: Present the solution</vt:lpstr>
      <vt:lpstr>Wrap-up</vt:lpstr>
      <vt:lpstr>Preferred target audience </vt:lpstr>
      <vt:lpstr>Preferred solutions </vt:lpstr>
      <vt:lpstr>PowerPoint Presentation</vt:lpstr>
      <vt:lpstr>PowerPoint Presentation</vt:lpstr>
      <vt:lpstr>Baseline Knowledge for SAP as a Service on Azure</vt:lpstr>
      <vt:lpstr>Azure VM design tips</vt:lpstr>
      <vt:lpstr>S/4HANA on Azure : T-Shirt Pricing </vt:lpstr>
      <vt:lpstr>Azure Pricing Tips</vt:lpstr>
      <vt:lpstr>Automated deployment of HANA with Terraform and Ansible </vt:lpstr>
      <vt:lpstr>Roadmap</vt:lpstr>
      <vt:lpstr>PowerPoint Presentation</vt:lpstr>
      <vt:lpstr>Go Dos and Resources</vt:lpstr>
      <vt:lpstr>PowerPoint Presentation</vt:lpstr>
      <vt:lpstr>S/4HANA HA in Availability Set and DR across Regions (DR Failover)</vt:lpstr>
      <vt:lpstr>S/4HANA HA and DR across Availability Zones (DR Failover)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 on Azure</dc:title>
  <dc:creator/>
  <cp:lastModifiedBy/>
  <cp:revision>15</cp:revision>
  <dcterms:created xsi:type="dcterms:W3CDTF">2018-03-01T17:48:59Z</dcterms:created>
  <dcterms:modified xsi:type="dcterms:W3CDTF">2019-07-02T16:39:40Z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