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4"/>
  </p:sldMasterIdLst>
  <p:notesMasterIdLst>
    <p:notesMasterId r:id="rId29"/>
  </p:notesMasterIdLst>
  <p:handoutMasterIdLst>
    <p:handoutMasterId r:id="rId30"/>
  </p:handoutMasterIdLst>
  <p:sldIdLst>
    <p:sldId id="3743" r:id="rId5"/>
    <p:sldId id="3786" r:id="rId6"/>
    <p:sldId id="3763" r:id="rId7"/>
    <p:sldId id="3777" r:id="rId8"/>
    <p:sldId id="3778" r:id="rId9"/>
    <p:sldId id="3788" r:id="rId10"/>
    <p:sldId id="3782" r:id="rId11"/>
    <p:sldId id="3767" r:id="rId12"/>
    <p:sldId id="3793" r:id="rId13"/>
    <p:sldId id="3770" r:id="rId14"/>
    <p:sldId id="3791" r:id="rId15"/>
    <p:sldId id="3772" r:id="rId16"/>
    <p:sldId id="3790" r:id="rId17"/>
    <p:sldId id="3769" r:id="rId18"/>
    <p:sldId id="3781" r:id="rId19"/>
    <p:sldId id="3783" r:id="rId20"/>
    <p:sldId id="3787" r:id="rId21"/>
    <p:sldId id="3792" r:id="rId22"/>
    <p:sldId id="3774" r:id="rId23"/>
    <p:sldId id="3789" r:id="rId24"/>
    <p:sldId id="3784" r:id="rId25"/>
    <p:sldId id="3785" r:id="rId26"/>
    <p:sldId id="428" r:id="rId27"/>
    <p:sldId id="3741" r:id="rId28"/>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yne Meyer" initials="WM" lastIdx="4" clrIdx="0">
    <p:extLst/>
  </p:cmAuthor>
  <p:cmAuthor id="2" name="Nicolette Sharp (Prime 8)" initials="NS(8" lastIdx="4" clrIdx="1">
    <p:extLst/>
  </p:cmAuthor>
  <p:cmAuthor id="3" name="Sam Guckenheimer" initials="SG" lastIdx="2" clrIdx="2">
    <p:extLst>
      <p:ext uri="{19B8F6BF-5375-455C-9EA6-DF929625EA0E}">
        <p15:presenceInfo xmlns:p15="http://schemas.microsoft.com/office/powerpoint/2012/main" userId="S::samgu@microsoft.com::15ff1f82-b3d1-450b-8bfc-848e5572c8a8" providerId="AD"/>
      </p:ext>
    </p:extLst>
  </p:cmAuthor>
  <p:cmAuthor id="4" name="Fabian Wohlschläger" initials="FW" lastIdx="3" clrIdx="3">
    <p:extLst>
      <p:ext uri="{19B8F6BF-5375-455C-9EA6-DF929625EA0E}">
        <p15:presenceInfo xmlns:p15="http://schemas.microsoft.com/office/powerpoint/2012/main" userId="S::fawohlsc@microsoft.com::501a445a-9c21-4fc5-ac38-ee5715fb67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70C0"/>
    <a:srgbClr val="3583C2"/>
    <a:srgbClr val="F172AE"/>
    <a:srgbClr val="89B77F"/>
    <a:srgbClr val="85B47B"/>
    <a:srgbClr val="2560E0"/>
    <a:srgbClr val="D83B01"/>
    <a:srgbClr val="CB2E6D"/>
    <a:srgbClr val="00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autoAdjust="0"/>
    <p:restoredTop sz="70314" autoAdjust="0"/>
  </p:normalViewPr>
  <p:slideViewPr>
    <p:cSldViewPr snapToGrid="0">
      <p:cViewPr varScale="1">
        <p:scale>
          <a:sx n="65" d="100"/>
          <a:sy n="65" d="100"/>
        </p:scale>
        <p:origin x="48" y="20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4967-FA81-4ABF-8ECF-3BC820CEFADA}" type="doc">
      <dgm:prSet loTypeId="urn:microsoft.com/office/officeart/2005/8/layout/hProcess9" loCatId="process" qsTypeId="urn:microsoft.com/office/officeart/2005/8/quickstyle/simple1" qsCatId="simple" csTypeId="urn:microsoft.com/office/officeart/2005/8/colors/accent1_2" csCatId="accent1" phldr="1"/>
      <dgm:spPr/>
    </dgm:pt>
    <dgm:pt modelId="{012F7FC8-D10D-41F5-BD98-7F6197A1FD56}">
      <dgm:prSet phldrT="[Text]" custT="1"/>
      <dgm:spPr/>
      <dgm:t>
        <a:bodyPr/>
        <a:lstStyle/>
        <a:p>
          <a:r>
            <a:rPr lang="en-US" sz="1800" dirty="0"/>
            <a:t>Analyze domain</a:t>
          </a:r>
          <a:endParaRPr lang="LID4096" sz="1800" dirty="0"/>
        </a:p>
      </dgm:t>
    </dgm:pt>
    <dgm:pt modelId="{86AF344D-8F77-470D-BF2D-DA1C68960447}" type="parTrans" cxnId="{54581B1D-7D54-4755-966D-EF955EEE1034}">
      <dgm:prSet/>
      <dgm:spPr/>
      <dgm:t>
        <a:bodyPr/>
        <a:lstStyle/>
        <a:p>
          <a:endParaRPr lang="LID4096"/>
        </a:p>
      </dgm:t>
    </dgm:pt>
    <dgm:pt modelId="{76CC3C60-FE22-4603-9485-4C110608581C}" type="sibTrans" cxnId="{54581B1D-7D54-4755-966D-EF955EEE1034}">
      <dgm:prSet/>
      <dgm:spPr/>
      <dgm:t>
        <a:bodyPr/>
        <a:lstStyle/>
        <a:p>
          <a:endParaRPr lang="LID4096"/>
        </a:p>
      </dgm:t>
    </dgm:pt>
    <dgm:pt modelId="{C1AB7B88-959A-467E-9C63-7C1FD5EE791A}">
      <dgm:prSet phldrT="[Text]" custT="1"/>
      <dgm:spPr/>
      <dgm:t>
        <a:bodyPr/>
        <a:lstStyle/>
        <a:p>
          <a:r>
            <a:rPr lang="en-US" sz="1800" dirty="0"/>
            <a:t>Define bounded contexts</a:t>
          </a:r>
          <a:endParaRPr lang="LID4096" sz="1800" dirty="0"/>
        </a:p>
      </dgm:t>
    </dgm:pt>
    <dgm:pt modelId="{040422C9-A240-4F3F-A837-C1208CCDBF39}" type="parTrans" cxnId="{60FC1FDE-525F-479A-94F4-075355BD4CE1}">
      <dgm:prSet/>
      <dgm:spPr/>
      <dgm:t>
        <a:bodyPr/>
        <a:lstStyle/>
        <a:p>
          <a:endParaRPr lang="LID4096"/>
        </a:p>
      </dgm:t>
    </dgm:pt>
    <dgm:pt modelId="{6E914263-05B7-43A4-BD1C-85C72BCD7B37}" type="sibTrans" cxnId="{60FC1FDE-525F-479A-94F4-075355BD4CE1}">
      <dgm:prSet/>
      <dgm:spPr/>
      <dgm:t>
        <a:bodyPr/>
        <a:lstStyle/>
        <a:p>
          <a:endParaRPr lang="LID4096"/>
        </a:p>
      </dgm:t>
    </dgm:pt>
    <dgm:pt modelId="{B8A54243-77BF-400E-80DF-11F82A3C3491}">
      <dgm:prSet phldrT="[Text]" custT="1"/>
      <dgm:spPr/>
      <dgm:t>
        <a:bodyPr/>
        <a:lstStyle/>
        <a:p>
          <a:r>
            <a:rPr lang="en-US" sz="1800" dirty="0"/>
            <a:t>Define entities, aggregates &amp; services</a:t>
          </a:r>
          <a:endParaRPr lang="LID4096" sz="1800" dirty="0"/>
        </a:p>
      </dgm:t>
    </dgm:pt>
    <dgm:pt modelId="{6EED1F56-D51A-49C8-8C02-8047BC065A6A}" type="parTrans" cxnId="{D001ACDC-530D-4812-A89A-298539479DC0}">
      <dgm:prSet/>
      <dgm:spPr/>
      <dgm:t>
        <a:bodyPr/>
        <a:lstStyle/>
        <a:p>
          <a:endParaRPr lang="LID4096"/>
        </a:p>
      </dgm:t>
    </dgm:pt>
    <dgm:pt modelId="{E2AA7F98-974E-4616-B11F-5C271BC2F7A2}" type="sibTrans" cxnId="{D001ACDC-530D-4812-A89A-298539479DC0}">
      <dgm:prSet/>
      <dgm:spPr/>
      <dgm:t>
        <a:bodyPr/>
        <a:lstStyle/>
        <a:p>
          <a:endParaRPr lang="LID4096"/>
        </a:p>
      </dgm:t>
    </dgm:pt>
    <dgm:pt modelId="{6829E566-D48B-4532-B546-3FB8EF09E077}">
      <dgm:prSet phldrT="[Text]" custT="1"/>
      <dgm:spPr/>
      <dgm:t>
        <a:bodyPr/>
        <a:lstStyle/>
        <a:p>
          <a:r>
            <a:rPr lang="en-US" sz="1800" dirty="0"/>
            <a:t>Identity microservices</a:t>
          </a:r>
          <a:endParaRPr lang="LID4096" sz="1800" dirty="0"/>
        </a:p>
      </dgm:t>
    </dgm:pt>
    <dgm:pt modelId="{75503438-F609-40B3-8229-29F2DE72686A}" type="parTrans" cxnId="{F0D681D4-F28E-4879-959B-DF4784E1DE9E}">
      <dgm:prSet/>
      <dgm:spPr/>
      <dgm:t>
        <a:bodyPr/>
        <a:lstStyle/>
        <a:p>
          <a:endParaRPr lang="LID4096"/>
        </a:p>
      </dgm:t>
    </dgm:pt>
    <dgm:pt modelId="{970C05AE-9DDF-4D9E-B93A-04326746B018}" type="sibTrans" cxnId="{F0D681D4-F28E-4879-959B-DF4784E1DE9E}">
      <dgm:prSet/>
      <dgm:spPr/>
      <dgm:t>
        <a:bodyPr/>
        <a:lstStyle/>
        <a:p>
          <a:endParaRPr lang="LID4096"/>
        </a:p>
      </dgm:t>
    </dgm:pt>
    <dgm:pt modelId="{19F569EB-F8FE-40D4-8353-433C32920B2A}" type="pres">
      <dgm:prSet presAssocID="{44104967-FA81-4ABF-8ECF-3BC820CEFADA}" presName="CompostProcess" presStyleCnt="0">
        <dgm:presLayoutVars>
          <dgm:dir/>
          <dgm:resizeHandles val="exact"/>
        </dgm:presLayoutVars>
      </dgm:prSet>
      <dgm:spPr/>
    </dgm:pt>
    <dgm:pt modelId="{52B3E4A5-ADA1-429E-8B8F-5E74314F569B}" type="pres">
      <dgm:prSet presAssocID="{44104967-FA81-4ABF-8ECF-3BC820CEFADA}" presName="arrow" presStyleLbl="bgShp" presStyleIdx="0" presStyleCnt="1"/>
      <dgm:spPr/>
      <dgm:extLst>
        <a:ext uri="{E40237B7-FDA0-4F09-8148-C483321AD2D9}">
          <dgm14:cNvPr xmlns:dgm14="http://schemas.microsoft.com/office/drawing/2010/diagram" id="0" name="" descr="Worklow to identify service boundaries by leveraging Domain-driven Design principles. It's Bounded contexts, entities, aggregates and domain services are good candidates for microservices."/>
        </a:ext>
      </dgm:extLst>
    </dgm:pt>
    <dgm:pt modelId="{267FD9C7-4AF2-4EAD-88A4-4EDF08BA43A5}" type="pres">
      <dgm:prSet presAssocID="{44104967-FA81-4ABF-8ECF-3BC820CEFADA}" presName="linearProcess" presStyleCnt="0"/>
      <dgm:spPr/>
    </dgm:pt>
    <dgm:pt modelId="{A5F9F152-0FE1-4B79-86BC-919E7C3E4E3E}" type="pres">
      <dgm:prSet presAssocID="{012F7FC8-D10D-41F5-BD98-7F6197A1FD56}" presName="textNode" presStyleLbl="node1" presStyleIdx="0" presStyleCnt="4">
        <dgm:presLayoutVars>
          <dgm:bulletEnabled val="1"/>
        </dgm:presLayoutVars>
      </dgm:prSet>
      <dgm:spPr/>
    </dgm:pt>
    <dgm:pt modelId="{BF96E496-B80B-4B36-8337-2184FE12C4F3}" type="pres">
      <dgm:prSet presAssocID="{76CC3C60-FE22-4603-9485-4C110608581C}" presName="sibTrans" presStyleCnt="0"/>
      <dgm:spPr/>
    </dgm:pt>
    <dgm:pt modelId="{7AA21E74-C642-4D41-86B1-E4B7CA80FE7F}" type="pres">
      <dgm:prSet presAssocID="{C1AB7B88-959A-467E-9C63-7C1FD5EE791A}" presName="textNode" presStyleLbl="node1" presStyleIdx="1" presStyleCnt="4">
        <dgm:presLayoutVars>
          <dgm:bulletEnabled val="1"/>
        </dgm:presLayoutVars>
      </dgm:prSet>
      <dgm:spPr/>
    </dgm:pt>
    <dgm:pt modelId="{0188A3E6-BEB2-49F2-A568-C54DDC3517A3}" type="pres">
      <dgm:prSet presAssocID="{6E914263-05B7-43A4-BD1C-85C72BCD7B37}" presName="sibTrans" presStyleCnt="0"/>
      <dgm:spPr/>
    </dgm:pt>
    <dgm:pt modelId="{0C4C0D41-C8B5-444B-92F4-212774E0F56F}" type="pres">
      <dgm:prSet presAssocID="{B8A54243-77BF-400E-80DF-11F82A3C3491}" presName="textNode" presStyleLbl="node1" presStyleIdx="2" presStyleCnt="4">
        <dgm:presLayoutVars>
          <dgm:bulletEnabled val="1"/>
        </dgm:presLayoutVars>
      </dgm:prSet>
      <dgm:spPr/>
    </dgm:pt>
    <dgm:pt modelId="{67034882-FC6F-421F-BFAF-CC0DEDD7CA6D}" type="pres">
      <dgm:prSet presAssocID="{E2AA7F98-974E-4616-B11F-5C271BC2F7A2}" presName="sibTrans" presStyleCnt="0"/>
      <dgm:spPr/>
    </dgm:pt>
    <dgm:pt modelId="{E4781085-FEA1-440A-889B-E6DC31F6A670}" type="pres">
      <dgm:prSet presAssocID="{6829E566-D48B-4532-B546-3FB8EF09E077}" presName="textNode" presStyleLbl="node1" presStyleIdx="3" presStyleCnt="4">
        <dgm:presLayoutVars>
          <dgm:bulletEnabled val="1"/>
        </dgm:presLayoutVars>
      </dgm:prSet>
      <dgm:spPr/>
    </dgm:pt>
  </dgm:ptLst>
  <dgm:cxnLst>
    <dgm:cxn modelId="{1AFFC709-2BC1-4092-BB85-233AF7C4DA9D}" type="presOf" srcId="{C1AB7B88-959A-467E-9C63-7C1FD5EE791A}" destId="{7AA21E74-C642-4D41-86B1-E4B7CA80FE7F}" srcOrd="0" destOrd="0" presId="urn:microsoft.com/office/officeart/2005/8/layout/hProcess9"/>
    <dgm:cxn modelId="{54581B1D-7D54-4755-966D-EF955EEE1034}" srcId="{44104967-FA81-4ABF-8ECF-3BC820CEFADA}" destId="{012F7FC8-D10D-41F5-BD98-7F6197A1FD56}" srcOrd="0" destOrd="0" parTransId="{86AF344D-8F77-470D-BF2D-DA1C68960447}" sibTransId="{76CC3C60-FE22-4603-9485-4C110608581C}"/>
    <dgm:cxn modelId="{BF4C0126-3D46-4281-AF43-475D02447FE7}" type="presOf" srcId="{012F7FC8-D10D-41F5-BD98-7F6197A1FD56}" destId="{A5F9F152-0FE1-4B79-86BC-919E7C3E4E3E}" srcOrd="0" destOrd="0" presId="urn:microsoft.com/office/officeart/2005/8/layout/hProcess9"/>
    <dgm:cxn modelId="{32620069-376D-4540-B7ED-AF1E044DB99A}" type="presOf" srcId="{B8A54243-77BF-400E-80DF-11F82A3C3491}" destId="{0C4C0D41-C8B5-444B-92F4-212774E0F56F}" srcOrd="0" destOrd="0" presId="urn:microsoft.com/office/officeart/2005/8/layout/hProcess9"/>
    <dgm:cxn modelId="{F49FF959-5210-4FEC-BBE8-C1F4654A750B}" type="presOf" srcId="{6829E566-D48B-4532-B546-3FB8EF09E077}" destId="{E4781085-FEA1-440A-889B-E6DC31F6A670}" srcOrd="0" destOrd="0" presId="urn:microsoft.com/office/officeart/2005/8/layout/hProcess9"/>
    <dgm:cxn modelId="{EA3BDCAA-2C9E-4A50-B198-B017A8171381}" type="presOf" srcId="{44104967-FA81-4ABF-8ECF-3BC820CEFADA}" destId="{19F569EB-F8FE-40D4-8353-433C32920B2A}" srcOrd="0" destOrd="0" presId="urn:microsoft.com/office/officeart/2005/8/layout/hProcess9"/>
    <dgm:cxn modelId="{F0D681D4-F28E-4879-959B-DF4784E1DE9E}" srcId="{44104967-FA81-4ABF-8ECF-3BC820CEFADA}" destId="{6829E566-D48B-4532-B546-3FB8EF09E077}" srcOrd="3" destOrd="0" parTransId="{75503438-F609-40B3-8229-29F2DE72686A}" sibTransId="{970C05AE-9DDF-4D9E-B93A-04326746B018}"/>
    <dgm:cxn modelId="{D001ACDC-530D-4812-A89A-298539479DC0}" srcId="{44104967-FA81-4ABF-8ECF-3BC820CEFADA}" destId="{B8A54243-77BF-400E-80DF-11F82A3C3491}" srcOrd="2" destOrd="0" parTransId="{6EED1F56-D51A-49C8-8C02-8047BC065A6A}" sibTransId="{E2AA7F98-974E-4616-B11F-5C271BC2F7A2}"/>
    <dgm:cxn modelId="{60FC1FDE-525F-479A-94F4-075355BD4CE1}" srcId="{44104967-FA81-4ABF-8ECF-3BC820CEFADA}" destId="{C1AB7B88-959A-467E-9C63-7C1FD5EE791A}" srcOrd="1" destOrd="0" parTransId="{040422C9-A240-4F3F-A837-C1208CCDBF39}" sibTransId="{6E914263-05B7-43A4-BD1C-85C72BCD7B37}"/>
    <dgm:cxn modelId="{2FAB17A9-64FE-4267-94B3-4E35A0D9B8A1}" type="presParOf" srcId="{19F569EB-F8FE-40D4-8353-433C32920B2A}" destId="{52B3E4A5-ADA1-429E-8B8F-5E74314F569B}" srcOrd="0" destOrd="0" presId="urn:microsoft.com/office/officeart/2005/8/layout/hProcess9"/>
    <dgm:cxn modelId="{70C28CC9-B55A-480B-954F-B8566E0CD136}" type="presParOf" srcId="{19F569EB-F8FE-40D4-8353-433C32920B2A}" destId="{267FD9C7-4AF2-4EAD-88A4-4EDF08BA43A5}" srcOrd="1" destOrd="0" presId="urn:microsoft.com/office/officeart/2005/8/layout/hProcess9"/>
    <dgm:cxn modelId="{C8060C11-184E-4EFA-B548-F6AEAE8131BD}" type="presParOf" srcId="{267FD9C7-4AF2-4EAD-88A4-4EDF08BA43A5}" destId="{A5F9F152-0FE1-4B79-86BC-919E7C3E4E3E}" srcOrd="0" destOrd="0" presId="urn:microsoft.com/office/officeart/2005/8/layout/hProcess9"/>
    <dgm:cxn modelId="{C8F6EA48-CE04-492F-BE3A-B4B95BED9BB7}" type="presParOf" srcId="{267FD9C7-4AF2-4EAD-88A4-4EDF08BA43A5}" destId="{BF96E496-B80B-4B36-8337-2184FE12C4F3}" srcOrd="1" destOrd="0" presId="urn:microsoft.com/office/officeart/2005/8/layout/hProcess9"/>
    <dgm:cxn modelId="{A465FDE6-DFC3-45C2-85ED-BFB5A959F53B}" type="presParOf" srcId="{267FD9C7-4AF2-4EAD-88A4-4EDF08BA43A5}" destId="{7AA21E74-C642-4D41-86B1-E4B7CA80FE7F}" srcOrd="2" destOrd="0" presId="urn:microsoft.com/office/officeart/2005/8/layout/hProcess9"/>
    <dgm:cxn modelId="{74E0957B-E250-4222-8817-EC5D1F3C48E4}" type="presParOf" srcId="{267FD9C7-4AF2-4EAD-88A4-4EDF08BA43A5}" destId="{0188A3E6-BEB2-49F2-A568-C54DDC3517A3}" srcOrd="3" destOrd="0" presId="urn:microsoft.com/office/officeart/2005/8/layout/hProcess9"/>
    <dgm:cxn modelId="{0435D669-BA86-4832-814B-9FDDB0189FFE}" type="presParOf" srcId="{267FD9C7-4AF2-4EAD-88A4-4EDF08BA43A5}" destId="{0C4C0D41-C8B5-444B-92F4-212774E0F56F}" srcOrd="4" destOrd="0" presId="urn:microsoft.com/office/officeart/2005/8/layout/hProcess9"/>
    <dgm:cxn modelId="{EE69A6EC-8599-407B-BBA0-2F07C7BBFB3E}" type="presParOf" srcId="{267FD9C7-4AF2-4EAD-88A4-4EDF08BA43A5}" destId="{67034882-FC6F-421F-BFAF-CC0DEDD7CA6D}" srcOrd="5" destOrd="0" presId="urn:microsoft.com/office/officeart/2005/8/layout/hProcess9"/>
    <dgm:cxn modelId="{004A023C-343B-4D70-B53D-E51B7E31712E}" type="presParOf" srcId="{267FD9C7-4AF2-4EAD-88A4-4EDF08BA43A5}" destId="{E4781085-FEA1-440A-889B-E6DC31F6A6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3E4A5-ADA1-429E-8B8F-5E74314F569B}">
      <dsp:nvSpPr>
        <dsp:cNvPr id="0" name=""/>
        <dsp:cNvSpPr/>
      </dsp:nvSpPr>
      <dsp:spPr>
        <a:xfrm>
          <a:off x="877870" y="0"/>
          <a:ext cx="9949199" cy="27536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9F152-0FE1-4B79-86BC-919E7C3E4E3E}">
      <dsp:nvSpPr>
        <dsp:cNvPr id="0" name=""/>
        <dsp:cNvSpPr/>
      </dsp:nvSpPr>
      <dsp:spPr>
        <a:xfrm>
          <a:off x="4000" y="826085"/>
          <a:ext cx="2599319" cy="11014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Analyze domain</a:t>
          </a:r>
          <a:endParaRPr lang="LID4096" sz="1800" kern="1200" dirty="0"/>
        </a:p>
      </dsp:txBody>
      <dsp:txXfrm>
        <a:off x="57768" y="879853"/>
        <a:ext cx="2491783" cy="993911"/>
      </dsp:txXfrm>
    </dsp:sp>
    <dsp:sp modelId="{7AA21E74-C642-4D41-86B1-E4B7CA80FE7F}">
      <dsp:nvSpPr>
        <dsp:cNvPr id="0" name=""/>
        <dsp:cNvSpPr/>
      </dsp:nvSpPr>
      <dsp:spPr>
        <a:xfrm>
          <a:off x="3036540" y="826085"/>
          <a:ext cx="2599319" cy="11014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Define bounded contexts</a:t>
          </a:r>
          <a:endParaRPr lang="LID4096" sz="1800" kern="1200" dirty="0"/>
        </a:p>
      </dsp:txBody>
      <dsp:txXfrm>
        <a:off x="3090308" y="879853"/>
        <a:ext cx="2491783" cy="993911"/>
      </dsp:txXfrm>
    </dsp:sp>
    <dsp:sp modelId="{0C4C0D41-C8B5-444B-92F4-212774E0F56F}">
      <dsp:nvSpPr>
        <dsp:cNvPr id="0" name=""/>
        <dsp:cNvSpPr/>
      </dsp:nvSpPr>
      <dsp:spPr>
        <a:xfrm>
          <a:off x="6069080" y="826085"/>
          <a:ext cx="2599319" cy="11014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Define entities, aggregates &amp; services</a:t>
          </a:r>
          <a:endParaRPr lang="LID4096" sz="1800" kern="1200" dirty="0"/>
        </a:p>
      </dsp:txBody>
      <dsp:txXfrm>
        <a:off x="6122848" y="879853"/>
        <a:ext cx="2491783" cy="993911"/>
      </dsp:txXfrm>
    </dsp:sp>
    <dsp:sp modelId="{E4781085-FEA1-440A-889B-E6DC31F6A670}">
      <dsp:nvSpPr>
        <dsp:cNvPr id="0" name=""/>
        <dsp:cNvSpPr/>
      </dsp:nvSpPr>
      <dsp:spPr>
        <a:xfrm>
          <a:off x="9101620" y="826085"/>
          <a:ext cx="2599319" cy="11014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Identity microservices</a:t>
          </a:r>
          <a:endParaRPr lang="LID4096" sz="1800" kern="1200" dirty="0"/>
        </a:p>
      </dsp:txBody>
      <dsp:txXfrm>
        <a:off x="9155388" y="879853"/>
        <a:ext cx="2491783" cy="9939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4DFFC-B4E7-AD45-ACE5-CDFAB404B058}"/>
              </a:ext>
            </a:extLst>
          </p:cNvPr>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21C4A65-5704-E546-A247-3E2210C03FB5}"/>
              </a:ext>
            </a:extLst>
          </p:cNvPr>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2B750920-92A4-224B-9AE0-2C8C93DBE13A}" type="datetimeFigureOut">
              <a:rPr lang="en-US" smtClean="0"/>
              <a:t>3/21/2019</a:t>
            </a:fld>
            <a:endParaRPr lang="en-US" dirty="0"/>
          </a:p>
        </p:txBody>
      </p:sp>
      <p:sp>
        <p:nvSpPr>
          <p:cNvPr id="4" name="Footer Placeholder 3">
            <a:extLst>
              <a:ext uri="{FF2B5EF4-FFF2-40B4-BE49-F238E27FC236}">
                <a16:creationId xmlns:a16="http://schemas.microsoft.com/office/drawing/2014/main" id="{BA6685E3-1FEC-754E-BA37-188D6CA3EA4B}"/>
              </a:ext>
            </a:extLst>
          </p:cNvPr>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6ADD2A-87F8-4D4B-B9A4-FF4862683136}"/>
              </a:ext>
            </a:extLst>
          </p:cNvPr>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D6DF1726-3F9B-AA43-AF69-3C84FCFF3412}" type="slidenum">
              <a:rPr lang="en-US" smtClean="0"/>
              <a:t>‹#›</a:t>
            </a:fld>
            <a:endParaRPr lang="en-US" dirty="0"/>
          </a:p>
        </p:txBody>
      </p:sp>
    </p:spTree>
    <p:extLst>
      <p:ext uri="{BB962C8B-B14F-4D97-AF65-F5344CB8AC3E}">
        <p14:creationId xmlns:p14="http://schemas.microsoft.com/office/powerpoint/2010/main" val="3817226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dirty="0"/>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68BF023B-10D3-4BAF-A407-4B4ABDDCF7DA}" type="datetimeFigureOut">
              <a:rPr lang="en-US" smtClean="0"/>
              <a:t>3/21/2019</a:t>
            </a:fld>
            <a:endParaRPr lang="en-US" dirty="0"/>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3D7B9D4F-5F19-438C-92E8-037C6AE8F87D}" type="slidenum">
              <a:rPr lang="en-US" smtClean="0"/>
              <a:t>‹#›</a:t>
            </a:fld>
            <a:endParaRPr lang="en-US" dirty="0"/>
          </a:p>
        </p:txBody>
      </p:sp>
    </p:spTree>
    <p:extLst>
      <p:ext uri="{BB962C8B-B14F-4D97-AF65-F5344CB8AC3E}">
        <p14:creationId xmlns:p14="http://schemas.microsoft.com/office/powerpoint/2010/main" val="50684316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This slide deck may support educating the customers about Microservices. The target audience are customer architects and their senior engineers (Level 300/400). It is mostly cloud agnostic, but Microsoft Azure can help a lot managing all this moving pieces. Microservices itself are quiet useful during app modernization and cloud migration. Mastering microservices requires a high degree of automation, so additional education in Azure DevOps might be a possible follow-up to this presentation. Finally looking into container orchestrators like Azure Kubernetes Service or Service Fabric will also be required for adopting microservices in an efficient manner.</a:t>
            </a:r>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1813117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Let’s make an analogy when comparing synchronous to asynchronous communication. Synchronous communication is like paying with your credit card. You insert your card, input your PIN and wait for the transaction to be approved. In contrast, Asynchronous communication is non-blocking. It is more like ordering a pizza. You order it online and, at some point in time you get it delivered. While you could let microservices interact with each other using only synchronous HTTP-based REST APIs, this might not be desirable. For instance think of downstream calls: Microservice A calls Microservice B, which then calls Microservice C and fails. How can you rollback and compensate this business transactions? Also think about availability and scalability. With synchronous communication the sender always waits for a response. If the receiver is temporarily not available, you have a problem. Also you basically block a thread on the sender and the receiver side, which obviously has some hardware-based limitations. Reliability, scalability and error handling using dead-letter queues is where asynchronous communication typically shines. Following leverage synchronous communication on the UI side of things where waiting is desired. Between the microservices use asynchronous communication. If that does not work for you, you might want to reconsider your business and service boundaries.</a:t>
            </a:r>
          </a:p>
        </p:txBody>
      </p:sp>
      <p:sp>
        <p:nvSpPr>
          <p:cNvPr id="4" name="Slide Number Placeholder 3"/>
          <p:cNvSpPr>
            <a:spLocks noGrp="1"/>
          </p:cNvSpPr>
          <p:nvPr>
            <p:ph type="sldNum" sz="quarter" idx="10"/>
          </p:nvPr>
        </p:nvSpPr>
        <p:spPr/>
        <p:txBody>
          <a:bodyPr/>
          <a:lstStyle/>
          <a:p>
            <a:fld id="{3D7B9D4F-5F19-438C-92E8-037C6AE8F87D}" type="slidenum">
              <a:rPr lang="en-US" smtClean="0"/>
              <a:t>10</a:t>
            </a:fld>
            <a:endParaRPr lang="en-US" dirty="0"/>
          </a:p>
        </p:txBody>
      </p:sp>
    </p:spTree>
    <p:extLst>
      <p:ext uri="{BB962C8B-B14F-4D97-AF65-F5344CB8AC3E}">
        <p14:creationId xmlns:p14="http://schemas.microsoft.com/office/powerpoint/2010/main" val="1628904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Some cross-cutting concerns are required for all microservices, i.e. authentication, SSL termination and client throttling. You do not want the management burden and let each microservice provide their own implementation of this cross-cutting concern. Better offload these concerns to a central gateway component so you can change them easily. This so-called API gateways also might help you with routing your request to the right microservice. Especially in mobile scenarios, you might want to also aggregate responses of microservices, just to take mobile network latency into consideration.</a:t>
            </a:r>
          </a:p>
        </p:txBody>
      </p:sp>
      <p:sp>
        <p:nvSpPr>
          <p:cNvPr id="4" name="Slide Number Placeholder 3"/>
          <p:cNvSpPr>
            <a:spLocks noGrp="1"/>
          </p:cNvSpPr>
          <p:nvPr>
            <p:ph type="sldNum" sz="quarter" idx="10"/>
          </p:nvPr>
        </p:nvSpPr>
        <p:spPr/>
        <p:txBody>
          <a:bodyPr/>
          <a:lstStyle/>
          <a:p>
            <a:fld id="{3D7B9D4F-5F19-438C-92E8-037C6AE8F87D}" type="slidenum">
              <a:rPr lang="en-US" smtClean="0"/>
              <a:t>11</a:t>
            </a:fld>
            <a:endParaRPr lang="en-US" dirty="0"/>
          </a:p>
        </p:txBody>
      </p:sp>
    </p:spTree>
    <p:extLst>
      <p:ext uri="{BB962C8B-B14F-4D97-AF65-F5344CB8AC3E}">
        <p14:creationId xmlns:p14="http://schemas.microsoft.com/office/powerpoint/2010/main" val="171838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Let’s talk about workflows. Workflows typically span multiple microservices, but also include a certain state to indicate its progress. You might use a dedicated workflow engine and perform orchestration, similar to the director of an orchestra. While this provides you great transparency about the progress, it also comes with a certain coupling. If less coupling is more desirable use choreography, which implicitly creates a workflow using an event-driven approach.</a:t>
            </a:r>
          </a:p>
        </p:txBody>
      </p:sp>
      <p:sp>
        <p:nvSpPr>
          <p:cNvPr id="4" name="Slide Number Placeholder 3"/>
          <p:cNvSpPr>
            <a:spLocks noGrp="1"/>
          </p:cNvSpPr>
          <p:nvPr>
            <p:ph type="sldNum" sz="quarter" idx="10"/>
          </p:nvPr>
        </p:nvSpPr>
        <p:spPr/>
        <p:txBody>
          <a:bodyPr/>
          <a:lstStyle/>
          <a:p>
            <a:fld id="{3D7B9D4F-5F19-438C-92E8-037C6AE8F87D}" type="slidenum">
              <a:rPr lang="en-US" smtClean="0"/>
              <a:t>12</a:t>
            </a:fld>
            <a:endParaRPr lang="en-US" dirty="0"/>
          </a:p>
        </p:txBody>
      </p:sp>
    </p:spTree>
    <p:extLst>
      <p:ext uri="{BB962C8B-B14F-4D97-AF65-F5344CB8AC3E}">
        <p14:creationId xmlns:p14="http://schemas.microsoft.com/office/powerpoint/2010/main" val="2071477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Usually a microservice-based system does not stand for its own, it might talk to mainframes, invoke some external REST services etc. As stated, we desire asynchronous communication between the microservices to especially guarantee a certain reliability and error handling. As a solution you could plugin a proxy service in between your microservice and the remote service, the so-called Ambassador. The Ambassador provides you the capabilities the remote service is missing and also allows you to encapsulate its communication details.</a:t>
            </a:r>
          </a:p>
        </p:txBody>
      </p:sp>
      <p:sp>
        <p:nvSpPr>
          <p:cNvPr id="4" name="Slide Number Placeholder 3"/>
          <p:cNvSpPr>
            <a:spLocks noGrp="1"/>
          </p:cNvSpPr>
          <p:nvPr>
            <p:ph type="sldNum" sz="quarter" idx="10"/>
          </p:nvPr>
        </p:nvSpPr>
        <p:spPr/>
        <p:txBody>
          <a:bodyPr/>
          <a:lstStyle/>
          <a:p>
            <a:fld id="{3D7B9D4F-5F19-438C-92E8-037C6AE8F87D}" type="slidenum">
              <a:rPr lang="en-US" smtClean="0"/>
              <a:t>13</a:t>
            </a:fld>
            <a:endParaRPr lang="en-US" dirty="0"/>
          </a:p>
        </p:txBody>
      </p:sp>
    </p:spTree>
    <p:extLst>
      <p:ext uri="{BB962C8B-B14F-4D97-AF65-F5344CB8AC3E}">
        <p14:creationId xmlns:p14="http://schemas.microsoft.com/office/powerpoint/2010/main" val="2617630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Data is one of the trickiest parts when embracing a microservice-based architecture. Every microservice manages its own data store, so there is no sharing of data stores between services. Some services might represent the source of truth for a given entity (“master”), while others might hold a subset of the entity. Takes for instance an e-commerce application. Probably there will be some user management microservice connected to a CRM system. Other microservices might also require part of the user data, i.e. the users name and shipping address are required in the shipping microservice. As stated previously, microservices should use asynchronous communication to talk to each other. So you could easily publish changes from the user management service (“master”) and subscribe from the shipping microservice. Basically embracing eventual consistency, which scales quiet well within distributed systems. Also you might embrace polyglot persistence using different data stores for different purposes, i.e. graphs, documents, etc.</a:t>
            </a:r>
          </a:p>
        </p:txBody>
      </p:sp>
      <p:sp>
        <p:nvSpPr>
          <p:cNvPr id="4" name="Slide Number Placeholder 3"/>
          <p:cNvSpPr>
            <a:spLocks noGrp="1"/>
          </p:cNvSpPr>
          <p:nvPr>
            <p:ph type="sldNum" sz="quarter" idx="10"/>
          </p:nvPr>
        </p:nvSpPr>
        <p:spPr/>
        <p:txBody>
          <a:bodyPr/>
          <a:lstStyle/>
          <a:p>
            <a:fld id="{3D7B9D4F-5F19-438C-92E8-037C6AE8F87D}" type="slidenum">
              <a:rPr lang="en-US" smtClean="0"/>
              <a:t>14</a:t>
            </a:fld>
            <a:endParaRPr lang="en-US" dirty="0"/>
          </a:p>
        </p:txBody>
      </p:sp>
    </p:spTree>
    <p:extLst>
      <p:ext uri="{BB962C8B-B14F-4D97-AF65-F5344CB8AC3E}">
        <p14:creationId xmlns:p14="http://schemas.microsoft.com/office/powerpoint/2010/main" val="4244070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As previously stated, every microservice manages its own data store, so there is no sharing of data stores between services. But there is one exception. Reporting systems need to aggregate the data in order to provide meaningful insights. Best practice here is to use data pumps, which are provided by the teams managing their microservices. When a change is required in a microservice, the corresponding team is also responsible for updating the data pump. Following the microservice and the data pump should also be versioned and deployed together. Every microservice might have a corresponding database schema in the reporting system, which itself uses materialized views for data aggregation. As stated previously, microservices should use asynchronous communication to talk to each other. Event data pumps is a flavor of data pumps, which leverage asynchronous communication to propagate change events to the reporting system. This approach is very similar to the one described for data replication in the previous slide about data considerations. Event data pumps allow even more loose coupling then traditional data pumps, but also provide less throughput. Again there is no silver bullet, you just have to decide what you want to optimize for.</a:t>
            </a:r>
          </a:p>
        </p:txBody>
      </p:sp>
      <p:sp>
        <p:nvSpPr>
          <p:cNvPr id="4" name="Slide Number Placeholder 3"/>
          <p:cNvSpPr>
            <a:spLocks noGrp="1"/>
          </p:cNvSpPr>
          <p:nvPr>
            <p:ph type="sldNum" sz="quarter" idx="10"/>
          </p:nvPr>
        </p:nvSpPr>
        <p:spPr/>
        <p:txBody>
          <a:bodyPr/>
          <a:lstStyle/>
          <a:p>
            <a:fld id="{3D7B9D4F-5F19-438C-92E8-037C6AE8F87D}" type="slidenum">
              <a:rPr lang="en-US" smtClean="0"/>
              <a:t>15</a:t>
            </a:fld>
            <a:endParaRPr lang="en-US" dirty="0"/>
          </a:p>
        </p:txBody>
      </p:sp>
    </p:spTree>
    <p:extLst>
      <p:ext uri="{BB962C8B-B14F-4D97-AF65-F5344CB8AC3E}">
        <p14:creationId xmlns:p14="http://schemas.microsoft.com/office/powerpoint/2010/main" val="2773701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When splitting systems into multiple microservices there are, generally speaking, 3 choices for managing the UX/UI. One option would be to have just a single UI, which calls the microservices via REST APIs. This approach provides the greatest alignment in terms of UX/UI, but also makes the UI dependent to all microservices. You can mitigate the problem by properly versioning the REST APIs, e.g. using semantic versioning. Another approach might be that every microservices provides its own UI, resulting in multiple UIs or web apps. The menu and stylesheets would be centrally provided by another microservice. Having multiple UIs provides you with the greatest independency, but also makes alignment of UX/UI difficult. Usually it makes sense for very large UIs, which can be separated on a more coarse-grained level. A good example are large tax forms, which you develop for one tax year and unlikely change often. A mixed approach would be to develop a composite UI. Centrally only a UI Shell is provided. This UI Shell is basically a skeleton to add web components provided by different microservices. Since this web components are all embedded in the UI Shell, things like having a unified UI/UX become much easier.</a:t>
            </a:r>
          </a:p>
        </p:txBody>
      </p:sp>
      <p:sp>
        <p:nvSpPr>
          <p:cNvPr id="4" name="Slide Number Placeholder 3"/>
          <p:cNvSpPr>
            <a:spLocks noGrp="1"/>
          </p:cNvSpPr>
          <p:nvPr>
            <p:ph type="sldNum" sz="quarter" idx="10"/>
          </p:nvPr>
        </p:nvSpPr>
        <p:spPr/>
        <p:txBody>
          <a:bodyPr/>
          <a:lstStyle/>
          <a:p>
            <a:fld id="{3D7B9D4F-5F19-438C-92E8-037C6AE8F87D}" type="slidenum">
              <a:rPr lang="en-US" smtClean="0"/>
              <a:t>16</a:t>
            </a:fld>
            <a:endParaRPr lang="en-US" dirty="0"/>
          </a:p>
        </p:txBody>
      </p:sp>
    </p:spTree>
    <p:extLst>
      <p:ext uri="{BB962C8B-B14F-4D97-AF65-F5344CB8AC3E}">
        <p14:creationId xmlns:p14="http://schemas.microsoft.com/office/powerpoint/2010/main" val="1218649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Mastering microservices requires a high degree of automation, so DevOps is a key skill to master. Continuously integrate your code base and especially embrace automatic testing. Automatically and constantly release your microservices following the best practice of Continuous Deployment. Better have many small deployments than one large one most likely to fail. Things like testing in production may relieve you from the burden of test data management, which gets quiet complicated in every distributed system. Use continuous learning and monitoring to gain fast feedback if your changes work in production.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834597" eaLnBrk="0" hangingPunct="0"/>
            <a:r>
              <a:rPr lang="en-US" sz="8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3/21/2019 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478696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One of the more well-known models in the test automation world is the Test Pyramid. It outlines how a well-structured test suite looks like, based on the application layers being tested. While unit tests usually focus on the smaller units like classes containing business logic, service tests are testing the integration of the classes within a microservice including its data store. Some tests require a more end-to-end scope involving many microservices, like UI tests, security tests and performance tests. The key is that you automate almost everything. Manual tests should be avoided but might be required for instance if you want to do explorative manual testing first before automating via a UI test in the following sprint. Running all tests gives you the greatest confidence, but also requires a longer test duration and end-to-end tests are also more likely to break. The surface of each test category in the test pyramid also indicates the amount of tests you should have – most of them should be fast running service and even more unit tests. Since they cover already a lot of testing ground, you are already quiet confident when they succeed. Finally monitor the test coverage of your automated tests.</a:t>
            </a:r>
          </a:p>
        </p:txBody>
      </p:sp>
      <p:sp>
        <p:nvSpPr>
          <p:cNvPr id="4" name="Slide Number Placeholder 3"/>
          <p:cNvSpPr>
            <a:spLocks noGrp="1"/>
          </p:cNvSpPr>
          <p:nvPr>
            <p:ph type="sldNum" sz="quarter" idx="10"/>
          </p:nvPr>
        </p:nvSpPr>
        <p:spPr/>
        <p:txBody>
          <a:bodyPr/>
          <a:lstStyle/>
          <a:p>
            <a:fld id="{3D7B9D4F-5F19-438C-92E8-037C6AE8F87D}" type="slidenum">
              <a:rPr lang="en-US" smtClean="0"/>
              <a:t>18</a:t>
            </a:fld>
            <a:endParaRPr lang="en-US" dirty="0"/>
          </a:p>
        </p:txBody>
      </p:sp>
    </p:spTree>
    <p:extLst>
      <p:ext uri="{BB962C8B-B14F-4D97-AF65-F5344CB8AC3E}">
        <p14:creationId xmlns:p14="http://schemas.microsoft.com/office/powerpoint/2010/main" val="638318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Business processes usually span multiple microservices. Since each microservice individually performs logging, a logging system is required to aggregate them. Use a CorrelationId known by all microservices to identify the instance of your business process. This helps you especially during error tracking and mitigation. Also the application monitoring should allow you drill-down from system level to each microservices to identify the root cause of an error quickly. Azure for instance provides you with Azure Monitor and the screenshot of the dashboard is actually the one provided by Service Fabric.</a:t>
            </a:r>
          </a:p>
        </p:txBody>
      </p:sp>
      <p:sp>
        <p:nvSpPr>
          <p:cNvPr id="4" name="Slide Number Placeholder 3"/>
          <p:cNvSpPr>
            <a:spLocks noGrp="1"/>
          </p:cNvSpPr>
          <p:nvPr>
            <p:ph type="sldNum" sz="quarter" idx="10"/>
          </p:nvPr>
        </p:nvSpPr>
        <p:spPr/>
        <p:txBody>
          <a:bodyPr/>
          <a:lstStyle/>
          <a:p>
            <a:fld id="{3D7B9D4F-5F19-438C-92E8-037C6AE8F87D}" type="slidenum">
              <a:rPr lang="en-US" smtClean="0"/>
              <a:t>19</a:t>
            </a:fld>
            <a:endParaRPr lang="en-US" dirty="0"/>
          </a:p>
        </p:txBody>
      </p:sp>
    </p:spTree>
    <p:extLst>
      <p:ext uri="{BB962C8B-B14F-4D97-AF65-F5344CB8AC3E}">
        <p14:creationId xmlns:p14="http://schemas.microsoft.com/office/powerpoint/2010/main" val="404379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In order to better understand the microservices, someone also has to understand the characteristics of monoliths and see how they differ. Monoliths basically are packaged and deployed as a single unit, implementing multiple business concerns. In contrast, microservices split this business concerns on multiple packaged and deployable units. As we will see, microservices are no silver bullet. There are use cases for microservices and for monoliths as well.</a:t>
            </a:r>
          </a:p>
        </p:txBody>
      </p:sp>
      <p:sp>
        <p:nvSpPr>
          <p:cNvPr id="4" name="Slide Number Placeholder 3"/>
          <p:cNvSpPr>
            <a:spLocks noGrp="1"/>
          </p:cNvSpPr>
          <p:nvPr>
            <p:ph type="sldNum" sz="quarter" idx="10"/>
          </p:nvPr>
        </p:nvSpPr>
        <p:spPr/>
        <p:txBody>
          <a:bodyPr/>
          <a:lstStyle/>
          <a:p>
            <a:fld id="{3D7B9D4F-5F19-438C-92E8-037C6AE8F87D}" type="slidenum">
              <a:rPr lang="en-US" smtClean="0"/>
              <a:t>2</a:t>
            </a:fld>
            <a:endParaRPr lang="en-US" dirty="0"/>
          </a:p>
        </p:txBody>
      </p:sp>
    </p:spTree>
    <p:extLst>
      <p:ext uri="{BB962C8B-B14F-4D97-AF65-F5344CB8AC3E}">
        <p14:creationId xmlns:p14="http://schemas.microsoft.com/office/powerpoint/2010/main" val="3070305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Handling so much moving pieces in a microservice-based system, requires a proper hosting platform to orchestrate your workloads. Virtual machines require too much handcrafting and you cannot achieve high density and infrastructure utilization due to port exhaustion. Embracing containers and/or serverless is a way better solution to abstract the operational complexity. With containers, you basically package your application in a Docker container and run it on a container orchestrator like Kubernetes. This approach also helps you standardizing your DevOps approach and your hosting platform, since the container is the common denominator. They are especially helpful when modernizing existing applications in a brownfield approach, since containers can run on-premise and in the cloud. Again Azure provides you with a lot of choices here – i.e. Azure Kubernetes Service, Service Fabric, Service Fabric Mesh, RedHat OpenShift and Pivotal Cloud Foundry. When starting from greenfield, you might go even one abstraction layer higher and embrace serverless by using Azure Functions, Logic Apps and Event Grid. With serverless applications you only ship the code and do not worry about the infrastructure at all.</a:t>
            </a:r>
          </a:p>
        </p:txBody>
      </p:sp>
      <p:sp>
        <p:nvSpPr>
          <p:cNvPr id="4" name="Slide Number Placeholder 3"/>
          <p:cNvSpPr>
            <a:spLocks noGrp="1"/>
          </p:cNvSpPr>
          <p:nvPr>
            <p:ph type="sldNum" sz="quarter" idx="10"/>
          </p:nvPr>
        </p:nvSpPr>
        <p:spPr/>
        <p:txBody>
          <a:bodyPr/>
          <a:lstStyle/>
          <a:p>
            <a:fld id="{3D7B9D4F-5F19-438C-92E8-037C6AE8F87D}" type="slidenum">
              <a:rPr lang="en-US" smtClean="0"/>
              <a:t>20</a:t>
            </a:fld>
            <a:endParaRPr lang="en-US" dirty="0"/>
          </a:p>
        </p:txBody>
      </p:sp>
    </p:spTree>
    <p:extLst>
      <p:ext uri="{BB962C8B-B14F-4D97-AF65-F5344CB8AC3E}">
        <p14:creationId xmlns:p14="http://schemas.microsoft.com/office/powerpoint/2010/main" val="1203413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As we have seen, microservices are no silver bullet. Microservices are solving organizational problems by introducing technical challenges. They follow a rather holistic approach so they can evolve individually, basically by aligning business, services and team boundaries. Following they are great for apps with many subdomains, when scaling towards multiple teams, if you require a higher release velocity or a more granular scalability. In order to compensate the technical challenges coming with it, you might rely on a mature and well-engineered platform like Microsoft Azure.</a:t>
            </a:r>
          </a:p>
        </p:txBody>
      </p:sp>
      <p:sp>
        <p:nvSpPr>
          <p:cNvPr id="4" name="Slide Number Placeholder 3"/>
          <p:cNvSpPr>
            <a:spLocks noGrp="1"/>
          </p:cNvSpPr>
          <p:nvPr>
            <p:ph type="sldNum" sz="quarter" idx="10"/>
          </p:nvPr>
        </p:nvSpPr>
        <p:spPr/>
        <p:txBody>
          <a:bodyPr/>
          <a:lstStyle/>
          <a:p>
            <a:fld id="{3D7B9D4F-5F19-438C-92E8-037C6AE8F87D}" type="slidenum">
              <a:rPr lang="en-US" smtClean="0"/>
              <a:t>21</a:t>
            </a:fld>
            <a:endParaRPr lang="en-US" dirty="0"/>
          </a:p>
        </p:txBody>
      </p:sp>
    </p:spTree>
    <p:extLst>
      <p:ext uri="{BB962C8B-B14F-4D97-AF65-F5344CB8AC3E}">
        <p14:creationId xmlns:p14="http://schemas.microsoft.com/office/powerpoint/2010/main" val="2935488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Finally, take a look at this links to further deep-dive into microservices. Also, look into related topics like DevOps, Containers and especially Azure. Happy coding.</a:t>
            </a:r>
          </a:p>
        </p:txBody>
      </p:sp>
      <p:sp>
        <p:nvSpPr>
          <p:cNvPr id="4" name="Slide Number Placeholder 3"/>
          <p:cNvSpPr>
            <a:spLocks noGrp="1"/>
          </p:cNvSpPr>
          <p:nvPr>
            <p:ph type="sldNum" sz="quarter" idx="5"/>
          </p:nvPr>
        </p:nvSpPr>
        <p:spPr/>
        <p:txBody>
          <a:bodyPr/>
          <a:lstStyle/>
          <a:p>
            <a:fld id="{3D7B9D4F-5F19-438C-92E8-037C6AE8F87D}" type="slidenum">
              <a:rPr lang="en-US" smtClean="0"/>
              <a:t>22</a:t>
            </a:fld>
            <a:endParaRPr lang="en-US" dirty="0"/>
          </a:p>
        </p:txBody>
      </p:sp>
    </p:spTree>
    <p:extLst>
      <p:ext uri="{BB962C8B-B14F-4D97-AF65-F5344CB8AC3E}">
        <p14:creationId xmlns:p14="http://schemas.microsoft.com/office/powerpoint/2010/main" val="399280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834597" eaLnBrk="0" hangingPunct="0"/>
            <a:r>
              <a:rPr lang="en-US" sz="8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3/21/2019 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6946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There are many definitions for microservices, so we just picked the most prominent one by James Lewis and Martin Fowler. Generally speaking, microservices follow a rather holistic approach so they can evolve individually, basically by aligning business, services and team boundaries. Since microservices are independent to each other with no need for central management, they can also be managed and scaled individually. This especially helps you when scaling towards multiple distributed teams, which is one of the main use cases for microservices.</a:t>
            </a:r>
          </a:p>
        </p:txBody>
      </p:sp>
      <p:sp>
        <p:nvSpPr>
          <p:cNvPr id="4" name="Slide Number Placeholder 3"/>
          <p:cNvSpPr>
            <a:spLocks noGrp="1"/>
          </p:cNvSpPr>
          <p:nvPr>
            <p:ph type="sldNum" sz="quarter" idx="10"/>
          </p:nvPr>
        </p:nvSpPr>
        <p:spPr/>
        <p:txBody>
          <a:bodyPr/>
          <a:lstStyle/>
          <a:p>
            <a:fld id="{3D7B9D4F-5F19-438C-92E8-037C6AE8F87D}" type="slidenum">
              <a:rPr lang="en-US" smtClean="0"/>
              <a:t>3</a:t>
            </a:fld>
            <a:endParaRPr lang="en-US" dirty="0"/>
          </a:p>
        </p:txBody>
      </p:sp>
    </p:spTree>
    <p:extLst>
      <p:ext uri="{BB962C8B-B14F-4D97-AF65-F5344CB8AC3E}">
        <p14:creationId xmlns:p14="http://schemas.microsoft.com/office/powerpoint/2010/main" val="3023434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This details the previous slides and highlights the microservices characteristics. This slides can be seen in contrast to the slide about monoliths. While monoliths implement multiple business concerns, each microservices implement a single business or technical concern. In order to develop, deploy and scale each microservice individually, microservices run in their own process/container and have their own data repository. Finally highlight that you also require some infrastructure pieces like API Gateways and container orchestrators, which Azure can provide you out of the box.</a:t>
            </a:r>
          </a:p>
        </p:txBody>
      </p:sp>
      <p:sp>
        <p:nvSpPr>
          <p:cNvPr id="4" name="Slide Number Placeholder 3"/>
          <p:cNvSpPr>
            <a:spLocks noGrp="1"/>
          </p:cNvSpPr>
          <p:nvPr>
            <p:ph type="sldNum" sz="quarter" idx="10"/>
          </p:nvPr>
        </p:nvSpPr>
        <p:spPr/>
        <p:txBody>
          <a:bodyPr/>
          <a:lstStyle/>
          <a:p>
            <a:fld id="{3D7B9D4F-5F19-438C-92E8-037C6AE8F87D}" type="slidenum">
              <a:rPr lang="en-US" smtClean="0"/>
              <a:t>4</a:t>
            </a:fld>
            <a:endParaRPr lang="en-US" dirty="0"/>
          </a:p>
        </p:txBody>
      </p:sp>
    </p:spTree>
    <p:extLst>
      <p:ext uri="{BB962C8B-B14F-4D97-AF65-F5344CB8AC3E}">
        <p14:creationId xmlns:p14="http://schemas.microsoft.com/office/powerpoint/2010/main" val="162165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Microservices were vastly adopted, since they come also with a lot of benefits. They might enable other best practices i.e. doing DevOps with a large monolith might be quiet challenging. Microservices are much smaller and independently deployable, so DevOps adoption is much easier. Better have many speed boats compared to a large tanker. Also mixing technology stacks is quiet common these days, i.e. some AI/ML experts can write some custom machine learning and expose it as a microservice. The consuming engineering teams do not have to know machine learning at all, they just consume the microservice via a convenient API. That’s what Microsoft internally did for instance with the Cognitive Services, but also Azure DevOps is built on top of microservices.</a:t>
            </a:r>
          </a:p>
        </p:txBody>
      </p:sp>
      <p:sp>
        <p:nvSpPr>
          <p:cNvPr id="4" name="Slide Number Placeholder 3"/>
          <p:cNvSpPr>
            <a:spLocks noGrp="1"/>
          </p:cNvSpPr>
          <p:nvPr>
            <p:ph type="sldNum" sz="quarter" idx="10"/>
          </p:nvPr>
        </p:nvSpPr>
        <p:spPr/>
        <p:txBody>
          <a:bodyPr/>
          <a:lstStyle/>
          <a:p>
            <a:fld id="{3D7B9D4F-5F19-438C-92E8-037C6AE8F87D}" type="slidenum">
              <a:rPr lang="en-US" smtClean="0"/>
              <a:t>5</a:t>
            </a:fld>
            <a:endParaRPr lang="en-US" dirty="0"/>
          </a:p>
        </p:txBody>
      </p:sp>
    </p:spTree>
    <p:extLst>
      <p:ext uri="{BB962C8B-B14F-4D97-AF65-F5344CB8AC3E}">
        <p14:creationId xmlns:p14="http://schemas.microsoft.com/office/powerpoint/2010/main" val="106569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As we will see, microservices are no silver bullet. They come with a lot of operational complexity to master. Basically there is a break even, when it is worth to use microservices over monoliths – see graph on the right. When adopting microservices, the challenges listed must be individual addressed and we will talk about them in a minute. That’s why Azure is a great choice for hosting microservices, considering most of the required capabilities are provided out of the box. Take for instance Azure DevOps, which greatly helps you automating your deployment. Container orchestrators like Azure Kubernetes Service also help to shift the complexity barrier to the left. Both also work quiet well with Azure Monitoring, so you always know what is going on within your microservices. In contrast imagine doing microservices on premise using virtual machines., which requires a lot of additional engineering on top of them.</a:t>
            </a:r>
          </a:p>
        </p:txBody>
      </p:sp>
      <p:sp>
        <p:nvSpPr>
          <p:cNvPr id="4" name="Slide Number Placeholder 3"/>
          <p:cNvSpPr>
            <a:spLocks noGrp="1"/>
          </p:cNvSpPr>
          <p:nvPr>
            <p:ph type="sldNum" sz="quarter" idx="10"/>
          </p:nvPr>
        </p:nvSpPr>
        <p:spPr/>
        <p:txBody>
          <a:bodyPr/>
          <a:lstStyle/>
          <a:p>
            <a:fld id="{3D7B9D4F-5F19-438C-92E8-037C6AE8F87D}" type="slidenum">
              <a:rPr lang="en-US" smtClean="0"/>
              <a:t>6</a:t>
            </a:fld>
            <a:endParaRPr lang="en-US" dirty="0"/>
          </a:p>
        </p:txBody>
      </p:sp>
    </p:spTree>
    <p:extLst>
      <p:ext uri="{BB962C8B-B14F-4D97-AF65-F5344CB8AC3E}">
        <p14:creationId xmlns:p14="http://schemas.microsoft.com/office/powerpoint/2010/main" val="272772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Basically there are two approaches to adopt microservices – starting green-field or brown-field. Green-field refers to adopting microservices when developing a new application from scratch. Very common is also adopting microservices during app modernization of an existing application – the so called brown-field approach. You cannot move a legacy monolithic app to a microservices approach at once -  you have to do it step by step. Use a Strangler Façade to provide a stable interface to the client, while you do the migration. Basically the client should not know if it talks to the legacy app or to the modern microservices. Slowly extract and move bits of your legacy app into your modern microservices with the Strangler Façade redirecting the client calls. When everything is shifted over to the modern microservices architecture, just remove the Strangler Façade and you are done. </a:t>
            </a:r>
          </a:p>
        </p:txBody>
      </p:sp>
      <p:sp>
        <p:nvSpPr>
          <p:cNvPr id="4" name="Slide Number Placeholder 3"/>
          <p:cNvSpPr>
            <a:spLocks noGrp="1"/>
          </p:cNvSpPr>
          <p:nvPr>
            <p:ph type="sldNum" sz="quarter" idx="10"/>
          </p:nvPr>
        </p:nvSpPr>
        <p:spPr/>
        <p:txBody>
          <a:bodyPr/>
          <a:lstStyle/>
          <a:p>
            <a:fld id="{3D7B9D4F-5F19-438C-92E8-037C6AE8F87D}" type="slidenum">
              <a:rPr lang="en-US" smtClean="0"/>
              <a:t>7</a:t>
            </a:fld>
            <a:endParaRPr lang="en-US" dirty="0"/>
          </a:p>
        </p:txBody>
      </p:sp>
    </p:spTree>
    <p:extLst>
      <p:ext uri="{BB962C8B-B14F-4D97-AF65-F5344CB8AC3E}">
        <p14:creationId xmlns:p14="http://schemas.microsoft.com/office/powerpoint/2010/main" val="3037898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As stated previously, microservices follow a rather holistic approach so they can evolve individually, basically by aligning business, services and team boundaries. But how to identify the business boundaries? How can you derive the service boundaries from them? This is where the well-established Domain-driven Design or short DDD by Eric Evans comes into play. With DDD you first identify sub domain within your business domains, the so-called bounded context. Take an e-commerce application for instance: Ordering, shipping, catalogue, etc. Usually you talk to different domain experts, each one using their own language. This deferent domain experts and their languages or so-called ubiquitous language are good indicators for bounded contexts. A microservice itself should not span more than one bounded context, since bounded contexts should evolve independently. If the bounded context is still too big, take a look into other DDD concepts like aggregates and domain services as well. You can find more detailed information about them in the links provided at the end. We will not go into detail here since you can fill easily a whole presentation about DDD. There are also alternatives to using DDD. Event-storming invented by Alberto Brandolini is also a quiet common technique to better understand your business boundaries. Finally encapsulating non-functional requirements like authentication in a separate microservice makes a lot of sense as well.</a:t>
            </a:r>
          </a:p>
        </p:txBody>
      </p:sp>
      <p:sp>
        <p:nvSpPr>
          <p:cNvPr id="4" name="Slide Number Placeholder 3"/>
          <p:cNvSpPr>
            <a:spLocks noGrp="1"/>
          </p:cNvSpPr>
          <p:nvPr>
            <p:ph type="sldNum" sz="quarter" idx="10"/>
          </p:nvPr>
        </p:nvSpPr>
        <p:spPr/>
        <p:txBody>
          <a:bodyPr/>
          <a:lstStyle/>
          <a:p>
            <a:fld id="{3D7B9D4F-5F19-438C-92E8-037C6AE8F87D}" type="slidenum">
              <a:rPr lang="en-US" smtClean="0"/>
              <a:t>8</a:t>
            </a:fld>
            <a:endParaRPr lang="en-US" dirty="0"/>
          </a:p>
        </p:txBody>
      </p:sp>
    </p:spTree>
    <p:extLst>
      <p:ext uri="{BB962C8B-B14F-4D97-AF65-F5344CB8AC3E}">
        <p14:creationId xmlns:p14="http://schemas.microsoft.com/office/powerpoint/2010/main" val="322478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24" kern="1200" dirty="0">
                <a:solidFill>
                  <a:schemeClr val="tx1"/>
                </a:solidFill>
                <a:effectLst/>
                <a:latin typeface="+mn-lt"/>
                <a:ea typeface="+mn-ea"/>
                <a:cs typeface="+mn-cs"/>
              </a:rPr>
              <a:t>SPEAKER NOTES:</a:t>
            </a:r>
          </a:p>
          <a:p>
            <a:r>
              <a:rPr lang="en-US" sz="1224" kern="1200" dirty="0">
                <a:solidFill>
                  <a:schemeClr val="tx1"/>
                </a:solidFill>
                <a:effectLst/>
                <a:latin typeface="+mn-lt"/>
                <a:ea typeface="+mn-ea"/>
                <a:cs typeface="+mn-cs"/>
              </a:rPr>
              <a:t>So we aligned the service boundaries to the business boundaries, but what about the team structure. Melvin E. Conway formulated a law named after him to outline the implications of organizations and their communication structure on the product designs they produce. Co-located teams tend to couple their product more, since they can communicate frequently and often. Split teams try to agree on stable APIs, since they cannot communicate in a so fine-grained fashion. This principle can be leveraged when developing microservices. While you want coarse-grained communication via stable APIs between microservices, you want fine-grained communication within your microservices since you interact on code-level. Following let a co-located team own a microservice and only them, with other teams located anywhere only use stable and versioned APIs to use this microservice. As a result, we aligned domain, service and team boundaries, which is quiet powerful to evolve these microservices and their bounded context individually.</a:t>
            </a:r>
          </a:p>
        </p:txBody>
      </p:sp>
      <p:sp>
        <p:nvSpPr>
          <p:cNvPr id="4" name="Slide Number Placeholder 3"/>
          <p:cNvSpPr>
            <a:spLocks noGrp="1"/>
          </p:cNvSpPr>
          <p:nvPr>
            <p:ph type="sldNum" sz="quarter" idx="10"/>
          </p:nvPr>
        </p:nvSpPr>
        <p:spPr/>
        <p:txBody>
          <a:bodyPr/>
          <a:lstStyle/>
          <a:p>
            <a:fld id="{3D7B9D4F-5F19-438C-92E8-037C6AE8F87D}" type="slidenum">
              <a:rPr lang="en-US" smtClean="0"/>
              <a:t>9</a:t>
            </a:fld>
            <a:endParaRPr lang="en-US" dirty="0"/>
          </a:p>
        </p:txBody>
      </p:sp>
    </p:spTree>
    <p:extLst>
      <p:ext uri="{BB962C8B-B14F-4D97-AF65-F5344CB8AC3E}">
        <p14:creationId xmlns:p14="http://schemas.microsoft.com/office/powerpoint/2010/main" val="3923793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blue">
    <p:bg>
      <p:bgPr>
        <a:solidFill>
          <a:srgbClr val="0278D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bg2"/>
                </a:solidFill>
                <a:latin typeface="+mj-lt"/>
              </a:defRPr>
            </a:lvl1pPr>
          </a:lstStyle>
          <a:p>
            <a:r>
              <a:rPr lang="en-US" dirty="0"/>
              <a:t>Azure DevOps presentation</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bg2"/>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1359779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6845"/>
            <a:ext cx="370332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5750" lvl="1"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6845"/>
            <a:ext cx="369570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6844"/>
            <a:ext cx="3703320" cy="2663803"/>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Tree>
    <p:extLst>
      <p:ext uri="{BB962C8B-B14F-4D97-AF65-F5344CB8AC3E}">
        <p14:creationId xmlns:p14="http://schemas.microsoft.com/office/powerpoint/2010/main" val="38473772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4300"/>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163014818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7138"/>
          </a:xfrm>
        </p:spPr>
        <p:txBody>
          <a:bodyPr lIns="0" tIns="0" rIns="0" bIns="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ct val="100000"/>
              </a:lnSpc>
              <a:spcBef>
                <a:spcPts val="0"/>
              </a:spcBef>
              <a:spcAft>
                <a:spcPts val="900"/>
              </a:spcAft>
              <a:buClrTx/>
              <a:buSzPct val="90000"/>
              <a:buFont typeface="Wingdings" panose="05000000000000000000" pitchFamily="2" charset="2"/>
              <a:buNone/>
              <a:tabLst/>
              <a:defRPr/>
            </a:pPr>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7137"/>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Tree>
    <p:extLst>
      <p:ext uri="{BB962C8B-B14F-4D97-AF65-F5344CB8AC3E}">
        <p14:creationId xmlns:p14="http://schemas.microsoft.com/office/powerpoint/2010/main" val="14293240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photo">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dirty="0"/>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dirty="0"/>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dirty="0"/>
              <a:t>Drop photo here</a:t>
            </a:r>
          </a:p>
        </p:txBody>
      </p:sp>
      <p:sp>
        <p:nvSpPr>
          <p:cNvPr id="5" name="Text Placeholder 4"/>
          <p:cNvSpPr>
            <a:spLocks noGrp="1"/>
          </p:cNvSpPr>
          <p:nvPr>
            <p:ph type="body" sz="quarter" idx="11" hasCustomPrompt="1"/>
          </p:nvPr>
        </p:nvSpPr>
        <p:spPr>
          <a:xfrm>
            <a:off x="434975" y="4065587"/>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9" name="Text Placeholder 4"/>
          <p:cNvSpPr>
            <a:spLocks noGrp="1"/>
          </p:cNvSpPr>
          <p:nvPr>
            <p:ph type="body" sz="quarter" idx="12" hasCustomPrompt="1"/>
          </p:nvPr>
        </p:nvSpPr>
        <p:spPr>
          <a:xfrm>
            <a:off x="4367211" y="4065587"/>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0" name="Text Placeholder 4"/>
          <p:cNvSpPr>
            <a:spLocks noGrp="1"/>
          </p:cNvSpPr>
          <p:nvPr>
            <p:ph type="body" sz="quarter" idx="13" hasCustomPrompt="1"/>
          </p:nvPr>
        </p:nvSpPr>
        <p:spPr>
          <a:xfrm>
            <a:off x="8289926" y="4065587"/>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9896" y="227014"/>
            <a:ext cx="11563350" cy="754061"/>
          </a:xfrm>
          <a:prstGeom prst="rect">
            <a:avLst/>
          </a:prstGeom>
        </p:spPr>
        <p:txBody>
          <a:bodyPr vert="horz" wrap="square" lIns="0" tIns="164592" rIns="0" bIns="0" rtlCol="0" anchor="t">
            <a:noAutofit/>
          </a:bodyPr>
          <a:lstStyle>
            <a:lvl1pPr>
              <a:defRPr/>
            </a:lvl1pPr>
          </a:lstStyle>
          <a:p>
            <a:r>
              <a:rPr lang="en-US"/>
              <a:t>Three column photo layout</a:t>
            </a:r>
          </a:p>
        </p:txBody>
      </p:sp>
    </p:spTree>
    <p:extLst>
      <p:ext uri="{BB962C8B-B14F-4D97-AF65-F5344CB8AC3E}">
        <p14:creationId xmlns:p14="http://schemas.microsoft.com/office/powerpoint/2010/main" val="15603230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photo with bullets">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dirty="0"/>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dirty="0"/>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dirty="0"/>
              <a:t>Drop photo here</a:t>
            </a:r>
          </a:p>
        </p:txBody>
      </p:sp>
      <p:sp>
        <p:nvSpPr>
          <p:cNvPr id="5" name="Text Placeholder 4"/>
          <p:cNvSpPr>
            <a:spLocks noGrp="1"/>
          </p:cNvSpPr>
          <p:nvPr>
            <p:ph type="body" sz="quarter" idx="11" hasCustomPrompt="1"/>
          </p:nvPr>
        </p:nvSpPr>
        <p:spPr>
          <a:xfrm>
            <a:off x="434975" y="4065588"/>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9" name="Text Placeholder 4"/>
          <p:cNvSpPr>
            <a:spLocks noGrp="1"/>
          </p:cNvSpPr>
          <p:nvPr>
            <p:ph type="body" sz="quarter" idx="12" hasCustomPrompt="1"/>
          </p:nvPr>
        </p:nvSpPr>
        <p:spPr>
          <a:xfrm>
            <a:off x="4367211" y="4065588"/>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0" name="Text Placeholder 4"/>
          <p:cNvSpPr>
            <a:spLocks noGrp="1"/>
          </p:cNvSpPr>
          <p:nvPr>
            <p:ph type="body" sz="quarter" idx="13" hasCustomPrompt="1"/>
          </p:nvPr>
        </p:nvSpPr>
        <p:spPr>
          <a:xfrm>
            <a:off x="8289926" y="4065588"/>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lvl1pPr>
          </a:lstStyle>
          <a:p>
            <a:r>
              <a:rPr lang="en-US"/>
              <a:t>Three column photo layout (with bullets)</a:t>
            </a:r>
          </a:p>
        </p:txBody>
      </p:sp>
    </p:spTree>
    <p:extLst>
      <p:ext uri="{BB962C8B-B14F-4D97-AF65-F5344CB8AC3E}">
        <p14:creationId xmlns:p14="http://schemas.microsoft.com/office/powerpoint/2010/main" val="3684220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column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34975"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lvl1pPr>
          </a:lstStyle>
          <a:p>
            <a:r>
              <a:rPr lang="en-US"/>
              <a:t>Six column text layout</a:t>
            </a:r>
          </a:p>
        </p:txBody>
      </p:sp>
      <p:sp>
        <p:nvSpPr>
          <p:cNvPr id="15" name="Text Placeholder 4">
            <a:extLst>
              <a:ext uri="{FF2B5EF4-FFF2-40B4-BE49-F238E27FC236}">
                <a16:creationId xmlns:a16="http://schemas.microsoft.com/office/drawing/2014/main" id="{6536D72C-EFB8-4AA4-B6E9-DA9E98009337}"/>
              </a:ext>
            </a:extLst>
          </p:cNvPr>
          <p:cNvSpPr>
            <a:spLocks noGrp="1"/>
          </p:cNvSpPr>
          <p:nvPr>
            <p:ph type="body" sz="quarter" idx="12" hasCustomPrompt="1"/>
          </p:nvPr>
        </p:nvSpPr>
        <p:spPr>
          <a:xfrm>
            <a:off x="239835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6" name="Text Placeholder 4">
            <a:extLst>
              <a:ext uri="{FF2B5EF4-FFF2-40B4-BE49-F238E27FC236}">
                <a16:creationId xmlns:a16="http://schemas.microsoft.com/office/drawing/2014/main" id="{2C33CBA9-CFB9-46AA-8083-B5F0592E5B24}"/>
              </a:ext>
            </a:extLst>
          </p:cNvPr>
          <p:cNvSpPr>
            <a:spLocks noGrp="1"/>
          </p:cNvSpPr>
          <p:nvPr>
            <p:ph type="body" sz="quarter" idx="13" hasCustomPrompt="1"/>
          </p:nvPr>
        </p:nvSpPr>
        <p:spPr>
          <a:xfrm>
            <a:off x="4361729"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7" name="Text Placeholder 4">
            <a:extLst>
              <a:ext uri="{FF2B5EF4-FFF2-40B4-BE49-F238E27FC236}">
                <a16:creationId xmlns:a16="http://schemas.microsoft.com/office/drawing/2014/main" id="{7174EC55-6C81-4FBC-A5EF-0BD1F76D4563}"/>
              </a:ext>
            </a:extLst>
          </p:cNvPr>
          <p:cNvSpPr>
            <a:spLocks noGrp="1"/>
          </p:cNvSpPr>
          <p:nvPr>
            <p:ph type="body" sz="quarter" idx="14" hasCustomPrompt="1"/>
          </p:nvPr>
        </p:nvSpPr>
        <p:spPr>
          <a:xfrm>
            <a:off x="6325106"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8" name="Text Placeholder 4">
            <a:extLst>
              <a:ext uri="{FF2B5EF4-FFF2-40B4-BE49-F238E27FC236}">
                <a16:creationId xmlns:a16="http://schemas.microsoft.com/office/drawing/2014/main" id="{5E1BEB93-4ED4-4262-A137-E9EF68ABBFB6}"/>
              </a:ext>
            </a:extLst>
          </p:cNvPr>
          <p:cNvSpPr>
            <a:spLocks noGrp="1"/>
          </p:cNvSpPr>
          <p:nvPr>
            <p:ph type="body" sz="quarter" idx="15" hasCustomPrompt="1"/>
          </p:nvPr>
        </p:nvSpPr>
        <p:spPr>
          <a:xfrm>
            <a:off x="8288483"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9" name="Text Placeholder 4">
            <a:extLst>
              <a:ext uri="{FF2B5EF4-FFF2-40B4-BE49-F238E27FC236}">
                <a16:creationId xmlns:a16="http://schemas.microsoft.com/office/drawing/2014/main" id="{45067E8C-7901-4F06-A33F-B8EFCB540A49}"/>
              </a:ext>
            </a:extLst>
          </p:cNvPr>
          <p:cNvSpPr>
            <a:spLocks noGrp="1"/>
          </p:cNvSpPr>
          <p:nvPr>
            <p:ph type="body" sz="quarter" idx="16" hasCustomPrompt="1"/>
          </p:nvPr>
        </p:nvSpPr>
        <p:spPr>
          <a:xfrm>
            <a:off x="1025186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a:t>
            </a:r>
          </a:p>
        </p:txBody>
      </p:sp>
    </p:spTree>
    <p:extLst>
      <p:ext uri="{BB962C8B-B14F-4D97-AF65-F5344CB8AC3E}">
        <p14:creationId xmlns:p14="http://schemas.microsoft.com/office/powerpoint/2010/main" val="2094453795"/>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light gray">
    <p:bg>
      <p:bgPr>
        <a:solidFill>
          <a:schemeClr val="bg1">
            <a:lumMod val="95000"/>
          </a:schemeClr>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chemeClr val="tx1"/>
                </a:solidFill>
                <a:latin typeface="+mj-lt"/>
              </a:defRPr>
            </a:lvl1pPr>
          </a:lstStyle>
          <a:p>
            <a:pPr marL="0" lvl="0">
              <a:lnSpc>
                <a:spcPts val="5600"/>
              </a:lnSpc>
            </a:pPr>
            <a:r>
              <a:rPr lang="en-US"/>
              <a:t>Section title</a:t>
            </a:r>
          </a:p>
        </p:txBody>
      </p:sp>
      <p:grpSp>
        <p:nvGrpSpPr>
          <p:cNvPr id="6" name="Group 5">
            <a:extLst>
              <a:ext uri="{FF2B5EF4-FFF2-40B4-BE49-F238E27FC236}">
                <a16:creationId xmlns:a16="http://schemas.microsoft.com/office/drawing/2014/main" id="{B7A4B0E3-3622-4031-99D8-5297F3444C51}"/>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B078EF51-FF7D-4AF0-A0D8-5E7897E42042}"/>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dirty="0">
                  <a:solidFill>
                    <a:schemeClr val="bg1">
                      <a:lumMod val="65000"/>
                    </a:schemeClr>
                  </a:solidFill>
                </a:rPr>
                <a:t>© Microsoft Corporation</a:t>
              </a:r>
              <a:endParaRPr lang="en-US" sz="800" dirty="0">
                <a:solidFill>
                  <a:schemeClr val="bg1">
                    <a:lumMod val="65000"/>
                  </a:schemeClr>
                </a:solidFill>
              </a:endParaRPr>
            </a:p>
          </p:txBody>
        </p:sp>
        <p:sp>
          <p:nvSpPr>
            <p:cNvPr id="8" name="Freeform: Shape 7">
              <a:extLst>
                <a:ext uri="{FF2B5EF4-FFF2-40B4-BE49-F238E27FC236}">
                  <a16:creationId xmlns:a16="http://schemas.microsoft.com/office/drawing/2014/main" id="{9EEE5920-1AA1-47AD-AA2A-1027EA1027F4}"/>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6588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6" name="Group 5">
            <a:extLst>
              <a:ext uri="{FF2B5EF4-FFF2-40B4-BE49-F238E27FC236}">
                <a16:creationId xmlns:a16="http://schemas.microsoft.com/office/drawing/2014/main" id="{C9360E70-26C3-491B-876D-D6CA248B1D14}"/>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C1AF0965-A0E8-49A1-B8BF-778086ADF37B}"/>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dirty="0">
                  <a:solidFill>
                    <a:schemeClr val="bg1">
                      <a:lumMod val="65000"/>
                    </a:schemeClr>
                  </a:solidFill>
                </a:rPr>
                <a:t>© Microsoft Corporation</a:t>
              </a:r>
              <a:endParaRPr lang="en-US" sz="800" dirty="0">
                <a:solidFill>
                  <a:schemeClr val="bg1">
                    <a:lumMod val="65000"/>
                  </a:schemeClr>
                </a:solidFill>
              </a:endParaRPr>
            </a:p>
          </p:txBody>
        </p:sp>
        <p:sp>
          <p:nvSpPr>
            <p:cNvPr id="8" name="Freeform: Shape 7">
              <a:extLst>
                <a:ext uri="{FF2B5EF4-FFF2-40B4-BE49-F238E27FC236}">
                  <a16:creationId xmlns:a16="http://schemas.microsoft.com/office/drawing/2014/main" id="{271CC4C2-FC7A-4AE9-9B5E-C49482524E2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6279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7" name="Group 6">
            <a:extLst>
              <a:ext uri="{FF2B5EF4-FFF2-40B4-BE49-F238E27FC236}">
                <a16:creationId xmlns:a16="http://schemas.microsoft.com/office/drawing/2014/main" id="{94E73804-9B47-4D7E-8A36-A9DB54B0F2BB}"/>
              </a:ext>
            </a:extLst>
          </p:cNvPr>
          <p:cNvGrpSpPr/>
          <p:nvPr userDrawn="1"/>
        </p:nvGrpSpPr>
        <p:grpSpPr>
          <a:xfrm>
            <a:off x="445128" y="6559056"/>
            <a:ext cx="11553197" cy="96950"/>
            <a:chOff x="445128" y="6559056"/>
            <a:chExt cx="11553197" cy="96950"/>
          </a:xfrm>
        </p:grpSpPr>
        <p:sp>
          <p:nvSpPr>
            <p:cNvPr id="8" name="TextBox 7">
              <a:extLst>
                <a:ext uri="{FF2B5EF4-FFF2-40B4-BE49-F238E27FC236}">
                  <a16:creationId xmlns:a16="http://schemas.microsoft.com/office/drawing/2014/main" id="{E7E555FE-1A25-470F-9400-806E2FDA6E45}"/>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dirty="0">
                  <a:solidFill>
                    <a:schemeClr val="tx1"/>
                  </a:solidFill>
                </a:rPr>
                <a:t>© Microsoft Corporation</a:t>
              </a:r>
              <a:endParaRPr lang="en-US" sz="800" dirty="0">
                <a:solidFill>
                  <a:schemeClr val="tx1"/>
                </a:solidFill>
              </a:endParaRPr>
            </a:p>
          </p:txBody>
        </p:sp>
        <p:sp>
          <p:nvSpPr>
            <p:cNvPr id="9" name="Freeform: Shape 8">
              <a:extLst>
                <a:ext uri="{FF2B5EF4-FFF2-40B4-BE49-F238E27FC236}">
                  <a16:creationId xmlns:a16="http://schemas.microsoft.com/office/drawing/2014/main" id="{CADAB30E-A5BE-4BDE-8420-731E8A2CBAB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127908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FBA475-1622-4E42-8C0A-6A71410B582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436475" cy="6995024"/>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spTree>
    <p:extLst>
      <p:ext uri="{BB962C8B-B14F-4D97-AF65-F5344CB8AC3E}">
        <p14:creationId xmlns:p14="http://schemas.microsoft.com/office/powerpoint/2010/main" val="1154889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8" name="Picture 7">
            <a:extLst>
              <a:ext uri="{FF2B5EF4-FFF2-40B4-BE49-F238E27FC236}">
                <a16:creationId xmlns:a16="http://schemas.microsoft.com/office/drawing/2014/main" id="{0D4442CC-A341-2548-8632-8304206EF6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994298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1428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03B5A989-B33D-A043-A074-7F6AD654A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1733288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dark gray">
    <p:bg>
      <p:bgPr>
        <a:solidFill>
          <a:srgbClr val="353535"/>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84E7C5A-6554-964E-83C8-1AB5178180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3349674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9540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MSFT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1430372D-8606-427F-81BF-A215D788EA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046" y="257117"/>
            <a:ext cx="2009666" cy="739243"/>
          </a:xfrm>
          <a:prstGeom prst="rect">
            <a:avLst/>
          </a:prstGeom>
        </p:spPr>
      </p:pic>
    </p:spTree>
    <p:extLst>
      <p:ext uri="{BB962C8B-B14F-4D97-AF65-F5344CB8AC3E}">
        <p14:creationId xmlns:p14="http://schemas.microsoft.com/office/powerpoint/2010/main" val="283331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slide white Azure DevOps">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26A775-9A41-46BA-A0F5-6200093FCA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0839" y="2657790"/>
            <a:ext cx="4975275" cy="4270989"/>
          </a:xfrm>
          <a:prstGeom prst="rect">
            <a:avLst/>
          </a:prstGeom>
        </p:spPr>
      </p:pic>
      <p:sp>
        <p:nvSpPr>
          <p:cNvPr id="13" name="Rectangle 12">
            <a:extLst>
              <a:ext uri="{FF2B5EF4-FFF2-40B4-BE49-F238E27FC236}">
                <a16:creationId xmlns:a16="http://schemas.microsoft.com/office/drawing/2014/main" id="{13532A61-7338-495C-8787-A222781205FF}"/>
              </a:ext>
            </a:extLst>
          </p:cNvPr>
          <p:cNvSpPr/>
          <p:nvPr userDrawn="1"/>
        </p:nvSpPr>
        <p:spPr bwMode="auto">
          <a:xfrm>
            <a:off x="434976" y="2170631"/>
            <a:ext cx="7627938"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a:extLst>
              <a:ext uri="{FF2B5EF4-FFF2-40B4-BE49-F238E27FC236}">
                <a16:creationId xmlns:a16="http://schemas.microsoft.com/office/drawing/2014/main" id="{C12028E2-C5DC-4CA9-88C9-D5024B2AD46E}"/>
              </a:ext>
            </a:extLst>
          </p:cNvPr>
          <p:cNvSpPr>
            <a:spLocks noGrp="1"/>
          </p:cNvSpPr>
          <p:nvPr>
            <p:ph type="title" hasCustomPrompt="1"/>
          </p:nvPr>
        </p:nvSpPr>
        <p:spPr>
          <a:xfrm>
            <a:off x="661988" y="2590884"/>
            <a:ext cx="7169406" cy="1828800"/>
          </a:xfrm>
          <a:noFill/>
        </p:spPr>
        <p:txBody>
          <a:bodyPr lIns="0" tIns="0" rIns="0" bIns="182880" anchor="b" anchorCtr="0"/>
          <a:lstStyle>
            <a:lvl1pPr>
              <a:defRPr sz="5400" strike="noStrike" spc="-150" baseline="0">
                <a:solidFill>
                  <a:schemeClr val="tx2"/>
                </a:solidFill>
                <a:latin typeface="+mj-lt"/>
              </a:defRPr>
            </a:lvl1pPr>
          </a:lstStyle>
          <a:p>
            <a:r>
              <a:rPr lang="en-US" dirty="0"/>
              <a:t>Azure DevOps</a:t>
            </a:r>
            <a:br>
              <a:rPr lang="en-US" dirty="0"/>
            </a:br>
            <a:r>
              <a:rPr lang="en-US" dirty="0"/>
              <a:t>title or event name</a:t>
            </a:r>
          </a:p>
        </p:txBody>
      </p:sp>
      <p:sp>
        <p:nvSpPr>
          <p:cNvPr id="15" name="Text Placeholder 4">
            <a:extLst>
              <a:ext uri="{FF2B5EF4-FFF2-40B4-BE49-F238E27FC236}">
                <a16:creationId xmlns:a16="http://schemas.microsoft.com/office/drawing/2014/main" id="{6EFA9DF5-3A2A-422C-B2A6-A700C5CFD6E7}"/>
              </a:ext>
            </a:extLst>
          </p:cNvPr>
          <p:cNvSpPr>
            <a:spLocks noGrp="1"/>
          </p:cNvSpPr>
          <p:nvPr>
            <p:ph type="body" sz="quarter" idx="12" hasCustomPrompt="1"/>
          </p:nvPr>
        </p:nvSpPr>
        <p:spPr>
          <a:xfrm>
            <a:off x="661988" y="4429278"/>
            <a:ext cx="6230328"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78F17F8D-94AF-494A-9DEA-6500CB1B69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201071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08238" y="1212963"/>
            <a:ext cx="3694112" cy="463437"/>
          </a:xfrm>
        </p:spPr>
        <p:txBody>
          <a:bodyPr lIns="0" tIns="0" rIns="0" bIns="0"/>
          <a:lstStyle>
            <a:lvl1pPr>
              <a:defRPr sz="1800" b="1" spc="0" baseline="0">
                <a:solidFill>
                  <a:srgbClr val="000000"/>
                </a:solidFill>
                <a:latin typeface="+mn-lt"/>
              </a:defRPr>
            </a:lvl1pPr>
          </a:lstStyle>
          <a:p>
            <a:r>
              <a:rPr lang="en-US"/>
              <a:t>Contents</a:t>
            </a:r>
          </a:p>
        </p:txBody>
      </p:sp>
      <p:sp>
        <p:nvSpPr>
          <p:cNvPr id="4" name="Text Placeholder 3"/>
          <p:cNvSpPr>
            <a:spLocks noGrp="1"/>
          </p:cNvSpPr>
          <p:nvPr>
            <p:ph type="body" sz="quarter" idx="10" hasCustomPrompt="1"/>
          </p:nvPr>
        </p:nvSpPr>
        <p:spPr>
          <a:xfrm>
            <a:off x="2408238" y="1679250"/>
            <a:ext cx="3694112" cy="3354708"/>
          </a:xfrm>
        </p:spPr>
        <p:txBody>
          <a:bodyPr wrap="square" lIns="0" tIns="0" rIns="0" bIns="0">
            <a:noAutofit/>
          </a:bodyPr>
          <a:lstStyle>
            <a:lvl1pPr marL="0" marR="0" indent="0" algn="l" defTabSz="517525" rtl="0" eaLnBrk="1" fontAlgn="auto" latinLnBrk="0" hangingPunct="1">
              <a:lnSpc>
                <a:spcPct val="100000"/>
              </a:lnSpc>
              <a:spcBef>
                <a:spcPts val="0"/>
              </a:spcBef>
              <a:spcAft>
                <a:spcPts val="900"/>
              </a:spcAft>
              <a:buClrTx/>
              <a:buSzPct val="90000"/>
              <a:buFont typeface="Wingdings" panose="05000000000000000000" pitchFamily="2" charset="2"/>
              <a:buNone/>
              <a:tabLst/>
              <a:defRPr sz="1800" spc="0" baseline="0">
                <a:solidFill>
                  <a:schemeClr val="tx2"/>
                </a:solidFill>
                <a:latin typeface="+mn-lt"/>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grpSp>
        <p:nvGrpSpPr>
          <p:cNvPr id="3" name="Group 2">
            <a:extLst>
              <a:ext uri="{FF2B5EF4-FFF2-40B4-BE49-F238E27FC236}">
                <a16:creationId xmlns:a16="http://schemas.microsoft.com/office/drawing/2014/main" id="{83B79444-4BA3-4CE3-9F8D-00DECAF267EE}"/>
              </a:ext>
            </a:extLst>
          </p:cNvPr>
          <p:cNvGrpSpPr/>
          <p:nvPr userDrawn="1"/>
        </p:nvGrpSpPr>
        <p:grpSpPr>
          <a:xfrm>
            <a:off x="445128" y="6559056"/>
            <a:ext cx="11553197" cy="96950"/>
            <a:chOff x="445128" y="6559056"/>
            <a:chExt cx="11553197" cy="96950"/>
          </a:xfrm>
        </p:grpSpPr>
        <p:sp>
          <p:nvSpPr>
            <p:cNvPr id="5" name="TextBox 4">
              <a:extLst>
                <a:ext uri="{FF2B5EF4-FFF2-40B4-BE49-F238E27FC236}">
                  <a16:creationId xmlns:a16="http://schemas.microsoft.com/office/drawing/2014/main" id="{5D886E38-6DEB-477A-985F-0D8CB205C5D0}"/>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dirty="0">
                  <a:solidFill>
                    <a:schemeClr val="bg1">
                      <a:lumMod val="65000"/>
                    </a:schemeClr>
                  </a:solidFill>
                </a:rPr>
                <a:t>© Microsoft Corporation</a:t>
              </a:r>
              <a:endParaRPr lang="en-US" sz="800" dirty="0">
                <a:solidFill>
                  <a:schemeClr val="bg1">
                    <a:lumMod val="65000"/>
                  </a:schemeClr>
                </a:solidFill>
              </a:endParaRPr>
            </a:p>
          </p:txBody>
        </p:sp>
        <p:sp>
          <p:nvSpPr>
            <p:cNvPr id="6" name="Freeform: Shape 5">
              <a:extLst>
                <a:ext uri="{FF2B5EF4-FFF2-40B4-BE49-F238E27FC236}">
                  <a16:creationId xmlns:a16="http://schemas.microsoft.com/office/drawing/2014/main" id="{9F9B269D-571A-44FF-AE48-CF094C28B01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663520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1128514"/>
          </a:xfrm>
        </p:spPr>
        <p:txBody>
          <a:bodyPr wrap="square" lIns="0" tIns="0" rIns="0" bIns="0">
            <a:spAutoFit/>
          </a:bodyPr>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lang="en-US" sz="1800" b="1" i="0" kern="1200" spc="0" baseline="0" dirty="0">
                <a:solidFill>
                  <a:srgbClr val="000000"/>
                </a:solidFill>
                <a:latin typeface="+mn-lt"/>
                <a:ea typeface="+mn-ea"/>
                <a:cs typeface="+mn-cs"/>
              </a:defRPr>
            </a:lvl1pPr>
            <a:lvl2pPr marL="0" indent="0">
              <a:lnSpc>
                <a:spcPct val="100000"/>
              </a:lnSpc>
              <a:spcBef>
                <a:spcPts val="0"/>
              </a:spcBef>
              <a:spcAft>
                <a:spcPts val="1400"/>
              </a:spcAft>
              <a:buNone/>
              <a:defRPr sz="1800">
                <a:solidFill>
                  <a:srgbClr val="000000"/>
                </a:solidFill>
              </a:defRPr>
            </a:lvl2pPr>
            <a:lvl3pPr marL="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9237159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2881"/>
            <a:ext cx="11567160" cy="1128514"/>
          </a:xfrm>
        </p:spPr>
        <p:txBody>
          <a:bodyPr wrap="square" lIns="0" tIns="0" rIns="0" bIns="0">
            <a:spAutoFit/>
          </a:bodyPr>
          <a:lstStyle>
            <a:lvl1pPr marL="285750" indent="-285750">
              <a:lnSpc>
                <a:spcPct val="100000"/>
              </a:lnSpc>
              <a:spcBef>
                <a:spcPts val="0"/>
              </a:spcBef>
              <a:spcAft>
                <a:spcPts val="1400"/>
              </a:spcAft>
              <a:buFont typeface="Arial" panose="020B0604020202020204" pitchFamily="34" charset="0"/>
              <a:buChar char="•"/>
              <a:defRPr sz="1800" b="0" i="0">
                <a:solidFill>
                  <a:srgbClr val="000000"/>
                </a:solidFill>
                <a:latin typeface="+mj-lt"/>
              </a:defRPr>
            </a:lvl1pPr>
            <a:lvl2pPr marL="514350" indent="-285750">
              <a:lnSpc>
                <a:spcPct val="100000"/>
              </a:lnSpc>
              <a:spcBef>
                <a:spcPts val="0"/>
              </a:spcBef>
              <a:spcAft>
                <a:spcPts val="1400"/>
              </a:spcAft>
              <a:buFont typeface="Arial" panose="020B0604020202020204" pitchFamily="34" charset="0"/>
              <a:buChar char="•"/>
              <a:defRPr sz="1800">
                <a:solidFill>
                  <a:srgbClr val="000000"/>
                </a:solidFill>
              </a:defRPr>
            </a:lvl2pPr>
            <a:lvl3pPr marL="742950" indent="-285750">
              <a:lnSpc>
                <a:spcPct val="100000"/>
              </a:lnSpc>
              <a:spcBef>
                <a:spcPts val="0"/>
              </a:spcBef>
              <a:spcAft>
                <a:spcPts val="1400"/>
              </a:spcAft>
              <a:buFont typeface="Arial" panose="020B0604020202020204" pitchFamily="34" charset="0"/>
              <a:buChar char="•"/>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spTree>
    <p:extLst>
      <p:ext uri="{BB962C8B-B14F-4D97-AF65-F5344CB8AC3E}">
        <p14:creationId xmlns:p14="http://schemas.microsoft.com/office/powerpoint/2010/main" val="1538750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366449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7079"/>
            <a:ext cx="11567160" cy="830997"/>
          </a:xfrm>
        </p:spPr>
        <p:txBody>
          <a:bodyPr wrap="square" lIns="0" tIns="0" rIns="0" bIns="0">
            <a:spAutoFit/>
          </a:bodyPr>
          <a:lstStyle>
            <a:lvl1pPr marL="0" indent="0">
              <a:lnSpc>
                <a:spcPct val="100000"/>
              </a:lnSpc>
              <a:spcBef>
                <a:spcPts val="0"/>
              </a:spcBef>
              <a:spcAft>
                <a:spcPts val="14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9342"/>
            <a:ext cx="370332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9342"/>
            <a:ext cx="369570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9343"/>
            <a:ext cx="3703320" cy="2654300"/>
          </a:xfrm>
        </p:spPr>
        <p:txBody>
          <a:bodyPr lIns="0" tIns="0" rIns="0" bIns="0"/>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22279855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25"/>
          <a:stretch>
            <a:fillRect/>
          </a:stretch>
        </p:blipFill>
        <p:spPr>
          <a:xfrm rot="5400000">
            <a:off x="9226488" y="3280851"/>
            <a:ext cx="6994525" cy="432822"/>
          </a:xfrm>
          <a:prstGeom prst="rect">
            <a:avLst/>
          </a:prstGeom>
        </p:spPr>
      </p:pic>
      <p:sp>
        <p:nvSpPr>
          <p:cNvPr id="2" name="Title Placeholder 1"/>
          <p:cNvSpPr>
            <a:spLocks noGrp="1"/>
          </p:cNvSpPr>
          <p:nvPr>
            <p:ph type="title"/>
          </p:nvPr>
        </p:nvSpPr>
        <p:spPr>
          <a:xfrm>
            <a:off x="434975" y="228573"/>
            <a:ext cx="11563350" cy="758825"/>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46088" y="1132205"/>
            <a:ext cx="11563350" cy="20723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423972755"/>
      </p:ext>
    </p:extLst>
  </p:cSld>
  <p:clrMap bg1="lt1" tx1="dk1" bg2="lt2" tx2="dk2" accent1="accent1" accent2="accent2" accent3="accent3" accent4="accent4" accent5="accent5" accent6="accent6" hlink="hlink" folHlink="folHlink"/>
  <p:sldLayoutIdLst>
    <p:sldLayoutId id="2147483866" r:id="rId1"/>
    <p:sldLayoutId id="2147483865" r:id="rId2"/>
    <p:sldLayoutId id="2147483896" r:id="rId3"/>
    <p:sldLayoutId id="2147483884" r:id="rId4"/>
    <p:sldLayoutId id="2147483868" r:id="rId5"/>
    <p:sldLayoutId id="2147483869" r:id="rId6"/>
    <p:sldLayoutId id="2147483885" r:id="rId7"/>
    <p:sldLayoutId id="2147483871" r:id="rId8"/>
    <p:sldLayoutId id="2147483886" r:id="rId9"/>
    <p:sldLayoutId id="2147483887" r:id="rId10"/>
    <p:sldLayoutId id="2147483888" r:id="rId11"/>
    <p:sldLayoutId id="2147483889" r:id="rId12"/>
    <p:sldLayoutId id="2147483873" r:id="rId13"/>
    <p:sldLayoutId id="2147483890" r:id="rId14"/>
    <p:sldLayoutId id="2147483891" r:id="rId15"/>
    <p:sldLayoutId id="2147483878" r:id="rId16"/>
    <p:sldLayoutId id="2147483892" r:id="rId17"/>
    <p:sldLayoutId id="2147483879" r:id="rId18"/>
    <p:sldLayoutId id="2147483880" r:id="rId19"/>
    <p:sldLayoutId id="2147483881" r:id="rId20"/>
    <p:sldLayoutId id="2147483883" r:id="rId21"/>
    <p:sldLayoutId id="2147483882" r:id="rId22"/>
    <p:sldLayoutId id="2147483903" r:id="rId23"/>
  </p:sldLayoutIdLst>
  <p:transition>
    <p:fade/>
  </p:transition>
  <p:hf sldNum="0" hdr="0" dt="0"/>
  <p:txStyles>
    <p:titleStyle>
      <a:lvl1pPr algn="l" defTabSz="932742" rtl="0" eaLnBrk="1" latinLnBrk="0" hangingPunct="1">
        <a:lnSpc>
          <a:spcPct val="90000"/>
        </a:lnSpc>
        <a:spcBef>
          <a:spcPct val="0"/>
        </a:spcBef>
        <a:buNone/>
        <a:defRPr lang="en-US" sz="3600" b="0" kern="1200" cap="none" spc="-150" baseline="0" dirty="0" smtClean="0">
          <a:ln w="3175">
            <a:noFill/>
          </a:ln>
          <a:solidFill>
            <a:schemeClr val="tx2"/>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docs.microsoft.com/en-us/azure/architecture/patterns/ambassado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docs.microsoft.com/en-us/azure/architecture/guide/architecture-styles/microservices" TargetMode="External"/><Relationship Id="rId7" Type="http://schemas.openxmlformats.org/officeDocument/2006/relationships/hyperlink" Target="https://martinfowler.com/articles/microservices.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martinfowler.com/microservices/" TargetMode="External"/><Relationship Id="rId5" Type="http://schemas.openxmlformats.org/officeDocument/2006/relationships/hyperlink" Target="https://azure.microsoft.com/en-in/blog/design-patterns-for-microservices/" TargetMode="External"/><Relationship Id="rId10" Type="http://schemas.openxmlformats.org/officeDocument/2006/relationships/image" Target="../media/image35.png"/><Relationship Id="rId4" Type="http://schemas.openxmlformats.org/officeDocument/2006/relationships/hyperlink" Target="https://docs.microsoft.com/en-us/azure/architecture/microservices/" TargetMode="External"/><Relationship Id="rId9" Type="http://schemas.openxmlformats.org/officeDocument/2006/relationships/image" Target="../media/image34.sv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s://docs.microsoft.com/en-us/azure/architecture/patterns/strangler"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87B90-7779-47CE-B120-6FF197D9FB21}"/>
              </a:ext>
            </a:extLst>
          </p:cNvPr>
          <p:cNvSpPr>
            <a:spLocks noGrp="1"/>
          </p:cNvSpPr>
          <p:nvPr>
            <p:ph type="title"/>
          </p:nvPr>
        </p:nvSpPr>
        <p:spPr/>
        <p:txBody>
          <a:bodyPr/>
          <a:lstStyle/>
          <a:p>
            <a:r>
              <a:rPr lang="en-US" dirty="0"/>
              <a:t>Microservices</a:t>
            </a:r>
            <a:br>
              <a:rPr lang="en-US" dirty="0"/>
            </a:br>
            <a:endParaRPr lang="en-US" dirty="0"/>
          </a:p>
        </p:txBody>
      </p:sp>
      <p:sp>
        <p:nvSpPr>
          <p:cNvPr id="7" name="Text Placeholder 6">
            <a:extLst>
              <a:ext uri="{FF2B5EF4-FFF2-40B4-BE49-F238E27FC236}">
                <a16:creationId xmlns:a16="http://schemas.microsoft.com/office/drawing/2014/main" id="{B1069BD4-79AF-4731-BB22-1B77F1ECF016}"/>
              </a:ext>
            </a:extLst>
          </p:cNvPr>
          <p:cNvSpPr>
            <a:spLocks noGrp="1"/>
          </p:cNvSpPr>
          <p:nvPr>
            <p:ph type="body" sz="quarter" idx="12"/>
          </p:nvPr>
        </p:nvSpPr>
        <p:spPr/>
        <p:txBody>
          <a:bodyPr/>
          <a:lstStyle/>
          <a:p>
            <a:r>
              <a:rPr lang="en-US" b="1" dirty="0"/>
              <a:t>Fabian Wohlschläger</a:t>
            </a:r>
          </a:p>
          <a:p>
            <a:r>
              <a:rPr lang="en-US" dirty="0"/>
              <a:t>02/21/2019</a:t>
            </a:r>
          </a:p>
        </p:txBody>
      </p:sp>
      <p:pic>
        <p:nvPicPr>
          <p:cNvPr id="8" name="Picture 7">
            <a:extLst>
              <a:ext uri="{FF2B5EF4-FFF2-40B4-BE49-F238E27FC236}">
                <a16:creationId xmlns:a16="http://schemas.microsoft.com/office/drawing/2014/main" id="{6D7F0D34-EFFF-4AB0-B1A5-04DB58CD583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946" y="335056"/>
            <a:ext cx="7582529" cy="6509940"/>
          </a:xfrm>
          <a:prstGeom prst="rect">
            <a:avLst/>
          </a:prstGeom>
        </p:spPr>
      </p:pic>
    </p:spTree>
    <p:extLst>
      <p:ext uri="{BB962C8B-B14F-4D97-AF65-F5344CB8AC3E}">
        <p14:creationId xmlns:p14="http://schemas.microsoft.com/office/powerpoint/2010/main" val="1721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Interservice communication</a:t>
            </a:r>
          </a:p>
        </p:txBody>
      </p:sp>
      <p:sp>
        <p:nvSpPr>
          <p:cNvPr id="9" name="Rectangle 8">
            <a:extLst>
              <a:ext uri="{FF2B5EF4-FFF2-40B4-BE49-F238E27FC236}">
                <a16:creationId xmlns:a16="http://schemas.microsoft.com/office/drawing/2014/main" id="{AE6569EE-DF8C-4297-B8B0-AEA1402C1CA9}"/>
              </a:ext>
            </a:extLst>
          </p:cNvPr>
          <p:cNvSpPr/>
          <p:nvPr/>
        </p:nvSpPr>
        <p:spPr bwMode="auto">
          <a:xfrm>
            <a:off x="0" y="1397726"/>
            <a:ext cx="7171509"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Synchronous Communication</a:t>
            </a:r>
            <a:endParaRPr lang="LID4096"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633E146-6248-415F-B8C0-CB0C2B2D2661}"/>
              </a:ext>
            </a:extLst>
          </p:cNvPr>
          <p:cNvSpPr/>
          <p:nvPr/>
        </p:nvSpPr>
        <p:spPr>
          <a:xfrm>
            <a:off x="-1" y="2021231"/>
            <a:ext cx="7171509" cy="1787412"/>
          </a:xfrm>
          <a:prstGeom prst="rect">
            <a:avLst/>
          </a:prstGeom>
        </p:spPr>
        <p:txBody>
          <a:bodyPr wrap="square">
            <a:spAutoFit/>
          </a:bodyPr>
          <a:lstStyle/>
          <a:p>
            <a:pPr algn="just"/>
            <a:r>
              <a:rPr lang="en-US" kern="0" dirty="0">
                <a:solidFill>
                  <a:srgbClr val="505050"/>
                </a:solidFill>
                <a:latin typeface="Segoe UI Semilight" panose="020B0402040204020203" pitchFamily="34" charset="0"/>
                <a:cs typeface="Segoe UI Semilight" panose="020B0402040204020203" pitchFamily="34" charset="0"/>
              </a:rPr>
              <a:t>Synchronous communication. In this pattern, a service calls an API that another service exposes, using a protocol such as HTTP or gRPC. This option is a synchronous messaging pattern because the caller waits for a response from the receiver. Typically RESTful APIs are external-facing or exposed towards the UI. Callers must implement retry and timeouts for resiliency. APIs must be semantically versioned.</a:t>
            </a:r>
            <a:endParaRPr lang="LID4096" kern="0" dirty="0">
              <a:solidFill>
                <a:srgbClr val="505050"/>
              </a:solidFill>
              <a:latin typeface="Segoe UI Semilight" panose="020B0402040204020203" pitchFamily="34" charset="0"/>
              <a:cs typeface="Segoe UI Semilight" panose="020B0402040204020203" pitchFamily="34" charset="0"/>
            </a:endParaRPr>
          </a:p>
        </p:txBody>
      </p:sp>
      <p:sp>
        <p:nvSpPr>
          <p:cNvPr id="12" name="Rectangle 11">
            <a:extLst>
              <a:ext uri="{FF2B5EF4-FFF2-40B4-BE49-F238E27FC236}">
                <a16:creationId xmlns:a16="http://schemas.microsoft.com/office/drawing/2014/main" id="{626650A6-6DF2-4875-8DDF-BD1551466E1F}"/>
              </a:ext>
            </a:extLst>
          </p:cNvPr>
          <p:cNvSpPr/>
          <p:nvPr/>
        </p:nvSpPr>
        <p:spPr bwMode="auto">
          <a:xfrm>
            <a:off x="317" y="3992881"/>
            <a:ext cx="7171509"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Asynchronous Communication</a:t>
            </a:r>
            <a:endParaRPr lang="LID4096"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AA3D37B8-CB90-40B6-8A48-DFC6C417A39F}"/>
              </a:ext>
            </a:extLst>
          </p:cNvPr>
          <p:cNvSpPr/>
          <p:nvPr/>
        </p:nvSpPr>
        <p:spPr>
          <a:xfrm>
            <a:off x="0" y="4616386"/>
            <a:ext cx="7171508" cy="2069926"/>
          </a:xfrm>
          <a:prstGeom prst="rect">
            <a:avLst/>
          </a:prstGeom>
        </p:spPr>
        <p:txBody>
          <a:bodyPr wrap="square">
            <a:spAutoFit/>
          </a:bodyPr>
          <a:lstStyle/>
          <a:p>
            <a:pPr algn="just"/>
            <a:r>
              <a:rPr lang="en-US" kern="0" dirty="0">
                <a:solidFill>
                  <a:srgbClr val="505050"/>
                </a:solidFill>
                <a:latin typeface="Segoe UI Semilight" panose="020B0402040204020203" pitchFamily="34" charset="0"/>
                <a:cs typeface="Segoe UI Semilight" panose="020B0402040204020203" pitchFamily="34" charset="0"/>
              </a:rPr>
              <a:t>Asynchronous message passing. In this pattern, a service sends messages without waiting for a response, and one or more services process the message asynchronously. Typically inter-service communication is implemented via asynchronous messaging using AMQP or similar protocols. Resilience is built into the underlying service bus, which follows the paradigm “smart endpoints and dump pipes”. Messages must be semantically versioned.</a:t>
            </a:r>
            <a:endParaRPr lang="LID4096" kern="0" dirty="0">
              <a:solidFill>
                <a:srgbClr val="505050"/>
              </a:solidFill>
              <a:latin typeface="Segoe UI Semilight" panose="020B0402040204020203" pitchFamily="34" charset="0"/>
              <a:cs typeface="Segoe UI Semilight" panose="020B0402040204020203" pitchFamily="34" charset="0"/>
            </a:endParaRPr>
          </a:p>
        </p:txBody>
      </p:sp>
      <p:grpSp>
        <p:nvGrpSpPr>
          <p:cNvPr id="2" name="Group 1" descr="Diagram outlining that you should use synchronous communication towards the UI, but asynchronous communication between microservices.">
            <a:extLst>
              <a:ext uri="{FF2B5EF4-FFF2-40B4-BE49-F238E27FC236}">
                <a16:creationId xmlns:a16="http://schemas.microsoft.com/office/drawing/2014/main" id="{6DD5E54B-0E58-46E0-A354-3744DCDD3A24}"/>
              </a:ext>
            </a:extLst>
          </p:cNvPr>
          <p:cNvGrpSpPr/>
          <p:nvPr/>
        </p:nvGrpSpPr>
        <p:grpSpPr>
          <a:xfrm>
            <a:off x="8588977" y="1520175"/>
            <a:ext cx="2525675" cy="4576935"/>
            <a:chOff x="8663405" y="1162866"/>
            <a:chExt cx="2525675" cy="4576935"/>
          </a:xfrm>
        </p:grpSpPr>
        <p:sp>
          <p:nvSpPr>
            <p:cNvPr id="14" name="Cylinder 13">
              <a:extLst>
                <a:ext uri="{FF2B5EF4-FFF2-40B4-BE49-F238E27FC236}">
                  <a16:creationId xmlns:a16="http://schemas.microsoft.com/office/drawing/2014/main" id="{71ACCA08-E527-4E85-8FF6-4F09FB0F577E}"/>
                </a:ext>
                <a:ext uri="{C183D7F6-B498-43B3-948B-1728B52AA6E4}">
                  <adec:decorative xmlns:adec="http://schemas.microsoft.com/office/drawing/2017/decorative" val="0"/>
                </a:ext>
              </a:extLst>
            </p:cNvPr>
            <p:cNvSpPr/>
            <p:nvPr/>
          </p:nvSpPr>
          <p:spPr bwMode="auto">
            <a:xfrm rot="5400000">
              <a:off x="9682386" y="4233109"/>
              <a:ext cx="487711" cy="252567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cs typeface="Segoe UI" pitchFamily="34" charset="0"/>
                </a:rPr>
                <a:t>Service Bus</a:t>
              </a:r>
              <a:endParaRPr lang="LID4096" sz="1600" dirty="0" err="1">
                <a:gradFill>
                  <a:gsLst>
                    <a:gs pos="0">
                      <a:srgbClr val="FFFFFF"/>
                    </a:gs>
                    <a:gs pos="100000">
                      <a:srgbClr val="FFFFFF"/>
                    </a:gs>
                  </a:gsLst>
                  <a:lin ang="5400000" scaled="0"/>
                </a:gradFill>
                <a:cs typeface="Segoe UI" pitchFamily="34" charset="0"/>
              </a:endParaRPr>
            </a:p>
          </p:txBody>
        </p:sp>
        <p:sp>
          <p:nvSpPr>
            <p:cNvPr id="16" name="Rectangle: Rounded Corners 15">
              <a:extLst>
                <a:ext uri="{FF2B5EF4-FFF2-40B4-BE49-F238E27FC236}">
                  <a16:creationId xmlns:a16="http://schemas.microsoft.com/office/drawing/2014/main" id="{F8092E22-5C42-4CC3-BD21-9A8A0B09CB2A}"/>
                </a:ext>
                <a:ext uri="{C183D7F6-B498-43B3-948B-1728B52AA6E4}">
                  <adec:decorative xmlns:adec="http://schemas.microsoft.com/office/drawing/2017/decorative" val="1"/>
                </a:ext>
              </a:extLst>
            </p:cNvPr>
            <p:cNvSpPr/>
            <p:nvPr/>
          </p:nvSpPr>
          <p:spPr bwMode="auto">
            <a:xfrm>
              <a:off x="8663406" y="3484455"/>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Rounded Corners 16">
              <a:extLst>
                <a:ext uri="{FF2B5EF4-FFF2-40B4-BE49-F238E27FC236}">
                  <a16:creationId xmlns:a16="http://schemas.microsoft.com/office/drawing/2014/main" id="{4820478A-01AB-4DD2-91D1-FC1C4E1F6A1A}"/>
                </a:ext>
                <a:ext uri="{C183D7F6-B498-43B3-948B-1728B52AA6E4}">
                  <adec:decorative xmlns:adec="http://schemas.microsoft.com/office/drawing/2017/decorative" val="1"/>
                </a:ext>
              </a:extLst>
            </p:cNvPr>
            <p:cNvSpPr/>
            <p:nvPr/>
          </p:nvSpPr>
          <p:spPr bwMode="auto">
            <a:xfrm>
              <a:off x="9591745" y="349560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Rounded Corners 17">
              <a:extLst>
                <a:ext uri="{FF2B5EF4-FFF2-40B4-BE49-F238E27FC236}">
                  <a16:creationId xmlns:a16="http://schemas.microsoft.com/office/drawing/2014/main" id="{C5794831-FA15-4039-8AF3-FC2F92B0CA0A}"/>
                </a:ext>
                <a:ext uri="{C183D7F6-B498-43B3-948B-1728B52AA6E4}">
                  <adec:decorative xmlns:adec="http://schemas.microsoft.com/office/drawing/2017/decorative" val="1"/>
                </a:ext>
              </a:extLst>
            </p:cNvPr>
            <p:cNvSpPr/>
            <p:nvPr/>
          </p:nvSpPr>
          <p:spPr bwMode="auto">
            <a:xfrm>
              <a:off x="10520084" y="3484455"/>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Arrow: Down 14">
              <a:extLst>
                <a:ext uri="{FF2B5EF4-FFF2-40B4-BE49-F238E27FC236}">
                  <a16:creationId xmlns:a16="http://schemas.microsoft.com/office/drawing/2014/main" id="{96E9B293-A45A-4A53-8222-6B86AD853083}"/>
                </a:ext>
                <a:ext uri="{C183D7F6-B498-43B3-948B-1728B52AA6E4}">
                  <adec:decorative xmlns:adec="http://schemas.microsoft.com/office/drawing/2017/decorative" val="1"/>
                </a:ext>
              </a:extLst>
            </p:cNvPr>
            <p:cNvSpPr/>
            <p:nvPr/>
          </p:nvSpPr>
          <p:spPr bwMode="auto">
            <a:xfrm>
              <a:off x="8878015" y="3007418"/>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19" name="Rectangle: Rounded Corners 18">
              <a:extLst>
                <a:ext uri="{FF2B5EF4-FFF2-40B4-BE49-F238E27FC236}">
                  <a16:creationId xmlns:a16="http://schemas.microsoft.com/office/drawing/2014/main" id="{75EF2409-569E-4FD7-9B8F-7455173D47F4}"/>
                </a:ext>
                <a:ext uri="{C183D7F6-B498-43B3-948B-1728B52AA6E4}">
                  <adec:decorative xmlns:adec="http://schemas.microsoft.com/office/drawing/2017/decorative" val="1"/>
                </a:ext>
              </a:extLst>
            </p:cNvPr>
            <p:cNvSpPr/>
            <p:nvPr/>
          </p:nvSpPr>
          <p:spPr bwMode="auto">
            <a:xfrm>
              <a:off x="8663405" y="2463631"/>
              <a:ext cx="2525674"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Arrow: Down 22">
              <a:extLst>
                <a:ext uri="{FF2B5EF4-FFF2-40B4-BE49-F238E27FC236}">
                  <a16:creationId xmlns:a16="http://schemas.microsoft.com/office/drawing/2014/main" id="{AC8027EB-E527-4D95-B01B-D4CCBD817111}"/>
                </a:ext>
                <a:ext uri="{C183D7F6-B498-43B3-948B-1728B52AA6E4}">
                  <adec:decorative xmlns:adec="http://schemas.microsoft.com/office/drawing/2017/decorative" val="1"/>
                </a:ext>
              </a:extLst>
            </p:cNvPr>
            <p:cNvSpPr/>
            <p:nvPr/>
          </p:nvSpPr>
          <p:spPr bwMode="auto">
            <a:xfrm>
              <a:off x="8877974" y="4776965"/>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26" name="Arrow: Down 25">
              <a:extLst>
                <a:ext uri="{FF2B5EF4-FFF2-40B4-BE49-F238E27FC236}">
                  <a16:creationId xmlns:a16="http://schemas.microsoft.com/office/drawing/2014/main" id="{2CD08BF0-1603-4A03-8793-060F12867707}"/>
                </a:ext>
                <a:ext uri="{C183D7F6-B498-43B3-948B-1728B52AA6E4}">
                  <adec:decorative xmlns:adec="http://schemas.microsoft.com/office/drawing/2017/decorative" val="1"/>
                </a:ext>
              </a:extLst>
            </p:cNvPr>
            <p:cNvSpPr/>
            <p:nvPr/>
          </p:nvSpPr>
          <p:spPr bwMode="auto">
            <a:xfrm rot="10800000">
              <a:off x="8877974" y="2950720"/>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29" name="Arrow: Down 28">
              <a:extLst>
                <a:ext uri="{FF2B5EF4-FFF2-40B4-BE49-F238E27FC236}">
                  <a16:creationId xmlns:a16="http://schemas.microsoft.com/office/drawing/2014/main" id="{6BD4F4F4-6A30-49A1-9142-8ED7E7BAEBC1}"/>
                </a:ext>
                <a:ext uri="{C183D7F6-B498-43B3-948B-1728B52AA6E4}">
                  <adec:decorative xmlns:adec="http://schemas.microsoft.com/office/drawing/2017/decorative" val="1"/>
                </a:ext>
              </a:extLst>
            </p:cNvPr>
            <p:cNvSpPr/>
            <p:nvPr/>
          </p:nvSpPr>
          <p:spPr bwMode="auto">
            <a:xfrm>
              <a:off x="9806270" y="3008883"/>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30" name="Arrow: Down 29">
              <a:extLst>
                <a:ext uri="{FF2B5EF4-FFF2-40B4-BE49-F238E27FC236}">
                  <a16:creationId xmlns:a16="http://schemas.microsoft.com/office/drawing/2014/main" id="{9D76E460-58CF-4A39-8087-C8AF9B511043}"/>
                </a:ext>
                <a:ext uri="{C183D7F6-B498-43B3-948B-1728B52AA6E4}">
                  <adec:decorative xmlns:adec="http://schemas.microsoft.com/office/drawing/2017/decorative" val="1"/>
                </a:ext>
              </a:extLst>
            </p:cNvPr>
            <p:cNvSpPr/>
            <p:nvPr/>
          </p:nvSpPr>
          <p:spPr bwMode="auto">
            <a:xfrm rot="10800000">
              <a:off x="9806229" y="2952185"/>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31" name="Arrow: Down 30">
              <a:extLst>
                <a:ext uri="{FF2B5EF4-FFF2-40B4-BE49-F238E27FC236}">
                  <a16:creationId xmlns:a16="http://schemas.microsoft.com/office/drawing/2014/main" id="{CE9E026C-CAD3-47B9-8432-49A9CB2B073F}"/>
                </a:ext>
                <a:ext uri="{C183D7F6-B498-43B3-948B-1728B52AA6E4}">
                  <adec:decorative xmlns:adec="http://schemas.microsoft.com/office/drawing/2017/decorative" val="1"/>
                </a:ext>
              </a:extLst>
            </p:cNvPr>
            <p:cNvSpPr/>
            <p:nvPr/>
          </p:nvSpPr>
          <p:spPr bwMode="auto">
            <a:xfrm>
              <a:off x="10731521" y="2986031"/>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32" name="Arrow: Down 31">
              <a:extLst>
                <a:ext uri="{FF2B5EF4-FFF2-40B4-BE49-F238E27FC236}">
                  <a16:creationId xmlns:a16="http://schemas.microsoft.com/office/drawing/2014/main" id="{F13F7CEF-D161-4D3C-9EF1-728427E61BD0}"/>
                </a:ext>
                <a:ext uri="{C183D7F6-B498-43B3-948B-1728B52AA6E4}">
                  <adec:decorative xmlns:adec="http://schemas.microsoft.com/office/drawing/2017/decorative" val="1"/>
                </a:ext>
              </a:extLst>
            </p:cNvPr>
            <p:cNvSpPr/>
            <p:nvPr/>
          </p:nvSpPr>
          <p:spPr bwMode="auto">
            <a:xfrm rot="10800000">
              <a:off x="10731480" y="2929333"/>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33" name="Arrow: Down 32">
              <a:extLst>
                <a:ext uri="{FF2B5EF4-FFF2-40B4-BE49-F238E27FC236}">
                  <a16:creationId xmlns:a16="http://schemas.microsoft.com/office/drawing/2014/main" id="{BF37668E-B2FE-408D-9108-B6751E3548FA}"/>
                </a:ext>
                <a:ext uri="{C183D7F6-B498-43B3-948B-1728B52AA6E4}">
                  <adec:decorative xmlns:adec="http://schemas.microsoft.com/office/drawing/2017/decorative" val="1"/>
                </a:ext>
              </a:extLst>
            </p:cNvPr>
            <p:cNvSpPr/>
            <p:nvPr/>
          </p:nvSpPr>
          <p:spPr bwMode="auto">
            <a:xfrm>
              <a:off x="9806229" y="4776964"/>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34" name="Arrow: Down 33">
              <a:extLst>
                <a:ext uri="{FF2B5EF4-FFF2-40B4-BE49-F238E27FC236}">
                  <a16:creationId xmlns:a16="http://schemas.microsoft.com/office/drawing/2014/main" id="{666E1297-8781-4F07-929C-7130AE76EBD2}"/>
                </a:ext>
                <a:ext uri="{C183D7F6-B498-43B3-948B-1728B52AA6E4}">
                  <adec:decorative xmlns:adec="http://schemas.microsoft.com/office/drawing/2017/decorative" val="1"/>
                </a:ext>
              </a:extLst>
            </p:cNvPr>
            <p:cNvSpPr/>
            <p:nvPr/>
          </p:nvSpPr>
          <p:spPr bwMode="auto">
            <a:xfrm>
              <a:off x="10731480" y="4786204"/>
              <a:ext cx="239859" cy="499339"/>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gradFill>
                  <a:gsLst>
                    <a:gs pos="0">
                      <a:srgbClr val="FFFFFF"/>
                    </a:gs>
                    <a:gs pos="100000">
                      <a:srgbClr val="FFFFFF"/>
                    </a:gs>
                  </a:gsLst>
                  <a:lin ang="5400000" scaled="0"/>
                </a:gradFill>
                <a:cs typeface="Segoe UI" pitchFamily="34" charset="0"/>
              </a:endParaRPr>
            </a:p>
          </p:txBody>
        </p:sp>
        <p:sp>
          <p:nvSpPr>
            <p:cNvPr id="20" name="Rectangle 19">
              <a:extLst>
                <a:ext uri="{FF2B5EF4-FFF2-40B4-BE49-F238E27FC236}">
                  <a16:creationId xmlns:a16="http://schemas.microsoft.com/office/drawing/2014/main" id="{7A02D448-A256-41E7-A172-CF2F3B304FD1}"/>
                </a:ext>
                <a:ext uri="{C183D7F6-B498-43B3-948B-1728B52AA6E4}">
                  <adec:decorative xmlns:adec="http://schemas.microsoft.com/office/drawing/2017/decorative" val="1"/>
                </a:ext>
              </a:extLst>
            </p:cNvPr>
            <p:cNvSpPr/>
            <p:nvPr/>
          </p:nvSpPr>
          <p:spPr>
            <a:xfrm>
              <a:off x="9180702" y="3058514"/>
              <a:ext cx="1487908"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Synchronous</a:t>
              </a:r>
              <a:endParaRPr lang="LID4096" dirty="0"/>
            </a:p>
          </p:txBody>
        </p:sp>
        <p:sp>
          <p:nvSpPr>
            <p:cNvPr id="36" name="Rectangle 35">
              <a:extLst>
                <a:ext uri="{FF2B5EF4-FFF2-40B4-BE49-F238E27FC236}">
                  <a16:creationId xmlns:a16="http://schemas.microsoft.com/office/drawing/2014/main" id="{80D05E21-3E2B-49E2-B081-2859EAE9247C}"/>
                </a:ext>
                <a:ext uri="{C183D7F6-B498-43B3-948B-1728B52AA6E4}">
                  <adec:decorative xmlns:adec="http://schemas.microsoft.com/office/drawing/2017/decorative" val="1"/>
                </a:ext>
              </a:extLst>
            </p:cNvPr>
            <p:cNvSpPr/>
            <p:nvPr/>
          </p:nvSpPr>
          <p:spPr>
            <a:xfrm>
              <a:off x="9181815" y="4837964"/>
              <a:ext cx="1611339"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Asynchronous</a:t>
              </a:r>
              <a:endParaRPr lang="LID4096" dirty="0"/>
            </a:p>
          </p:txBody>
        </p:sp>
        <p:pic>
          <p:nvPicPr>
            <p:cNvPr id="37" name="Graphic 36">
              <a:extLst>
                <a:ext uri="{FF2B5EF4-FFF2-40B4-BE49-F238E27FC236}">
                  <a16:creationId xmlns:a16="http://schemas.microsoft.com/office/drawing/2014/main" id="{9621C811-790C-4980-9451-6DA43972F57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8958" y="1162866"/>
              <a:ext cx="914400" cy="914400"/>
            </a:xfrm>
            <a:prstGeom prst="rect">
              <a:avLst/>
            </a:prstGeom>
          </p:spPr>
        </p:pic>
      </p:grpSp>
    </p:spTree>
    <p:extLst>
      <p:ext uri="{BB962C8B-B14F-4D97-AF65-F5344CB8AC3E}">
        <p14:creationId xmlns:p14="http://schemas.microsoft.com/office/powerpoint/2010/main" val="309842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API gateways</a:t>
            </a:r>
          </a:p>
        </p:txBody>
      </p:sp>
      <p:sp>
        <p:nvSpPr>
          <p:cNvPr id="8" name="Flowchart: Delay 7">
            <a:extLst>
              <a:ext uri="{FF2B5EF4-FFF2-40B4-BE49-F238E27FC236}">
                <a16:creationId xmlns:a16="http://schemas.microsoft.com/office/drawing/2014/main" id="{8DA9C391-FCE2-4E1D-8388-94E8A9625DD2}"/>
              </a:ext>
              <a:ext uri="{C183D7F6-B498-43B3-948B-1728B52AA6E4}">
                <adec:decorative xmlns:adec="http://schemas.microsoft.com/office/drawing/2017/decorative" val="1"/>
              </a:ext>
            </a:extLst>
          </p:cNvPr>
          <p:cNvSpPr/>
          <p:nvPr/>
        </p:nvSpPr>
        <p:spPr bwMode="auto">
          <a:xfrm>
            <a:off x="0" y="1493283"/>
            <a:ext cx="862149" cy="4775544"/>
          </a:xfrm>
          <a:prstGeom prst="flowChartDela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FC4988E8-BBF5-4761-BD41-13059EF0429D}"/>
              </a:ext>
            </a:extLst>
          </p:cNvPr>
          <p:cNvSpPr txBox="1"/>
          <p:nvPr/>
        </p:nvSpPr>
        <p:spPr>
          <a:xfrm>
            <a:off x="990989" y="1754896"/>
            <a:ext cx="3658630" cy="4174156"/>
          </a:xfrm>
          <a:prstGeom prst="rect">
            <a:avLst/>
          </a:prstGeom>
          <a:noFill/>
        </p:spPr>
        <p:txBody>
          <a:bodyPr wrap="none" lIns="182880" tIns="146304" rIns="182880" bIns="146304" rtlCol="0">
            <a:spAutoFit/>
          </a:bodyPr>
          <a:lstStyle/>
          <a:p>
            <a:pPr marL="342900" indent="-342900">
              <a:lnSpc>
                <a:spcPct val="90000"/>
              </a:lnSpc>
              <a:spcAft>
                <a:spcPts val="600"/>
              </a:spcAft>
              <a:buFont typeface="Courier New" panose="02070309020205020404" pitchFamily="49" charset="0"/>
              <a:buChar char="o"/>
            </a:pPr>
            <a:r>
              <a:rPr lang="de-CH" sz="2400" dirty="0">
                <a:solidFill>
                  <a:srgbClr val="0078D7"/>
                </a:solidFill>
              </a:rPr>
              <a:t>Gateway Routing</a:t>
            </a:r>
          </a:p>
          <a:p>
            <a:pPr marL="342900" indent="-342900">
              <a:lnSpc>
                <a:spcPct val="90000"/>
              </a:lnSpc>
              <a:spcAft>
                <a:spcPts val="600"/>
              </a:spcAft>
              <a:buFont typeface="Courier New" panose="02070309020205020404" pitchFamily="49" charset="0"/>
              <a:buChar char="o"/>
            </a:pPr>
            <a:endParaRPr lang="de-CH" sz="2400" dirty="0">
              <a:solidFill>
                <a:srgbClr val="0078D7"/>
              </a:solidFill>
            </a:endParaRPr>
          </a:p>
          <a:p>
            <a:pPr marL="342900" indent="-342900">
              <a:lnSpc>
                <a:spcPct val="90000"/>
              </a:lnSpc>
              <a:spcAft>
                <a:spcPts val="600"/>
              </a:spcAft>
              <a:buFont typeface="Courier New" panose="02070309020205020404" pitchFamily="49" charset="0"/>
              <a:buChar char="o"/>
            </a:pPr>
            <a:r>
              <a:rPr lang="de-CH" sz="2400" dirty="0">
                <a:solidFill>
                  <a:srgbClr val="0078D7"/>
                </a:solidFill>
              </a:rPr>
              <a:t>Gateway Offloading</a:t>
            </a:r>
          </a:p>
          <a:p>
            <a:pPr marL="809244" lvl="1" indent="-342900">
              <a:lnSpc>
                <a:spcPct val="90000"/>
              </a:lnSpc>
              <a:spcAft>
                <a:spcPts val="600"/>
              </a:spcAft>
              <a:buFont typeface="Courier New" panose="02070309020205020404" pitchFamily="49" charset="0"/>
              <a:buChar char="o"/>
            </a:pPr>
            <a:r>
              <a:rPr lang="de-CH" kern="0" dirty="0">
                <a:solidFill>
                  <a:srgbClr val="505050"/>
                </a:solidFill>
                <a:latin typeface="Segoe UI Semilight" panose="020B0402040204020203" pitchFamily="34" charset="0"/>
                <a:cs typeface="Segoe UI Semilight" panose="020B0402040204020203" pitchFamily="34" charset="0"/>
              </a:rPr>
              <a:t>Authentication</a:t>
            </a:r>
          </a:p>
          <a:p>
            <a:pPr marL="809244" lvl="1" indent="-342900">
              <a:lnSpc>
                <a:spcPct val="90000"/>
              </a:lnSpc>
              <a:spcAft>
                <a:spcPts val="600"/>
              </a:spcAft>
              <a:buFont typeface="Courier New" panose="02070309020205020404" pitchFamily="49" charset="0"/>
              <a:buChar char="o"/>
            </a:pPr>
            <a:r>
              <a:rPr lang="de-CH" kern="0" dirty="0">
                <a:solidFill>
                  <a:srgbClr val="505050"/>
                </a:solidFill>
                <a:latin typeface="Segoe UI Semilight" panose="020B0402040204020203" pitchFamily="34" charset="0"/>
                <a:cs typeface="Segoe UI Semilight" panose="020B0402040204020203" pitchFamily="34" charset="0"/>
              </a:rPr>
              <a:t>SSL termination</a:t>
            </a:r>
          </a:p>
          <a:p>
            <a:pPr marL="809244" lvl="1" indent="-342900">
              <a:lnSpc>
                <a:spcPct val="90000"/>
              </a:lnSpc>
              <a:spcAft>
                <a:spcPts val="600"/>
              </a:spcAft>
              <a:buFont typeface="Courier New" panose="02070309020205020404" pitchFamily="49" charset="0"/>
              <a:buChar char="o"/>
            </a:pPr>
            <a:r>
              <a:rPr lang="de-CH" kern="0" dirty="0">
                <a:solidFill>
                  <a:srgbClr val="505050"/>
                </a:solidFill>
                <a:latin typeface="Segoe UI Semilight" panose="020B0402040204020203" pitchFamily="34" charset="0"/>
                <a:cs typeface="Segoe UI Semilight" panose="020B0402040204020203" pitchFamily="34" charset="0"/>
              </a:rPr>
              <a:t>IP whitelisting</a:t>
            </a:r>
          </a:p>
          <a:p>
            <a:pPr marL="809244" lvl="1" indent="-342900">
              <a:lnSpc>
                <a:spcPct val="90000"/>
              </a:lnSpc>
              <a:spcAft>
                <a:spcPts val="600"/>
              </a:spcAft>
              <a:buFont typeface="Courier New" panose="02070309020205020404" pitchFamily="49" charset="0"/>
              <a:buChar char="o"/>
            </a:pPr>
            <a:r>
              <a:rPr lang="de-CH" kern="0" dirty="0">
                <a:solidFill>
                  <a:srgbClr val="505050"/>
                </a:solidFill>
                <a:latin typeface="Segoe UI Semilight" panose="020B0402040204020203" pitchFamily="34" charset="0"/>
                <a:cs typeface="Segoe UI Semilight" panose="020B0402040204020203" pitchFamily="34" charset="0"/>
              </a:rPr>
              <a:t>Client throttling</a:t>
            </a:r>
          </a:p>
          <a:p>
            <a:pPr marL="809244" lvl="1" indent="-342900">
              <a:lnSpc>
                <a:spcPct val="90000"/>
              </a:lnSpc>
              <a:spcAft>
                <a:spcPts val="600"/>
              </a:spcAft>
              <a:buFont typeface="Courier New" panose="02070309020205020404" pitchFamily="49" charset="0"/>
              <a:buChar char="o"/>
            </a:pPr>
            <a:r>
              <a:rPr lang="de-CH" kern="0" dirty="0">
                <a:solidFill>
                  <a:srgbClr val="505050"/>
                </a:solidFill>
                <a:latin typeface="Segoe UI Semilight" panose="020B0402040204020203" pitchFamily="34" charset="0"/>
                <a:cs typeface="Segoe UI Semilight" panose="020B0402040204020203" pitchFamily="34" charset="0"/>
              </a:rPr>
              <a:t>Logging &amp; monitoring</a:t>
            </a:r>
          </a:p>
          <a:p>
            <a:pPr marL="809244" lvl="1" indent="-342900">
              <a:lnSpc>
                <a:spcPct val="90000"/>
              </a:lnSpc>
              <a:spcAft>
                <a:spcPts val="600"/>
              </a:spcAft>
              <a:buFont typeface="Courier New" panose="02070309020205020404" pitchFamily="49" charset="0"/>
              <a:buChar char="o"/>
            </a:pPr>
            <a:r>
              <a:rPr lang="de-CH" kern="0" dirty="0">
                <a:solidFill>
                  <a:srgbClr val="505050"/>
                </a:solidFill>
                <a:latin typeface="Segoe UI Semilight" panose="020B0402040204020203" pitchFamily="34" charset="0"/>
                <a:cs typeface="Segoe UI Semilight" panose="020B0402040204020203" pitchFamily="34" charset="0"/>
              </a:rPr>
              <a:t>Web application firewall</a:t>
            </a:r>
          </a:p>
          <a:p>
            <a:pPr marL="809244" lvl="1" indent="-342900">
              <a:lnSpc>
                <a:spcPct val="90000"/>
              </a:lnSpc>
              <a:spcAft>
                <a:spcPts val="600"/>
              </a:spcAft>
              <a:buFont typeface="Courier New" panose="02070309020205020404" pitchFamily="49" charset="0"/>
              <a:buChar char="o"/>
            </a:pPr>
            <a:endParaRPr lang="de-CH"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Courier New" panose="02070309020205020404" pitchFamily="49" charset="0"/>
              <a:buChar char="o"/>
            </a:pPr>
            <a:r>
              <a:rPr lang="de-CH" sz="2400" dirty="0">
                <a:solidFill>
                  <a:srgbClr val="0078D7"/>
                </a:solidFill>
              </a:rPr>
              <a:t>Gateway Aggregation</a:t>
            </a:r>
          </a:p>
        </p:txBody>
      </p:sp>
      <p:pic>
        <p:nvPicPr>
          <p:cNvPr id="7" name="Picture 6" descr="Diagram outlining that API gateways help you with routing, offloading cross-cutting concerns and content aggregation for mobile clients.">
            <a:extLst>
              <a:ext uri="{FF2B5EF4-FFF2-40B4-BE49-F238E27FC236}">
                <a16:creationId xmlns:a16="http://schemas.microsoft.com/office/drawing/2014/main" id="{F23EAAB2-1F43-45E3-8571-305C118A1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395" y="2297314"/>
            <a:ext cx="6430228" cy="3167482"/>
          </a:xfrm>
          <a:prstGeom prst="rect">
            <a:avLst/>
          </a:prstGeom>
        </p:spPr>
      </p:pic>
    </p:spTree>
    <p:extLst>
      <p:ext uri="{BB962C8B-B14F-4D97-AF65-F5344CB8AC3E}">
        <p14:creationId xmlns:p14="http://schemas.microsoft.com/office/powerpoint/2010/main" val="280885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a:xfrm>
            <a:off x="434975" y="227014"/>
            <a:ext cx="11563350" cy="754061"/>
          </a:xfrm>
        </p:spPr>
        <p:txBody>
          <a:bodyPr/>
          <a:lstStyle/>
          <a:p>
            <a:r>
              <a:rPr lang="en-US" spc="-100" dirty="0"/>
              <a:t>Workflows</a:t>
            </a:r>
          </a:p>
        </p:txBody>
      </p:sp>
      <p:grpSp>
        <p:nvGrpSpPr>
          <p:cNvPr id="12" name="Group 11" descr="Diagram outlining the difference between orchestration and choreography to solve workf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73487F73-E6A7-4367-AFF3-1EAE209E6FF0}"/>
              </a:ext>
            </a:extLst>
          </p:cNvPr>
          <p:cNvGrpSpPr/>
          <p:nvPr/>
        </p:nvGrpSpPr>
        <p:grpSpPr>
          <a:xfrm>
            <a:off x="513698" y="1166002"/>
            <a:ext cx="11405903" cy="5434989"/>
            <a:chOff x="434975" y="1399918"/>
            <a:chExt cx="11405903" cy="5434989"/>
          </a:xfrm>
        </p:grpSpPr>
        <p:sp>
          <p:nvSpPr>
            <p:cNvPr id="3" name="Rectangle: Rounded Corners 2"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D55E4917-9100-41FA-92CD-6569C3D0F438}"/>
                </a:ext>
              </a:extLst>
            </p:cNvPr>
            <p:cNvSpPr/>
            <p:nvPr/>
          </p:nvSpPr>
          <p:spPr bwMode="auto">
            <a:xfrm rot="16200000">
              <a:off x="3253374" y="1089117"/>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37C6D14A-72BD-4CE8-890F-ECF95E25BDBC}"/>
                </a:ext>
              </a:extLst>
            </p:cNvPr>
            <p:cNvSpPr/>
            <p:nvPr/>
          </p:nvSpPr>
          <p:spPr bwMode="auto">
            <a:xfrm rot="16200000">
              <a:off x="3253374" y="2252764"/>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A4F54BB0-4DA3-4FE7-B111-D2783FABB960}"/>
                </a:ext>
              </a:extLst>
            </p:cNvPr>
            <p:cNvSpPr/>
            <p:nvPr/>
          </p:nvSpPr>
          <p:spPr bwMode="auto">
            <a:xfrm rot="16200000">
              <a:off x="3253374" y="355402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1921BB8B-CB41-470E-B3FF-7FCFC89C9F18}"/>
                </a:ext>
              </a:extLst>
            </p:cNvPr>
            <p:cNvSpPr/>
            <p:nvPr/>
          </p:nvSpPr>
          <p:spPr bwMode="auto">
            <a:xfrm rot="16200000">
              <a:off x="745776" y="2252763"/>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Arrow: Right 1"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EB3DE218-4E9B-4AB6-8838-60BCD20CED71}"/>
                </a:ext>
              </a:extLst>
            </p:cNvPr>
            <p:cNvSpPr/>
            <p:nvPr/>
          </p:nvSpPr>
          <p:spPr bwMode="auto">
            <a:xfrm rot="19185541">
              <a:off x="1835803" y="2011190"/>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Right 8"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3192E9F4-DF85-4B01-8436-32287D4BA310}"/>
                </a:ext>
              </a:extLst>
            </p:cNvPr>
            <p:cNvSpPr/>
            <p:nvPr/>
          </p:nvSpPr>
          <p:spPr bwMode="auto">
            <a:xfrm rot="2143183">
              <a:off x="1836369" y="3491390"/>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Right 9"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AB6EF9D1-F0E1-4351-B29D-8F1E6D7AF57A}"/>
                </a:ext>
              </a:extLst>
            </p:cNvPr>
            <p:cNvSpPr/>
            <p:nvPr/>
          </p:nvSpPr>
          <p:spPr bwMode="auto">
            <a:xfrm>
              <a:off x="1835802" y="2705745"/>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DB8E8539-63BD-48FD-8D60-B4766E146C7E}"/>
                </a:ext>
              </a:extLst>
            </p:cNvPr>
            <p:cNvSpPr/>
            <p:nvPr/>
          </p:nvSpPr>
          <p:spPr>
            <a:xfrm>
              <a:off x="1830595" y="1469250"/>
              <a:ext cx="691215"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Send</a:t>
              </a:r>
              <a:endParaRPr lang="LID4096" dirty="0"/>
            </a:p>
          </p:txBody>
        </p:sp>
        <p:sp>
          <p:nvSpPr>
            <p:cNvPr id="15" name="Rectangle: Rounded Corners 14"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36F763F1-5CCB-4992-B6F8-4FCC803B609B}"/>
                </a:ext>
              </a:extLst>
            </p:cNvPr>
            <p:cNvSpPr/>
            <p:nvPr/>
          </p:nvSpPr>
          <p:spPr bwMode="auto">
            <a:xfrm rot="16200000">
              <a:off x="10861081" y="1089117"/>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25326046-AA7F-48EF-96A3-30A20887BCCE}"/>
                </a:ext>
              </a:extLst>
            </p:cNvPr>
            <p:cNvSpPr/>
            <p:nvPr/>
          </p:nvSpPr>
          <p:spPr bwMode="auto">
            <a:xfrm rot="16200000">
              <a:off x="10861081" y="2252764"/>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Rounded Corners 16"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764FD04D-C1B1-4716-B098-E89D196A3834}"/>
                </a:ext>
              </a:extLst>
            </p:cNvPr>
            <p:cNvSpPr/>
            <p:nvPr/>
          </p:nvSpPr>
          <p:spPr bwMode="auto">
            <a:xfrm rot="16200000">
              <a:off x="10861081" y="355402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Rounded Corners 17"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A2659F8B-DDF2-40F1-9741-8CF9AA27F7FE}"/>
                </a:ext>
              </a:extLst>
            </p:cNvPr>
            <p:cNvSpPr/>
            <p:nvPr/>
          </p:nvSpPr>
          <p:spPr bwMode="auto">
            <a:xfrm rot="16200000">
              <a:off x="7057227" y="348234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55DA3A4E-4532-4295-BC25-2A94CB5B9A8B}"/>
                </a:ext>
              </a:extLst>
            </p:cNvPr>
            <p:cNvSpPr/>
            <p:nvPr/>
          </p:nvSpPr>
          <p:spPr bwMode="auto">
            <a:xfrm rot="8737907">
              <a:off x="9443510" y="2011190"/>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9BE27419-9B4E-406F-8532-84004C2D33F8}"/>
                </a:ext>
              </a:extLst>
            </p:cNvPr>
            <p:cNvSpPr/>
            <p:nvPr/>
          </p:nvSpPr>
          <p:spPr bwMode="auto">
            <a:xfrm rot="12889379">
              <a:off x="9444510" y="3674221"/>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Arrow: Right 20"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A650E8F3-7C6B-45B7-9A5B-565890EA79C9}"/>
                </a:ext>
              </a:extLst>
            </p:cNvPr>
            <p:cNvSpPr/>
            <p:nvPr/>
          </p:nvSpPr>
          <p:spPr bwMode="auto">
            <a:xfrm rot="10800000">
              <a:off x="9443509" y="2705745"/>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F51007ED-2217-4841-AEF3-8BE8451685D3}"/>
                </a:ext>
              </a:extLst>
            </p:cNvPr>
            <p:cNvSpPr/>
            <p:nvPr/>
          </p:nvSpPr>
          <p:spPr>
            <a:xfrm>
              <a:off x="9203462" y="1469250"/>
              <a:ext cx="1160895"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Subscribe</a:t>
              </a:r>
              <a:endParaRPr lang="LID4096" dirty="0"/>
            </a:p>
          </p:txBody>
        </p:sp>
        <p:sp>
          <p:nvSpPr>
            <p:cNvPr id="23" name="Lightning Bolt 22"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43158929-89A5-48E8-98B3-714CFB88405D}"/>
                </a:ext>
              </a:extLst>
            </p:cNvPr>
            <p:cNvSpPr/>
            <p:nvPr/>
          </p:nvSpPr>
          <p:spPr bwMode="auto">
            <a:xfrm>
              <a:off x="8659390" y="2420291"/>
              <a:ext cx="708391" cy="1087402"/>
            </a:xfrm>
            <a:prstGeom prst="lightningBol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23C923C3-2870-4152-81FC-3AA640797A9C}"/>
                </a:ext>
              </a:extLst>
            </p:cNvPr>
            <p:cNvSpPr/>
            <p:nvPr/>
          </p:nvSpPr>
          <p:spPr>
            <a:xfrm>
              <a:off x="8709119" y="3522876"/>
              <a:ext cx="737702"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Event</a:t>
              </a:r>
              <a:endParaRPr lang="LID4096" dirty="0"/>
            </a:p>
          </p:txBody>
        </p:sp>
        <p:sp>
          <p:nvSpPr>
            <p:cNvPr id="25" name="Arrow: Right 24"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0D3A2B6F-24CA-4BF3-8DA9-2A7093541E7C}"/>
                </a:ext>
              </a:extLst>
            </p:cNvPr>
            <p:cNvSpPr/>
            <p:nvPr/>
          </p:nvSpPr>
          <p:spPr bwMode="auto">
            <a:xfrm rot="19562881">
              <a:off x="7692391" y="3211922"/>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ABEB3467-7BCF-4ED1-AE80-23D0AF56127B}"/>
                </a:ext>
              </a:extLst>
            </p:cNvPr>
            <p:cNvSpPr/>
            <p:nvPr/>
          </p:nvSpPr>
          <p:spPr>
            <a:xfrm>
              <a:off x="6936312" y="2965668"/>
              <a:ext cx="910827"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Publish</a:t>
              </a:r>
              <a:endParaRPr lang="LID4096" dirty="0"/>
            </a:p>
          </p:txBody>
        </p:sp>
        <p:sp>
          <p:nvSpPr>
            <p:cNvPr id="27" name="Rectangle 26"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A7499538-4ABF-42E5-86E7-5DC41AD1655A}"/>
                </a:ext>
              </a:extLst>
            </p:cNvPr>
            <p:cNvSpPr/>
            <p:nvPr/>
          </p:nvSpPr>
          <p:spPr>
            <a:xfrm>
              <a:off x="1252495" y="4935256"/>
              <a:ext cx="2163157" cy="461665"/>
            </a:xfrm>
            <a:prstGeom prst="rect">
              <a:avLst/>
            </a:prstGeom>
          </p:spPr>
          <p:txBody>
            <a:bodyPr wrap="none">
              <a:spAutoFit/>
            </a:bodyPr>
            <a:lstStyle/>
            <a:p>
              <a:pPr algn="ctr"/>
              <a:r>
                <a:rPr lang="en-US" sz="2400" b="1" dirty="0">
                  <a:solidFill>
                    <a:srgbClr val="0078D7"/>
                  </a:solidFill>
                </a:rPr>
                <a:t>Orchestration</a:t>
              </a:r>
              <a:endParaRPr lang="LID4096" sz="2000" dirty="0"/>
            </a:p>
          </p:txBody>
        </p:sp>
        <p:sp>
          <p:nvSpPr>
            <p:cNvPr id="28" name="Rectangle 27"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46515623-2FD3-43F0-82A8-A6AFDDCE82D6}"/>
                </a:ext>
              </a:extLst>
            </p:cNvPr>
            <p:cNvSpPr/>
            <p:nvPr/>
          </p:nvSpPr>
          <p:spPr>
            <a:xfrm>
              <a:off x="7898370" y="4935256"/>
              <a:ext cx="2244910" cy="461665"/>
            </a:xfrm>
            <a:prstGeom prst="rect">
              <a:avLst/>
            </a:prstGeom>
          </p:spPr>
          <p:txBody>
            <a:bodyPr wrap="none">
              <a:spAutoFit/>
            </a:bodyPr>
            <a:lstStyle/>
            <a:p>
              <a:pPr algn="ctr"/>
              <a:r>
                <a:rPr lang="en-US" sz="2400" b="1" dirty="0">
                  <a:solidFill>
                    <a:srgbClr val="0078D7"/>
                  </a:solidFill>
                </a:rPr>
                <a:t>Choreography</a:t>
              </a:r>
              <a:endParaRPr lang="LID4096" sz="2000" dirty="0"/>
            </a:p>
          </p:txBody>
        </p:sp>
        <p:sp>
          <p:nvSpPr>
            <p:cNvPr id="31" name="Arrow: Right 30"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AC583711-5977-4DFA-AEFD-17A6EAD62757}"/>
                </a:ext>
              </a:extLst>
            </p:cNvPr>
            <p:cNvSpPr/>
            <p:nvPr/>
          </p:nvSpPr>
          <p:spPr bwMode="auto">
            <a:xfrm>
              <a:off x="2331076" y="5483590"/>
              <a:ext cx="6872386" cy="668995"/>
            </a:xfrm>
            <a:prstGeom prst="right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DE" sz="2400" dirty="0">
                  <a:gradFill>
                    <a:gsLst>
                      <a:gs pos="0">
                        <a:srgbClr val="FFFFFF"/>
                      </a:gs>
                      <a:gs pos="100000">
                        <a:srgbClr val="FFFFFF"/>
                      </a:gs>
                    </a:gsLst>
                    <a:lin ang="5400000" scaled="0"/>
                  </a:gradFill>
                  <a:ea typeface="Segoe UI" pitchFamily="34" charset="0"/>
                  <a:cs typeface="Segoe UI" pitchFamily="34" charset="0"/>
                </a:rPr>
                <a:t>Less coupling</a:t>
              </a: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Arrow: Left 32" descr="Diagram outlining the difference between orchestration and choreography to solve worklow requirements in a microservice based application. While Choreography leads to less coupling between the microservices, orchestration may provide more transparency.">
              <a:extLst>
                <a:ext uri="{FF2B5EF4-FFF2-40B4-BE49-F238E27FC236}">
                  <a16:creationId xmlns:a16="http://schemas.microsoft.com/office/drawing/2014/main" id="{C7A2B1C4-E47A-47BF-A897-C1111F16F310}"/>
                </a:ext>
              </a:extLst>
            </p:cNvPr>
            <p:cNvSpPr/>
            <p:nvPr/>
          </p:nvSpPr>
          <p:spPr bwMode="auto">
            <a:xfrm>
              <a:off x="2331077" y="6165912"/>
              <a:ext cx="6872385" cy="668995"/>
            </a:xfrm>
            <a:prstGeom prst="left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DE" sz="2400" dirty="0">
                  <a:gradFill>
                    <a:gsLst>
                      <a:gs pos="0">
                        <a:srgbClr val="FFFFFF"/>
                      </a:gs>
                      <a:gs pos="100000">
                        <a:srgbClr val="FFFFFF"/>
                      </a:gs>
                    </a:gsLst>
                    <a:lin ang="5400000" scaled="0"/>
                  </a:gradFill>
                  <a:ea typeface="Segoe UI" pitchFamily="34" charset="0"/>
                  <a:cs typeface="Segoe UI" pitchFamily="34" charset="0"/>
                </a:rPr>
                <a:t>More transparency</a:t>
              </a: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019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External systems</a:t>
            </a:r>
          </a:p>
        </p:txBody>
      </p:sp>
      <p:pic>
        <p:nvPicPr>
          <p:cNvPr id="3" name="Picture 2" descr="Diagram outlining how you could use the Ambassador pattern to proxy remote services outside of your microservice-based application.">
            <a:extLst>
              <a:ext uri="{FF2B5EF4-FFF2-40B4-BE49-F238E27FC236}">
                <a16:creationId xmlns:a16="http://schemas.microsoft.com/office/drawing/2014/main" id="{42AB8538-3081-42B3-A4D6-DBA11F3C75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368" y="2028379"/>
            <a:ext cx="10314564" cy="2937765"/>
          </a:xfrm>
          <a:prstGeom prst="rect">
            <a:avLst/>
          </a:prstGeom>
        </p:spPr>
      </p:pic>
      <p:sp>
        <p:nvSpPr>
          <p:cNvPr id="7" name="Rectangle 6">
            <a:extLst>
              <a:ext uri="{FF2B5EF4-FFF2-40B4-BE49-F238E27FC236}">
                <a16:creationId xmlns:a16="http://schemas.microsoft.com/office/drawing/2014/main" id="{34693D0D-0A85-463B-A82A-634EAFAE8596}"/>
              </a:ext>
            </a:extLst>
          </p:cNvPr>
          <p:cNvSpPr/>
          <p:nvPr/>
        </p:nvSpPr>
        <p:spPr>
          <a:xfrm>
            <a:off x="4898244" y="5374203"/>
            <a:ext cx="2636812" cy="400110"/>
          </a:xfrm>
          <a:prstGeom prst="rect">
            <a:avLst/>
          </a:prstGeom>
        </p:spPr>
        <p:txBody>
          <a:bodyPr wrap="none">
            <a:spAutoFit/>
          </a:bodyPr>
          <a:lstStyle/>
          <a:p>
            <a:r>
              <a:rPr lang="en-US" sz="2000" b="1" dirty="0">
                <a:solidFill>
                  <a:srgbClr val="0078D7"/>
                </a:solidFill>
                <a:hlinkClick r:id="rId4"/>
              </a:rPr>
              <a:t>Ambassador pattern</a:t>
            </a:r>
            <a:endParaRPr lang="LID4096" dirty="0"/>
          </a:p>
        </p:txBody>
      </p:sp>
    </p:spTree>
    <p:extLst>
      <p:ext uri="{BB962C8B-B14F-4D97-AF65-F5344CB8AC3E}">
        <p14:creationId xmlns:p14="http://schemas.microsoft.com/office/powerpoint/2010/main" val="222685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Data considerations</a:t>
            </a:r>
          </a:p>
        </p:txBody>
      </p:sp>
      <p:sp>
        <p:nvSpPr>
          <p:cNvPr id="6" name="TextBox 5">
            <a:extLst>
              <a:ext uri="{FF2B5EF4-FFF2-40B4-BE49-F238E27FC236}">
                <a16:creationId xmlns:a16="http://schemas.microsoft.com/office/drawing/2014/main" id="{5DE08FD7-60B7-453F-AF81-715D2D8862B5}"/>
              </a:ext>
            </a:extLst>
          </p:cNvPr>
          <p:cNvSpPr txBox="1"/>
          <p:nvPr/>
        </p:nvSpPr>
        <p:spPr>
          <a:xfrm>
            <a:off x="294458" y="981075"/>
            <a:ext cx="5978001" cy="5918543"/>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de-CH" sz="2400" kern="0" dirty="0">
                <a:solidFill>
                  <a:srgbClr val="505050"/>
                </a:solidFill>
                <a:latin typeface="Segoe UI Semilight" panose="020B0402040204020203" pitchFamily="34" charset="0"/>
                <a:cs typeface="Segoe UI Semilight" panose="020B0402040204020203" pitchFamily="34" charset="0"/>
              </a:rPr>
              <a:t>Every service manages its own data</a:t>
            </a:r>
          </a:p>
          <a:p>
            <a:pPr marL="342900" indent="-342900">
              <a:lnSpc>
                <a:spcPct val="90000"/>
              </a:lnSpc>
              <a:spcAft>
                <a:spcPts val="600"/>
              </a:spcAft>
              <a:buFont typeface="Wingdings" panose="05000000000000000000" pitchFamily="2" charset="2"/>
              <a:buChar char="q"/>
            </a:pPr>
            <a:endParaRPr lang="de-CH" sz="20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Wingdings" panose="05000000000000000000" pitchFamily="2" charset="2"/>
              <a:buChar char="q"/>
            </a:pPr>
            <a:r>
              <a:rPr lang="de-CH" sz="2400" kern="0" dirty="0">
                <a:solidFill>
                  <a:srgbClr val="505050"/>
                </a:solidFill>
                <a:latin typeface="Segoe UI Semilight" panose="020B0402040204020203" pitchFamily="34" charset="0"/>
                <a:cs typeface="Segoe UI Semilight" panose="020B0402040204020203" pitchFamily="34" charset="0"/>
              </a:rPr>
              <a:t>No sharing of data stores between services</a:t>
            </a:r>
            <a:br>
              <a:rPr lang="de-CH" sz="2400" kern="0" dirty="0">
                <a:solidFill>
                  <a:srgbClr val="505050"/>
                </a:solidFill>
                <a:latin typeface="Segoe UI Semilight" panose="020B0402040204020203" pitchFamily="34" charset="0"/>
                <a:cs typeface="Segoe UI Semilight" panose="020B0402040204020203" pitchFamily="34" charset="0"/>
              </a:rPr>
            </a:br>
            <a:endParaRPr lang="de-CH" sz="24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Wingdings" panose="05000000000000000000" pitchFamily="2" charset="2"/>
              <a:buChar char="q"/>
            </a:pPr>
            <a:r>
              <a:rPr lang="de-CH" sz="2400" kern="0" dirty="0">
                <a:solidFill>
                  <a:srgbClr val="505050"/>
                </a:solidFill>
                <a:latin typeface="Segoe UI Semilight" panose="020B0402040204020203" pitchFamily="34" charset="0"/>
                <a:cs typeface="Segoe UI Semilight" panose="020B0402040204020203" pitchFamily="34" charset="0"/>
              </a:rPr>
              <a:t>Profit from polyglot persistence</a:t>
            </a:r>
          </a:p>
          <a:p>
            <a:pPr marL="342900" indent="-342900">
              <a:lnSpc>
                <a:spcPct val="90000"/>
              </a:lnSpc>
              <a:spcAft>
                <a:spcPts val="600"/>
              </a:spcAft>
              <a:buFont typeface="Wingdings" panose="05000000000000000000" pitchFamily="2" charset="2"/>
              <a:buChar char="q"/>
            </a:pPr>
            <a:endParaRPr lang="de-CH" sz="24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Wingdings" panose="05000000000000000000" pitchFamily="2" charset="2"/>
              <a:buChar char="q"/>
            </a:pPr>
            <a:r>
              <a:rPr lang="de-CH" sz="2400" kern="0" dirty="0">
                <a:solidFill>
                  <a:srgbClr val="505050"/>
                </a:solidFill>
                <a:latin typeface="Segoe UI Semilight" panose="020B0402040204020203" pitchFamily="34" charset="0"/>
                <a:cs typeface="Segoe UI Semilight" panose="020B0402040204020203" pitchFamily="34" charset="0"/>
              </a:rPr>
              <a:t>Service might represent the source</a:t>
            </a:r>
            <a:br>
              <a:rPr lang="de-CH" sz="2400" kern="0" dirty="0">
                <a:solidFill>
                  <a:srgbClr val="505050"/>
                </a:solidFill>
                <a:latin typeface="Segoe UI Semilight" panose="020B0402040204020203" pitchFamily="34" charset="0"/>
                <a:cs typeface="Segoe UI Semilight" panose="020B0402040204020203" pitchFamily="34" charset="0"/>
              </a:rPr>
            </a:br>
            <a:r>
              <a:rPr lang="de-CH" sz="2400" kern="0" dirty="0">
                <a:solidFill>
                  <a:srgbClr val="505050"/>
                </a:solidFill>
                <a:latin typeface="Segoe UI Semilight" panose="020B0402040204020203" pitchFamily="34" charset="0"/>
                <a:cs typeface="Segoe UI Semilight" panose="020B0402040204020203" pitchFamily="34" charset="0"/>
              </a:rPr>
              <a:t>of truth for a given entity («master»)</a:t>
            </a:r>
          </a:p>
          <a:p>
            <a:pPr marL="342900" indent="-342900">
              <a:lnSpc>
                <a:spcPct val="90000"/>
              </a:lnSpc>
              <a:spcAft>
                <a:spcPts val="600"/>
              </a:spcAft>
              <a:buFont typeface="Wingdings" panose="05000000000000000000" pitchFamily="2" charset="2"/>
              <a:buChar char="q"/>
            </a:pPr>
            <a:endParaRPr lang="de-CH" sz="24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Wingdings" panose="05000000000000000000" pitchFamily="2" charset="2"/>
              <a:buChar char="q"/>
            </a:pPr>
            <a:r>
              <a:rPr lang="de-CH" sz="2400" kern="0" dirty="0">
                <a:solidFill>
                  <a:srgbClr val="505050"/>
                </a:solidFill>
                <a:latin typeface="Segoe UI Semilight" panose="020B0402040204020203" pitchFamily="34" charset="0"/>
                <a:cs typeface="Segoe UI Semilight" panose="020B0402040204020203" pitchFamily="34" charset="0"/>
              </a:rPr>
              <a:t>Other services might hold a subset of the entity</a:t>
            </a:r>
          </a:p>
          <a:p>
            <a:pPr marL="342900" indent="-342900">
              <a:lnSpc>
                <a:spcPct val="90000"/>
              </a:lnSpc>
              <a:spcAft>
                <a:spcPts val="600"/>
              </a:spcAft>
              <a:buFont typeface="Wingdings" panose="05000000000000000000" pitchFamily="2" charset="2"/>
              <a:buChar char="q"/>
            </a:pPr>
            <a:endParaRPr lang="de-CH" sz="24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Wingdings" panose="05000000000000000000" pitchFamily="2" charset="2"/>
              <a:buChar char="q"/>
            </a:pPr>
            <a:r>
              <a:rPr lang="de-CH" sz="2400" kern="0" dirty="0">
                <a:solidFill>
                  <a:srgbClr val="505050"/>
                </a:solidFill>
                <a:latin typeface="Segoe UI Semilight" panose="020B0402040204020203" pitchFamily="34" charset="0"/>
                <a:cs typeface="Segoe UI Semilight" panose="020B0402040204020203" pitchFamily="34" charset="0"/>
              </a:rPr>
              <a:t>Embrace eventual consistency</a:t>
            </a:r>
            <a:br>
              <a:rPr lang="de-CH" sz="2400" kern="0" dirty="0">
                <a:solidFill>
                  <a:srgbClr val="505050"/>
                </a:solidFill>
                <a:latin typeface="Segoe UI Semilight" panose="020B0402040204020203" pitchFamily="34" charset="0"/>
                <a:cs typeface="Segoe UI Semilight" panose="020B0402040204020203" pitchFamily="34" charset="0"/>
              </a:rPr>
            </a:br>
            <a:r>
              <a:rPr lang="de-CH" sz="2400" kern="0" dirty="0">
                <a:solidFill>
                  <a:srgbClr val="505050"/>
                </a:solidFill>
                <a:latin typeface="Segoe UI Semilight" panose="020B0402040204020203" pitchFamily="34" charset="0"/>
                <a:cs typeface="Segoe UI Semilight" panose="020B0402040204020203" pitchFamily="34" charset="0"/>
              </a:rPr>
              <a:t>(no distributed transactions)</a:t>
            </a:r>
          </a:p>
        </p:txBody>
      </p:sp>
      <p:pic>
        <p:nvPicPr>
          <p:cNvPr id="2" name="Picture 1" descr="Diagram outlining that every microservice should own it's datastore and access to it is only possible via it's API.">
            <a:extLst>
              <a:ext uri="{FF2B5EF4-FFF2-40B4-BE49-F238E27FC236}">
                <a16:creationId xmlns:a16="http://schemas.microsoft.com/office/drawing/2014/main" id="{55B6CE65-75FF-4D16-BBAE-A2E056F47E9D}"/>
              </a:ext>
            </a:extLst>
          </p:cNvPr>
          <p:cNvPicPr>
            <a:picLocks noChangeAspect="1"/>
          </p:cNvPicPr>
          <p:nvPr/>
        </p:nvPicPr>
        <p:blipFill>
          <a:blip r:embed="rId3"/>
          <a:stretch>
            <a:fillRect/>
          </a:stretch>
        </p:blipFill>
        <p:spPr>
          <a:xfrm>
            <a:off x="6544543" y="1469340"/>
            <a:ext cx="5597474" cy="2277791"/>
          </a:xfrm>
          <a:prstGeom prst="rect">
            <a:avLst/>
          </a:prstGeom>
        </p:spPr>
      </p:pic>
      <p:pic>
        <p:nvPicPr>
          <p:cNvPr id="3" name="Picture 2" descr="Diagram describing how to share data between microservices using asynchronous communication with publish/subscribe channels.">
            <a:extLst>
              <a:ext uri="{FF2B5EF4-FFF2-40B4-BE49-F238E27FC236}">
                <a16:creationId xmlns:a16="http://schemas.microsoft.com/office/drawing/2014/main" id="{AE4921ED-27E6-40D4-98CF-BE94E1632E7A}"/>
              </a:ext>
            </a:extLst>
          </p:cNvPr>
          <p:cNvPicPr>
            <a:picLocks noChangeAspect="1"/>
          </p:cNvPicPr>
          <p:nvPr/>
        </p:nvPicPr>
        <p:blipFill>
          <a:blip r:embed="rId4"/>
          <a:stretch>
            <a:fillRect/>
          </a:stretch>
        </p:blipFill>
        <p:spPr>
          <a:xfrm>
            <a:off x="5820768" y="4235396"/>
            <a:ext cx="6321249" cy="2277790"/>
          </a:xfrm>
          <a:prstGeom prst="rect">
            <a:avLst/>
          </a:prstGeom>
        </p:spPr>
      </p:pic>
    </p:spTree>
    <p:extLst>
      <p:ext uri="{BB962C8B-B14F-4D97-AF65-F5344CB8AC3E}">
        <p14:creationId xmlns:p14="http://schemas.microsoft.com/office/powerpoint/2010/main" val="77006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Reporting</a:t>
            </a:r>
          </a:p>
        </p:txBody>
      </p:sp>
      <p:grpSp>
        <p:nvGrpSpPr>
          <p:cNvPr id="19" name="Group 18" descr="Diagrams outlining how you could aggregate data for reporting purposes within a microservice based architecture. Basically by using the concept of data pumps.">
            <a:extLst>
              <a:ext uri="{FF2B5EF4-FFF2-40B4-BE49-F238E27FC236}">
                <a16:creationId xmlns:a16="http://schemas.microsoft.com/office/drawing/2014/main" id="{4F05124F-B75C-4211-AF81-800F5440FB31}"/>
              </a:ext>
            </a:extLst>
          </p:cNvPr>
          <p:cNvGrpSpPr/>
          <p:nvPr/>
        </p:nvGrpSpPr>
        <p:grpSpPr>
          <a:xfrm>
            <a:off x="665978" y="1151152"/>
            <a:ext cx="11101343" cy="5024115"/>
            <a:chOff x="652041" y="1236213"/>
            <a:chExt cx="11101343" cy="5024115"/>
          </a:xfrm>
        </p:grpSpPr>
        <p:sp>
          <p:nvSpPr>
            <p:cNvPr id="3" name="Rectangle: Rounded Corners 2">
              <a:extLst>
                <a:ext uri="{FF2B5EF4-FFF2-40B4-BE49-F238E27FC236}">
                  <a16:creationId xmlns:a16="http://schemas.microsoft.com/office/drawing/2014/main" id="{53E5B9C3-0205-484B-9960-FA90CBC2F076}"/>
                </a:ext>
              </a:extLst>
            </p:cNvPr>
            <p:cNvSpPr/>
            <p:nvPr/>
          </p:nvSpPr>
          <p:spPr bwMode="auto">
            <a:xfrm>
              <a:off x="1071709" y="205564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3B0D29C4-FED9-4066-94A2-0E24EB8A0BCD}"/>
                </a:ext>
              </a:extLst>
            </p:cNvPr>
            <p:cNvSpPr/>
            <p:nvPr/>
          </p:nvSpPr>
          <p:spPr bwMode="auto">
            <a:xfrm>
              <a:off x="4180669" y="205564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Cylinder 1">
              <a:extLst>
                <a:ext uri="{FF2B5EF4-FFF2-40B4-BE49-F238E27FC236}">
                  <a16:creationId xmlns:a16="http://schemas.microsoft.com/office/drawing/2014/main" id="{40BCDD6C-090C-4290-A330-B911B7D6BD73}"/>
                </a:ext>
              </a:extLst>
            </p:cNvPr>
            <p:cNvSpPr/>
            <p:nvPr/>
          </p:nvSpPr>
          <p:spPr bwMode="auto">
            <a:xfrm>
              <a:off x="1071709" y="3886200"/>
              <a:ext cx="668996" cy="76930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ylinder 5">
              <a:extLst>
                <a:ext uri="{FF2B5EF4-FFF2-40B4-BE49-F238E27FC236}">
                  <a16:creationId xmlns:a16="http://schemas.microsoft.com/office/drawing/2014/main" id="{5C0207B2-87BA-4967-BC08-2BCCC1E320E2}"/>
                </a:ext>
              </a:extLst>
            </p:cNvPr>
            <p:cNvSpPr/>
            <p:nvPr/>
          </p:nvSpPr>
          <p:spPr bwMode="auto">
            <a:xfrm>
              <a:off x="4180669" y="3886200"/>
              <a:ext cx="668996" cy="76930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6DFE26AA-6B51-416C-8696-CD668E1DDA23}"/>
                </a:ext>
              </a:extLst>
            </p:cNvPr>
            <p:cNvSpPr/>
            <p:nvPr/>
          </p:nvSpPr>
          <p:spPr>
            <a:xfrm>
              <a:off x="3923499" y="4866778"/>
              <a:ext cx="1183336" cy="657359"/>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Reporting</a:t>
              </a:r>
              <a:br>
                <a:rPr lang="en-US" kern="0" dirty="0">
                  <a:solidFill>
                    <a:srgbClr val="505050"/>
                  </a:solidFill>
                  <a:latin typeface="Segoe UI Semilight" panose="020B0402040204020203" pitchFamily="34" charset="0"/>
                  <a:cs typeface="Segoe UI Semilight" panose="020B0402040204020203" pitchFamily="34" charset="0"/>
                </a:rPr>
              </a:br>
              <a:r>
                <a:rPr lang="en-US" kern="0" dirty="0">
                  <a:solidFill>
                    <a:srgbClr val="505050"/>
                  </a:solidFill>
                  <a:latin typeface="Segoe UI Semilight" panose="020B0402040204020203" pitchFamily="34" charset="0"/>
                  <a:cs typeface="Segoe UI Semilight" panose="020B0402040204020203" pitchFamily="34" charset="0"/>
                </a:rPr>
                <a:t>System</a:t>
              </a:r>
              <a:endParaRPr lang="LID4096" dirty="0"/>
            </a:p>
          </p:txBody>
        </p:sp>
        <p:sp>
          <p:nvSpPr>
            <p:cNvPr id="8" name="Rectangle 7">
              <a:extLst>
                <a:ext uri="{FF2B5EF4-FFF2-40B4-BE49-F238E27FC236}">
                  <a16:creationId xmlns:a16="http://schemas.microsoft.com/office/drawing/2014/main" id="{4CB99A0C-F72F-4BC3-91AF-B1C348860D91}"/>
                </a:ext>
              </a:extLst>
            </p:cNvPr>
            <p:cNvSpPr/>
            <p:nvPr/>
          </p:nvSpPr>
          <p:spPr>
            <a:xfrm>
              <a:off x="683092" y="4871996"/>
              <a:ext cx="1446230"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Microservice</a:t>
              </a:r>
              <a:endParaRPr lang="LID4096" dirty="0"/>
            </a:p>
          </p:txBody>
        </p:sp>
        <p:sp>
          <p:nvSpPr>
            <p:cNvPr id="9" name="Arrow: Right 8">
              <a:extLst>
                <a:ext uri="{FF2B5EF4-FFF2-40B4-BE49-F238E27FC236}">
                  <a16:creationId xmlns:a16="http://schemas.microsoft.com/office/drawing/2014/main" id="{6A36A826-B977-4AAC-80D9-DC954217BF47}"/>
                </a:ext>
              </a:extLst>
            </p:cNvPr>
            <p:cNvSpPr/>
            <p:nvPr/>
          </p:nvSpPr>
          <p:spPr bwMode="auto">
            <a:xfrm>
              <a:off x="2129322" y="4083428"/>
              <a:ext cx="1794177" cy="37484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DE" sz="1600" dirty="0">
                  <a:gradFill>
                    <a:gsLst>
                      <a:gs pos="0">
                        <a:srgbClr val="FFFFFF"/>
                      </a:gs>
                      <a:gs pos="100000">
                        <a:srgbClr val="FFFFFF"/>
                      </a:gs>
                    </a:gsLst>
                    <a:lin ang="5400000" scaled="0"/>
                  </a:gradFill>
                  <a:ea typeface="Segoe UI" pitchFamily="34" charset="0"/>
                  <a:cs typeface="Segoe UI" pitchFamily="34" charset="0"/>
                </a:rPr>
                <a:t>Data pump</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ight Brace 9">
              <a:extLst>
                <a:ext uri="{FF2B5EF4-FFF2-40B4-BE49-F238E27FC236}">
                  <a16:creationId xmlns:a16="http://schemas.microsoft.com/office/drawing/2014/main" id="{0BDA23B6-AE93-4530-B37C-774DB25FD590}"/>
                </a:ext>
              </a:extLst>
            </p:cNvPr>
            <p:cNvSpPr/>
            <p:nvPr/>
          </p:nvSpPr>
          <p:spPr>
            <a:xfrm rot="16200000">
              <a:off x="2195048" y="218948"/>
              <a:ext cx="282217" cy="3174685"/>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11" name="Rectangle 10">
              <a:extLst>
                <a:ext uri="{FF2B5EF4-FFF2-40B4-BE49-F238E27FC236}">
                  <a16:creationId xmlns:a16="http://schemas.microsoft.com/office/drawing/2014/main" id="{4AA63C7C-55B7-4ECB-A994-A7648CC3B869}"/>
                </a:ext>
              </a:extLst>
            </p:cNvPr>
            <p:cNvSpPr/>
            <p:nvPr/>
          </p:nvSpPr>
          <p:spPr>
            <a:xfrm>
              <a:off x="652041" y="1236213"/>
              <a:ext cx="3368230"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Versioned &amp; deployed together</a:t>
              </a:r>
              <a:endParaRPr lang="LID4096" dirty="0"/>
            </a:p>
          </p:txBody>
        </p:sp>
        <p:sp>
          <p:nvSpPr>
            <p:cNvPr id="12" name="Rectangle 11">
              <a:extLst>
                <a:ext uri="{FF2B5EF4-FFF2-40B4-BE49-F238E27FC236}">
                  <a16:creationId xmlns:a16="http://schemas.microsoft.com/office/drawing/2014/main" id="{D3D6EF33-35DA-4477-829F-743C52CD7470}"/>
                </a:ext>
              </a:extLst>
            </p:cNvPr>
            <p:cNvSpPr/>
            <p:nvPr/>
          </p:nvSpPr>
          <p:spPr>
            <a:xfrm>
              <a:off x="2128569" y="5798663"/>
              <a:ext cx="1795684" cy="461665"/>
            </a:xfrm>
            <a:prstGeom prst="rect">
              <a:avLst/>
            </a:prstGeom>
          </p:spPr>
          <p:txBody>
            <a:bodyPr wrap="none">
              <a:spAutoFit/>
            </a:bodyPr>
            <a:lstStyle/>
            <a:p>
              <a:pPr algn="ctr"/>
              <a:r>
                <a:rPr lang="en-US" sz="2400" b="1" dirty="0">
                  <a:solidFill>
                    <a:srgbClr val="0078D7"/>
                  </a:solidFill>
                </a:rPr>
                <a:t>Data Pump</a:t>
              </a:r>
              <a:endParaRPr lang="LID4096" sz="2000" dirty="0"/>
            </a:p>
          </p:txBody>
        </p:sp>
        <p:sp>
          <p:nvSpPr>
            <p:cNvPr id="13" name="Rectangle: Rounded Corners 12">
              <a:extLst>
                <a:ext uri="{FF2B5EF4-FFF2-40B4-BE49-F238E27FC236}">
                  <a16:creationId xmlns:a16="http://schemas.microsoft.com/office/drawing/2014/main" id="{BD1F57E9-485E-4997-A983-4F0C4D01FB95}"/>
                </a:ext>
              </a:extLst>
            </p:cNvPr>
            <p:cNvSpPr/>
            <p:nvPr/>
          </p:nvSpPr>
          <p:spPr bwMode="auto">
            <a:xfrm>
              <a:off x="7718258" y="205564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E19E313A-D016-43CC-BE13-1C2D2B724CA1}"/>
                </a:ext>
              </a:extLst>
            </p:cNvPr>
            <p:cNvSpPr/>
            <p:nvPr/>
          </p:nvSpPr>
          <p:spPr bwMode="auto">
            <a:xfrm>
              <a:off x="10827218" y="205564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ylinder 14">
              <a:extLst>
                <a:ext uri="{FF2B5EF4-FFF2-40B4-BE49-F238E27FC236}">
                  <a16:creationId xmlns:a16="http://schemas.microsoft.com/office/drawing/2014/main" id="{FBA7E9DB-DF35-4E11-9090-F998C21FB8CF}"/>
                </a:ext>
              </a:extLst>
            </p:cNvPr>
            <p:cNvSpPr/>
            <p:nvPr/>
          </p:nvSpPr>
          <p:spPr bwMode="auto">
            <a:xfrm>
              <a:off x="7718258" y="3886200"/>
              <a:ext cx="668996" cy="76930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ylinder 15">
              <a:extLst>
                <a:ext uri="{FF2B5EF4-FFF2-40B4-BE49-F238E27FC236}">
                  <a16:creationId xmlns:a16="http://schemas.microsoft.com/office/drawing/2014/main" id="{E721BAB6-E352-4B54-9409-1A0FD9FB6286}"/>
                </a:ext>
              </a:extLst>
            </p:cNvPr>
            <p:cNvSpPr/>
            <p:nvPr/>
          </p:nvSpPr>
          <p:spPr bwMode="auto">
            <a:xfrm>
              <a:off x="10827218" y="3886200"/>
              <a:ext cx="668996" cy="76930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0792B9A4-9915-4F62-8BEC-6A2B5583EB71}"/>
                </a:ext>
              </a:extLst>
            </p:cNvPr>
            <p:cNvSpPr/>
            <p:nvPr/>
          </p:nvSpPr>
          <p:spPr>
            <a:xfrm>
              <a:off x="10570048" y="4866778"/>
              <a:ext cx="1183336" cy="657359"/>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Reporting</a:t>
              </a:r>
              <a:br>
                <a:rPr lang="en-US" kern="0" dirty="0">
                  <a:solidFill>
                    <a:srgbClr val="505050"/>
                  </a:solidFill>
                  <a:latin typeface="Segoe UI Semilight" panose="020B0402040204020203" pitchFamily="34" charset="0"/>
                  <a:cs typeface="Segoe UI Semilight" panose="020B0402040204020203" pitchFamily="34" charset="0"/>
                </a:rPr>
              </a:br>
              <a:r>
                <a:rPr lang="en-US" kern="0" dirty="0">
                  <a:solidFill>
                    <a:srgbClr val="505050"/>
                  </a:solidFill>
                  <a:latin typeface="Segoe UI Semilight" panose="020B0402040204020203" pitchFamily="34" charset="0"/>
                  <a:cs typeface="Segoe UI Semilight" panose="020B0402040204020203" pitchFamily="34" charset="0"/>
                </a:rPr>
                <a:t>System</a:t>
              </a:r>
              <a:endParaRPr lang="LID4096" dirty="0"/>
            </a:p>
          </p:txBody>
        </p:sp>
        <p:sp>
          <p:nvSpPr>
            <p:cNvPr id="18" name="Rectangle 17">
              <a:extLst>
                <a:ext uri="{FF2B5EF4-FFF2-40B4-BE49-F238E27FC236}">
                  <a16:creationId xmlns:a16="http://schemas.microsoft.com/office/drawing/2014/main" id="{5BEBB03C-49E2-43CF-A7E8-BF9C01D3C44C}"/>
                </a:ext>
              </a:extLst>
            </p:cNvPr>
            <p:cNvSpPr/>
            <p:nvPr/>
          </p:nvSpPr>
          <p:spPr>
            <a:xfrm>
              <a:off x="7329641" y="4871996"/>
              <a:ext cx="1446230"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Microservice</a:t>
              </a:r>
              <a:endParaRPr lang="LID4096" dirty="0"/>
            </a:p>
          </p:txBody>
        </p:sp>
        <p:sp>
          <p:nvSpPr>
            <p:cNvPr id="20" name="Lightning Bolt 19">
              <a:extLst>
                <a:ext uri="{FF2B5EF4-FFF2-40B4-BE49-F238E27FC236}">
                  <a16:creationId xmlns:a16="http://schemas.microsoft.com/office/drawing/2014/main" id="{3C8A2A19-E81C-450B-9DB7-3D8003BC9FD9}"/>
                </a:ext>
              </a:extLst>
            </p:cNvPr>
            <p:cNvSpPr/>
            <p:nvPr/>
          </p:nvSpPr>
          <p:spPr bwMode="auto">
            <a:xfrm>
              <a:off x="9253040" y="3727150"/>
              <a:ext cx="708391" cy="1087402"/>
            </a:xfrm>
            <a:prstGeom prst="lightningBol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Arrow: Right 20">
              <a:extLst>
                <a:ext uri="{FF2B5EF4-FFF2-40B4-BE49-F238E27FC236}">
                  <a16:creationId xmlns:a16="http://schemas.microsoft.com/office/drawing/2014/main" id="{92C0FC53-C600-494A-B7D7-B588FAFA6819}"/>
                </a:ext>
              </a:extLst>
            </p:cNvPr>
            <p:cNvSpPr/>
            <p:nvPr/>
          </p:nvSpPr>
          <p:spPr bwMode="auto">
            <a:xfrm>
              <a:off x="8710146" y="4077971"/>
              <a:ext cx="1794177" cy="37484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DE" sz="1600" dirty="0">
                  <a:gradFill>
                    <a:gsLst>
                      <a:gs pos="0">
                        <a:srgbClr val="FFFFFF"/>
                      </a:gs>
                      <a:gs pos="100000">
                        <a:srgbClr val="FFFFFF"/>
                      </a:gs>
                    </a:gsLst>
                    <a:lin ang="5400000" scaled="0"/>
                  </a:gradFill>
                  <a:ea typeface="Segoe UI" pitchFamily="34" charset="0"/>
                  <a:cs typeface="Segoe UI" pitchFamily="34" charset="0"/>
                </a:rPr>
                <a:t>Change event</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4183C054-5E4C-4901-B389-6A52F703A4D5}"/>
                </a:ext>
              </a:extLst>
            </p:cNvPr>
            <p:cNvSpPr/>
            <p:nvPr/>
          </p:nvSpPr>
          <p:spPr>
            <a:xfrm>
              <a:off x="8266866" y="5798662"/>
              <a:ext cx="2680735" cy="461665"/>
            </a:xfrm>
            <a:prstGeom prst="rect">
              <a:avLst/>
            </a:prstGeom>
          </p:spPr>
          <p:txBody>
            <a:bodyPr wrap="none">
              <a:spAutoFit/>
            </a:bodyPr>
            <a:lstStyle/>
            <a:p>
              <a:pPr algn="ctr"/>
              <a:r>
                <a:rPr lang="en-US" sz="2400" b="1" dirty="0">
                  <a:solidFill>
                    <a:srgbClr val="0078D7"/>
                  </a:solidFill>
                </a:rPr>
                <a:t>Event Data Pump</a:t>
              </a:r>
              <a:endParaRPr lang="LID4096" sz="2000" dirty="0"/>
            </a:p>
          </p:txBody>
        </p:sp>
      </p:grpSp>
    </p:spTree>
    <p:extLst>
      <p:ext uri="{BB962C8B-B14F-4D97-AF65-F5344CB8AC3E}">
        <p14:creationId xmlns:p14="http://schemas.microsoft.com/office/powerpoint/2010/main" val="148824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UX/UI</a:t>
            </a:r>
          </a:p>
        </p:txBody>
      </p:sp>
      <p:grpSp>
        <p:nvGrpSpPr>
          <p:cNvPr id="2" name="Group 1" descr="Diagram comparing the single, ,multiple and composite UI approach for Microservices. Basically it is about what parts of the UI are shared between microservices.">
            <a:extLst>
              <a:ext uri="{FF2B5EF4-FFF2-40B4-BE49-F238E27FC236}">
                <a16:creationId xmlns:a16="http://schemas.microsoft.com/office/drawing/2014/main" id="{42780C0E-9B44-4E11-B1F8-C9CB481F04BD}"/>
              </a:ext>
            </a:extLst>
          </p:cNvPr>
          <p:cNvGrpSpPr/>
          <p:nvPr/>
        </p:nvGrpSpPr>
        <p:grpSpPr>
          <a:xfrm>
            <a:off x="1307173" y="1824578"/>
            <a:ext cx="9818954" cy="4174441"/>
            <a:chOff x="1188228" y="1824578"/>
            <a:chExt cx="9818954" cy="4174441"/>
          </a:xfrm>
        </p:grpSpPr>
        <p:pic>
          <p:nvPicPr>
            <p:cNvPr id="3" name="Graphic 2" descr="Comparison of the Single UI, Multiple UI and Composite UI approach.">
              <a:extLst>
                <a:ext uri="{FF2B5EF4-FFF2-40B4-BE49-F238E27FC236}">
                  <a16:creationId xmlns:a16="http://schemas.microsoft.com/office/drawing/2014/main" id="{9B275266-AD28-4DA4-B993-F804A05E33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7543" y="1824578"/>
              <a:ext cx="914400" cy="914400"/>
            </a:xfrm>
            <a:prstGeom prst="rect">
              <a:avLst/>
            </a:prstGeom>
          </p:spPr>
        </p:pic>
        <p:sp>
          <p:nvSpPr>
            <p:cNvPr id="5" name="Rectangle: Rounded Corners 4" descr="Comparison of the Single UI, Multiple UI and Composite UI approach.">
              <a:extLst>
                <a:ext uri="{FF2B5EF4-FFF2-40B4-BE49-F238E27FC236}">
                  <a16:creationId xmlns:a16="http://schemas.microsoft.com/office/drawing/2014/main" id="{F1B19191-CD82-478C-9FF7-8CA919E71EE8}"/>
                </a:ext>
              </a:extLst>
            </p:cNvPr>
            <p:cNvSpPr/>
            <p:nvPr/>
          </p:nvSpPr>
          <p:spPr bwMode="auto">
            <a:xfrm>
              <a:off x="4851906" y="2924561"/>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solidFill>
                  <a:srgbClr val="FF0000"/>
                </a:solidFill>
                <a:ea typeface="Segoe UI" pitchFamily="34" charset="0"/>
                <a:cs typeface="Segoe UI" pitchFamily="34" charset="0"/>
              </a:endParaRPr>
            </a:p>
          </p:txBody>
        </p:sp>
        <p:sp>
          <p:nvSpPr>
            <p:cNvPr id="8" name="Rectangle: Rounded Corners 7" descr="Comparison of the Single UI, Multiple UI and Composite UI approach.">
              <a:extLst>
                <a:ext uri="{FF2B5EF4-FFF2-40B4-BE49-F238E27FC236}">
                  <a16:creationId xmlns:a16="http://schemas.microsoft.com/office/drawing/2014/main" id="{1F49D0E6-C483-48F7-ABEB-10B2BE9BC331}"/>
                </a:ext>
              </a:extLst>
            </p:cNvPr>
            <p:cNvSpPr/>
            <p:nvPr/>
          </p:nvSpPr>
          <p:spPr bwMode="auto">
            <a:xfrm>
              <a:off x="4851906" y="2924561"/>
              <a:ext cx="668996"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descr="Comparison of the Single UI, Multiple UI and Composite UI approach.">
              <a:extLst>
                <a:ext uri="{FF2B5EF4-FFF2-40B4-BE49-F238E27FC236}">
                  <a16:creationId xmlns:a16="http://schemas.microsoft.com/office/drawing/2014/main" id="{679B9EAF-D0E5-4CA3-8D80-0BF4F1E33F1F}"/>
                </a:ext>
              </a:extLst>
            </p:cNvPr>
            <p:cNvSpPr/>
            <p:nvPr/>
          </p:nvSpPr>
          <p:spPr bwMode="auto">
            <a:xfrm>
              <a:off x="5780245" y="2924561"/>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descr="Comparison of the Single UI, Multiple UI and Composite UI approach.">
              <a:extLst>
                <a:ext uri="{FF2B5EF4-FFF2-40B4-BE49-F238E27FC236}">
                  <a16:creationId xmlns:a16="http://schemas.microsoft.com/office/drawing/2014/main" id="{FD610167-C269-4232-9940-C83BFDA9EB28}"/>
                </a:ext>
              </a:extLst>
            </p:cNvPr>
            <p:cNvSpPr/>
            <p:nvPr/>
          </p:nvSpPr>
          <p:spPr bwMode="auto">
            <a:xfrm>
              <a:off x="5780245" y="2924561"/>
              <a:ext cx="668996"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descr="Comparison of the Single UI, Multiple UI and Composite UI approach.">
              <a:extLst>
                <a:ext uri="{FF2B5EF4-FFF2-40B4-BE49-F238E27FC236}">
                  <a16:creationId xmlns:a16="http://schemas.microsoft.com/office/drawing/2014/main" id="{493156ED-4214-46CE-95D7-B486301490C0}"/>
                </a:ext>
              </a:extLst>
            </p:cNvPr>
            <p:cNvSpPr/>
            <p:nvPr/>
          </p:nvSpPr>
          <p:spPr bwMode="auto">
            <a:xfrm>
              <a:off x="6694645" y="2924561"/>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descr="Comparison of the Single UI, Multiple UI and Composite UI approach.">
              <a:extLst>
                <a:ext uri="{FF2B5EF4-FFF2-40B4-BE49-F238E27FC236}">
                  <a16:creationId xmlns:a16="http://schemas.microsoft.com/office/drawing/2014/main" id="{E749A27F-30E8-461E-9B9D-1BF034DC3A7C}"/>
                </a:ext>
              </a:extLst>
            </p:cNvPr>
            <p:cNvSpPr/>
            <p:nvPr/>
          </p:nvSpPr>
          <p:spPr bwMode="auto">
            <a:xfrm>
              <a:off x="6694645" y="2924561"/>
              <a:ext cx="668996"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Rounded Corners 12" descr="Comparison of the Single UI, Multiple UI and Composite UI approach.">
              <a:extLst>
                <a:ext uri="{FF2B5EF4-FFF2-40B4-BE49-F238E27FC236}">
                  <a16:creationId xmlns:a16="http://schemas.microsoft.com/office/drawing/2014/main" id="{F8529AFF-29B3-4E8D-B9CD-514DCE607D8F}"/>
                </a:ext>
              </a:extLst>
            </p:cNvPr>
            <p:cNvSpPr/>
            <p:nvPr/>
          </p:nvSpPr>
          <p:spPr bwMode="auto">
            <a:xfrm>
              <a:off x="4851906" y="4400742"/>
              <a:ext cx="2511735" cy="487711"/>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cs typeface="Segoe UI" pitchFamily="34" charset="0"/>
                </a:rPr>
                <a:t>Menu, Stylesheets</a:t>
              </a:r>
              <a:endParaRPr lang="LID4096" sz="1600" dirty="0" err="1">
                <a:gradFill>
                  <a:gsLst>
                    <a:gs pos="0">
                      <a:srgbClr val="FFFFFF"/>
                    </a:gs>
                    <a:gs pos="100000">
                      <a:srgbClr val="FFFFFF"/>
                    </a:gs>
                  </a:gsLst>
                  <a:lin ang="5400000" scaled="0"/>
                </a:gradFill>
                <a:cs typeface="Segoe UI" pitchFamily="34" charset="0"/>
              </a:endParaRPr>
            </a:p>
          </p:txBody>
        </p:sp>
        <p:sp>
          <p:nvSpPr>
            <p:cNvPr id="14" name="Rectangle: Rounded Corners 13" descr="Comparison of the Single UI, Multiple UI and Composite UI approach.">
              <a:extLst>
                <a:ext uri="{FF2B5EF4-FFF2-40B4-BE49-F238E27FC236}">
                  <a16:creationId xmlns:a16="http://schemas.microsoft.com/office/drawing/2014/main" id="{CFC15F51-631D-437D-8C28-967D1D74218E}"/>
                </a:ext>
              </a:extLst>
            </p:cNvPr>
            <p:cNvSpPr/>
            <p:nvPr/>
          </p:nvSpPr>
          <p:spPr bwMode="auto">
            <a:xfrm>
              <a:off x="1188228" y="3592851"/>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Rounded Corners 14" descr="Comparison of the Single UI, Multiple UI and Composite UI approach.">
              <a:extLst>
                <a:ext uri="{FF2B5EF4-FFF2-40B4-BE49-F238E27FC236}">
                  <a16:creationId xmlns:a16="http://schemas.microsoft.com/office/drawing/2014/main" id="{E8A5C322-CDD4-44DF-ABD0-9475799A03B6}"/>
                </a:ext>
              </a:extLst>
            </p:cNvPr>
            <p:cNvSpPr/>
            <p:nvPr/>
          </p:nvSpPr>
          <p:spPr bwMode="auto">
            <a:xfrm>
              <a:off x="2122144" y="3609006"/>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descr="Comparison of the Single UI, Multiple UI and Composite UI approach.">
              <a:extLst>
                <a:ext uri="{FF2B5EF4-FFF2-40B4-BE49-F238E27FC236}">
                  <a16:creationId xmlns:a16="http://schemas.microsoft.com/office/drawing/2014/main" id="{A1278EDE-CCEF-40AE-BDB0-9F6403916D7B}"/>
                </a:ext>
              </a:extLst>
            </p:cNvPr>
            <p:cNvSpPr/>
            <p:nvPr/>
          </p:nvSpPr>
          <p:spPr bwMode="auto">
            <a:xfrm>
              <a:off x="3044906" y="3591887"/>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Rounded Corners 16" descr="Comparison of the Single UI, Multiple UI and Composite UI approach.">
              <a:extLst>
                <a:ext uri="{FF2B5EF4-FFF2-40B4-BE49-F238E27FC236}">
                  <a16:creationId xmlns:a16="http://schemas.microsoft.com/office/drawing/2014/main" id="{93F7E286-BADA-499C-AE06-89E88224517A}"/>
                </a:ext>
              </a:extLst>
            </p:cNvPr>
            <p:cNvSpPr/>
            <p:nvPr/>
          </p:nvSpPr>
          <p:spPr bwMode="auto">
            <a:xfrm>
              <a:off x="1188228" y="2930136"/>
              <a:ext cx="2525674"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descr="Comparison of the Single UI, Multiple UI and Composite UI approach.">
              <a:extLst>
                <a:ext uri="{FF2B5EF4-FFF2-40B4-BE49-F238E27FC236}">
                  <a16:creationId xmlns:a16="http://schemas.microsoft.com/office/drawing/2014/main" id="{FFFEF1F7-B419-4965-95E8-A2CA4DF443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3865" y="1824578"/>
              <a:ext cx="914400" cy="914400"/>
            </a:xfrm>
            <a:prstGeom prst="rect">
              <a:avLst/>
            </a:prstGeom>
          </p:spPr>
        </p:pic>
        <p:sp>
          <p:nvSpPr>
            <p:cNvPr id="19" name="Rectangle: Rounded Corners 18" descr="Comparison of the Single UI, Multiple UI and Composite UI approach.">
              <a:extLst>
                <a:ext uri="{FF2B5EF4-FFF2-40B4-BE49-F238E27FC236}">
                  <a16:creationId xmlns:a16="http://schemas.microsoft.com/office/drawing/2014/main" id="{78AD0191-87AC-4B0F-8F61-F533B8C69D8B}"/>
                </a:ext>
              </a:extLst>
            </p:cNvPr>
            <p:cNvSpPr/>
            <p:nvPr/>
          </p:nvSpPr>
          <p:spPr bwMode="auto">
            <a:xfrm>
              <a:off x="8470357" y="2924561"/>
              <a:ext cx="2511735" cy="487711"/>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cs typeface="Segoe UI" pitchFamily="34" charset="0"/>
                </a:rPr>
                <a:t>UI Shell</a:t>
              </a:r>
              <a:endParaRPr lang="LID4096" sz="1600" dirty="0" err="1">
                <a:gradFill>
                  <a:gsLst>
                    <a:gs pos="0">
                      <a:srgbClr val="FFFFFF"/>
                    </a:gs>
                    <a:gs pos="100000">
                      <a:srgbClr val="FFFFFF"/>
                    </a:gs>
                  </a:gsLst>
                  <a:lin ang="5400000" scaled="0"/>
                </a:gradFill>
                <a:cs typeface="Segoe UI" pitchFamily="34" charset="0"/>
              </a:endParaRPr>
            </a:p>
          </p:txBody>
        </p:sp>
        <p:sp>
          <p:nvSpPr>
            <p:cNvPr id="20" name="Rectangle: Rounded Corners 19" descr="Comparison of the Single UI, Multiple UI and Composite UI approach.">
              <a:extLst>
                <a:ext uri="{FF2B5EF4-FFF2-40B4-BE49-F238E27FC236}">
                  <a16:creationId xmlns:a16="http://schemas.microsoft.com/office/drawing/2014/main" id="{AC25B47D-EEA8-460B-9CBA-A51F04844E7A}"/>
                </a:ext>
              </a:extLst>
            </p:cNvPr>
            <p:cNvSpPr/>
            <p:nvPr/>
          </p:nvSpPr>
          <p:spPr bwMode="auto">
            <a:xfrm>
              <a:off x="8495447" y="3322288"/>
              <a:ext cx="668996" cy="157731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1600" dirty="0" err="1">
                <a:solidFill>
                  <a:srgbClr val="FF0000"/>
                </a:solidFill>
                <a:ea typeface="Segoe UI" pitchFamily="34" charset="0"/>
                <a:cs typeface="Segoe UI" pitchFamily="34" charset="0"/>
              </a:endParaRPr>
            </a:p>
          </p:txBody>
        </p:sp>
        <p:sp>
          <p:nvSpPr>
            <p:cNvPr id="21" name="Rectangle: Rounded Corners 20" descr="Comparison of the Single UI, Multiple UI and Composite UI approach.">
              <a:extLst>
                <a:ext uri="{FF2B5EF4-FFF2-40B4-BE49-F238E27FC236}">
                  <a16:creationId xmlns:a16="http://schemas.microsoft.com/office/drawing/2014/main" id="{92D1DD93-0749-47D6-A6B9-96630185EB89}"/>
                </a:ext>
              </a:extLst>
            </p:cNvPr>
            <p:cNvSpPr/>
            <p:nvPr/>
          </p:nvSpPr>
          <p:spPr bwMode="auto">
            <a:xfrm>
              <a:off x="8495447" y="3322288"/>
              <a:ext cx="668996"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Rounded Corners 21" descr="Comparison of the Single UI, Multiple UI and Composite UI approach.">
              <a:extLst>
                <a:ext uri="{FF2B5EF4-FFF2-40B4-BE49-F238E27FC236}">
                  <a16:creationId xmlns:a16="http://schemas.microsoft.com/office/drawing/2014/main" id="{3DA4230E-FFAA-441C-846D-777473611C61}"/>
                </a:ext>
              </a:extLst>
            </p:cNvPr>
            <p:cNvSpPr/>
            <p:nvPr/>
          </p:nvSpPr>
          <p:spPr bwMode="auto">
            <a:xfrm>
              <a:off x="9423786" y="3322287"/>
              <a:ext cx="668996" cy="156616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descr="Comparison of the Single UI, Multiple UI and Composite UI approach.">
              <a:extLst>
                <a:ext uri="{FF2B5EF4-FFF2-40B4-BE49-F238E27FC236}">
                  <a16:creationId xmlns:a16="http://schemas.microsoft.com/office/drawing/2014/main" id="{875351F2-1028-49EE-B103-338399684707}"/>
                </a:ext>
              </a:extLst>
            </p:cNvPr>
            <p:cNvSpPr/>
            <p:nvPr/>
          </p:nvSpPr>
          <p:spPr bwMode="auto">
            <a:xfrm>
              <a:off x="9423786" y="3322288"/>
              <a:ext cx="668996"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descr="Comparison of the Single UI, Multiple UI and Composite UI approach.">
              <a:extLst>
                <a:ext uri="{FF2B5EF4-FFF2-40B4-BE49-F238E27FC236}">
                  <a16:creationId xmlns:a16="http://schemas.microsoft.com/office/drawing/2014/main" id="{388513E3-E1F8-4205-BB9D-2C19B716F095}"/>
                </a:ext>
              </a:extLst>
            </p:cNvPr>
            <p:cNvSpPr/>
            <p:nvPr/>
          </p:nvSpPr>
          <p:spPr bwMode="auto">
            <a:xfrm>
              <a:off x="10338186" y="3322288"/>
              <a:ext cx="668996" cy="156616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descr="Comparison of the Single UI, Multiple UI and Composite UI approach.">
              <a:extLst>
                <a:ext uri="{FF2B5EF4-FFF2-40B4-BE49-F238E27FC236}">
                  <a16:creationId xmlns:a16="http://schemas.microsoft.com/office/drawing/2014/main" id="{611509A3-C9E2-4448-92AB-B829CB15A468}"/>
                </a:ext>
              </a:extLst>
            </p:cNvPr>
            <p:cNvSpPr/>
            <p:nvPr/>
          </p:nvSpPr>
          <p:spPr bwMode="auto">
            <a:xfrm>
              <a:off x="10338186" y="3322288"/>
              <a:ext cx="668996" cy="4877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UI</a:t>
              </a:r>
              <a:endParaRPr lang="LID4096" sz="16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Graphic 25" descr="Comparison of the Single UI, Multiple UI and Composite UI approach.">
              <a:extLst>
                <a:ext uri="{FF2B5EF4-FFF2-40B4-BE49-F238E27FC236}">
                  <a16:creationId xmlns:a16="http://schemas.microsoft.com/office/drawing/2014/main" id="{BFD682B4-E095-43D6-B259-3DE02C03AC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9024" y="1824578"/>
              <a:ext cx="914400" cy="914400"/>
            </a:xfrm>
            <a:prstGeom prst="rect">
              <a:avLst/>
            </a:prstGeom>
          </p:spPr>
        </p:pic>
        <p:sp>
          <p:nvSpPr>
            <p:cNvPr id="27" name="Rectangle 26" descr="Comparison of the Single UI, Multiple UI and Composite UI approach.">
              <a:extLst>
                <a:ext uri="{FF2B5EF4-FFF2-40B4-BE49-F238E27FC236}">
                  <a16:creationId xmlns:a16="http://schemas.microsoft.com/office/drawing/2014/main" id="{1D12F816-E3E9-4662-B459-4A285AE048C5}"/>
                </a:ext>
              </a:extLst>
            </p:cNvPr>
            <p:cNvSpPr/>
            <p:nvPr/>
          </p:nvSpPr>
          <p:spPr>
            <a:xfrm>
              <a:off x="5140758" y="5537354"/>
              <a:ext cx="1947969" cy="461665"/>
            </a:xfrm>
            <a:prstGeom prst="rect">
              <a:avLst/>
            </a:prstGeom>
          </p:spPr>
          <p:txBody>
            <a:bodyPr wrap="none">
              <a:spAutoFit/>
            </a:bodyPr>
            <a:lstStyle/>
            <a:p>
              <a:pPr algn="ctr"/>
              <a:r>
                <a:rPr lang="en-US" sz="2400" b="1" dirty="0">
                  <a:solidFill>
                    <a:srgbClr val="0078D7"/>
                  </a:solidFill>
                </a:rPr>
                <a:t>Multiple UIs</a:t>
              </a:r>
              <a:endParaRPr lang="LID4096" sz="2000" dirty="0"/>
            </a:p>
          </p:txBody>
        </p:sp>
        <p:sp>
          <p:nvSpPr>
            <p:cNvPr id="28" name="Rectangle 27" descr="Comparison of the Single UI, Multiple UI and Composite UI approach.">
              <a:extLst>
                <a:ext uri="{FF2B5EF4-FFF2-40B4-BE49-F238E27FC236}">
                  <a16:creationId xmlns:a16="http://schemas.microsoft.com/office/drawing/2014/main" id="{89299C80-00C6-4E21-A1E9-5A81AE8F8362}"/>
                </a:ext>
              </a:extLst>
            </p:cNvPr>
            <p:cNvSpPr/>
            <p:nvPr/>
          </p:nvSpPr>
          <p:spPr>
            <a:xfrm>
              <a:off x="1324221" y="5537353"/>
              <a:ext cx="2241319" cy="461665"/>
            </a:xfrm>
            <a:prstGeom prst="rect">
              <a:avLst/>
            </a:prstGeom>
          </p:spPr>
          <p:txBody>
            <a:bodyPr wrap="square">
              <a:spAutoFit/>
            </a:bodyPr>
            <a:lstStyle/>
            <a:p>
              <a:pPr algn="ctr"/>
              <a:r>
                <a:rPr lang="en-US" sz="2400" b="1" dirty="0">
                  <a:solidFill>
                    <a:srgbClr val="0078D7"/>
                  </a:solidFill>
                </a:rPr>
                <a:t>Single UI</a:t>
              </a:r>
              <a:endParaRPr lang="LID4096" sz="2000" dirty="0"/>
            </a:p>
          </p:txBody>
        </p:sp>
        <p:sp>
          <p:nvSpPr>
            <p:cNvPr id="29" name="Rectangle 28" descr="Comparison of the Single UI, Multiple UI and Composite UI approach.">
              <a:extLst>
                <a:ext uri="{FF2B5EF4-FFF2-40B4-BE49-F238E27FC236}">
                  <a16:creationId xmlns:a16="http://schemas.microsoft.com/office/drawing/2014/main" id="{2FB359AE-AA7A-4302-B62D-1679F9236C7D}"/>
                </a:ext>
              </a:extLst>
            </p:cNvPr>
            <p:cNvSpPr/>
            <p:nvPr/>
          </p:nvSpPr>
          <p:spPr>
            <a:xfrm>
              <a:off x="8637624" y="5537354"/>
              <a:ext cx="2241319" cy="461665"/>
            </a:xfrm>
            <a:prstGeom prst="rect">
              <a:avLst/>
            </a:prstGeom>
          </p:spPr>
          <p:txBody>
            <a:bodyPr wrap="square">
              <a:spAutoFit/>
            </a:bodyPr>
            <a:lstStyle/>
            <a:p>
              <a:pPr algn="ctr"/>
              <a:r>
                <a:rPr lang="en-US" sz="2400" b="1" dirty="0">
                  <a:solidFill>
                    <a:srgbClr val="0078D7"/>
                  </a:solidFill>
                </a:rPr>
                <a:t>Composite UI</a:t>
              </a:r>
              <a:endParaRPr lang="LID4096" sz="2000" dirty="0"/>
            </a:p>
          </p:txBody>
        </p:sp>
      </p:grpSp>
    </p:spTree>
    <p:extLst>
      <p:ext uri="{BB962C8B-B14F-4D97-AF65-F5344CB8AC3E}">
        <p14:creationId xmlns:p14="http://schemas.microsoft.com/office/powerpoint/2010/main" val="10083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DevOps</a:t>
            </a:r>
          </a:p>
        </p:txBody>
      </p:sp>
      <p:sp>
        <p:nvSpPr>
          <p:cNvPr id="5" name="Text Placeholder 4">
            <a:extLst>
              <a:ext uri="{FF2B5EF4-FFF2-40B4-BE49-F238E27FC236}">
                <a16:creationId xmlns:a16="http://schemas.microsoft.com/office/drawing/2014/main" id="{5B886026-BC46-40CF-ACF8-38590E50712C}"/>
              </a:ext>
            </a:extLst>
          </p:cNvPr>
          <p:cNvSpPr>
            <a:spLocks noGrp="1"/>
          </p:cNvSpPr>
          <p:nvPr>
            <p:ph type="body" sz="quarter" idx="10"/>
          </p:nvPr>
        </p:nvSpPr>
        <p:spPr>
          <a:xfrm>
            <a:off x="460104" y="1144800"/>
            <a:ext cx="11567160" cy="1107996"/>
          </a:xfrm>
        </p:spPr>
        <p:txBody>
          <a:bodyPr/>
          <a:lstStyle/>
          <a:p>
            <a:r>
              <a:rPr lang="en-US" dirty="0"/>
              <a:t>DevOps is the union of people, process, and technology to enable continuous delivery of value to customers. DevOps, a compound of dev (development) and ops (operations), is a software development practice that unifies development and IT operations. The meaning signifies coordination and collaboration among formerly siloed disciplines. Quality engineering and security teams also become part of the broader team in the DevOps model.</a:t>
            </a:r>
          </a:p>
        </p:txBody>
      </p:sp>
      <p:grpSp>
        <p:nvGrpSpPr>
          <p:cNvPr id="41" name="Group 40">
            <a:extLst>
              <a:ext uri="{FF2B5EF4-FFF2-40B4-BE49-F238E27FC236}">
                <a16:creationId xmlns:a16="http://schemas.microsoft.com/office/drawing/2014/main" id="{87714D26-1F3E-4635-B8BE-8ECD796C0AD1}"/>
              </a:ext>
              <a:ext uri="{C183D7F6-B498-43B3-948B-1728B52AA6E4}">
                <adec:decorative xmlns:adec="http://schemas.microsoft.com/office/drawing/2017/decorative" val="1"/>
              </a:ext>
            </a:extLst>
          </p:cNvPr>
          <p:cNvGrpSpPr/>
          <p:nvPr/>
        </p:nvGrpSpPr>
        <p:grpSpPr>
          <a:xfrm>
            <a:off x="1906938" y="2516057"/>
            <a:ext cx="760510" cy="618243"/>
            <a:chOff x="1228673" y="2642918"/>
            <a:chExt cx="985201" cy="800902"/>
          </a:xfrm>
          <a:solidFill>
            <a:schemeClr val="bg1"/>
          </a:solidFill>
        </p:grpSpPr>
        <p:sp>
          <p:nvSpPr>
            <p:cNvPr id="42" name="browser_3">
              <a:extLst>
                <a:ext uri="{FF2B5EF4-FFF2-40B4-BE49-F238E27FC236}">
                  <a16:creationId xmlns:a16="http://schemas.microsoft.com/office/drawing/2014/main" id="{4B6189EB-2AFA-4DA3-8A06-0569D7C94730}"/>
                </a:ext>
              </a:extLst>
            </p:cNvPr>
            <p:cNvSpPr>
              <a:spLocks noChangeAspect="1" noEditPoints="1"/>
            </p:cNvSpPr>
            <p:nvPr/>
          </p:nvSpPr>
          <p:spPr bwMode="auto">
            <a:xfrm>
              <a:off x="1228673" y="2642918"/>
              <a:ext cx="770794" cy="733164"/>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grpFill/>
            <a:ln w="19050" cap="flat">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a:defRPr/>
              </a:pPr>
              <a:endParaRPr lang="en-US" sz="900" dirty="0">
                <a:gradFill>
                  <a:gsLst>
                    <a:gs pos="0">
                      <a:srgbClr val="505050"/>
                    </a:gs>
                    <a:gs pos="100000">
                      <a:srgbClr val="505050"/>
                    </a:gs>
                  </a:gsLst>
                  <a:lin ang="5400000" scaled="1"/>
                </a:gradFill>
                <a:latin typeface="Segoe UI Semilight"/>
              </a:endParaRPr>
            </a:p>
          </p:txBody>
        </p:sp>
        <p:sp>
          <p:nvSpPr>
            <p:cNvPr id="43" name="History_E81C">
              <a:extLst>
                <a:ext uri="{FF2B5EF4-FFF2-40B4-BE49-F238E27FC236}">
                  <a16:creationId xmlns:a16="http://schemas.microsoft.com/office/drawing/2014/main" id="{23A1257E-CC1F-4630-B834-C2665E15E1F1}"/>
                </a:ext>
              </a:extLst>
            </p:cNvPr>
            <p:cNvSpPr>
              <a:spLocks noChangeAspect="1" noEditPoints="1"/>
            </p:cNvSpPr>
            <p:nvPr/>
          </p:nvSpPr>
          <p:spPr bwMode="auto">
            <a:xfrm>
              <a:off x="1820682" y="3050532"/>
              <a:ext cx="393192" cy="393288"/>
            </a:xfrm>
            <a:custGeom>
              <a:avLst/>
              <a:gdLst>
                <a:gd name="T0" fmla="*/ 2500 w 3750"/>
                <a:gd name="T1" fmla="*/ 2750 h 3750"/>
                <a:gd name="T2" fmla="*/ 1750 w 3750"/>
                <a:gd name="T3" fmla="*/ 2000 h 3750"/>
                <a:gd name="T4" fmla="*/ 1750 w 3750"/>
                <a:gd name="T5" fmla="*/ 875 h 3750"/>
                <a:gd name="T6" fmla="*/ 0 w 3750"/>
                <a:gd name="T7" fmla="*/ 375 h 3750"/>
                <a:gd name="T8" fmla="*/ 0 w 3750"/>
                <a:gd name="T9" fmla="*/ 1250 h 3750"/>
                <a:gd name="T10" fmla="*/ 875 w 3750"/>
                <a:gd name="T11" fmla="*/ 1250 h 3750"/>
                <a:gd name="T12" fmla="*/ 69 w 3750"/>
                <a:gd name="T13" fmla="*/ 2375 h 3750"/>
                <a:gd name="T14" fmla="*/ 1875 w 3750"/>
                <a:gd name="T15" fmla="*/ 3750 h 3750"/>
                <a:gd name="T16" fmla="*/ 3750 w 3750"/>
                <a:gd name="T17" fmla="*/ 1875 h 3750"/>
                <a:gd name="T18" fmla="*/ 1875 w 3750"/>
                <a:gd name="T19" fmla="*/ 0 h 3750"/>
                <a:gd name="T20" fmla="*/ 109 w 3750"/>
                <a:gd name="T21" fmla="*/ 1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0" y="375"/>
                  </a:moveTo>
                  <a:cubicBezTo>
                    <a:pt x="0" y="1250"/>
                    <a:pt x="0" y="1250"/>
                    <a:pt x="0" y="1250"/>
                  </a:cubicBezTo>
                  <a:cubicBezTo>
                    <a:pt x="875" y="1250"/>
                    <a:pt x="875" y="1250"/>
                    <a:pt x="875" y="1250"/>
                  </a:cubicBezTo>
                  <a:moveTo>
                    <a:pt x="69" y="2375"/>
                  </a:moveTo>
                  <a:cubicBezTo>
                    <a:pt x="289" y="3167"/>
                    <a:pt x="1013" y="3750"/>
                    <a:pt x="1875" y="3750"/>
                  </a:cubicBezTo>
                  <a:cubicBezTo>
                    <a:pt x="2911" y="3750"/>
                    <a:pt x="3750" y="2911"/>
                    <a:pt x="3750" y="1875"/>
                  </a:cubicBezTo>
                  <a:cubicBezTo>
                    <a:pt x="3750" y="839"/>
                    <a:pt x="2911" y="0"/>
                    <a:pt x="1875" y="0"/>
                  </a:cubicBezTo>
                  <a:cubicBezTo>
                    <a:pt x="1059" y="0"/>
                    <a:pt x="367" y="522"/>
                    <a:pt x="109" y="1250"/>
                  </a:cubicBezTo>
                </a:path>
              </a:pathLst>
            </a:custGeom>
            <a:grp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a:defRPr/>
              </a:pPr>
              <a:endParaRPr lang="en-US" sz="900" dirty="0">
                <a:gradFill>
                  <a:gsLst>
                    <a:gs pos="0">
                      <a:srgbClr val="505050"/>
                    </a:gs>
                    <a:gs pos="100000">
                      <a:srgbClr val="505050"/>
                    </a:gs>
                  </a:gsLst>
                  <a:lin ang="5400000" scaled="1"/>
                </a:gradFill>
                <a:latin typeface="Segoe UI Semilight"/>
              </a:endParaRPr>
            </a:p>
          </p:txBody>
        </p:sp>
      </p:grpSp>
      <p:cxnSp>
        <p:nvCxnSpPr>
          <p:cNvPr id="38" name="Straight Connector 37">
            <a:extLst>
              <a:ext uri="{FF2B5EF4-FFF2-40B4-BE49-F238E27FC236}">
                <a16:creationId xmlns:a16="http://schemas.microsoft.com/office/drawing/2014/main" id="{4C140035-1896-4524-A80C-179F5BF53BF8}"/>
              </a:ext>
              <a:ext uri="{C183D7F6-B498-43B3-948B-1728B52AA6E4}">
                <adec:decorative xmlns:adec="http://schemas.microsoft.com/office/drawing/2017/decorative" val="1"/>
              </a:ext>
            </a:extLst>
          </p:cNvPr>
          <p:cNvCxnSpPr>
            <a:cxnSpLocks/>
          </p:cNvCxnSpPr>
          <p:nvPr/>
        </p:nvCxnSpPr>
        <p:spPr>
          <a:xfrm flipV="1">
            <a:off x="515796" y="3677014"/>
            <a:ext cx="3542798" cy="0"/>
          </a:xfrm>
          <a:prstGeom prst="line">
            <a:avLst/>
          </a:prstGeom>
          <a:noFill/>
          <a:ln w="12700" cap="flat" cmpd="sng" algn="ctr">
            <a:solidFill>
              <a:srgbClr val="4DB0FF"/>
            </a:solidFill>
            <a:prstDash val="solid"/>
            <a:miter lim="800000"/>
          </a:ln>
          <a:effectLst/>
        </p:spPr>
      </p:cxnSp>
      <p:sp>
        <p:nvSpPr>
          <p:cNvPr id="35" name="Text Placeholder 5">
            <a:extLst>
              <a:ext uri="{FF2B5EF4-FFF2-40B4-BE49-F238E27FC236}">
                <a16:creationId xmlns:a16="http://schemas.microsoft.com/office/drawing/2014/main" id="{11721A64-EB58-4A51-A01B-9C5254D63741}"/>
              </a:ext>
            </a:extLst>
          </p:cNvPr>
          <p:cNvSpPr txBox="1">
            <a:spLocks/>
          </p:cNvSpPr>
          <p:nvPr/>
        </p:nvSpPr>
        <p:spPr>
          <a:xfrm>
            <a:off x="435796" y="3283975"/>
            <a:ext cx="3702795" cy="2653924"/>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kern="1200" spc="0" baseline="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600" b="0" dirty="0">
                <a:solidFill>
                  <a:srgbClr val="0078D7"/>
                </a:solidFill>
                <a:latin typeface="+mj-lt"/>
              </a:rPr>
              <a:t>Continuous Integration (CI)</a:t>
            </a:r>
          </a:p>
          <a:p>
            <a:pPr algn="ctr" defTabSz="932563">
              <a:defRPr/>
            </a:pPr>
            <a:endParaRPr lang="en-US" sz="1600" dirty="0">
              <a:solidFill>
                <a:srgbClr val="0078D7"/>
              </a:solidFill>
              <a:latin typeface="Segoe UI"/>
            </a:endParaRPr>
          </a:p>
          <a:p>
            <a:pPr marL="285695" indent="-285695">
              <a:buFont typeface="Arial" panose="020B0604020202020204" pitchFamily="34" charset="0"/>
              <a:buChar char="•"/>
              <a:defRPr/>
            </a:pPr>
            <a:r>
              <a:rPr lang="en-US" sz="1600" b="0" dirty="0">
                <a:solidFill>
                  <a:srgbClr val="000000"/>
                </a:solidFill>
              </a:rPr>
              <a:t>Improve software development quality and speed.</a:t>
            </a:r>
          </a:p>
          <a:p>
            <a:pPr marL="285695" indent="-285695">
              <a:buFont typeface="Arial" panose="020B0604020202020204" pitchFamily="34" charset="0"/>
              <a:buChar char="•"/>
              <a:defRPr/>
            </a:pPr>
            <a:r>
              <a:rPr lang="en-US" sz="1600" b="0" dirty="0">
                <a:solidFill>
                  <a:srgbClr val="000000"/>
                </a:solidFill>
              </a:rPr>
              <a:t>When you use Azure Pipelines or Jenkins to build apps in the cloud and deploy to Azure, each time you commit code, it’s automatically built and tested, and bugs are detected faster.</a:t>
            </a:r>
            <a:endParaRPr lang="en-US" sz="1600" b="0" dirty="0">
              <a:solidFill>
                <a:srgbClr val="000000"/>
              </a:solidFill>
              <a:latin typeface="Segoe UI"/>
            </a:endParaRPr>
          </a:p>
        </p:txBody>
      </p:sp>
      <p:sp>
        <p:nvSpPr>
          <p:cNvPr id="45" name="binary">
            <a:extLst>
              <a:ext uri="{FF2B5EF4-FFF2-40B4-BE49-F238E27FC236}">
                <a16:creationId xmlns:a16="http://schemas.microsoft.com/office/drawing/2014/main" id="{8BD7D297-992D-4C6C-8658-96ECC54DDF71}"/>
              </a:ext>
              <a:ext uri="{C183D7F6-B498-43B3-948B-1728B52AA6E4}">
                <adec:decorative xmlns:adec="http://schemas.microsoft.com/office/drawing/2017/decorative" val="1"/>
              </a:ext>
            </a:extLst>
          </p:cNvPr>
          <p:cNvSpPr>
            <a:spLocks noChangeAspect="1" noEditPoints="1"/>
          </p:cNvSpPr>
          <p:nvPr/>
        </p:nvSpPr>
        <p:spPr bwMode="auto">
          <a:xfrm>
            <a:off x="5937426" y="2538290"/>
            <a:ext cx="612517" cy="528907"/>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a:defRPr/>
            </a:pPr>
            <a:endParaRPr lang="en-US" sz="1764" dirty="0">
              <a:solidFill>
                <a:srgbClr val="353535"/>
              </a:solidFill>
              <a:latin typeface="Segoe UI Semilight"/>
            </a:endParaRPr>
          </a:p>
        </p:txBody>
      </p:sp>
      <p:cxnSp>
        <p:nvCxnSpPr>
          <p:cNvPr id="39" name="Straight Connector 38">
            <a:extLst>
              <a:ext uri="{FF2B5EF4-FFF2-40B4-BE49-F238E27FC236}">
                <a16:creationId xmlns:a16="http://schemas.microsoft.com/office/drawing/2014/main" id="{DB22F80D-2854-47E7-88C4-21E39D7362DD}"/>
              </a:ext>
              <a:ext uri="{C183D7F6-B498-43B3-948B-1728B52AA6E4}">
                <adec:decorative xmlns:adec="http://schemas.microsoft.com/office/drawing/2017/decorative" val="1"/>
              </a:ext>
            </a:extLst>
          </p:cNvPr>
          <p:cNvCxnSpPr>
            <a:cxnSpLocks/>
          </p:cNvCxnSpPr>
          <p:nvPr/>
        </p:nvCxnSpPr>
        <p:spPr>
          <a:xfrm flipV="1">
            <a:off x="4443664" y="3677014"/>
            <a:ext cx="3542798" cy="0"/>
          </a:xfrm>
          <a:prstGeom prst="line">
            <a:avLst/>
          </a:prstGeom>
          <a:noFill/>
          <a:ln w="12700" cap="flat" cmpd="sng" algn="ctr">
            <a:solidFill>
              <a:srgbClr val="4DB0FF"/>
            </a:solidFill>
            <a:prstDash val="solid"/>
            <a:miter lim="800000"/>
          </a:ln>
          <a:effectLst/>
        </p:spPr>
      </p:cxnSp>
      <p:sp>
        <p:nvSpPr>
          <p:cNvPr id="36" name="Text Placeholder 6">
            <a:extLst>
              <a:ext uri="{FF2B5EF4-FFF2-40B4-BE49-F238E27FC236}">
                <a16:creationId xmlns:a16="http://schemas.microsoft.com/office/drawing/2014/main" id="{F1C35E32-940D-40CE-8C2E-BBC71307A151}"/>
              </a:ext>
            </a:extLst>
          </p:cNvPr>
          <p:cNvSpPr txBox="1">
            <a:spLocks/>
          </p:cNvSpPr>
          <p:nvPr/>
        </p:nvSpPr>
        <p:spPr>
          <a:xfrm>
            <a:off x="4367473" y="3283975"/>
            <a:ext cx="3695176" cy="3776719"/>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kern="1200" spc="0" baseline="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600" b="0" dirty="0">
                <a:solidFill>
                  <a:srgbClr val="0078D7"/>
                </a:solidFill>
                <a:latin typeface="+mj-lt"/>
              </a:rPr>
              <a:t>Continuous Deployment (CD)</a:t>
            </a:r>
          </a:p>
          <a:p>
            <a:pPr algn="ctr" defTabSz="932563">
              <a:defRPr/>
            </a:pPr>
            <a:endParaRPr lang="en-US" sz="1399" dirty="0">
              <a:solidFill>
                <a:srgbClr val="0078D7"/>
              </a:solidFill>
              <a:latin typeface="Segoe UI"/>
            </a:endParaRPr>
          </a:p>
          <a:p>
            <a:pPr marL="285695" indent="-285695">
              <a:buFont typeface="Arial" panose="020B0604020202020204" pitchFamily="34" charset="0"/>
              <a:buChar char="•"/>
              <a:defRPr/>
            </a:pPr>
            <a:r>
              <a:rPr lang="en-US" sz="1600" b="0" dirty="0">
                <a:solidFill>
                  <a:srgbClr val="000000"/>
                </a:solidFill>
              </a:rPr>
              <a:t>By combining continuous integration and infrastructure as code (IaC), you’ll achieve identical deployments and the confidence to deploy to production at any time.</a:t>
            </a:r>
          </a:p>
          <a:p>
            <a:pPr marL="285695" indent="-285695">
              <a:buFont typeface="Arial" panose="020B0604020202020204" pitchFamily="34" charset="0"/>
              <a:buChar char="•"/>
              <a:defRPr/>
            </a:pPr>
            <a:r>
              <a:rPr lang="en-US" sz="1600" b="0" dirty="0">
                <a:solidFill>
                  <a:srgbClr val="000000"/>
                </a:solidFill>
              </a:rPr>
              <a:t>With continuous deployment, you can automate the entire process from code commit to production if your CI/CD tests are successful.</a:t>
            </a:r>
          </a:p>
        </p:txBody>
      </p:sp>
      <p:grpSp>
        <p:nvGrpSpPr>
          <p:cNvPr id="49" name="Group 48">
            <a:extLst>
              <a:ext uri="{FF2B5EF4-FFF2-40B4-BE49-F238E27FC236}">
                <a16:creationId xmlns:a16="http://schemas.microsoft.com/office/drawing/2014/main" id="{BE7F2A29-F1A4-42E3-B154-B75E25D152BF}"/>
              </a:ext>
              <a:ext uri="{C183D7F6-B498-43B3-948B-1728B52AA6E4}">
                <adec:decorative xmlns:adec="http://schemas.microsoft.com/office/drawing/2017/decorative" val="1"/>
              </a:ext>
            </a:extLst>
          </p:cNvPr>
          <p:cNvGrpSpPr/>
          <p:nvPr/>
        </p:nvGrpSpPr>
        <p:grpSpPr>
          <a:xfrm>
            <a:off x="9727698" y="2559257"/>
            <a:ext cx="805379" cy="513104"/>
            <a:chOff x="7086600" y="2836618"/>
            <a:chExt cx="1066800" cy="679655"/>
          </a:xfrm>
        </p:grpSpPr>
        <p:sp>
          <p:nvSpPr>
            <p:cNvPr id="50" name="cloud">
              <a:extLst>
                <a:ext uri="{FF2B5EF4-FFF2-40B4-BE49-F238E27FC236}">
                  <a16:creationId xmlns:a16="http://schemas.microsoft.com/office/drawing/2014/main" id="{14FFA684-B748-4514-AB7E-CB931D2948F6}"/>
                </a:ext>
              </a:extLst>
            </p:cNvPr>
            <p:cNvSpPr>
              <a:spLocks noChangeAspect="1"/>
            </p:cNvSpPr>
            <p:nvPr/>
          </p:nvSpPr>
          <p:spPr bwMode="auto">
            <a:xfrm>
              <a:off x="7086600" y="2836618"/>
              <a:ext cx="1066800" cy="67965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a:defRPr/>
              </a:pPr>
              <a:endParaRPr lang="en-US" sz="900" dirty="0">
                <a:gradFill>
                  <a:gsLst>
                    <a:gs pos="0">
                      <a:srgbClr val="505050"/>
                    </a:gs>
                    <a:gs pos="100000">
                      <a:srgbClr val="505050"/>
                    </a:gs>
                  </a:gsLst>
                </a:gradFill>
                <a:latin typeface="Segoe UI Semilight"/>
              </a:endParaRPr>
            </a:p>
          </p:txBody>
        </p:sp>
        <p:sp>
          <p:nvSpPr>
            <p:cNvPr id="51" name="Diagnostic_E9D9">
              <a:extLst>
                <a:ext uri="{FF2B5EF4-FFF2-40B4-BE49-F238E27FC236}">
                  <a16:creationId xmlns:a16="http://schemas.microsoft.com/office/drawing/2014/main" id="{924A3957-513E-477A-B472-E4B663532061}"/>
                </a:ext>
              </a:extLst>
            </p:cNvPr>
            <p:cNvSpPr>
              <a:spLocks noChangeAspect="1" noEditPoints="1"/>
            </p:cNvSpPr>
            <p:nvPr/>
          </p:nvSpPr>
          <p:spPr bwMode="auto">
            <a:xfrm>
              <a:off x="7452793" y="3055842"/>
              <a:ext cx="334414" cy="334578"/>
            </a:xfrm>
            <a:custGeom>
              <a:avLst/>
              <a:gdLst>
                <a:gd name="T0" fmla="*/ 0 w 3250"/>
                <a:gd name="T1" fmla="*/ 3250 h 3250"/>
                <a:gd name="T2" fmla="*/ 0 w 3250"/>
                <a:gd name="T3" fmla="*/ 0 h 3250"/>
                <a:gd name="T4" fmla="*/ 3250 w 3250"/>
                <a:gd name="T5" fmla="*/ 0 h 3250"/>
                <a:gd name="T6" fmla="*/ 3250 w 3250"/>
                <a:gd name="T7" fmla="*/ 3250 h 3250"/>
                <a:gd name="T8" fmla="*/ 0 w 3250"/>
                <a:gd name="T9" fmla="*/ 3250 h 3250"/>
                <a:gd name="T10" fmla="*/ 3250 w 3250"/>
                <a:gd name="T11" fmla="*/ 2000 h 3250"/>
                <a:gd name="T12" fmla="*/ 2553 w 3250"/>
                <a:gd name="T13" fmla="*/ 2000 h 3250"/>
                <a:gd name="T14" fmla="*/ 2535 w 3250"/>
                <a:gd name="T15" fmla="*/ 1985 h 3250"/>
                <a:gd name="T16" fmla="*/ 2379 w 3250"/>
                <a:gd name="T17" fmla="*/ 1362 h 3250"/>
                <a:gd name="T18" fmla="*/ 2360 w 3250"/>
                <a:gd name="T19" fmla="*/ 1347 h 3250"/>
                <a:gd name="T20" fmla="*/ 1987 w 3250"/>
                <a:gd name="T21" fmla="*/ 1347 h 3250"/>
                <a:gd name="T22" fmla="*/ 1969 w 3250"/>
                <a:gd name="T23" fmla="*/ 1332 h 3250"/>
                <a:gd name="T24" fmla="*/ 1768 w 3250"/>
                <a:gd name="T25" fmla="*/ 512 h 3250"/>
                <a:gd name="T26" fmla="*/ 1731 w 3250"/>
                <a:gd name="T27" fmla="*/ 512 h 3250"/>
                <a:gd name="T28" fmla="*/ 1227 w 3250"/>
                <a:gd name="T29" fmla="*/ 2467 h 3250"/>
                <a:gd name="T30" fmla="*/ 1195 w 3250"/>
                <a:gd name="T31" fmla="*/ 2476 h 3250"/>
                <a:gd name="T32" fmla="*/ 732 w 3250"/>
                <a:gd name="T33" fmla="*/ 2014 h 3250"/>
                <a:gd name="T34" fmla="*/ 705 w 3250"/>
                <a:gd name="T35" fmla="*/ 2014 h 3250"/>
                <a:gd name="T36" fmla="*/ 474 w 3250"/>
                <a:gd name="T37" fmla="*/ 2244 h 3250"/>
                <a:gd name="T38" fmla="*/ 461 w 3250"/>
                <a:gd name="T39" fmla="*/ 2250 h 3250"/>
                <a:gd name="T40" fmla="*/ 0 w 3250"/>
                <a:gd name="T41" fmla="*/ 2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0" h="3250">
                  <a:moveTo>
                    <a:pt x="0" y="3250"/>
                  </a:moveTo>
                  <a:cubicBezTo>
                    <a:pt x="0" y="0"/>
                    <a:pt x="0" y="0"/>
                    <a:pt x="0" y="0"/>
                  </a:cubicBezTo>
                  <a:cubicBezTo>
                    <a:pt x="3250" y="0"/>
                    <a:pt x="3250" y="0"/>
                    <a:pt x="3250" y="0"/>
                  </a:cubicBezTo>
                  <a:cubicBezTo>
                    <a:pt x="3250" y="3250"/>
                    <a:pt x="3250" y="3250"/>
                    <a:pt x="3250" y="3250"/>
                  </a:cubicBezTo>
                  <a:lnTo>
                    <a:pt x="0" y="3250"/>
                  </a:lnTo>
                  <a:close/>
                  <a:moveTo>
                    <a:pt x="3250" y="2000"/>
                  </a:moveTo>
                  <a:cubicBezTo>
                    <a:pt x="2553" y="2000"/>
                    <a:pt x="2553" y="2000"/>
                    <a:pt x="2553" y="2000"/>
                  </a:cubicBezTo>
                  <a:cubicBezTo>
                    <a:pt x="2544" y="2000"/>
                    <a:pt x="2537" y="1994"/>
                    <a:pt x="2535" y="1985"/>
                  </a:cubicBezTo>
                  <a:cubicBezTo>
                    <a:pt x="2379" y="1362"/>
                    <a:pt x="2379" y="1362"/>
                    <a:pt x="2379" y="1362"/>
                  </a:cubicBezTo>
                  <a:cubicBezTo>
                    <a:pt x="2377" y="1353"/>
                    <a:pt x="2369" y="1347"/>
                    <a:pt x="2360" y="1347"/>
                  </a:cubicBezTo>
                  <a:cubicBezTo>
                    <a:pt x="1987" y="1347"/>
                    <a:pt x="1987" y="1347"/>
                    <a:pt x="1987" y="1347"/>
                  </a:cubicBezTo>
                  <a:cubicBezTo>
                    <a:pt x="1978" y="1347"/>
                    <a:pt x="1971" y="1341"/>
                    <a:pt x="1969" y="1332"/>
                  </a:cubicBezTo>
                  <a:cubicBezTo>
                    <a:pt x="1768" y="512"/>
                    <a:pt x="1768" y="512"/>
                    <a:pt x="1768" y="512"/>
                  </a:cubicBezTo>
                  <a:cubicBezTo>
                    <a:pt x="1764" y="493"/>
                    <a:pt x="1736" y="493"/>
                    <a:pt x="1731" y="512"/>
                  </a:cubicBezTo>
                  <a:cubicBezTo>
                    <a:pt x="1227" y="2467"/>
                    <a:pt x="1227" y="2467"/>
                    <a:pt x="1227" y="2467"/>
                  </a:cubicBezTo>
                  <a:cubicBezTo>
                    <a:pt x="1223" y="2482"/>
                    <a:pt x="1205" y="2487"/>
                    <a:pt x="1195" y="2476"/>
                  </a:cubicBezTo>
                  <a:cubicBezTo>
                    <a:pt x="732" y="2014"/>
                    <a:pt x="732" y="2014"/>
                    <a:pt x="732" y="2014"/>
                  </a:cubicBezTo>
                  <a:cubicBezTo>
                    <a:pt x="725" y="2006"/>
                    <a:pt x="713" y="2006"/>
                    <a:pt x="705" y="2014"/>
                  </a:cubicBezTo>
                  <a:cubicBezTo>
                    <a:pt x="474" y="2244"/>
                    <a:pt x="474" y="2244"/>
                    <a:pt x="474" y="2244"/>
                  </a:cubicBezTo>
                  <a:cubicBezTo>
                    <a:pt x="471" y="2248"/>
                    <a:pt x="466" y="2250"/>
                    <a:pt x="461" y="2250"/>
                  </a:cubicBezTo>
                  <a:cubicBezTo>
                    <a:pt x="0" y="2250"/>
                    <a:pt x="0" y="2250"/>
                    <a:pt x="0" y="2250"/>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a:defRPr/>
              </a:pPr>
              <a:endParaRPr lang="en-US" sz="1873" dirty="0">
                <a:solidFill>
                  <a:srgbClr val="353535"/>
                </a:solidFill>
                <a:latin typeface="Segoe UI Semilight"/>
              </a:endParaRPr>
            </a:p>
          </p:txBody>
        </p:sp>
      </p:grpSp>
      <p:cxnSp>
        <p:nvCxnSpPr>
          <p:cNvPr id="40" name="Straight Connector 39">
            <a:extLst>
              <a:ext uri="{FF2B5EF4-FFF2-40B4-BE49-F238E27FC236}">
                <a16:creationId xmlns:a16="http://schemas.microsoft.com/office/drawing/2014/main" id="{C2E6A6CA-F0B5-4311-8F06-EAC2AA557A85}"/>
              </a:ext>
              <a:ext uri="{C183D7F6-B498-43B3-948B-1728B52AA6E4}">
                <adec:decorative xmlns:adec="http://schemas.microsoft.com/office/drawing/2017/decorative" val="1"/>
              </a:ext>
            </a:extLst>
          </p:cNvPr>
          <p:cNvCxnSpPr>
            <a:cxnSpLocks/>
          </p:cNvCxnSpPr>
          <p:nvPr/>
        </p:nvCxnSpPr>
        <p:spPr>
          <a:xfrm>
            <a:off x="8379823" y="3677014"/>
            <a:ext cx="3517903" cy="0"/>
          </a:xfrm>
          <a:prstGeom prst="line">
            <a:avLst/>
          </a:prstGeom>
          <a:noFill/>
          <a:ln w="12700" cap="flat" cmpd="sng" algn="ctr">
            <a:solidFill>
              <a:srgbClr val="4DB0FF"/>
            </a:solidFill>
            <a:prstDash val="solid"/>
            <a:miter lim="800000"/>
          </a:ln>
          <a:effectLst/>
        </p:spPr>
      </p:cxnSp>
      <p:sp>
        <p:nvSpPr>
          <p:cNvPr id="37" name="Text Placeholder 7">
            <a:extLst>
              <a:ext uri="{FF2B5EF4-FFF2-40B4-BE49-F238E27FC236}">
                <a16:creationId xmlns:a16="http://schemas.microsoft.com/office/drawing/2014/main" id="{29EC3879-3609-4EAE-B6CC-7B2845183069}"/>
              </a:ext>
            </a:extLst>
          </p:cNvPr>
          <p:cNvSpPr txBox="1">
            <a:spLocks/>
          </p:cNvSpPr>
          <p:nvPr/>
        </p:nvSpPr>
        <p:spPr>
          <a:xfrm>
            <a:off x="8287377" y="3283975"/>
            <a:ext cx="3702795" cy="2946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kern="1200" spc="0" baseline="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defRPr/>
            </a:pPr>
            <a:r>
              <a:rPr lang="en-US" sz="1600" b="0" dirty="0">
                <a:solidFill>
                  <a:srgbClr val="0078D7"/>
                </a:solidFill>
                <a:latin typeface="+mj-lt"/>
              </a:rPr>
              <a:t>Continuous Learning &amp; Monitoring</a:t>
            </a:r>
          </a:p>
          <a:p>
            <a:pPr algn="ctr" defTabSz="932563">
              <a:defRPr/>
            </a:pPr>
            <a:endParaRPr lang="en-US" sz="1399" dirty="0">
              <a:solidFill>
                <a:srgbClr val="0078D7"/>
              </a:solidFill>
              <a:latin typeface="Segoe UI"/>
            </a:endParaRPr>
          </a:p>
          <a:p>
            <a:pPr marL="285695" indent="-285695">
              <a:buFont typeface="Arial" panose="020B0604020202020204" pitchFamily="34" charset="0"/>
              <a:buChar char="•"/>
              <a:defRPr/>
            </a:pPr>
            <a:r>
              <a:rPr lang="en-US" sz="1600" b="0" dirty="0">
                <a:solidFill>
                  <a:srgbClr val="000000"/>
                </a:solidFill>
              </a:rPr>
              <a:t>With Azure Application Insights you can identify how your applications are performing and test if the recent deployment made things better or worse.</a:t>
            </a:r>
          </a:p>
          <a:p>
            <a:pPr marL="285695" indent="-285695">
              <a:buFont typeface="Arial" panose="020B0604020202020204" pitchFamily="34" charset="0"/>
              <a:buChar char="•"/>
              <a:defRPr/>
            </a:pPr>
            <a:r>
              <a:rPr lang="en-US" sz="1600" b="0" spc="-40" dirty="0">
                <a:solidFill>
                  <a:srgbClr val="000000"/>
                </a:solidFill>
              </a:rPr>
              <a:t>Using CI/CD practices, paired with monitoring</a:t>
            </a:r>
            <a:r>
              <a:rPr lang="en-US" sz="1600" b="0" dirty="0">
                <a:solidFill>
                  <a:srgbClr val="000000"/>
                </a:solidFill>
              </a:rPr>
              <a:t> </a:t>
            </a:r>
            <a:r>
              <a:rPr lang="en-US" sz="1600" b="0" spc="-30" dirty="0">
                <a:solidFill>
                  <a:srgbClr val="000000"/>
                </a:solidFill>
              </a:rPr>
              <a:t>tools, you’ll be able to safely deliver features</a:t>
            </a:r>
            <a:r>
              <a:rPr lang="en-US" sz="1600" b="0" dirty="0">
                <a:solidFill>
                  <a:srgbClr val="000000"/>
                </a:solidFill>
              </a:rPr>
              <a:t> to your customers as soon as they’re ready.</a:t>
            </a:r>
            <a:endParaRPr lang="en-US" sz="1600" b="0" dirty="0">
              <a:solidFill>
                <a:srgbClr val="000000"/>
              </a:solidFill>
              <a:latin typeface="Segoe UI"/>
            </a:endParaRPr>
          </a:p>
        </p:txBody>
      </p:sp>
    </p:spTree>
    <p:extLst>
      <p:ext uri="{BB962C8B-B14F-4D97-AF65-F5344CB8AC3E}">
        <p14:creationId xmlns:p14="http://schemas.microsoft.com/office/powerpoint/2010/main" val="277523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a:xfrm>
            <a:off x="434975" y="349884"/>
            <a:ext cx="11563350" cy="754061"/>
          </a:xfrm>
        </p:spPr>
        <p:txBody>
          <a:bodyPr/>
          <a:lstStyle/>
          <a:p>
            <a:r>
              <a:rPr lang="en-US" spc="-100" dirty="0"/>
              <a:t>Testing</a:t>
            </a:r>
          </a:p>
        </p:txBody>
      </p:sp>
      <p:grpSp>
        <p:nvGrpSpPr>
          <p:cNvPr id="3" name="Group 2" descr="Diagram outlining the concept of the test pyramid. Basically you should shift left and most of your tests should be unit tests, since they provide faster feedback and are more change resistent.">
            <a:extLst>
              <a:ext uri="{FF2B5EF4-FFF2-40B4-BE49-F238E27FC236}">
                <a16:creationId xmlns:a16="http://schemas.microsoft.com/office/drawing/2014/main" id="{23C6F117-72B6-44D8-B8DA-228FDAEE2CEC}"/>
              </a:ext>
            </a:extLst>
          </p:cNvPr>
          <p:cNvGrpSpPr/>
          <p:nvPr/>
        </p:nvGrpSpPr>
        <p:grpSpPr>
          <a:xfrm>
            <a:off x="1089545" y="1295654"/>
            <a:ext cx="10551128" cy="4986558"/>
            <a:chOff x="1089545" y="1295654"/>
            <a:chExt cx="10551128" cy="4986558"/>
          </a:xfrm>
        </p:grpSpPr>
        <p:sp>
          <p:nvSpPr>
            <p:cNvPr id="19" name="Isosceles Triangle 18">
              <a:extLst>
                <a:ext uri="{FF2B5EF4-FFF2-40B4-BE49-F238E27FC236}">
                  <a16:creationId xmlns:a16="http://schemas.microsoft.com/office/drawing/2014/main" id="{A3495952-9964-42D4-B811-E52C8009D825}"/>
                </a:ext>
              </a:extLst>
            </p:cNvPr>
            <p:cNvSpPr/>
            <p:nvPr/>
          </p:nvSpPr>
          <p:spPr bwMode="auto">
            <a:xfrm>
              <a:off x="3174659" y="1317942"/>
              <a:ext cx="5738102" cy="4358640"/>
            </a:xfrm>
            <a:prstGeom prst="triangl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Isosceles Triangle 22">
              <a:extLst>
                <a:ext uri="{FF2B5EF4-FFF2-40B4-BE49-F238E27FC236}">
                  <a16:creationId xmlns:a16="http://schemas.microsoft.com/office/drawing/2014/main" id="{C5729EBD-E545-4CC9-B6C9-5EA19065E845}"/>
                </a:ext>
              </a:extLst>
            </p:cNvPr>
            <p:cNvSpPr/>
            <p:nvPr/>
          </p:nvSpPr>
          <p:spPr bwMode="auto">
            <a:xfrm>
              <a:off x="3981051" y="1317942"/>
              <a:ext cx="4145518" cy="314737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Isosceles Triangle 23">
              <a:extLst>
                <a:ext uri="{FF2B5EF4-FFF2-40B4-BE49-F238E27FC236}">
                  <a16:creationId xmlns:a16="http://schemas.microsoft.com/office/drawing/2014/main" id="{E3471E9E-53CA-4ED1-8BA2-B09A588C1EF3}"/>
                </a:ext>
              </a:extLst>
            </p:cNvPr>
            <p:cNvSpPr/>
            <p:nvPr/>
          </p:nvSpPr>
          <p:spPr bwMode="auto">
            <a:xfrm>
              <a:off x="4603647" y="1325881"/>
              <a:ext cx="2894584" cy="2171381"/>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Isosceles Triangle 24">
              <a:extLst>
                <a:ext uri="{FF2B5EF4-FFF2-40B4-BE49-F238E27FC236}">
                  <a16:creationId xmlns:a16="http://schemas.microsoft.com/office/drawing/2014/main" id="{9AA97349-07C0-4B9F-BEDB-3178C56A5C36}"/>
                </a:ext>
              </a:extLst>
            </p:cNvPr>
            <p:cNvSpPr/>
            <p:nvPr/>
          </p:nvSpPr>
          <p:spPr bwMode="auto">
            <a:xfrm>
              <a:off x="5362119" y="1302702"/>
              <a:ext cx="1375245" cy="1029018"/>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6D247DC7-122B-42DF-BD0A-97C455093E9E}"/>
                </a:ext>
              </a:extLst>
            </p:cNvPr>
            <p:cNvSpPr/>
            <p:nvPr/>
          </p:nvSpPr>
          <p:spPr>
            <a:xfrm>
              <a:off x="6624549" y="1645028"/>
              <a:ext cx="938077"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Manual</a:t>
              </a:r>
              <a:endParaRPr lang="LID4096" dirty="0"/>
            </a:p>
          </p:txBody>
        </p:sp>
        <p:sp>
          <p:nvSpPr>
            <p:cNvPr id="27" name="Rectangle 26">
              <a:extLst>
                <a:ext uri="{FF2B5EF4-FFF2-40B4-BE49-F238E27FC236}">
                  <a16:creationId xmlns:a16="http://schemas.microsoft.com/office/drawing/2014/main" id="{5FD87A9A-16C8-4EC0-95B5-801ED5C4B9BF}"/>
                </a:ext>
              </a:extLst>
            </p:cNvPr>
            <p:cNvSpPr/>
            <p:nvPr/>
          </p:nvSpPr>
          <p:spPr>
            <a:xfrm flipH="1">
              <a:off x="7269479" y="2571145"/>
              <a:ext cx="1681918" cy="657359"/>
            </a:xfrm>
            <a:prstGeom prst="rect">
              <a:avLst/>
            </a:prstGeom>
          </p:spPr>
          <p:txBody>
            <a:bodyPr wrap="squar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End-to-End</a:t>
              </a:r>
              <a:br>
                <a:rPr lang="en-US" kern="0" dirty="0">
                  <a:solidFill>
                    <a:srgbClr val="505050"/>
                  </a:solidFill>
                  <a:latin typeface="Segoe UI Semilight" panose="020B0402040204020203" pitchFamily="34" charset="0"/>
                  <a:cs typeface="Segoe UI Semilight" panose="020B0402040204020203" pitchFamily="34" charset="0"/>
                </a:rPr>
              </a:br>
              <a:r>
                <a:rPr lang="en-US" kern="0" dirty="0">
                  <a:solidFill>
                    <a:srgbClr val="505050"/>
                  </a:solidFill>
                  <a:latin typeface="Segoe UI Semilight" panose="020B0402040204020203" pitchFamily="34" charset="0"/>
                  <a:cs typeface="Segoe UI Semilight" panose="020B0402040204020203" pitchFamily="34" charset="0"/>
                </a:rPr>
                <a:t>(UI, Sec, Perf)</a:t>
              </a:r>
              <a:endParaRPr lang="LID4096" dirty="0"/>
            </a:p>
          </p:txBody>
        </p:sp>
        <p:sp>
          <p:nvSpPr>
            <p:cNvPr id="28" name="Rectangle 27">
              <a:extLst>
                <a:ext uri="{FF2B5EF4-FFF2-40B4-BE49-F238E27FC236}">
                  <a16:creationId xmlns:a16="http://schemas.microsoft.com/office/drawing/2014/main" id="{2007F30C-5D1F-4378-823D-948A6FABF7F1}"/>
                </a:ext>
              </a:extLst>
            </p:cNvPr>
            <p:cNvSpPr/>
            <p:nvPr/>
          </p:nvSpPr>
          <p:spPr>
            <a:xfrm>
              <a:off x="8019406" y="3673688"/>
              <a:ext cx="894797"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Service</a:t>
              </a:r>
              <a:endParaRPr lang="LID4096" dirty="0"/>
            </a:p>
          </p:txBody>
        </p:sp>
        <p:sp>
          <p:nvSpPr>
            <p:cNvPr id="29" name="Rectangle 28">
              <a:extLst>
                <a:ext uri="{FF2B5EF4-FFF2-40B4-BE49-F238E27FC236}">
                  <a16:creationId xmlns:a16="http://schemas.microsoft.com/office/drawing/2014/main" id="{40D9A09F-A64E-45D3-8EB2-85BD9364872E}"/>
                </a:ext>
              </a:extLst>
            </p:cNvPr>
            <p:cNvSpPr/>
            <p:nvPr/>
          </p:nvSpPr>
          <p:spPr>
            <a:xfrm>
              <a:off x="8585253" y="4690375"/>
              <a:ext cx="599844"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Unit</a:t>
              </a:r>
              <a:endParaRPr lang="LID4096" dirty="0"/>
            </a:p>
          </p:txBody>
        </p:sp>
        <p:sp>
          <p:nvSpPr>
            <p:cNvPr id="30" name="Rectangle 29">
              <a:extLst>
                <a:ext uri="{FF2B5EF4-FFF2-40B4-BE49-F238E27FC236}">
                  <a16:creationId xmlns:a16="http://schemas.microsoft.com/office/drawing/2014/main" id="{6C678EFE-A170-43AC-B1AA-F2788263ED64}"/>
                </a:ext>
              </a:extLst>
            </p:cNvPr>
            <p:cNvSpPr/>
            <p:nvPr/>
          </p:nvSpPr>
          <p:spPr>
            <a:xfrm>
              <a:off x="4668042" y="5820547"/>
              <a:ext cx="2046972" cy="461665"/>
            </a:xfrm>
            <a:prstGeom prst="rect">
              <a:avLst/>
            </a:prstGeom>
          </p:spPr>
          <p:txBody>
            <a:bodyPr wrap="none">
              <a:spAutoFit/>
            </a:bodyPr>
            <a:lstStyle/>
            <a:p>
              <a:pPr algn="ctr"/>
              <a:r>
                <a:rPr lang="en-US" sz="2400" b="1" dirty="0">
                  <a:solidFill>
                    <a:srgbClr val="0078D7"/>
                  </a:solidFill>
                </a:rPr>
                <a:t>Test Pyramid</a:t>
              </a:r>
              <a:endParaRPr lang="LID4096" sz="2000" dirty="0"/>
            </a:p>
          </p:txBody>
        </p:sp>
        <p:sp>
          <p:nvSpPr>
            <p:cNvPr id="31" name="Arrow: Right 30">
              <a:extLst>
                <a:ext uri="{FF2B5EF4-FFF2-40B4-BE49-F238E27FC236}">
                  <a16:creationId xmlns:a16="http://schemas.microsoft.com/office/drawing/2014/main" id="{CDEEFD70-ABFF-4FCC-993C-A1AB0A575E91}"/>
                </a:ext>
              </a:extLst>
            </p:cNvPr>
            <p:cNvSpPr/>
            <p:nvPr/>
          </p:nvSpPr>
          <p:spPr bwMode="auto">
            <a:xfrm rot="16200000">
              <a:off x="9224689" y="3200148"/>
              <a:ext cx="4320477" cy="511490"/>
            </a:xfrm>
            <a:prstGeom prst="rightArrow">
              <a:avLst/>
            </a:prstGeom>
            <a:solidFill>
              <a:schemeClr val="bg1">
                <a:lumMod val="50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Confidence</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FAE866B8-91DE-43F2-86C5-5CD9BB3F101C}"/>
                </a:ext>
              </a:extLst>
            </p:cNvPr>
            <p:cNvSpPr/>
            <p:nvPr/>
          </p:nvSpPr>
          <p:spPr bwMode="auto">
            <a:xfrm rot="5400000">
              <a:off x="7545669" y="3222308"/>
              <a:ext cx="4350702" cy="511490"/>
            </a:xfrm>
            <a:prstGeom prst="rightArrow">
              <a:avLst/>
            </a:prstGeom>
            <a:solidFill>
              <a:schemeClr val="bg1">
                <a:lumMod val="50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Faster Feedback</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Arrow: Right 32">
              <a:extLst>
                <a:ext uri="{FF2B5EF4-FFF2-40B4-BE49-F238E27FC236}">
                  <a16:creationId xmlns:a16="http://schemas.microsoft.com/office/drawing/2014/main" id="{8C329A6E-8A2D-46E2-AD94-D9F46ED03C54}"/>
                </a:ext>
              </a:extLst>
            </p:cNvPr>
            <p:cNvSpPr/>
            <p:nvPr/>
          </p:nvSpPr>
          <p:spPr bwMode="auto">
            <a:xfrm rot="5400000">
              <a:off x="8344098" y="3215262"/>
              <a:ext cx="4350702" cy="511489"/>
            </a:xfrm>
            <a:prstGeom prst="rightArrow">
              <a:avLst/>
            </a:prstGeom>
            <a:solidFill>
              <a:schemeClr val="bg1">
                <a:lumMod val="50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DE" sz="2000" dirty="0">
                  <a:gradFill>
                    <a:gsLst>
                      <a:gs pos="0">
                        <a:srgbClr val="FFFFFF"/>
                      </a:gs>
                      <a:gs pos="100000">
                        <a:srgbClr val="FFFFFF"/>
                      </a:gs>
                    </a:gsLst>
                    <a:lin ang="5400000" scaled="0"/>
                  </a:gradFill>
                  <a:ea typeface="Segoe UI" pitchFamily="34" charset="0"/>
                  <a:cs typeface="Segoe UI" pitchFamily="34" charset="0"/>
                </a:rPr>
                <a:t>Change Resistence</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Left Brace 1">
              <a:extLst>
                <a:ext uri="{FF2B5EF4-FFF2-40B4-BE49-F238E27FC236}">
                  <a16:creationId xmlns:a16="http://schemas.microsoft.com/office/drawing/2014/main" id="{DA5CC91B-CBCF-4796-99F5-1CAB15395FD3}"/>
                </a:ext>
              </a:extLst>
            </p:cNvPr>
            <p:cNvSpPr/>
            <p:nvPr/>
          </p:nvSpPr>
          <p:spPr>
            <a:xfrm>
              <a:off x="2626363" y="2331720"/>
              <a:ext cx="313514" cy="3314638"/>
            </a:xfrm>
            <a:prstGeom prst="leftBrace">
              <a:avLst>
                <a:gd name="adj1" fmla="val 248757"/>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16" name="Rectangle 15">
              <a:extLst>
                <a:ext uri="{FF2B5EF4-FFF2-40B4-BE49-F238E27FC236}">
                  <a16:creationId xmlns:a16="http://schemas.microsoft.com/office/drawing/2014/main" id="{FBFAE47C-E7C3-4E89-BE21-6BD04B48C69E}"/>
                </a:ext>
              </a:extLst>
            </p:cNvPr>
            <p:cNvSpPr/>
            <p:nvPr/>
          </p:nvSpPr>
          <p:spPr>
            <a:xfrm flipH="1">
              <a:off x="1089545" y="3801616"/>
              <a:ext cx="1681918" cy="374846"/>
            </a:xfrm>
            <a:prstGeom prst="rect">
              <a:avLst/>
            </a:prstGeom>
          </p:spPr>
          <p:txBody>
            <a:bodyPr wrap="squar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Automated</a:t>
              </a:r>
              <a:endParaRPr lang="LID4096" dirty="0"/>
            </a:p>
          </p:txBody>
        </p:sp>
      </p:grpSp>
    </p:spTree>
    <p:extLst>
      <p:ext uri="{BB962C8B-B14F-4D97-AF65-F5344CB8AC3E}">
        <p14:creationId xmlns:p14="http://schemas.microsoft.com/office/powerpoint/2010/main" val="8662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Continuous learning &amp; monitoring</a:t>
            </a:r>
          </a:p>
        </p:txBody>
      </p:sp>
      <p:grpSp>
        <p:nvGrpSpPr>
          <p:cNvPr id="15" name="Group 14" descr="Diagram highlighting the importance of leveraging CorrelationIds to aggregate logs in a central logging system.">
            <a:extLst>
              <a:ext uri="{FF2B5EF4-FFF2-40B4-BE49-F238E27FC236}">
                <a16:creationId xmlns:a16="http://schemas.microsoft.com/office/drawing/2014/main" id="{E65F26AB-0A15-44CF-829C-AA7EE39BD7D3}"/>
              </a:ext>
            </a:extLst>
          </p:cNvPr>
          <p:cNvGrpSpPr/>
          <p:nvPr/>
        </p:nvGrpSpPr>
        <p:grpSpPr>
          <a:xfrm>
            <a:off x="434975" y="1572676"/>
            <a:ext cx="4238921" cy="4135223"/>
            <a:chOff x="358774" y="1664619"/>
            <a:chExt cx="4238921" cy="4135223"/>
          </a:xfrm>
        </p:grpSpPr>
        <p:sp>
          <p:nvSpPr>
            <p:cNvPr id="3" name="Rectangle: Rounded Corners 2">
              <a:extLst>
                <a:ext uri="{FF2B5EF4-FFF2-40B4-BE49-F238E27FC236}">
                  <a16:creationId xmlns:a16="http://schemas.microsoft.com/office/drawing/2014/main" id="{6E02953A-CDEC-4D76-929F-E269C6AF3EBC}"/>
                </a:ext>
              </a:extLst>
            </p:cNvPr>
            <p:cNvSpPr/>
            <p:nvPr/>
          </p:nvSpPr>
          <p:spPr bwMode="auto">
            <a:xfrm rot="16200000">
              <a:off x="745776" y="1353818"/>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1057CAB6-4E8C-4FEB-BAFE-E01493B1CED1}"/>
                </a:ext>
              </a:extLst>
            </p:cNvPr>
            <p:cNvSpPr/>
            <p:nvPr/>
          </p:nvSpPr>
          <p:spPr bwMode="auto">
            <a:xfrm rot="16200000">
              <a:off x="745776" y="2517465"/>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FB8FD831-47C3-426D-A3D0-FB0E4A6C5861}"/>
                </a:ext>
              </a:extLst>
            </p:cNvPr>
            <p:cNvSpPr/>
            <p:nvPr/>
          </p:nvSpPr>
          <p:spPr bwMode="auto">
            <a:xfrm rot="16200000">
              <a:off x="745776" y="3818727"/>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77906FA8-9FAC-4989-B43C-ED13476B99ED}"/>
                </a:ext>
              </a:extLst>
            </p:cNvPr>
            <p:cNvSpPr/>
            <p:nvPr/>
          </p:nvSpPr>
          <p:spPr bwMode="auto">
            <a:xfrm rot="16200000">
              <a:off x="3617898" y="2517464"/>
              <a:ext cx="668996" cy="129059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0CCB351-F063-4FD6-BC25-F2A8C8B5CC81}"/>
                </a:ext>
              </a:extLst>
            </p:cNvPr>
            <p:cNvSpPr/>
            <p:nvPr/>
          </p:nvSpPr>
          <p:spPr bwMode="auto">
            <a:xfrm rot="1998760">
              <a:off x="1934245" y="2143010"/>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Right 8">
              <a:extLst>
                <a:ext uri="{FF2B5EF4-FFF2-40B4-BE49-F238E27FC236}">
                  <a16:creationId xmlns:a16="http://schemas.microsoft.com/office/drawing/2014/main" id="{FC1CA830-CF3C-40A7-BCDC-EDA5EC9AC7EE}"/>
                </a:ext>
              </a:extLst>
            </p:cNvPr>
            <p:cNvSpPr/>
            <p:nvPr/>
          </p:nvSpPr>
          <p:spPr bwMode="auto">
            <a:xfrm rot="19507688">
              <a:off x="1978911" y="4013108"/>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4826633F-8B09-4BC8-BC2F-F1B0725ACD79}"/>
                </a:ext>
              </a:extLst>
            </p:cNvPr>
            <p:cNvSpPr/>
            <p:nvPr/>
          </p:nvSpPr>
          <p:spPr bwMode="auto">
            <a:xfrm>
              <a:off x="1959406" y="2972157"/>
              <a:ext cx="996541" cy="3812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0722319-0EC5-4442-8665-3719D4302BD0}"/>
                </a:ext>
              </a:extLst>
            </p:cNvPr>
            <p:cNvSpPr/>
            <p:nvPr/>
          </p:nvSpPr>
          <p:spPr>
            <a:xfrm>
              <a:off x="2432515" y="1822658"/>
              <a:ext cx="1723550"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 CorrelationId</a:t>
              </a:r>
              <a:endParaRPr lang="LID4096" dirty="0"/>
            </a:p>
          </p:txBody>
        </p:sp>
        <p:sp>
          <p:nvSpPr>
            <p:cNvPr id="12" name="Rectangle 11">
              <a:extLst>
                <a:ext uri="{FF2B5EF4-FFF2-40B4-BE49-F238E27FC236}">
                  <a16:creationId xmlns:a16="http://schemas.microsoft.com/office/drawing/2014/main" id="{7EB24A68-BFEE-4D73-B7DC-BD8E0BB68EFC}"/>
                </a:ext>
              </a:extLst>
            </p:cNvPr>
            <p:cNvSpPr/>
            <p:nvPr/>
          </p:nvSpPr>
          <p:spPr>
            <a:xfrm>
              <a:off x="3444885" y="5142483"/>
              <a:ext cx="1015021" cy="657359"/>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Logging</a:t>
              </a:r>
            </a:p>
            <a:p>
              <a:pPr algn="ctr"/>
              <a:r>
                <a:rPr lang="en-US" kern="0" dirty="0">
                  <a:solidFill>
                    <a:srgbClr val="505050"/>
                  </a:solidFill>
                  <a:latin typeface="Segoe UI Semilight" panose="020B0402040204020203" pitchFamily="34" charset="0"/>
                  <a:cs typeface="Segoe UI Semilight" panose="020B0402040204020203" pitchFamily="34" charset="0"/>
                </a:rPr>
                <a:t>System</a:t>
              </a:r>
              <a:endParaRPr lang="LID4096" dirty="0"/>
            </a:p>
          </p:txBody>
        </p:sp>
        <p:sp>
          <p:nvSpPr>
            <p:cNvPr id="13" name="Rectangle 12">
              <a:extLst>
                <a:ext uri="{FF2B5EF4-FFF2-40B4-BE49-F238E27FC236}">
                  <a16:creationId xmlns:a16="http://schemas.microsoft.com/office/drawing/2014/main" id="{0D290780-5036-481C-B0C7-F1C579A737B0}"/>
                </a:ext>
              </a:extLst>
            </p:cNvPr>
            <p:cNvSpPr/>
            <p:nvPr/>
          </p:nvSpPr>
          <p:spPr>
            <a:xfrm>
              <a:off x="358774" y="5142483"/>
              <a:ext cx="1446230" cy="374846"/>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Microservice</a:t>
              </a:r>
              <a:endParaRPr lang="LID4096" dirty="0"/>
            </a:p>
          </p:txBody>
        </p:sp>
      </p:grpSp>
      <p:grpSp>
        <p:nvGrpSpPr>
          <p:cNvPr id="16" name="Group 15" descr="Screenshot of a Service Fabric dashboard to monitor applications and drill-down into each specific microservice.">
            <a:extLst>
              <a:ext uri="{FF2B5EF4-FFF2-40B4-BE49-F238E27FC236}">
                <a16:creationId xmlns:a16="http://schemas.microsoft.com/office/drawing/2014/main" id="{6E32E4FD-8F77-474F-A350-5404AECE0D37}"/>
              </a:ext>
            </a:extLst>
          </p:cNvPr>
          <p:cNvGrpSpPr/>
          <p:nvPr/>
        </p:nvGrpSpPr>
        <p:grpSpPr>
          <a:xfrm>
            <a:off x="6417791" y="1572676"/>
            <a:ext cx="5580534" cy="4273332"/>
            <a:chOff x="6417791" y="1572676"/>
            <a:chExt cx="5580534" cy="4273332"/>
          </a:xfrm>
        </p:grpSpPr>
        <p:sp>
          <p:nvSpPr>
            <p:cNvPr id="14" name="Rectangle 13">
              <a:extLst>
                <a:ext uri="{FF2B5EF4-FFF2-40B4-BE49-F238E27FC236}">
                  <a16:creationId xmlns:a16="http://schemas.microsoft.com/office/drawing/2014/main" id="{5886BE83-46F4-4C21-9FF5-248F58833077}"/>
                </a:ext>
              </a:extLst>
            </p:cNvPr>
            <p:cNvSpPr/>
            <p:nvPr/>
          </p:nvSpPr>
          <p:spPr>
            <a:xfrm>
              <a:off x="7586459" y="5188649"/>
              <a:ext cx="3243197" cy="657359"/>
            </a:xfrm>
            <a:prstGeom prst="rect">
              <a:avLst/>
            </a:prstGeom>
          </p:spPr>
          <p:txBody>
            <a:bodyPr wrap="none">
              <a:spAutoFit/>
            </a:bodyPr>
            <a:lstStyle/>
            <a:p>
              <a:pPr algn="ctr"/>
              <a:r>
                <a:rPr lang="en-US" kern="0" dirty="0">
                  <a:solidFill>
                    <a:srgbClr val="505050"/>
                  </a:solidFill>
                  <a:latin typeface="Segoe UI Semilight" panose="020B0402040204020203" pitchFamily="34" charset="0"/>
                  <a:cs typeface="Segoe UI Semilight" panose="020B0402040204020203" pitchFamily="34" charset="0"/>
                </a:rPr>
                <a:t>Application monitoring</a:t>
              </a:r>
            </a:p>
            <a:p>
              <a:pPr algn="ctr"/>
              <a:r>
                <a:rPr lang="en-US" kern="0" dirty="0">
                  <a:solidFill>
                    <a:srgbClr val="505050"/>
                  </a:solidFill>
                  <a:latin typeface="Segoe UI Semilight" panose="020B0402040204020203" pitchFamily="34" charset="0"/>
                  <a:cs typeface="Segoe UI Semilight" panose="020B0402040204020203" pitchFamily="34" charset="0"/>
                </a:rPr>
                <a:t>+ Drill-down into microservice</a:t>
              </a:r>
              <a:endParaRPr lang="LID4096" dirty="0"/>
            </a:p>
          </p:txBody>
        </p:sp>
        <p:pic>
          <p:nvPicPr>
            <p:cNvPr id="2" name="Picture 1" descr="Screenshot of a Service Fabric dashboard to monitor microservices.">
              <a:extLst>
                <a:ext uri="{FF2B5EF4-FFF2-40B4-BE49-F238E27FC236}">
                  <a16:creationId xmlns:a16="http://schemas.microsoft.com/office/drawing/2014/main" id="{17BF1CA4-FAE3-4AC9-84E0-DEEDF61B42BC}"/>
                </a:ext>
              </a:extLst>
            </p:cNvPr>
            <p:cNvPicPr>
              <a:picLocks noChangeAspect="1"/>
            </p:cNvPicPr>
            <p:nvPr/>
          </p:nvPicPr>
          <p:blipFill>
            <a:blip r:embed="rId3"/>
            <a:stretch>
              <a:fillRect/>
            </a:stretch>
          </p:blipFill>
          <p:spPr>
            <a:xfrm>
              <a:off x="6417791" y="1572676"/>
              <a:ext cx="5580534" cy="3356527"/>
            </a:xfrm>
            <a:prstGeom prst="rect">
              <a:avLst/>
            </a:prstGeom>
          </p:spPr>
        </p:pic>
      </p:grpSp>
    </p:spTree>
    <p:extLst>
      <p:ext uri="{BB962C8B-B14F-4D97-AF65-F5344CB8AC3E}">
        <p14:creationId xmlns:p14="http://schemas.microsoft.com/office/powerpoint/2010/main" val="324371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Recap: Monoliths</a:t>
            </a:r>
          </a:p>
        </p:txBody>
      </p:sp>
      <p:sp>
        <p:nvSpPr>
          <p:cNvPr id="3" name="TextBox 2">
            <a:extLst>
              <a:ext uri="{FF2B5EF4-FFF2-40B4-BE49-F238E27FC236}">
                <a16:creationId xmlns:a16="http://schemas.microsoft.com/office/drawing/2014/main" id="{CD90A952-3342-4A5C-8003-323AA9D8D674}"/>
              </a:ext>
            </a:extLst>
          </p:cNvPr>
          <p:cNvSpPr txBox="1"/>
          <p:nvPr/>
        </p:nvSpPr>
        <p:spPr>
          <a:xfrm>
            <a:off x="434975" y="1406769"/>
            <a:ext cx="6311664" cy="485011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Services implement </a:t>
            </a:r>
            <a:r>
              <a:rPr lang="de-DE" kern="0" dirty="0">
                <a:solidFill>
                  <a:srgbClr val="0078D7"/>
                </a:solidFill>
                <a:latin typeface="Segoe UI Semilight" panose="020B0402040204020203" pitchFamily="34" charset="0"/>
                <a:cs typeface="Segoe UI Semilight" panose="020B0402040204020203" pitchFamily="34" charset="0"/>
              </a:rPr>
              <a:t>multiple business concerns</a:t>
            </a:r>
          </a:p>
          <a:p>
            <a:pPr marL="342900" indent="-342900">
              <a:lnSpc>
                <a:spcPct val="90000"/>
              </a:lnSpc>
              <a:spcAft>
                <a:spcPts val="600"/>
              </a:spcAft>
              <a:buFont typeface="Arial" panose="020B0604020202020204" pitchFamily="34" charset="0"/>
              <a:buChar char="•"/>
            </a:pPr>
            <a:endParaRPr lang="de-DE"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Services communicate with a </a:t>
            </a:r>
            <a:r>
              <a:rPr lang="de-DE" kern="0" dirty="0">
                <a:solidFill>
                  <a:srgbClr val="0078D7"/>
                </a:solidFill>
                <a:latin typeface="Segoe UI Semilight" panose="020B0402040204020203" pitchFamily="34" charset="0"/>
                <a:cs typeface="Segoe UI Semilight" panose="020B0402040204020203" pitchFamily="34" charset="0"/>
              </a:rPr>
              <a:t>single database</a:t>
            </a:r>
          </a:p>
          <a:p>
            <a:pPr marL="342900" indent="-342900">
              <a:lnSpc>
                <a:spcPct val="90000"/>
              </a:lnSpc>
              <a:spcAft>
                <a:spcPts val="600"/>
              </a:spcAft>
              <a:buFont typeface="Arial" panose="020B0604020202020204" pitchFamily="34" charset="0"/>
              <a:buChar char="•"/>
            </a:pPr>
            <a:endParaRPr lang="de-DE"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Application affected by single </a:t>
            </a:r>
            <a:r>
              <a:rPr lang="de-DE" kern="0" dirty="0">
                <a:solidFill>
                  <a:srgbClr val="0078D7"/>
                </a:solidFill>
                <a:latin typeface="Segoe UI Semilight" panose="020B0402040204020203" pitchFamily="34" charset="0"/>
                <a:cs typeface="Segoe UI Semilight" panose="020B0402040204020203" pitchFamily="34" charset="0"/>
              </a:rPr>
              <a:t>database schema change</a:t>
            </a:r>
            <a:endParaRPr lang="LID4096" kern="0" dirty="0">
              <a:solidFill>
                <a:srgbClr val="0078D7"/>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endParaRPr lang="de-DE"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Services are </a:t>
            </a:r>
            <a:r>
              <a:rPr lang="de-DE" kern="0" dirty="0">
                <a:solidFill>
                  <a:srgbClr val="0078D7"/>
                </a:solidFill>
                <a:latin typeface="Segoe UI Semilight" panose="020B0402040204020203" pitchFamily="34" charset="0"/>
                <a:cs typeface="Segoe UI Semilight" panose="020B0402040204020203" pitchFamily="34" charset="0"/>
              </a:rPr>
              <a:t>packaged and deployed as a single unit</a:t>
            </a:r>
          </a:p>
          <a:p>
            <a:pPr marL="342900" indent="-342900">
              <a:lnSpc>
                <a:spcPct val="90000"/>
              </a:lnSpc>
              <a:spcAft>
                <a:spcPts val="600"/>
              </a:spcAft>
              <a:buFont typeface="Arial" panose="020B0604020202020204" pitchFamily="34" charset="0"/>
              <a:buChar char="•"/>
            </a:pPr>
            <a:endParaRPr lang="de-DE"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Service change requires </a:t>
            </a:r>
            <a:r>
              <a:rPr lang="de-DE" kern="0" dirty="0">
                <a:solidFill>
                  <a:srgbClr val="0078D7"/>
                </a:solidFill>
                <a:latin typeface="Segoe UI Semilight" panose="020B0402040204020203" pitchFamily="34" charset="0"/>
                <a:cs typeface="Segoe UI Semilight" panose="020B0402040204020203" pitchFamily="34" charset="0"/>
              </a:rPr>
              <a:t>application redeployment</a:t>
            </a:r>
          </a:p>
          <a:p>
            <a:pPr marL="342900" indent="-342900">
              <a:lnSpc>
                <a:spcPct val="90000"/>
              </a:lnSpc>
              <a:spcAft>
                <a:spcPts val="600"/>
              </a:spcAft>
              <a:buFont typeface="Arial" panose="020B0604020202020204" pitchFamily="34" charset="0"/>
              <a:buChar char="•"/>
            </a:pPr>
            <a:endParaRPr lang="de-DE"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Application can only be </a:t>
            </a:r>
            <a:r>
              <a:rPr lang="de-DE" kern="0" dirty="0">
                <a:solidFill>
                  <a:srgbClr val="0078D7"/>
                </a:solidFill>
                <a:latin typeface="Segoe UI Semilight" panose="020B0402040204020203" pitchFamily="34" charset="0"/>
                <a:cs typeface="Segoe UI Semilight" panose="020B0402040204020203" pitchFamily="34" charset="0"/>
              </a:rPr>
              <a:t>scaled as a whole</a:t>
            </a:r>
          </a:p>
          <a:p>
            <a:pPr marL="342900" indent="-342900">
              <a:lnSpc>
                <a:spcPct val="90000"/>
              </a:lnSpc>
              <a:spcAft>
                <a:spcPts val="600"/>
              </a:spcAft>
              <a:buFont typeface="Arial" panose="020B0604020202020204" pitchFamily="34" charset="0"/>
              <a:buChar char="•"/>
            </a:pPr>
            <a:endParaRPr lang="de-DE"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Unstable service can bring </a:t>
            </a:r>
            <a:r>
              <a:rPr lang="de-DE" kern="0" dirty="0">
                <a:solidFill>
                  <a:srgbClr val="0078D7"/>
                </a:solidFill>
                <a:latin typeface="Segoe UI Semilight" panose="020B0402040204020203" pitchFamily="34" charset="0"/>
                <a:cs typeface="Segoe UI Semilight" panose="020B0402040204020203" pitchFamily="34" charset="0"/>
              </a:rPr>
              <a:t>whole application down</a:t>
            </a:r>
          </a:p>
          <a:p>
            <a:pPr marL="285750" indent="-285750">
              <a:lnSpc>
                <a:spcPct val="90000"/>
              </a:lnSpc>
              <a:spcAft>
                <a:spcPts val="600"/>
              </a:spcAft>
              <a:buFont typeface="Wingdings" panose="05000000000000000000" pitchFamily="2" charset="2"/>
              <a:buChar char="Ø"/>
            </a:pPr>
            <a:endParaRPr lang="de-DE" sz="1800" dirty="0">
              <a:gradFill>
                <a:gsLst>
                  <a:gs pos="2917">
                    <a:schemeClr val="tx1"/>
                  </a:gs>
                  <a:gs pos="30000">
                    <a:schemeClr val="tx1"/>
                  </a:gs>
                </a:gsLst>
                <a:lin ang="5400000" scaled="0"/>
              </a:gradFill>
            </a:endParaRPr>
          </a:p>
        </p:txBody>
      </p:sp>
      <p:pic>
        <p:nvPicPr>
          <p:cNvPr id="2" name="Picture 1" descr="Diagram outlining a monolithic application.">
            <a:extLst>
              <a:ext uri="{FF2B5EF4-FFF2-40B4-BE49-F238E27FC236}">
                <a16:creationId xmlns:a16="http://schemas.microsoft.com/office/drawing/2014/main" id="{0C64B5E6-F09B-4741-A9FA-04377366E35A}"/>
              </a:ext>
            </a:extLst>
          </p:cNvPr>
          <p:cNvPicPr>
            <a:picLocks noChangeAspect="1"/>
          </p:cNvPicPr>
          <p:nvPr/>
        </p:nvPicPr>
        <p:blipFill>
          <a:blip r:embed="rId3"/>
          <a:stretch>
            <a:fillRect/>
          </a:stretch>
        </p:blipFill>
        <p:spPr>
          <a:xfrm>
            <a:off x="6635750" y="1878012"/>
            <a:ext cx="5362575" cy="3238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324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Hosting platform</a:t>
            </a:r>
          </a:p>
        </p:txBody>
      </p:sp>
      <p:grpSp>
        <p:nvGrpSpPr>
          <p:cNvPr id="27" name="Group 26" descr="Diagram listing the different options of Container Orchestrators in Azure.">
            <a:extLst>
              <a:ext uri="{FF2B5EF4-FFF2-40B4-BE49-F238E27FC236}">
                <a16:creationId xmlns:a16="http://schemas.microsoft.com/office/drawing/2014/main" id="{657C6B84-3207-4BAF-9C70-E8D6D1095CA9}"/>
              </a:ext>
            </a:extLst>
          </p:cNvPr>
          <p:cNvGrpSpPr/>
          <p:nvPr/>
        </p:nvGrpSpPr>
        <p:grpSpPr>
          <a:xfrm>
            <a:off x="434975" y="2121452"/>
            <a:ext cx="7081908" cy="3719439"/>
            <a:chOff x="434975" y="2121452"/>
            <a:chExt cx="7081908" cy="3719439"/>
          </a:xfrm>
        </p:grpSpPr>
        <p:grpSp>
          <p:nvGrpSpPr>
            <p:cNvPr id="21" name="Group 20" descr="List of container orchestrators available in Azure.">
              <a:extLst>
                <a:ext uri="{FF2B5EF4-FFF2-40B4-BE49-F238E27FC236}">
                  <a16:creationId xmlns:a16="http://schemas.microsoft.com/office/drawing/2014/main" id="{7FD52BB3-756C-4E84-8538-C6D06DC95947}"/>
                </a:ext>
              </a:extLst>
            </p:cNvPr>
            <p:cNvGrpSpPr/>
            <p:nvPr/>
          </p:nvGrpSpPr>
          <p:grpSpPr>
            <a:xfrm>
              <a:off x="434975" y="2121452"/>
              <a:ext cx="7081908" cy="2289678"/>
              <a:chOff x="434975" y="2121452"/>
              <a:chExt cx="7081908" cy="2289678"/>
            </a:xfrm>
          </p:grpSpPr>
          <p:sp>
            <p:nvSpPr>
              <p:cNvPr id="10" name="TextBox 9">
                <a:extLst>
                  <a:ext uri="{FF2B5EF4-FFF2-40B4-BE49-F238E27FC236}">
                    <a16:creationId xmlns:a16="http://schemas.microsoft.com/office/drawing/2014/main" id="{F6104037-C0C4-45D0-839C-5DAED398EB3F}"/>
                  </a:ext>
                </a:extLst>
              </p:cNvPr>
              <p:cNvSpPr txBox="1"/>
              <p:nvPr/>
            </p:nvSpPr>
            <p:spPr>
              <a:xfrm>
                <a:off x="434975" y="3149107"/>
                <a:ext cx="1637601" cy="1262023"/>
              </a:xfrm>
              <a:prstGeom prst="rect">
                <a:avLst/>
              </a:prstGeom>
              <a:noFill/>
            </p:spPr>
            <p:txBody>
              <a:bodyPr wrap="square" lIns="186521" tIns="149217" rIns="186521" bIns="149217" rtlCol="0">
                <a:spAutoFit/>
              </a:bodyPr>
              <a:lstStyle/>
              <a:p>
                <a:pPr algn="ctr">
                  <a:spcAft>
                    <a:spcPts val="612"/>
                  </a:spcAft>
                  <a:defRPr/>
                </a:pPr>
                <a:r>
                  <a:rPr lang="en-US" sz="1224" dirty="0">
                    <a:solidFill>
                      <a:srgbClr val="000000"/>
                    </a:solidFill>
                    <a:latin typeface="Segoe UI" panose="020B0502040204020203" pitchFamily="34" charset="0"/>
                    <a:ea typeface="DengXian" panose="02010600030101010101" pitchFamily="2" charset="-122"/>
                    <a:cs typeface="Arial" panose="020B0604020202020204" pitchFamily="34" charset="0"/>
                  </a:rPr>
                  <a:t>Modernize .NET applications to microservices using Windows Server containers</a:t>
                </a:r>
              </a:p>
            </p:txBody>
          </p:sp>
          <p:pic>
            <p:nvPicPr>
              <p:cNvPr id="8" name="Graphic 7" descr="List of container orchestrators available in Azure.&#10;">
                <a:extLst>
                  <a:ext uri="{FF2B5EF4-FFF2-40B4-BE49-F238E27FC236}">
                    <a16:creationId xmlns:a16="http://schemas.microsoft.com/office/drawing/2014/main" id="{089EBBF9-41B8-45EB-9BD8-CC5303D480B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10909" y="2121452"/>
                <a:ext cx="485731" cy="485731"/>
              </a:xfrm>
              <a:prstGeom prst="rect">
                <a:avLst/>
              </a:prstGeom>
            </p:spPr>
          </p:pic>
          <p:sp>
            <p:nvSpPr>
              <p:cNvPr id="9" name="TextBox 8">
                <a:extLst>
                  <a:ext uri="{FF2B5EF4-FFF2-40B4-BE49-F238E27FC236}">
                    <a16:creationId xmlns:a16="http://schemas.microsoft.com/office/drawing/2014/main" id="{91FC4D5C-A54B-4846-BCAB-6A7B58EE520C}"/>
                  </a:ext>
                </a:extLst>
              </p:cNvPr>
              <p:cNvSpPr txBox="1"/>
              <p:nvPr/>
            </p:nvSpPr>
            <p:spPr>
              <a:xfrm>
                <a:off x="434975" y="2663814"/>
                <a:ext cx="1637601" cy="398694"/>
              </a:xfrm>
              <a:prstGeom prst="rect">
                <a:avLst/>
              </a:prstGeom>
              <a:noFill/>
            </p:spPr>
            <p:txBody>
              <a:bodyPr wrap="square" lIns="0" tIns="146220" rIns="0" bIns="146220" rtlCol="0" anchor="ctr">
                <a:noAutofit/>
              </a:bodyPr>
              <a:lstStyle/>
              <a:p>
                <a:pPr algn="ctr" defTabSz="950481" fontAlgn="base">
                  <a:lnSpc>
                    <a:spcPct val="90000"/>
                  </a:lnSpc>
                  <a:spcBef>
                    <a:spcPct val="0"/>
                  </a:spcBef>
                  <a:spcAft>
                    <a:spcPct val="0"/>
                  </a:spcAft>
                  <a:defRPr/>
                </a:pPr>
                <a:r>
                  <a:rPr lang="en-US" sz="1632" dirty="0">
                    <a:solidFill>
                      <a:srgbClr val="000000"/>
                    </a:solidFill>
                    <a:latin typeface="Segoe UI" panose="020B0502040204020203" pitchFamily="34" charset="0"/>
                    <a:cs typeface="Segoe UI" panose="020B0502040204020203" pitchFamily="34" charset="0"/>
                  </a:rPr>
                  <a:t>Service Fabric</a:t>
                </a:r>
              </a:p>
            </p:txBody>
          </p:sp>
          <p:sp>
            <p:nvSpPr>
              <p:cNvPr id="11" name="TextBox 10">
                <a:extLst>
                  <a:ext uri="{FF2B5EF4-FFF2-40B4-BE49-F238E27FC236}">
                    <a16:creationId xmlns:a16="http://schemas.microsoft.com/office/drawing/2014/main" id="{F5791E9F-570C-46FB-A67B-CF1B514ACA87}"/>
                  </a:ext>
                </a:extLst>
              </p:cNvPr>
              <p:cNvSpPr txBox="1"/>
              <p:nvPr/>
            </p:nvSpPr>
            <p:spPr>
              <a:xfrm>
                <a:off x="2668762" y="2663814"/>
                <a:ext cx="1878864" cy="398694"/>
              </a:xfrm>
              <a:prstGeom prst="rect">
                <a:avLst/>
              </a:prstGeom>
              <a:noFill/>
            </p:spPr>
            <p:txBody>
              <a:bodyPr wrap="square" lIns="0" tIns="146220" rIns="0" bIns="146220" rtlCol="0" anchor="ctr">
                <a:noAutofit/>
              </a:bodyPr>
              <a:lstStyle/>
              <a:p>
                <a:pPr algn="ctr" defTabSz="950481" fontAlgn="base">
                  <a:lnSpc>
                    <a:spcPct val="90000"/>
                  </a:lnSpc>
                  <a:spcBef>
                    <a:spcPct val="0"/>
                  </a:spcBef>
                  <a:spcAft>
                    <a:spcPct val="0"/>
                  </a:spcAft>
                  <a:defRPr/>
                </a:pPr>
                <a:r>
                  <a:rPr lang="en-US" sz="1632" dirty="0">
                    <a:solidFill>
                      <a:srgbClr val="000000"/>
                    </a:solidFill>
                    <a:latin typeface="Segoe UI" panose="020B0502040204020203" pitchFamily="34" charset="0"/>
                    <a:cs typeface="Segoe UI" panose="020B0502040204020203" pitchFamily="34" charset="0"/>
                  </a:rPr>
                  <a:t>Kubernetes Service</a:t>
                </a:r>
              </a:p>
            </p:txBody>
          </p:sp>
          <p:sp>
            <p:nvSpPr>
              <p:cNvPr id="14" name="TextBox 13" descr="Diagram listing the different options of Container Orchestrators in Azure.">
                <a:extLst>
                  <a:ext uri="{FF2B5EF4-FFF2-40B4-BE49-F238E27FC236}">
                    <a16:creationId xmlns:a16="http://schemas.microsoft.com/office/drawing/2014/main" id="{1D0F153E-8E05-4F4C-BA39-18A1310C8D4A}"/>
                  </a:ext>
                </a:extLst>
              </p:cNvPr>
              <p:cNvSpPr txBox="1"/>
              <p:nvPr/>
            </p:nvSpPr>
            <p:spPr>
              <a:xfrm>
                <a:off x="2658559" y="3149107"/>
                <a:ext cx="1932811" cy="877753"/>
              </a:xfrm>
              <a:prstGeom prst="rect">
                <a:avLst/>
              </a:prstGeom>
              <a:noFill/>
            </p:spPr>
            <p:txBody>
              <a:bodyPr wrap="square" lIns="186521" tIns="149217" rIns="186521" bIns="149217" rtlCol="0">
                <a:spAutoFit/>
              </a:bodyPr>
              <a:lstStyle/>
              <a:p>
                <a:pPr algn="ctr">
                  <a:spcBef>
                    <a:spcPts val="900"/>
                  </a:spcBef>
                  <a:spcAft>
                    <a:spcPts val="612"/>
                  </a:spcAft>
                  <a:defRPr/>
                </a:pPr>
                <a:r>
                  <a:rPr lang="en-US" sz="1224" dirty="0">
                    <a:solidFill>
                      <a:srgbClr val="000000"/>
                    </a:solidFill>
                    <a:latin typeface="Segoe UI" panose="020B0502040204020203" pitchFamily="34" charset="0"/>
                    <a:ea typeface="DengXian" panose="02010600030101010101" pitchFamily="2" charset="-122"/>
                    <a:cs typeface="Arial" panose="020B0604020202020204" pitchFamily="34" charset="0"/>
                  </a:rPr>
                  <a:t>Scale and orchestrate Linux containers using Kubernetes</a:t>
                </a:r>
              </a:p>
            </p:txBody>
          </p:sp>
          <p:sp>
            <p:nvSpPr>
              <p:cNvPr id="15" name="TextBox 14">
                <a:extLst>
                  <a:ext uri="{FF2B5EF4-FFF2-40B4-BE49-F238E27FC236}">
                    <a16:creationId xmlns:a16="http://schemas.microsoft.com/office/drawing/2014/main" id="{A84389BA-E90E-4FAD-AA5B-565A6C5482BE}"/>
                  </a:ext>
                </a:extLst>
              </p:cNvPr>
              <p:cNvSpPr txBox="1"/>
              <p:nvPr/>
            </p:nvSpPr>
            <p:spPr>
              <a:xfrm>
                <a:off x="5523619" y="2647073"/>
                <a:ext cx="1608997" cy="398694"/>
              </a:xfrm>
              <a:prstGeom prst="rect">
                <a:avLst/>
              </a:prstGeom>
              <a:noFill/>
            </p:spPr>
            <p:txBody>
              <a:bodyPr wrap="square" lIns="0" tIns="146220" rIns="0" bIns="146220" rtlCol="0" anchor="ctr">
                <a:noAutofit/>
              </a:bodyPr>
              <a:lstStyle/>
              <a:p>
                <a:pPr algn="ctr" defTabSz="950481" fontAlgn="base">
                  <a:lnSpc>
                    <a:spcPct val="90000"/>
                  </a:lnSpc>
                  <a:spcBef>
                    <a:spcPct val="0"/>
                  </a:spcBef>
                  <a:spcAft>
                    <a:spcPct val="0"/>
                  </a:spcAft>
                  <a:defRPr/>
                </a:pPr>
                <a:r>
                  <a:rPr lang="en-US" sz="1632" dirty="0">
                    <a:solidFill>
                      <a:srgbClr val="000000"/>
                    </a:solidFill>
                    <a:latin typeface="Segoe UI" panose="020B0502040204020203" pitchFamily="34" charset="0"/>
                    <a:cs typeface="Segoe UI" panose="020B0502040204020203" pitchFamily="34" charset="0"/>
                  </a:rPr>
                  <a:t>Ecosystem</a:t>
                </a:r>
              </a:p>
            </p:txBody>
          </p:sp>
          <p:pic>
            <p:nvPicPr>
              <p:cNvPr id="16" name="Picture 6" descr="Image result for docker logo png">
                <a:extLst>
                  <a:ext uri="{FF2B5EF4-FFF2-40B4-BE49-F238E27FC236}">
                    <a16:creationId xmlns:a16="http://schemas.microsoft.com/office/drawing/2014/main" id="{0C92AE78-5B4E-4F8F-9EAA-B8A9EB3486A2}"/>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b="34790"/>
              <a:stretch/>
            </p:blipFill>
            <p:spPr bwMode="auto">
              <a:xfrm>
                <a:off x="5175245" y="2296315"/>
                <a:ext cx="566102" cy="3108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openshift logo png">
                <a:extLst>
                  <a:ext uri="{FF2B5EF4-FFF2-40B4-BE49-F238E27FC236}">
                    <a16:creationId xmlns:a16="http://schemas.microsoft.com/office/drawing/2014/main" id="{DD84D260-F067-41BA-863A-14DE1F4CB9B7}"/>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5866835" y="2293589"/>
                <a:ext cx="386808" cy="3163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mage result for pivotal cloud foundry logo png">
                <a:extLst>
                  <a:ext uri="{FF2B5EF4-FFF2-40B4-BE49-F238E27FC236}">
                    <a16:creationId xmlns:a16="http://schemas.microsoft.com/office/drawing/2014/main" id="{689EA89F-EEF4-4658-B932-50B4DB170312}"/>
                  </a:ext>
                </a:extLst>
              </p:cNvPr>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6486581" y="2305198"/>
                <a:ext cx="368309" cy="2931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Image result for mesosphere logo png">
                <a:extLst>
                  <a:ext uri="{FF2B5EF4-FFF2-40B4-BE49-F238E27FC236}">
                    <a16:creationId xmlns:a16="http://schemas.microsoft.com/office/drawing/2014/main" id="{3E967C57-9C5F-41F1-BA51-0F71DCDEA110}"/>
                  </a:ext>
                </a:extLst>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6965093" y="2353304"/>
                <a:ext cx="551790" cy="23242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B6A631B-F315-41C7-A7C0-14DA45FB9C7E}"/>
                  </a:ext>
                </a:extLst>
              </p:cNvPr>
              <p:cNvSpPr txBox="1"/>
              <p:nvPr/>
            </p:nvSpPr>
            <p:spPr>
              <a:xfrm>
                <a:off x="5533929" y="3132367"/>
                <a:ext cx="1588376" cy="1069888"/>
              </a:xfrm>
              <a:prstGeom prst="rect">
                <a:avLst/>
              </a:prstGeom>
              <a:noFill/>
            </p:spPr>
            <p:txBody>
              <a:bodyPr wrap="square" lIns="186521" tIns="149217" rIns="186521" bIns="149217" rtlCol="0">
                <a:spAutoFit/>
              </a:bodyPr>
              <a:lstStyle/>
              <a:p>
                <a:pPr algn="ctr">
                  <a:spcAft>
                    <a:spcPts val="612"/>
                  </a:spcAft>
                  <a:defRPr/>
                </a:pPr>
                <a:r>
                  <a:rPr lang="en-US" sz="1224" dirty="0">
                    <a:solidFill>
                      <a:srgbClr val="000000"/>
                    </a:solidFill>
                    <a:latin typeface="Segoe UI" panose="020B0502040204020203" pitchFamily="34" charset="0"/>
                    <a:ea typeface="DengXian" panose="02010600030101010101" pitchFamily="2" charset="-122"/>
                    <a:cs typeface="Arial" panose="020B0604020202020204" pitchFamily="34" charset="0"/>
                  </a:rPr>
                  <a:t>Bring your Partner solutions that run great on Azure </a:t>
                </a:r>
              </a:p>
            </p:txBody>
          </p:sp>
          <p:sp>
            <p:nvSpPr>
              <p:cNvPr id="22" name="Graphic 27">
                <a:extLst>
                  <a:ext uri="{FF2B5EF4-FFF2-40B4-BE49-F238E27FC236}">
                    <a16:creationId xmlns:a16="http://schemas.microsoft.com/office/drawing/2014/main" id="{CBCA0E6E-C095-4774-94C4-0C4862F2C044}"/>
                  </a:ext>
                </a:extLst>
              </p:cNvPr>
              <p:cNvSpPr/>
              <p:nvPr/>
            </p:nvSpPr>
            <p:spPr>
              <a:xfrm>
                <a:off x="3251962" y="2133569"/>
                <a:ext cx="689024" cy="536035"/>
              </a:xfrm>
              <a:custGeom>
                <a:avLst/>
                <a:gdLst>
                  <a:gd name="connsiteX0" fmla="*/ 800982 w 944903"/>
                  <a:gd name="connsiteY0" fmla="*/ 232647 h 698098"/>
                  <a:gd name="connsiteX1" fmla="*/ 800982 w 944903"/>
                  <a:gd name="connsiteY1" fmla="*/ 463989 h 698098"/>
                  <a:gd name="connsiteX2" fmla="*/ 943776 w 944903"/>
                  <a:gd name="connsiteY2" fmla="*/ 409710 h 698098"/>
                  <a:gd name="connsiteX3" fmla="*/ 943776 w 944903"/>
                  <a:gd name="connsiteY3" fmla="*/ 284052 h 698098"/>
                  <a:gd name="connsiteX4" fmla="*/ 743865 w 944903"/>
                  <a:gd name="connsiteY4" fmla="*/ 432557 h 698098"/>
                  <a:gd name="connsiteX5" fmla="*/ 735297 w 944903"/>
                  <a:gd name="connsiteY5" fmla="*/ 429701 h 698098"/>
                  <a:gd name="connsiteX6" fmla="*/ 735297 w 944903"/>
                  <a:gd name="connsiteY6" fmla="*/ 266917 h 698098"/>
                  <a:gd name="connsiteX7" fmla="*/ 743865 w 944903"/>
                  <a:gd name="connsiteY7" fmla="*/ 264061 h 698098"/>
                  <a:gd name="connsiteX8" fmla="*/ 752433 w 944903"/>
                  <a:gd name="connsiteY8" fmla="*/ 261205 h 698098"/>
                  <a:gd name="connsiteX9" fmla="*/ 763856 w 944903"/>
                  <a:gd name="connsiteY9" fmla="*/ 258349 h 698098"/>
                  <a:gd name="connsiteX10" fmla="*/ 763856 w 944903"/>
                  <a:gd name="connsiteY10" fmla="*/ 438269 h 698098"/>
                  <a:gd name="connsiteX11" fmla="*/ 752433 w 944903"/>
                  <a:gd name="connsiteY11" fmla="*/ 432557 h 698098"/>
                  <a:gd name="connsiteX12" fmla="*/ 709595 w 944903"/>
                  <a:gd name="connsiteY12" fmla="*/ 421133 h 698098"/>
                  <a:gd name="connsiteX13" fmla="*/ 701027 w 944903"/>
                  <a:gd name="connsiteY13" fmla="*/ 418278 h 698098"/>
                  <a:gd name="connsiteX14" fmla="*/ 701027 w 944903"/>
                  <a:gd name="connsiteY14" fmla="*/ 278340 h 698098"/>
                  <a:gd name="connsiteX15" fmla="*/ 723944 w 944903"/>
                  <a:gd name="connsiteY15" fmla="*/ 272629 h 698098"/>
                  <a:gd name="connsiteX16" fmla="*/ 723944 w 944903"/>
                  <a:gd name="connsiteY16" fmla="*/ 426845 h 698098"/>
                  <a:gd name="connsiteX17" fmla="*/ 715289 w 944903"/>
                  <a:gd name="connsiteY17" fmla="*/ 423989 h 698098"/>
                  <a:gd name="connsiteX18" fmla="*/ 681036 w 944903"/>
                  <a:gd name="connsiteY18" fmla="*/ 409710 h 698098"/>
                  <a:gd name="connsiteX19" fmla="*/ 675324 w 944903"/>
                  <a:gd name="connsiteY19" fmla="*/ 409710 h 698098"/>
                  <a:gd name="connsiteX20" fmla="*/ 675324 w 944903"/>
                  <a:gd name="connsiteY20" fmla="*/ 284052 h 698098"/>
                  <a:gd name="connsiteX21" fmla="*/ 692459 w 944903"/>
                  <a:gd name="connsiteY21" fmla="*/ 278340 h 698098"/>
                  <a:gd name="connsiteX22" fmla="*/ 692459 w 944903"/>
                  <a:gd name="connsiteY22" fmla="*/ 415422 h 698098"/>
                  <a:gd name="connsiteX23" fmla="*/ 669613 w 944903"/>
                  <a:gd name="connsiteY23" fmla="*/ 269773 h 698098"/>
                  <a:gd name="connsiteX24" fmla="*/ 669613 w 944903"/>
                  <a:gd name="connsiteY24" fmla="*/ 421133 h 698098"/>
                  <a:gd name="connsiteX25" fmla="*/ 778135 w 944903"/>
                  <a:gd name="connsiteY25" fmla="*/ 463989 h 698098"/>
                  <a:gd name="connsiteX26" fmla="*/ 778135 w 944903"/>
                  <a:gd name="connsiteY26" fmla="*/ 232647 h 698098"/>
                  <a:gd name="connsiteX27" fmla="*/ 626775 w 944903"/>
                  <a:gd name="connsiteY27" fmla="*/ 1322 h 698098"/>
                  <a:gd name="connsiteX28" fmla="*/ 626775 w 944903"/>
                  <a:gd name="connsiteY28" fmla="*/ 235503 h 698098"/>
                  <a:gd name="connsiteX29" fmla="*/ 772424 w 944903"/>
                  <a:gd name="connsiteY29" fmla="*/ 178385 h 698098"/>
                  <a:gd name="connsiteX30" fmla="*/ 772424 w 944903"/>
                  <a:gd name="connsiteY30" fmla="*/ 49872 h 698098"/>
                  <a:gd name="connsiteX31" fmla="*/ 626775 w 944903"/>
                  <a:gd name="connsiteY31" fmla="*/ 463989 h 698098"/>
                  <a:gd name="connsiteX32" fmla="*/ 626775 w 944903"/>
                  <a:gd name="connsiteY32" fmla="*/ 698169 h 698098"/>
                  <a:gd name="connsiteX33" fmla="*/ 772424 w 944903"/>
                  <a:gd name="connsiteY33" fmla="*/ 641052 h 698098"/>
                  <a:gd name="connsiteX34" fmla="*/ 772424 w 944903"/>
                  <a:gd name="connsiteY34" fmla="*/ 515394 h 698098"/>
                  <a:gd name="connsiteX35" fmla="*/ 569657 w 944903"/>
                  <a:gd name="connsiteY35" fmla="*/ 198376 h 698098"/>
                  <a:gd name="connsiteX36" fmla="*/ 561090 w 944903"/>
                  <a:gd name="connsiteY36" fmla="*/ 195521 h 698098"/>
                  <a:gd name="connsiteX37" fmla="*/ 561090 w 944903"/>
                  <a:gd name="connsiteY37" fmla="*/ 35592 h 698098"/>
                  <a:gd name="connsiteX38" fmla="*/ 569657 w 944903"/>
                  <a:gd name="connsiteY38" fmla="*/ 32737 h 698098"/>
                  <a:gd name="connsiteX39" fmla="*/ 578225 w 944903"/>
                  <a:gd name="connsiteY39" fmla="*/ 29881 h 698098"/>
                  <a:gd name="connsiteX40" fmla="*/ 589648 w 944903"/>
                  <a:gd name="connsiteY40" fmla="*/ 27025 h 698098"/>
                  <a:gd name="connsiteX41" fmla="*/ 589648 w 944903"/>
                  <a:gd name="connsiteY41" fmla="*/ 206944 h 698098"/>
                  <a:gd name="connsiteX42" fmla="*/ 578225 w 944903"/>
                  <a:gd name="connsiteY42" fmla="*/ 204053 h 698098"/>
                  <a:gd name="connsiteX43" fmla="*/ 535475 w 944903"/>
                  <a:gd name="connsiteY43" fmla="*/ 189809 h 698098"/>
                  <a:gd name="connsiteX44" fmla="*/ 526907 w 944903"/>
                  <a:gd name="connsiteY44" fmla="*/ 186953 h 698098"/>
                  <a:gd name="connsiteX45" fmla="*/ 526907 w 944903"/>
                  <a:gd name="connsiteY45" fmla="*/ 44160 h 698098"/>
                  <a:gd name="connsiteX46" fmla="*/ 549825 w 944903"/>
                  <a:gd name="connsiteY46" fmla="*/ 38448 h 698098"/>
                  <a:gd name="connsiteX47" fmla="*/ 549825 w 944903"/>
                  <a:gd name="connsiteY47" fmla="*/ 192665 h 698098"/>
                  <a:gd name="connsiteX48" fmla="*/ 541257 w 944903"/>
                  <a:gd name="connsiteY48" fmla="*/ 189809 h 698098"/>
                  <a:gd name="connsiteX49" fmla="*/ 506916 w 944903"/>
                  <a:gd name="connsiteY49" fmla="*/ 181241 h 698098"/>
                  <a:gd name="connsiteX50" fmla="*/ 501205 w 944903"/>
                  <a:gd name="connsiteY50" fmla="*/ 178385 h 698098"/>
                  <a:gd name="connsiteX51" fmla="*/ 501205 w 944903"/>
                  <a:gd name="connsiteY51" fmla="*/ 52728 h 698098"/>
                  <a:gd name="connsiteX52" fmla="*/ 518340 w 944903"/>
                  <a:gd name="connsiteY52" fmla="*/ 47016 h 698098"/>
                  <a:gd name="connsiteX53" fmla="*/ 518340 w 944903"/>
                  <a:gd name="connsiteY53" fmla="*/ 184097 h 698098"/>
                  <a:gd name="connsiteX54" fmla="*/ 495493 w 944903"/>
                  <a:gd name="connsiteY54" fmla="*/ 38448 h 698098"/>
                  <a:gd name="connsiteX55" fmla="*/ 495493 w 944903"/>
                  <a:gd name="connsiteY55" fmla="*/ 189809 h 698098"/>
                  <a:gd name="connsiteX56" fmla="*/ 604016 w 944903"/>
                  <a:gd name="connsiteY56" fmla="*/ 232647 h 698098"/>
                  <a:gd name="connsiteX57" fmla="*/ 604016 w 944903"/>
                  <a:gd name="connsiteY57" fmla="*/ 1322 h 698098"/>
                  <a:gd name="connsiteX58" fmla="*/ 569745 w 944903"/>
                  <a:gd name="connsiteY58" fmla="*/ 663899 h 698098"/>
                  <a:gd name="connsiteX59" fmla="*/ 561178 w 944903"/>
                  <a:gd name="connsiteY59" fmla="*/ 661043 h 698098"/>
                  <a:gd name="connsiteX60" fmla="*/ 561178 w 944903"/>
                  <a:gd name="connsiteY60" fmla="*/ 501115 h 698098"/>
                  <a:gd name="connsiteX61" fmla="*/ 569745 w 944903"/>
                  <a:gd name="connsiteY61" fmla="*/ 498259 h 698098"/>
                  <a:gd name="connsiteX62" fmla="*/ 578313 w 944903"/>
                  <a:gd name="connsiteY62" fmla="*/ 495403 h 698098"/>
                  <a:gd name="connsiteX63" fmla="*/ 589736 w 944903"/>
                  <a:gd name="connsiteY63" fmla="*/ 492548 h 698098"/>
                  <a:gd name="connsiteX64" fmla="*/ 589736 w 944903"/>
                  <a:gd name="connsiteY64" fmla="*/ 672467 h 698098"/>
                  <a:gd name="connsiteX65" fmla="*/ 578313 w 944903"/>
                  <a:gd name="connsiteY65" fmla="*/ 669611 h 698098"/>
                  <a:gd name="connsiteX66" fmla="*/ 535475 w 944903"/>
                  <a:gd name="connsiteY66" fmla="*/ 652476 h 698098"/>
                  <a:gd name="connsiteX67" fmla="*/ 526907 w 944903"/>
                  <a:gd name="connsiteY67" fmla="*/ 649620 h 698098"/>
                  <a:gd name="connsiteX68" fmla="*/ 526907 w 944903"/>
                  <a:gd name="connsiteY68" fmla="*/ 506827 h 698098"/>
                  <a:gd name="connsiteX69" fmla="*/ 549825 w 944903"/>
                  <a:gd name="connsiteY69" fmla="*/ 501115 h 698098"/>
                  <a:gd name="connsiteX70" fmla="*/ 549825 w 944903"/>
                  <a:gd name="connsiteY70" fmla="*/ 655349 h 698098"/>
                  <a:gd name="connsiteX71" fmla="*/ 541257 w 944903"/>
                  <a:gd name="connsiteY71" fmla="*/ 652493 h 698098"/>
                  <a:gd name="connsiteX72" fmla="*/ 506916 w 944903"/>
                  <a:gd name="connsiteY72" fmla="*/ 643908 h 698098"/>
                  <a:gd name="connsiteX73" fmla="*/ 501205 w 944903"/>
                  <a:gd name="connsiteY73" fmla="*/ 641052 h 698098"/>
                  <a:gd name="connsiteX74" fmla="*/ 501205 w 944903"/>
                  <a:gd name="connsiteY74" fmla="*/ 515394 h 698098"/>
                  <a:gd name="connsiteX75" fmla="*/ 518340 w 944903"/>
                  <a:gd name="connsiteY75" fmla="*/ 509683 h 698098"/>
                  <a:gd name="connsiteX76" fmla="*/ 518340 w 944903"/>
                  <a:gd name="connsiteY76" fmla="*/ 646764 h 698098"/>
                  <a:gd name="connsiteX77" fmla="*/ 495493 w 944903"/>
                  <a:gd name="connsiteY77" fmla="*/ 503971 h 698098"/>
                  <a:gd name="connsiteX78" fmla="*/ 495493 w 944903"/>
                  <a:gd name="connsiteY78" fmla="*/ 655349 h 698098"/>
                  <a:gd name="connsiteX79" fmla="*/ 604016 w 944903"/>
                  <a:gd name="connsiteY79" fmla="*/ 695331 h 698098"/>
                  <a:gd name="connsiteX80" fmla="*/ 604016 w 944903"/>
                  <a:gd name="connsiteY80" fmla="*/ 463989 h 698098"/>
                  <a:gd name="connsiteX81" fmla="*/ 469702 w 944903"/>
                  <a:gd name="connsiteY81" fmla="*/ 232647 h 698098"/>
                  <a:gd name="connsiteX82" fmla="*/ 469702 w 944903"/>
                  <a:gd name="connsiteY82" fmla="*/ 463989 h 698098"/>
                  <a:gd name="connsiteX83" fmla="*/ 612495 w 944903"/>
                  <a:gd name="connsiteY83" fmla="*/ 409710 h 698098"/>
                  <a:gd name="connsiteX84" fmla="*/ 612495 w 944903"/>
                  <a:gd name="connsiteY84" fmla="*/ 284052 h 698098"/>
                  <a:gd name="connsiteX85" fmla="*/ 412567 w 944903"/>
                  <a:gd name="connsiteY85" fmla="*/ 432557 h 698098"/>
                  <a:gd name="connsiteX86" fmla="*/ 403999 w 944903"/>
                  <a:gd name="connsiteY86" fmla="*/ 429701 h 698098"/>
                  <a:gd name="connsiteX87" fmla="*/ 403999 w 944903"/>
                  <a:gd name="connsiteY87" fmla="*/ 266917 h 698098"/>
                  <a:gd name="connsiteX88" fmla="*/ 412567 w 944903"/>
                  <a:gd name="connsiteY88" fmla="*/ 264061 h 698098"/>
                  <a:gd name="connsiteX89" fmla="*/ 421135 w 944903"/>
                  <a:gd name="connsiteY89" fmla="*/ 261205 h 698098"/>
                  <a:gd name="connsiteX90" fmla="*/ 432558 w 944903"/>
                  <a:gd name="connsiteY90" fmla="*/ 258349 h 698098"/>
                  <a:gd name="connsiteX91" fmla="*/ 432558 w 944903"/>
                  <a:gd name="connsiteY91" fmla="*/ 438269 h 698098"/>
                  <a:gd name="connsiteX92" fmla="*/ 421135 w 944903"/>
                  <a:gd name="connsiteY92" fmla="*/ 435413 h 698098"/>
                  <a:gd name="connsiteX93" fmla="*/ 378297 w 944903"/>
                  <a:gd name="connsiteY93" fmla="*/ 421133 h 698098"/>
                  <a:gd name="connsiteX94" fmla="*/ 369764 w 944903"/>
                  <a:gd name="connsiteY94" fmla="*/ 418278 h 698098"/>
                  <a:gd name="connsiteX95" fmla="*/ 369764 w 944903"/>
                  <a:gd name="connsiteY95" fmla="*/ 278340 h 698098"/>
                  <a:gd name="connsiteX96" fmla="*/ 392682 w 944903"/>
                  <a:gd name="connsiteY96" fmla="*/ 272629 h 698098"/>
                  <a:gd name="connsiteX97" fmla="*/ 392682 w 944903"/>
                  <a:gd name="connsiteY97" fmla="*/ 426845 h 698098"/>
                  <a:gd name="connsiteX98" fmla="*/ 384114 w 944903"/>
                  <a:gd name="connsiteY98" fmla="*/ 423989 h 698098"/>
                  <a:gd name="connsiteX99" fmla="*/ 349738 w 944903"/>
                  <a:gd name="connsiteY99" fmla="*/ 409710 h 698098"/>
                  <a:gd name="connsiteX100" fmla="*/ 344026 w 944903"/>
                  <a:gd name="connsiteY100" fmla="*/ 409710 h 698098"/>
                  <a:gd name="connsiteX101" fmla="*/ 344026 w 944903"/>
                  <a:gd name="connsiteY101" fmla="*/ 284052 h 698098"/>
                  <a:gd name="connsiteX102" fmla="*/ 361161 w 944903"/>
                  <a:gd name="connsiteY102" fmla="*/ 278340 h 698098"/>
                  <a:gd name="connsiteX103" fmla="*/ 361161 w 944903"/>
                  <a:gd name="connsiteY103" fmla="*/ 415422 h 698098"/>
                  <a:gd name="connsiteX104" fmla="*/ 338314 w 944903"/>
                  <a:gd name="connsiteY104" fmla="*/ 269773 h 698098"/>
                  <a:gd name="connsiteX105" fmla="*/ 338314 w 944903"/>
                  <a:gd name="connsiteY105" fmla="*/ 421133 h 698098"/>
                  <a:gd name="connsiteX106" fmla="*/ 446837 w 944903"/>
                  <a:gd name="connsiteY106" fmla="*/ 463989 h 698098"/>
                  <a:gd name="connsiteX107" fmla="*/ 446837 w 944903"/>
                  <a:gd name="connsiteY107" fmla="*/ 232647 h 698098"/>
                  <a:gd name="connsiteX108" fmla="*/ 289765 w 944903"/>
                  <a:gd name="connsiteY108" fmla="*/ 1322 h 698098"/>
                  <a:gd name="connsiteX109" fmla="*/ 289765 w 944903"/>
                  <a:gd name="connsiteY109" fmla="*/ 235503 h 698098"/>
                  <a:gd name="connsiteX110" fmla="*/ 435414 w 944903"/>
                  <a:gd name="connsiteY110" fmla="*/ 178385 h 698098"/>
                  <a:gd name="connsiteX111" fmla="*/ 435414 w 944903"/>
                  <a:gd name="connsiteY111" fmla="*/ 49872 h 698098"/>
                  <a:gd name="connsiteX112" fmla="*/ 289765 w 944903"/>
                  <a:gd name="connsiteY112" fmla="*/ 463989 h 698098"/>
                  <a:gd name="connsiteX113" fmla="*/ 289765 w 944903"/>
                  <a:gd name="connsiteY113" fmla="*/ 698169 h 698098"/>
                  <a:gd name="connsiteX114" fmla="*/ 435414 w 944903"/>
                  <a:gd name="connsiteY114" fmla="*/ 641052 h 698098"/>
                  <a:gd name="connsiteX115" fmla="*/ 435414 w 944903"/>
                  <a:gd name="connsiteY115" fmla="*/ 515394 h 698098"/>
                  <a:gd name="connsiteX116" fmla="*/ 232647 w 944903"/>
                  <a:gd name="connsiteY116" fmla="*/ 198376 h 698098"/>
                  <a:gd name="connsiteX117" fmla="*/ 224080 w 944903"/>
                  <a:gd name="connsiteY117" fmla="*/ 195521 h 698098"/>
                  <a:gd name="connsiteX118" fmla="*/ 224080 w 944903"/>
                  <a:gd name="connsiteY118" fmla="*/ 35592 h 698098"/>
                  <a:gd name="connsiteX119" fmla="*/ 232647 w 944903"/>
                  <a:gd name="connsiteY119" fmla="*/ 32737 h 698098"/>
                  <a:gd name="connsiteX120" fmla="*/ 241215 w 944903"/>
                  <a:gd name="connsiteY120" fmla="*/ 29881 h 698098"/>
                  <a:gd name="connsiteX121" fmla="*/ 252638 w 944903"/>
                  <a:gd name="connsiteY121" fmla="*/ 27025 h 698098"/>
                  <a:gd name="connsiteX122" fmla="*/ 252638 w 944903"/>
                  <a:gd name="connsiteY122" fmla="*/ 206944 h 698098"/>
                  <a:gd name="connsiteX123" fmla="*/ 241215 w 944903"/>
                  <a:gd name="connsiteY123" fmla="*/ 201232 h 698098"/>
                  <a:gd name="connsiteX124" fmla="*/ 198377 w 944903"/>
                  <a:gd name="connsiteY124" fmla="*/ 189809 h 698098"/>
                  <a:gd name="connsiteX125" fmla="*/ 189809 w 944903"/>
                  <a:gd name="connsiteY125" fmla="*/ 186953 h 698098"/>
                  <a:gd name="connsiteX126" fmla="*/ 189809 w 944903"/>
                  <a:gd name="connsiteY126" fmla="*/ 44160 h 698098"/>
                  <a:gd name="connsiteX127" fmla="*/ 212727 w 944903"/>
                  <a:gd name="connsiteY127" fmla="*/ 38448 h 698098"/>
                  <a:gd name="connsiteX128" fmla="*/ 212727 w 944903"/>
                  <a:gd name="connsiteY128" fmla="*/ 192665 h 698098"/>
                  <a:gd name="connsiteX129" fmla="*/ 207015 w 944903"/>
                  <a:gd name="connsiteY129" fmla="*/ 192665 h 698098"/>
                  <a:gd name="connsiteX130" fmla="*/ 169818 w 944903"/>
                  <a:gd name="connsiteY130" fmla="*/ 181241 h 698098"/>
                  <a:gd name="connsiteX131" fmla="*/ 164107 w 944903"/>
                  <a:gd name="connsiteY131" fmla="*/ 178385 h 698098"/>
                  <a:gd name="connsiteX132" fmla="*/ 164107 w 944903"/>
                  <a:gd name="connsiteY132" fmla="*/ 52728 h 698098"/>
                  <a:gd name="connsiteX133" fmla="*/ 181242 w 944903"/>
                  <a:gd name="connsiteY133" fmla="*/ 47016 h 698098"/>
                  <a:gd name="connsiteX134" fmla="*/ 181242 w 944903"/>
                  <a:gd name="connsiteY134" fmla="*/ 184097 h 698098"/>
                  <a:gd name="connsiteX135" fmla="*/ 158395 w 944903"/>
                  <a:gd name="connsiteY135" fmla="*/ 38448 h 698098"/>
                  <a:gd name="connsiteX136" fmla="*/ 158395 w 944903"/>
                  <a:gd name="connsiteY136" fmla="*/ 189809 h 698098"/>
                  <a:gd name="connsiteX137" fmla="*/ 266918 w 944903"/>
                  <a:gd name="connsiteY137" fmla="*/ 232647 h 698098"/>
                  <a:gd name="connsiteX138" fmla="*/ 266918 w 944903"/>
                  <a:gd name="connsiteY138" fmla="*/ 1322 h 698098"/>
                  <a:gd name="connsiteX139" fmla="*/ 232647 w 944903"/>
                  <a:gd name="connsiteY139" fmla="*/ 663899 h 698098"/>
                  <a:gd name="connsiteX140" fmla="*/ 224080 w 944903"/>
                  <a:gd name="connsiteY140" fmla="*/ 661043 h 698098"/>
                  <a:gd name="connsiteX141" fmla="*/ 224080 w 944903"/>
                  <a:gd name="connsiteY141" fmla="*/ 501115 h 698098"/>
                  <a:gd name="connsiteX142" fmla="*/ 232647 w 944903"/>
                  <a:gd name="connsiteY142" fmla="*/ 498259 h 698098"/>
                  <a:gd name="connsiteX143" fmla="*/ 241215 w 944903"/>
                  <a:gd name="connsiteY143" fmla="*/ 495403 h 698098"/>
                  <a:gd name="connsiteX144" fmla="*/ 252638 w 944903"/>
                  <a:gd name="connsiteY144" fmla="*/ 492548 h 698098"/>
                  <a:gd name="connsiteX145" fmla="*/ 252638 w 944903"/>
                  <a:gd name="connsiteY145" fmla="*/ 672467 h 698098"/>
                  <a:gd name="connsiteX146" fmla="*/ 241215 w 944903"/>
                  <a:gd name="connsiteY146" fmla="*/ 669611 h 698098"/>
                  <a:gd name="connsiteX147" fmla="*/ 198377 w 944903"/>
                  <a:gd name="connsiteY147" fmla="*/ 652476 h 698098"/>
                  <a:gd name="connsiteX148" fmla="*/ 189809 w 944903"/>
                  <a:gd name="connsiteY148" fmla="*/ 649620 h 698098"/>
                  <a:gd name="connsiteX149" fmla="*/ 189809 w 944903"/>
                  <a:gd name="connsiteY149" fmla="*/ 506827 h 698098"/>
                  <a:gd name="connsiteX150" fmla="*/ 212727 w 944903"/>
                  <a:gd name="connsiteY150" fmla="*/ 501115 h 698098"/>
                  <a:gd name="connsiteX151" fmla="*/ 212727 w 944903"/>
                  <a:gd name="connsiteY151" fmla="*/ 655349 h 698098"/>
                  <a:gd name="connsiteX152" fmla="*/ 204053 w 944903"/>
                  <a:gd name="connsiteY152" fmla="*/ 652476 h 698098"/>
                  <a:gd name="connsiteX153" fmla="*/ 169818 w 944903"/>
                  <a:gd name="connsiteY153" fmla="*/ 643908 h 698098"/>
                  <a:gd name="connsiteX154" fmla="*/ 164107 w 944903"/>
                  <a:gd name="connsiteY154" fmla="*/ 641052 h 698098"/>
                  <a:gd name="connsiteX155" fmla="*/ 164107 w 944903"/>
                  <a:gd name="connsiteY155" fmla="*/ 515394 h 698098"/>
                  <a:gd name="connsiteX156" fmla="*/ 181242 w 944903"/>
                  <a:gd name="connsiteY156" fmla="*/ 509683 h 698098"/>
                  <a:gd name="connsiteX157" fmla="*/ 181242 w 944903"/>
                  <a:gd name="connsiteY157" fmla="*/ 646764 h 698098"/>
                  <a:gd name="connsiteX158" fmla="*/ 158395 w 944903"/>
                  <a:gd name="connsiteY158" fmla="*/ 503971 h 698098"/>
                  <a:gd name="connsiteX159" fmla="*/ 158395 w 944903"/>
                  <a:gd name="connsiteY159" fmla="*/ 655349 h 698098"/>
                  <a:gd name="connsiteX160" fmla="*/ 266918 w 944903"/>
                  <a:gd name="connsiteY160" fmla="*/ 695331 h 698098"/>
                  <a:gd name="connsiteX161" fmla="*/ 266918 w 944903"/>
                  <a:gd name="connsiteY161" fmla="*/ 463989 h 698098"/>
                  <a:gd name="connsiteX162" fmla="*/ 135477 w 944903"/>
                  <a:gd name="connsiteY162" fmla="*/ 232647 h 698098"/>
                  <a:gd name="connsiteX163" fmla="*/ 135477 w 944903"/>
                  <a:gd name="connsiteY163" fmla="*/ 463989 h 698098"/>
                  <a:gd name="connsiteX164" fmla="*/ 278271 w 944903"/>
                  <a:gd name="connsiteY164" fmla="*/ 409710 h 698098"/>
                  <a:gd name="connsiteX165" fmla="*/ 278271 w 944903"/>
                  <a:gd name="connsiteY165" fmla="*/ 284052 h 698098"/>
                  <a:gd name="connsiteX166" fmla="*/ 75539 w 944903"/>
                  <a:gd name="connsiteY166" fmla="*/ 432557 h 698098"/>
                  <a:gd name="connsiteX167" fmla="*/ 66972 w 944903"/>
                  <a:gd name="connsiteY167" fmla="*/ 426845 h 698098"/>
                  <a:gd name="connsiteX168" fmla="*/ 66972 w 944903"/>
                  <a:gd name="connsiteY168" fmla="*/ 266917 h 698098"/>
                  <a:gd name="connsiteX169" fmla="*/ 75539 w 944903"/>
                  <a:gd name="connsiteY169" fmla="*/ 266917 h 698098"/>
                  <a:gd name="connsiteX170" fmla="*/ 84178 w 944903"/>
                  <a:gd name="connsiteY170" fmla="*/ 263991 h 698098"/>
                  <a:gd name="connsiteX171" fmla="*/ 95601 w 944903"/>
                  <a:gd name="connsiteY171" fmla="*/ 258279 h 698098"/>
                  <a:gd name="connsiteX172" fmla="*/ 95601 w 944903"/>
                  <a:gd name="connsiteY172" fmla="*/ 438269 h 698098"/>
                  <a:gd name="connsiteX173" fmla="*/ 84178 w 944903"/>
                  <a:gd name="connsiteY173" fmla="*/ 435413 h 698098"/>
                  <a:gd name="connsiteX174" fmla="*/ 41269 w 944903"/>
                  <a:gd name="connsiteY174" fmla="*/ 421133 h 698098"/>
                  <a:gd name="connsiteX175" fmla="*/ 32701 w 944903"/>
                  <a:gd name="connsiteY175" fmla="*/ 418278 h 698098"/>
                  <a:gd name="connsiteX176" fmla="*/ 32701 w 944903"/>
                  <a:gd name="connsiteY176" fmla="*/ 278340 h 698098"/>
                  <a:gd name="connsiteX177" fmla="*/ 55619 w 944903"/>
                  <a:gd name="connsiteY177" fmla="*/ 272629 h 698098"/>
                  <a:gd name="connsiteX178" fmla="*/ 55619 w 944903"/>
                  <a:gd name="connsiteY178" fmla="*/ 426845 h 698098"/>
                  <a:gd name="connsiteX179" fmla="*/ 47051 w 944903"/>
                  <a:gd name="connsiteY179" fmla="*/ 423989 h 698098"/>
                  <a:gd name="connsiteX180" fmla="*/ 12710 w 944903"/>
                  <a:gd name="connsiteY180" fmla="*/ 409710 h 698098"/>
                  <a:gd name="connsiteX181" fmla="*/ 7034 w 944903"/>
                  <a:gd name="connsiteY181" fmla="*/ 409710 h 698098"/>
                  <a:gd name="connsiteX182" fmla="*/ 7034 w 944903"/>
                  <a:gd name="connsiteY182" fmla="*/ 284052 h 698098"/>
                  <a:gd name="connsiteX183" fmla="*/ 24240 w 944903"/>
                  <a:gd name="connsiteY183" fmla="*/ 278340 h 698098"/>
                  <a:gd name="connsiteX184" fmla="*/ 24240 w 944903"/>
                  <a:gd name="connsiteY184" fmla="*/ 415422 h 698098"/>
                  <a:gd name="connsiteX185" fmla="*/ 1322 w 944903"/>
                  <a:gd name="connsiteY185" fmla="*/ 269773 h 698098"/>
                  <a:gd name="connsiteX186" fmla="*/ 1322 w 944903"/>
                  <a:gd name="connsiteY186" fmla="*/ 421133 h 698098"/>
                  <a:gd name="connsiteX187" fmla="*/ 109845 w 944903"/>
                  <a:gd name="connsiteY187" fmla="*/ 463989 h 698098"/>
                  <a:gd name="connsiteX188" fmla="*/ 109845 w 944903"/>
                  <a:gd name="connsiteY188" fmla="*/ 232647 h 69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944903" h="698098">
                    <a:moveTo>
                      <a:pt x="800982" y="232647"/>
                    </a:moveTo>
                    <a:lnTo>
                      <a:pt x="800982" y="463989"/>
                    </a:lnTo>
                    <a:lnTo>
                      <a:pt x="943776" y="409710"/>
                    </a:lnTo>
                    <a:lnTo>
                      <a:pt x="943776" y="284052"/>
                    </a:lnTo>
                    <a:close/>
                    <a:moveTo>
                      <a:pt x="743865" y="432557"/>
                    </a:moveTo>
                    <a:lnTo>
                      <a:pt x="735297" y="429701"/>
                    </a:lnTo>
                    <a:lnTo>
                      <a:pt x="735297" y="266917"/>
                    </a:lnTo>
                    <a:lnTo>
                      <a:pt x="743865" y="264061"/>
                    </a:lnTo>
                    <a:lnTo>
                      <a:pt x="752433" y="261205"/>
                    </a:lnTo>
                    <a:lnTo>
                      <a:pt x="763856" y="258349"/>
                    </a:lnTo>
                    <a:lnTo>
                      <a:pt x="763856" y="438269"/>
                    </a:lnTo>
                    <a:lnTo>
                      <a:pt x="752433" y="432557"/>
                    </a:lnTo>
                    <a:close/>
                    <a:moveTo>
                      <a:pt x="709595" y="421133"/>
                    </a:moveTo>
                    <a:lnTo>
                      <a:pt x="701027" y="418278"/>
                    </a:lnTo>
                    <a:lnTo>
                      <a:pt x="701027" y="278340"/>
                    </a:lnTo>
                    <a:lnTo>
                      <a:pt x="723944" y="272629"/>
                    </a:lnTo>
                    <a:lnTo>
                      <a:pt x="723944" y="426845"/>
                    </a:lnTo>
                    <a:lnTo>
                      <a:pt x="715289" y="423989"/>
                    </a:lnTo>
                    <a:close/>
                    <a:moveTo>
                      <a:pt x="681036" y="409710"/>
                    </a:moveTo>
                    <a:lnTo>
                      <a:pt x="675324" y="409710"/>
                    </a:lnTo>
                    <a:lnTo>
                      <a:pt x="675324" y="284052"/>
                    </a:lnTo>
                    <a:lnTo>
                      <a:pt x="692459" y="278340"/>
                    </a:lnTo>
                    <a:lnTo>
                      <a:pt x="692459" y="415422"/>
                    </a:lnTo>
                    <a:close/>
                    <a:moveTo>
                      <a:pt x="669613" y="269773"/>
                    </a:moveTo>
                    <a:lnTo>
                      <a:pt x="669613" y="421133"/>
                    </a:lnTo>
                    <a:lnTo>
                      <a:pt x="778135" y="463989"/>
                    </a:lnTo>
                    <a:lnTo>
                      <a:pt x="778135" y="232647"/>
                    </a:lnTo>
                    <a:close/>
                    <a:moveTo>
                      <a:pt x="626775" y="1322"/>
                    </a:moveTo>
                    <a:lnTo>
                      <a:pt x="626775" y="235503"/>
                    </a:lnTo>
                    <a:lnTo>
                      <a:pt x="772424" y="178385"/>
                    </a:lnTo>
                    <a:lnTo>
                      <a:pt x="772424" y="49872"/>
                    </a:lnTo>
                    <a:close/>
                    <a:moveTo>
                      <a:pt x="626775" y="463989"/>
                    </a:moveTo>
                    <a:lnTo>
                      <a:pt x="626775" y="698169"/>
                    </a:lnTo>
                    <a:lnTo>
                      <a:pt x="772424" y="641052"/>
                    </a:lnTo>
                    <a:lnTo>
                      <a:pt x="772424" y="515394"/>
                    </a:lnTo>
                    <a:close/>
                    <a:moveTo>
                      <a:pt x="569657" y="198376"/>
                    </a:moveTo>
                    <a:lnTo>
                      <a:pt x="561090" y="195521"/>
                    </a:lnTo>
                    <a:lnTo>
                      <a:pt x="561090" y="35592"/>
                    </a:lnTo>
                    <a:lnTo>
                      <a:pt x="569657" y="32737"/>
                    </a:lnTo>
                    <a:lnTo>
                      <a:pt x="578225" y="29881"/>
                    </a:lnTo>
                    <a:lnTo>
                      <a:pt x="589648" y="27025"/>
                    </a:lnTo>
                    <a:lnTo>
                      <a:pt x="589648" y="206944"/>
                    </a:lnTo>
                    <a:lnTo>
                      <a:pt x="578225" y="204053"/>
                    </a:lnTo>
                    <a:close/>
                    <a:moveTo>
                      <a:pt x="535475" y="189809"/>
                    </a:moveTo>
                    <a:lnTo>
                      <a:pt x="526907" y="186953"/>
                    </a:lnTo>
                    <a:lnTo>
                      <a:pt x="526907" y="44160"/>
                    </a:lnTo>
                    <a:lnTo>
                      <a:pt x="549825" y="38448"/>
                    </a:lnTo>
                    <a:lnTo>
                      <a:pt x="549825" y="192665"/>
                    </a:lnTo>
                    <a:lnTo>
                      <a:pt x="541257" y="189809"/>
                    </a:lnTo>
                    <a:close/>
                    <a:moveTo>
                      <a:pt x="506916" y="181241"/>
                    </a:moveTo>
                    <a:lnTo>
                      <a:pt x="501205" y="178385"/>
                    </a:lnTo>
                    <a:lnTo>
                      <a:pt x="501205" y="52728"/>
                    </a:lnTo>
                    <a:lnTo>
                      <a:pt x="518340" y="47016"/>
                    </a:lnTo>
                    <a:lnTo>
                      <a:pt x="518340" y="184097"/>
                    </a:lnTo>
                    <a:close/>
                    <a:moveTo>
                      <a:pt x="495493" y="38448"/>
                    </a:moveTo>
                    <a:lnTo>
                      <a:pt x="495493" y="189809"/>
                    </a:lnTo>
                    <a:lnTo>
                      <a:pt x="604016" y="232647"/>
                    </a:lnTo>
                    <a:lnTo>
                      <a:pt x="604016" y="1322"/>
                    </a:lnTo>
                    <a:close/>
                    <a:moveTo>
                      <a:pt x="569745" y="663899"/>
                    </a:moveTo>
                    <a:lnTo>
                      <a:pt x="561178" y="661043"/>
                    </a:lnTo>
                    <a:lnTo>
                      <a:pt x="561178" y="501115"/>
                    </a:lnTo>
                    <a:lnTo>
                      <a:pt x="569745" y="498259"/>
                    </a:lnTo>
                    <a:lnTo>
                      <a:pt x="578313" y="495403"/>
                    </a:lnTo>
                    <a:lnTo>
                      <a:pt x="589736" y="492548"/>
                    </a:lnTo>
                    <a:lnTo>
                      <a:pt x="589736" y="672467"/>
                    </a:lnTo>
                    <a:lnTo>
                      <a:pt x="578313" y="669611"/>
                    </a:lnTo>
                    <a:close/>
                    <a:moveTo>
                      <a:pt x="535475" y="652476"/>
                    </a:moveTo>
                    <a:lnTo>
                      <a:pt x="526907" y="649620"/>
                    </a:lnTo>
                    <a:lnTo>
                      <a:pt x="526907" y="506827"/>
                    </a:lnTo>
                    <a:lnTo>
                      <a:pt x="549825" y="501115"/>
                    </a:lnTo>
                    <a:lnTo>
                      <a:pt x="549825" y="655349"/>
                    </a:lnTo>
                    <a:lnTo>
                      <a:pt x="541257" y="652493"/>
                    </a:lnTo>
                    <a:close/>
                    <a:moveTo>
                      <a:pt x="506916" y="643908"/>
                    </a:moveTo>
                    <a:lnTo>
                      <a:pt x="501205" y="641052"/>
                    </a:lnTo>
                    <a:lnTo>
                      <a:pt x="501205" y="515394"/>
                    </a:lnTo>
                    <a:lnTo>
                      <a:pt x="518340" y="509683"/>
                    </a:lnTo>
                    <a:lnTo>
                      <a:pt x="518340" y="646764"/>
                    </a:lnTo>
                    <a:close/>
                    <a:moveTo>
                      <a:pt x="495493" y="503971"/>
                    </a:moveTo>
                    <a:lnTo>
                      <a:pt x="495493" y="655349"/>
                    </a:lnTo>
                    <a:lnTo>
                      <a:pt x="604016" y="695331"/>
                    </a:lnTo>
                    <a:lnTo>
                      <a:pt x="604016" y="463989"/>
                    </a:lnTo>
                    <a:close/>
                    <a:moveTo>
                      <a:pt x="469702" y="232647"/>
                    </a:moveTo>
                    <a:lnTo>
                      <a:pt x="469702" y="463989"/>
                    </a:lnTo>
                    <a:lnTo>
                      <a:pt x="612495" y="409710"/>
                    </a:lnTo>
                    <a:lnTo>
                      <a:pt x="612495" y="284052"/>
                    </a:lnTo>
                    <a:close/>
                    <a:moveTo>
                      <a:pt x="412567" y="432557"/>
                    </a:moveTo>
                    <a:lnTo>
                      <a:pt x="403999" y="429701"/>
                    </a:lnTo>
                    <a:lnTo>
                      <a:pt x="403999" y="266917"/>
                    </a:lnTo>
                    <a:lnTo>
                      <a:pt x="412567" y="264061"/>
                    </a:lnTo>
                    <a:lnTo>
                      <a:pt x="421135" y="261205"/>
                    </a:lnTo>
                    <a:lnTo>
                      <a:pt x="432558" y="258349"/>
                    </a:lnTo>
                    <a:lnTo>
                      <a:pt x="432558" y="438269"/>
                    </a:lnTo>
                    <a:lnTo>
                      <a:pt x="421135" y="435413"/>
                    </a:lnTo>
                    <a:close/>
                    <a:moveTo>
                      <a:pt x="378297" y="421133"/>
                    </a:moveTo>
                    <a:lnTo>
                      <a:pt x="369764" y="418278"/>
                    </a:lnTo>
                    <a:lnTo>
                      <a:pt x="369764" y="278340"/>
                    </a:lnTo>
                    <a:lnTo>
                      <a:pt x="392682" y="272629"/>
                    </a:lnTo>
                    <a:lnTo>
                      <a:pt x="392682" y="426845"/>
                    </a:lnTo>
                    <a:lnTo>
                      <a:pt x="384114" y="423989"/>
                    </a:lnTo>
                    <a:close/>
                    <a:moveTo>
                      <a:pt x="349738" y="409710"/>
                    </a:moveTo>
                    <a:lnTo>
                      <a:pt x="344026" y="409710"/>
                    </a:lnTo>
                    <a:lnTo>
                      <a:pt x="344026" y="284052"/>
                    </a:lnTo>
                    <a:lnTo>
                      <a:pt x="361161" y="278340"/>
                    </a:lnTo>
                    <a:lnTo>
                      <a:pt x="361161" y="415422"/>
                    </a:lnTo>
                    <a:close/>
                    <a:moveTo>
                      <a:pt x="338314" y="269773"/>
                    </a:moveTo>
                    <a:lnTo>
                      <a:pt x="338314" y="421133"/>
                    </a:lnTo>
                    <a:lnTo>
                      <a:pt x="446837" y="463989"/>
                    </a:lnTo>
                    <a:lnTo>
                      <a:pt x="446837" y="232647"/>
                    </a:lnTo>
                    <a:close/>
                    <a:moveTo>
                      <a:pt x="289765" y="1322"/>
                    </a:moveTo>
                    <a:lnTo>
                      <a:pt x="289765" y="235503"/>
                    </a:lnTo>
                    <a:lnTo>
                      <a:pt x="435414" y="178385"/>
                    </a:lnTo>
                    <a:lnTo>
                      <a:pt x="435414" y="49872"/>
                    </a:lnTo>
                    <a:close/>
                    <a:moveTo>
                      <a:pt x="289765" y="463989"/>
                    </a:moveTo>
                    <a:lnTo>
                      <a:pt x="289765" y="698169"/>
                    </a:lnTo>
                    <a:lnTo>
                      <a:pt x="435414" y="641052"/>
                    </a:lnTo>
                    <a:lnTo>
                      <a:pt x="435414" y="515394"/>
                    </a:lnTo>
                    <a:close/>
                    <a:moveTo>
                      <a:pt x="232647" y="198376"/>
                    </a:moveTo>
                    <a:lnTo>
                      <a:pt x="224080" y="195521"/>
                    </a:lnTo>
                    <a:lnTo>
                      <a:pt x="224080" y="35592"/>
                    </a:lnTo>
                    <a:lnTo>
                      <a:pt x="232647" y="32737"/>
                    </a:lnTo>
                    <a:lnTo>
                      <a:pt x="241215" y="29881"/>
                    </a:lnTo>
                    <a:lnTo>
                      <a:pt x="252638" y="27025"/>
                    </a:lnTo>
                    <a:lnTo>
                      <a:pt x="252638" y="206944"/>
                    </a:lnTo>
                    <a:lnTo>
                      <a:pt x="241215" y="201232"/>
                    </a:lnTo>
                    <a:close/>
                    <a:moveTo>
                      <a:pt x="198377" y="189809"/>
                    </a:moveTo>
                    <a:lnTo>
                      <a:pt x="189809" y="186953"/>
                    </a:lnTo>
                    <a:lnTo>
                      <a:pt x="189809" y="44160"/>
                    </a:lnTo>
                    <a:lnTo>
                      <a:pt x="212727" y="38448"/>
                    </a:lnTo>
                    <a:lnTo>
                      <a:pt x="212727" y="192665"/>
                    </a:lnTo>
                    <a:lnTo>
                      <a:pt x="207015" y="192665"/>
                    </a:lnTo>
                    <a:close/>
                    <a:moveTo>
                      <a:pt x="169818" y="181241"/>
                    </a:moveTo>
                    <a:lnTo>
                      <a:pt x="164107" y="178385"/>
                    </a:lnTo>
                    <a:lnTo>
                      <a:pt x="164107" y="52728"/>
                    </a:lnTo>
                    <a:lnTo>
                      <a:pt x="181242" y="47016"/>
                    </a:lnTo>
                    <a:lnTo>
                      <a:pt x="181242" y="184097"/>
                    </a:lnTo>
                    <a:close/>
                    <a:moveTo>
                      <a:pt x="158395" y="38448"/>
                    </a:moveTo>
                    <a:lnTo>
                      <a:pt x="158395" y="189809"/>
                    </a:lnTo>
                    <a:lnTo>
                      <a:pt x="266918" y="232647"/>
                    </a:lnTo>
                    <a:lnTo>
                      <a:pt x="266918" y="1322"/>
                    </a:lnTo>
                    <a:close/>
                    <a:moveTo>
                      <a:pt x="232647" y="663899"/>
                    </a:moveTo>
                    <a:lnTo>
                      <a:pt x="224080" y="661043"/>
                    </a:lnTo>
                    <a:lnTo>
                      <a:pt x="224080" y="501115"/>
                    </a:lnTo>
                    <a:lnTo>
                      <a:pt x="232647" y="498259"/>
                    </a:lnTo>
                    <a:lnTo>
                      <a:pt x="241215" y="495403"/>
                    </a:lnTo>
                    <a:lnTo>
                      <a:pt x="252638" y="492548"/>
                    </a:lnTo>
                    <a:lnTo>
                      <a:pt x="252638" y="672467"/>
                    </a:lnTo>
                    <a:lnTo>
                      <a:pt x="241215" y="669611"/>
                    </a:lnTo>
                    <a:close/>
                    <a:moveTo>
                      <a:pt x="198377" y="652476"/>
                    </a:moveTo>
                    <a:lnTo>
                      <a:pt x="189809" y="649620"/>
                    </a:lnTo>
                    <a:lnTo>
                      <a:pt x="189809" y="506827"/>
                    </a:lnTo>
                    <a:lnTo>
                      <a:pt x="212727" y="501115"/>
                    </a:lnTo>
                    <a:lnTo>
                      <a:pt x="212727" y="655349"/>
                    </a:lnTo>
                    <a:lnTo>
                      <a:pt x="204053" y="652476"/>
                    </a:lnTo>
                    <a:close/>
                    <a:moveTo>
                      <a:pt x="169818" y="643908"/>
                    </a:moveTo>
                    <a:lnTo>
                      <a:pt x="164107" y="641052"/>
                    </a:lnTo>
                    <a:lnTo>
                      <a:pt x="164107" y="515394"/>
                    </a:lnTo>
                    <a:lnTo>
                      <a:pt x="181242" y="509683"/>
                    </a:lnTo>
                    <a:lnTo>
                      <a:pt x="181242" y="646764"/>
                    </a:lnTo>
                    <a:close/>
                    <a:moveTo>
                      <a:pt x="158395" y="503971"/>
                    </a:moveTo>
                    <a:lnTo>
                      <a:pt x="158395" y="655349"/>
                    </a:lnTo>
                    <a:lnTo>
                      <a:pt x="266918" y="695331"/>
                    </a:lnTo>
                    <a:lnTo>
                      <a:pt x="266918" y="463989"/>
                    </a:lnTo>
                    <a:close/>
                    <a:moveTo>
                      <a:pt x="135477" y="232647"/>
                    </a:moveTo>
                    <a:lnTo>
                      <a:pt x="135477" y="463989"/>
                    </a:lnTo>
                    <a:lnTo>
                      <a:pt x="278271" y="409710"/>
                    </a:lnTo>
                    <a:lnTo>
                      <a:pt x="278271" y="284052"/>
                    </a:lnTo>
                    <a:close/>
                    <a:moveTo>
                      <a:pt x="75539" y="432557"/>
                    </a:moveTo>
                    <a:lnTo>
                      <a:pt x="66972" y="426845"/>
                    </a:lnTo>
                    <a:lnTo>
                      <a:pt x="66972" y="266917"/>
                    </a:lnTo>
                    <a:lnTo>
                      <a:pt x="75539" y="266917"/>
                    </a:lnTo>
                    <a:lnTo>
                      <a:pt x="84178" y="263991"/>
                    </a:lnTo>
                    <a:lnTo>
                      <a:pt x="95601" y="258279"/>
                    </a:lnTo>
                    <a:lnTo>
                      <a:pt x="95601" y="438269"/>
                    </a:lnTo>
                    <a:lnTo>
                      <a:pt x="84178" y="435413"/>
                    </a:lnTo>
                    <a:close/>
                    <a:moveTo>
                      <a:pt x="41269" y="421133"/>
                    </a:moveTo>
                    <a:lnTo>
                      <a:pt x="32701" y="418278"/>
                    </a:lnTo>
                    <a:lnTo>
                      <a:pt x="32701" y="278340"/>
                    </a:lnTo>
                    <a:lnTo>
                      <a:pt x="55619" y="272629"/>
                    </a:lnTo>
                    <a:lnTo>
                      <a:pt x="55619" y="426845"/>
                    </a:lnTo>
                    <a:lnTo>
                      <a:pt x="47051" y="423989"/>
                    </a:lnTo>
                    <a:close/>
                    <a:moveTo>
                      <a:pt x="12710" y="409710"/>
                    </a:moveTo>
                    <a:lnTo>
                      <a:pt x="7034" y="409710"/>
                    </a:lnTo>
                    <a:lnTo>
                      <a:pt x="7034" y="284052"/>
                    </a:lnTo>
                    <a:lnTo>
                      <a:pt x="24240" y="278340"/>
                    </a:lnTo>
                    <a:lnTo>
                      <a:pt x="24240" y="415422"/>
                    </a:lnTo>
                    <a:close/>
                    <a:moveTo>
                      <a:pt x="1322" y="269773"/>
                    </a:moveTo>
                    <a:lnTo>
                      <a:pt x="1322" y="421133"/>
                    </a:lnTo>
                    <a:lnTo>
                      <a:pt x="109845" y="463989"/>
                    </a:lnTo>
                    <a:lnTo>
                      <a:pt x="109845" y="232647"/>
                    </a:lnTo>
                    <a:close/>
                  </a:path>
                </a:pathLst>
              </a:custGeom>
              <a:solidFill>
                <a:schemeClr val="accent4">
                  <a:lumMod val="60000"/>
                  <a:lumOff val="40000"/>
                </a:schemeClr>
              </a:solidFill>
              <a:ln w="9525" cap="flat">
                <a:noFill/>
                <a:prstDash val="solid"/>
                <a:miter/>
              </a:ln>
            </p:spPr>
            <p:txBody>
              <a:bodyPr rtlCol="0" anchor="ctr"/>
              <a:lstStyle/>
              <a:p>
                <a:endParaRPr lang="en-US" sz="1836" dirty="0"/>
              </a:p>
            </p:txBody>
          </p:sp>
        </p:grpSp>
        <p:sp>
          <p:nvSpPr>
            <p:cNvPr id="2" name="Left Brace 1">
              <a:extLst>
                <a:ext uri="{FF2B5EF4-FFF2-40B4-BE49-F238E27FC236}">
                  <a16:creationId xmlns:a16="http://schemas.microsoft.com/office/drawing/2014/main" id="{C1C824A2-ABCC-4A55-AD49-B2413D366D20}"/>
                </a:ext>
                <a:ext uri="{C183D7F6-B498-43B3-948B-1728B52AA6E4}">
                  <adec:decorative xmlns:adec="http://schemas.microsoft.com/office/drawing/2017/decorative" val="1"/>
                </a:ext>
              </a:extLst>
            </p:cNvPr>
            <p:cNvSpPr/>
            <p:nvPr/>
          </p:nvSpPr>
          <p:spPr>
            <a:xfrm rot="16200000">
              <a:off x="3686756" y="1419004"/>
              <a:ext cx="629657" cy="680121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25" name="Rectangle 24">
              <a:extLst>
                <a:ext uri="{FF2B5EF4-FFF2-40B4-BE49-F238E27FC236}">
                  <a16:creationId xmlns:a16="http://schemas.microsoft.com/office/drawing/2014/main" id="{4BDC31D2-EB3C-4C78-8FA3-36A2C969D0BD}"/>
                </a:ext>
              </a:extLst>
            </p:cNvPr>
            <p:cNvSpPr/>
            <p:nvPr/>
          </p:nvSpPr>
          <p:spPr>
            <a:xfrm>
              <a:off x="2358374" y="5379226"/>
              <a:ext cx="3508461" cy="461665"/>
            </a:xfrm>
            <a:prstGeom prst="rect">
              <a:avLst/>
            </a:prstGeom>
          </p:spPr>
          <p:txBody>
            <a:bodyPr wrap="none">
              <a:spAutoFit/>
            </a:bodyPr>
            <a:lstStyle/>
            <a:p>
              <a:pPr algn="ctr"/>
              <a:r>
                <a:rPr lang="en-US" sz="2400" b="1" dirty="0">
                  <a:solidFill>
                    <a:srgbClr val="0078D7"/>
                  </a:solidFill>
                </a:rPr>
                <a:t>Container Orchestrator</a:t>
              </a:r>
              <a:endParaRPr lang="LID4096" sz="2000" dirty="0"/>
            </a:p>
          </p:txBody>
        </p:sp>
      </p:grpSp>
      <p:grpSp>
        <p:nvGrpSpPr>
          <p:cNvPr id="28" name="Group 27" descr="Diagram describing an example serverless architecture in Azure.">
            <a:extLst>
              <a:ext uri="{FF2B5EF4-FFF2-40B4-BE49-F238E27FC236}">
                <a16:creationId xmlns:a16="http://schemas.microsoft.com/office/drawing/2014/main" id="{C35CB0D2-482E-48B6-92A8-590AD09406BF}"/>
              </a:ext>
            </a:extLst>
          </p:cNvPr>
          <p:cNvGrpSpPr/>
          <p:nvPr/>
        </p:nvGrpSpPr>
        <p:grpSpPr>
          <a:xfrm>
            <a:off x="8124212" y="2221674"/>
            <a:ext cx="3711288" cy="3619216"/>
            <a:chOff x="8124212" y="2221674"/>
            <a:chExt cx="3711288" cy="3619216"/>
          </a:xfrm>
        </p:grpSpPr>
        <p:sp>
          <p:nvSpPr>
            <p:cNvPr id="23" name="Left Brace 22">
              <a:extLst>
                <a:ext uri="{FF2B5EF4-FFF2-40B4-BE49-F238E27FC236}">
                  <a16:creationId xmlns:a16="http://schemas.microsoft.com/office/drawing/2014/main" id="{2EC72004-B566-4C9D-832D-AADC1B1CAC53}"/>
                </a:ext>
                <a:ext uri="{C183D7F6-B498-43B3-948B-1728B52AA6E4}">
                  <adec:decorative xmlns:adec="http://schemas.microsoft.com/office/drawing/2017/decorative" val="1"/>
                </a:ext>
              </a:extLst>
            </p:cNvPr>
            <p:cNvSpPr/>
            <p:nvPr/>
          </p:nvSpPr>
          <p:spPr>
            <a:xfrm rot="16200000">
              <a:off x="9665028" y="2963969"/>
              <a:ext cx="629657" cy="371128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pic>
          <p:nvPicPr>
            <p:cNvPr id="24" name="Picture 23" descr="Diagram describing an example serverless architecture in Azure.">
              <a:extLst>
                <a:ext uri="{FF2B5EF4-FFF2-40B4-BE49-F238E27FC236}">
                  <a16:creationId xmlns:a16="http://schemas.microsoft.com/office/drawing/2014/main" id="{69160EB1-3B6B-4694-BA85-5617BB64E0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24212" y="2221674"/>
              <a:ext cx="3711288" cy="1717126"/>
            </a:xfrm>
            <a:prstGeom prst="rect">
              <a:avLst/>
            </a:prstGeom>
          </p:spPr>
        </p:pic>
        <p:sp>
          <p:nvSpPr>
            <p:cNvPr id="26" name="Rectangle 25">
              <a:extLst>
                <a:ext uri="{FF2B5EF4-FFF2-40B4-BE49-F238E27FC236}">
                  <a16:creationId xmlns:a16="http://schemas.microsoft.com/office/drawing/2014/main" id="{8E8620EE-4305-4325-ABD5-7FEDCDE3236E}"/>
                </a:ext>
              </a:extLst>
            </p:cNvPr>
            <p:cNvSpPr/>
            <p:nvPr/>
          </p:nvSpPr>
          <p:spPr>
            <a:xfrm>
              <a:off x="9162324" y="5379225"/>
              <a:ext cx="1635064" cy="461665"/>
            </a:xfrm>
            <a:prstGeom prst="rect">
              <a:avLst/>
            </a:prstGeom>
          </p:spPr>
          <p:txBody>
            <a:bodyPr wrap="none">
              <a:spAutoFit/>
            </a:bodyPr>
            <a:lstStyle/>
            <a:p>
              <a:pPr algn="ctr"/>
              <a:r>
                <a:rPr lang="en-US" sz="2400" b="1" dirty="0">
                  <a:solidFill>
                    <a:srgbClr val="0078D7"/>
                  </a:solidFill>
                </a:rPr>
                <a:t>Serverless</a:t>
              </a:r>
              <a:endParaRPr lang="LID4096" sz="2000" dirty="0"/>
            </a:p>
          </p:txBody>
        </p:sp>
      </p:grpSp>
    </p:spTree>
    <p:extLst>
      <p:ext uri="{BB962C8B-B14F-4D97-AF65-F5344CB8AC3E}">
        <p14:creationId xmlns:p14="http://schemas.microsoft.com/office/powerpoint/2010/main" val="316154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Ramp-up</a:t>
            </a:r>
          </a:p>
        </p:txBody>
      </p:sp>
      <p:sp>
        <p:nvSpPr>
          <p:cNvPr id="8" name="Rectangle: Rounded Corners 7">
            <a:extLst>
              <a:ext uri="{FF2B5EF4-FFF2-40B4-BE49-F238E27FC236}">
                <a16:creationId xmlns:a16="http://schemas.microsoft.com/office/drawing/2014/main" id="{137E40F6-B1FD-4055-8E3A-A6C36811BF88}"/>
              </a:ext>
              <a:ext uri="{C183D7F6-B498-43B3-948B-1728B52AA6E4}">
                <adec:decorative xmlns:adec="http://schemas.microsoft.com/office/drawing/2017/decorative" val="1"/>
              </a:ext>
            </a:extLst>
          </p:cNvPr>
          <p:cNvSpPr/>
          <p:nvPr/>
        </p:nvSpPr>
        <p:spPr bwMode="auto">
          <a:xfrm>
            <a:off x="434974" y="1278685"/>
            <a:ext cx="5038425" cy="5201049"/>
          </a:xfrm>
          <a:prstGeom prst="roundRect">
            <a:avLst/>
          </a:prstGeom>
          <a:noFill/>
          <a:ln>
            <a:solidFill>
              <a:srgbClr val="00B050"/>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10862FD8-B635-4EB8-A4EA-81A56A46063A}"/>
              </a:ext>
            </a:extLst>
          </p:cNvPr>
          <p:cNvSpPr txBox="1"/>
          <p:nvPr/>
        </p:nvSpPr>
        <p:spPr>
          <a:xfrm>
            <a:off x="631818" y="1878982"/>
            <a:ext cx="4941802" cy="4311950"/>
          </a:xfrm>
          <a:prstGeom prst="rect">
            <a:avLst/>
          </a:prstGeom>
          <a:noFill/>
        </p:spPr>
        <p:txBody>
          <a:bodyPr wrap="none" lIns="182880" tIns="146304" rIns="182880" bIns="146304" rtlCol="0">
            <a:spAutoFit/>
          </a:bodyPr>
          <a:lstStyle/>
          <a:p>
            <a:pPr>
              <a:lnSpc>
                <a:spcPct val="90000"/>
              </a:lnSpc>
              <a:spcAft>
                <a:spcPts val="600"/>
              </a:spcAft>
            </a:pPr>
            <a:r>
              <a:rPr lang="de-CH" sz="2400" b="1" dirty="0">
                <a:solidFill>
                  <a:srgbClr val="0070C0"/>
                </a:solidFill>
              </a:rPr>
              <a:t>Consider microservices for:</a:t>
            </a:r>
          </a:p>
          <a:p>
            <a:pPr>
              <a:lnSpc>
                <a:spcPct val="90000"/>
              </a:lnSpc>
              <a:spcAft>
                <a:spcPts val="600"/>
              </a:spcAft>
            </a:pPr>
            <a:endParaRPr lang="de-CH" sz="2400" dirty="0">
              <a:solidFill>
                <a:srgbClr val="0070C0"/>
              </a:solidFill>
            </a:endParaRPr>
          </a:p>
          <a:p>
            <a:pPr marL="342900" indent="-342900">
              <a:lnSpc>
                <a:spcPct val="90000"/>
              </a:lnSpc>
              <a:spcAft>
                <a:spcPts val="600"/>
              </a:spcAft>
              <a:buFont typeface="Courier New" panose="02070309020205020404" pitchFamily="49" charset="0"/>
              <a:buChar char="o"/>
            </a:pPr>
            <a:r>
              <a:rPr lang="de-CH" sz="2400" dirty="0">
                <a:solidFill>
                  <a:srgbClr val="0070C0"/>
                </a:solidFill>
              </a:rPr>
              <a:t>Apps with many subdomains</a:t>
            </a:r>
          </a:p>
          <a:p>
            <a:pPr marL="342900" indent="-342900">
              <a:lnSpc>
                <a:spcPct val="90000"/>
              </a:lnSpc>
              <a:spcAft>
                <a:spcPts val="600"/>
              </a:spcAft>
              <a:buFont typeface="Courier New" panose="02070309020205020404" pitchFamily="49" charset="0"/>
              <a:buChar char="o"/>
            </a:pPr>
            <a:endParaRPr lang="de-CH" sz="2400" dirty="0">
              <a:solidFill>
                <a:srgbClr val="0070C0"/>
              </a:solidFill>
            </a:endParaRPr>
          </a:p>
          <a:p>
            <a:pPr marL="342900" indent="-342900">
              <a:lnSpc>
                <a:spcPct val="90000"/>
              </a:lnSpc>
              <a:spcAft>
                <a:spcPts val="600"/>
              </a:spcAft>
              <a:buFont typeface="Courier New" panose="02070309020205020404" pitchFamily="49" charset="0"/>
              <a:buChar char="o"/>
            </a:pPr>
            <a:r>
              <a:rPr lang="de-CH" sz="2400" dirty="0">
                <a:solidFill>
                  <a:srgbClr val="0070C0"/>
                </a:solidFill>
              </a:rPr>
              <a:t>Scaling towards multiple teams</a:t>
            </a:r>
          </a:p>
          <a:p>
            <a:pPr marL="342900" indent="-342900">
              <a:lnSpc>
                <a:spcPct val="90000"/>
              </a:lnSpc>
              <a:spcAft>
                <a:spcPts val="600"/>
              </a:spcAft>
              <a:buFont typeface="Courier New" panose="02070309020205020404" pitchFamily="49" charset="0"/>
              <a:buChar char="o"/>
            </a:pPr>
            <a:endParaRPr lang="de-CH" sz="2400" dirty="0">
              <a:solidFill>
                <a:srgbClr val="0070C0"/>
              </a:solidFill>
            </a:endParaRPr>
          </a:p>
          <a:p>
            <a:pPr marL="342900" indent="-342900">
              <a:lnSpc>
                <a:spcPct val="90000"/>
              </a:lnSpc>
              <a:spcAft>
                <a:spcPts val="600"/>
              </a:spcAft>
              <a:buFont typeface="Courier New" panose="02070309020205020404" pitchFamily="49" charset="0"/>
              <a:buChar char="o"/>
            </a:pPr>
            <a:r>
              <a:rPr lang="de-CH" sz="2400" dirty="0">
                <a:solidFill>
                  <a:srgbClr val="0070C0"/>
                </a:solidFill>
              </a:rPr>
              <a:t>Require high release velocity</a:t>
            </a:r>
          </a:p>
          <a:p>
            <a:pPr marL="342900" indent="-342900">
              <a:lnSpc>
                <a:spcPct val="90000"/>
              </a:lnSpc>
              <a:spcAft>
                <a:spcPts val="600"/>
              </a:spcAft>
              <a:buFont typeface="Courier New" panose="02070309020205020404" pitchFamily="49" charset="0"/>
              <a:buChar char="o"/>
            </a:pPr>
            <a:endParaRPr lang="de-CH" sz="2400" dirty="0">
              <a:solidFill>
                <a:srgbClr val="0070C0"/>
              </a:solidFill>
            </a:endParaRPr>
          </a:p>
          <a:p>
            <a:pPr marL="342900" indent="-342900">
              <a:lnSpc>
                <a:spcPct val="90000"/>
              </a:lnSpc>
              <a:spcAft>
                <a:spcPts val="600"/>
              </a:spcAft>
              <a:buFont typeface="Courier New" panose="02070309020205020404" pitchFamily="49" charset="0"/>
              <a:buChar char="o"/>
            </a:pPr>
            <a:r>
              <a:rPr lang="de-CH" sz="2400" dirty="0">
                <a:solidFill>
                  <a:srgbClr val="0070C0"/>
                </a:solidFill>
              </a:rPr>
              <a:t>Require granular scalability</a:t>
            </a:r>
          </a:p>
          <a:p>
            <a:pPr marL="342900" indent="-342900">
              <a:lnSpc>
                <a:spcPct val="90000"/>
              </a:lnSpc>
              <a:spcAft>
                <a:spcPts val="600"/>
              </a:spcAft>
              <a:buFont typeface="Courier New" panose="02070309020205020404" pitchFamily="49" charset="0"/>
              <a:buChar char="o"/>
            </a:pPr>
            <a:endParaRPr lang="de-CH" sz="2400" dirty="0">
              <a:solidFill>
                <a:srgbClr val="000000"/>
              </a:solidFill>
            </a:endParaRPr>
          </a:p>
        </p:txBody>
      </p:sp>
      <p:pic>
        <p:nvPicPr>
          <p:cNvPr id="6" name="Picture 5" descr="Diagram outlining the different patterns, which are useful in a microservice-based architecture.">
            <a:extLst>
              <a:ext uri="{FF2B5EF4-FFF2-40B4-BE49-F238E27FC236}">
                <a16:creationId xmlns:a16="http://schemas.microsoft.com/office/drawing/2014/main" id="{8DE10202-9561-451F-9389-473EA744E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416" y="1764327"/>
            <a:ext cx="6013909" cy="4229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341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720109-9ACB-4044-AEF6-77DF7BD3D1E1}"/>
              </a:ext>
            </a:extLst>
          </p:cNvPr>
          <p:cNvSpPr>
            <a:spLocks noGrp="1"/>
          </p:cNvSpPr>
          <p:nvPr>
            <p:ph type="title"/>
          </p:nvPr>
        </p:nvSpPr>
        <p:spPr/>
        <p:txBody>
          <a:bodyPr/>
          <a:lstStyle/>
          <a:p>
            <a:r>
              <a:rPr lang="en-GB" dirty="0"/>
              <a:t>Additional resources</a:t>
            </a:r>
            <a:endParaRPr lang="en-US" dirty="0"/>
          </a:p>
        </p:txBody>
      </p:sp>
      <p:sp>
        <p:nvSpPr>
          <p:cNvPr id="8" name="Text Placeholder 7">
            <a:extLst>
              <a:ext uri="{FF2B5EF4-FFF2-40B4-BE49-F238E27FC236}">
                <a16:creationId xmlns:a16="http://schemas.microsoft.com/office/drawing/2014/main" id="{96FF0936-4476-4271-97AD-A8CC5C334C2E}"/>
              </a:ext>
            </a:extLst>
          </p:cNvPr>
          <p:cNvSpPr>
            <a:spLocks noGrp="1"/>
          </p:cNvSpPr>
          <p:nvPr>
            <p:ph type="body" sz="quarter" idx="10"/>
          </p:nvPr>
        </p:nvSpPr>
        <p:spPr>
          <a:xfrm>
            <a:off x="1806484" y="1792103"/>
            <a:ext cx="5714778" cy="4001095"/>
          </a:xfrm>
        </p:spPr>
        <p:txBody>
          <a:bodyPr/>
          <a:lstStyle/>
          <a:p>
            <a:pPr marL="0" indent="0">
              <a:spcAft>
                <a:spcPts val="4800"/>
              </a:spcAft>
              <a:buNone/>
            </a:pPr>
            <a:r>
              <a:rPr lang="en-US" sz="2000" dirty="0">
                <a:solidFill>
                  <a:schemeClr val="accent6">
                    <a:lumMod val="75000"/>
                  </a:schemeClr>
                </a:solidFill>
                <a:latin typeface="+mn-lt"/>
                <a:hlinkClick r:id="rId3"/>
              </a:rPr>
              <a:t>Microservices architecture style</a:t>
            </a:r>
            <a:endParaRPr lang="en-US" sz="2000" dirty="0">
              <a:solidFill>
                <a:schemeClr val="accent6">
                  <a:lumMod val="75000"/>
                </a:schemeClr>
              </a:solidFill>
              <a:latin typeface="+mn-lt"/>
            </a:endParaRPr>
          </a:p>
          <a:p>
            <a:pPr marL="0" indent="0">
              <a:spcAft>
                <a:spcPts val="4800"/>
              </a:spcAft>
              <a:buNone/>
            </a:pPr>
            <a:r>
              <a:rPr lang="en-US" sz="2000" dirty="0">
                <a:solidFill>
                  <a:schemeClr val="accent6">
                    <a:lumMod val="75000"/>
                  </a:schemeClr>
                </a:solidFill>
                <a:latin typeface="+mn-lt"/>
                <a:hlinkClick r:id="rId4"/>
              </a:rPr>
              <a:t>Designing, building, and operating microservices</a:t>
            </a:r>
            <a:endParaRPr lang="en-US" sz="2000" dirty="0">
              <a:solidFill>
                <a:schemeClr val="accent6">
                  <a:lumMod val="75000"/>
                </a:schemeClr>
              </a:solidFill>
              <a:latin typeface="+mn-lt"/>
            </a:endParaRPr>
          </a:p>
          <a:p>
            <a:pPr marL="0" indent="0">
              <a:spcAft>
                <a:spcPts val="4800"/>
              </a:spcAft>
              <a:buNone/>
            </a:pPr>
            <a:r>
              <a:rPr lang="en-US" sz="2000" dirty="0">
                <a:solidFill>
                  <a:schemeClr val="accent6">
                    <a:lumMod val="75000"/>
                  </a:schemeClr>
                </a:solidFill>
                <a:latin typeface="+mn-lt"/>
                <a:hlinkClick r:id="rId5"/>
              </a:rPr>
              <a:t>Design patterns for microservices</a:t>
            </a:r>
            <a:endParaRPr lang="en-US" sz="2000" dirty="0">
              <a:solidFill>
                <a:schemeClr val="accent6">
                  <a:lumMod val="75000"/>
                </a:schemeClr>
              </a:solidFill>
              <a:latin typeface="+mn-lt"/>
            </a:endParaRPr>
          </a:p>
          <a:p>
            <a:pPr marL="0" indent="0">
              <a:spcAft>
                <a:spcPts val="4800"/>
              </a:spcAft>
              <a:buNone/>
            </a:pPr>
            <a:r>
              <a:rPr lang="en-US" sz="2000" dirty="0">
                <a:solidFill>
                  <a:schemeClr val="accent6">
                    <a:lumMod val="75000"/>
                  </a:schemeClr>
                </a:solidFill>
                <a:latin typeface="+mn-lt"/>
                <a:hlinkClick r:id="rId6"/>
              </a:rPr>
              <a:t>Microservice Guide</a:t>
            </a:r>
            <a:endParaRPr lang="en-US" sz="2000" dirty="0">
              <a:solidFill>
                <a:schemeClr val="accent6">
                  <a:lumMod val="75000"/>
                </a:schemeClr>
              </a:solidFill>
              <a:latin typeface="+mn-lt"/>
            </a:endParaRPr>
          </a:p>
          <a:p>
            <a:pPr marL="0" indent="0">
              <a:spcAft>
                <a:spcPts val="4800"/>
              </a:spcAft>
              <a:buNone/>
            </a:pPr>
            <a:r>
              <a:rPr lang="en-US" sz="2000" dirty="0">
                <a:solidFill>
                  <a:schemeClr val="accent6">
                    <a:lumMod val="75000"/>
                  </a:schemeClr>
                </a:solidFill>
                <a:latin typeface="+mn-lt"/>
                <a:hlinkClick r:id="rId7"/>
              </a:rPr>
              <a:t>Microservices</a:t>
            </a:r>
            <a:endParaRPr lang="en-US" sz="2000" dirty="0">
              <a:solidFill>
                <a:schemeClr val="accent6">
                  <a:lumMod val="75000"/>
                </a:schemeClr>
              </a:solidFill>
              <a:latin typeface="+mn-lt"/>
            </a:endParaRPr>
          </a:p>
        </p:txBody>
      </p:sp>
      <p:grpSp>
        <p:nvGrpSpPr>
          <p:cNvPr id="6" name="Group 5">
            <a:extLst>
              <a:ext uri="{FF2B5EF4-FFF2-40B4-BE49-F238E27FC236}">
                <a16:creationId xmlns:a16="http://schemas.microsoft.com/office/drawing/2014/main" id="{0548DD64-0EFF-4CAB-B7E0-D946741D10E4}"/>
              </a:ext>
              <a:ext uri="{C183D7F6-B498-43B3-948B-1728B52AA6E4}">
                <adec:decorative xmlns:adec="http://schemas.microsoft.com/office/drawing/2017/decorative" val="1"/>
              </a:ext>
            </a:extLst>
          </p:cNvPr>
          <p:cNvGrpSpPr/>
          <p:nvPr/>
        </p:nvGrpSpPr>
        <p:grpSpPr>
          <a:xfrm>
            <a:off x="1029849" y="1689087"/>
            <a:ext cx="555298" cy="555298"/>
            <a:chOff x="1029849" y="1689087"/>
            <a:chExt cx="555298" cy="555298"/>
          </a:xfrm>
        </p:grpSpPr>
        <p:sp>
          <p:nvSpPr>
            <p:cNvPr id="12" name="Oval 11">
              <a:extLst>
                <a:ext uri="{FF2B5EF4-FFF2-40B4-BE49-F238E27FC236}">
                  <a16:creationId xmlns:a16="http://schemas.microsoft.com/office/drawing/2014/main" id="{EB09D5D2-B6AB-4C24-85ED-C3A52F274248}"/>
                </a:ext>
              </a:extLst>
            </p:cNvPr>
            <p:cNvSpPr/>
            <p:nvPr/>
          </p:nvSpPr>
          <p:spPr bwMode="auto">
            <a:xfrm>
              <a:off x="1029849" y="1689087"/>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Graphic 19">
              <a:extLst>
                <a:ext uri="{FF2B5EF4-FFF2-40B4-BE49-F238E27FC236}">
                  <a16:creationId xmlns:a16="http://schemas.microsoft.com/office/drawing/2014/main" id="{B46369EA-CFA3-44CB-9DBF-9BB70B8F99BD}"/>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3328" y="1747983"/>
              <a:ext cx="408339" cy="437506"/>
            </a:xfrm>
            <a:prstGeom prst="rect">
              <a:avLst/>
            </a:prstGeom>
          </p:spPr>
        </p:pic>
      </p:grpSp>
      <p:grpSp>
        <p:nvGrpSpPr>
          <p:cNvPr id="5" name="Group 4">
            <a:extLst>
              <a:ext uri="{FF2B5EF4-FFF2-40B4-BE49-F238E27FC236}">
                <a16:creationId xmlns:a16="http://schemas.microsoft.com/office/drawing/2014/main" id="{85956A19-7F4C-4AEB-8737-892C95E5BCA6}"/>
              </a:ext>
              <a:ext uri="{C183D7F6-B498-43B3-948B-1728B52AA6E4}">
                <adec:decorative xmlns:adec="http://schemas.microsoft.com/office/drawing/2017/decorative" val="1"/>
              </a:ext>
            </a:extLst>
          </p:cNvPr>
          <p:cNvGrpSpPr/>
          <p:nvPr/>
        </p:nvGrpSpPr>
        <p:grpSpPr>
          <a:xfrm>
            <a:off x="1029678" y="2575543"/>
            <a:ext cx="555298" cy="555298"/>
            <a:chOff x="1029678" y="2575543"/>
            <a:chExt cx="555298" cy="555298"/>
          </a:xfrm>
        </p:grpSpPr>
        <p:sp>
          <p:nvSpPr>
            <p:cNvPr id="27" name="Oval 26">
              <a:extLst>
                <a:ext uri="{FF2B5EF4-FFF2-40B4-BE49-F238E27FC236}">
                  <a16:creationId xmlns:a16="http://schemas.microsoft.com/office/drawing/2014/main" id="{61FB9AE4-857F-481F-90AA-C2E774B1D8F3}"/>
                </a:ext>
              </a:extLst>
            </p:cNvPr>
            <p:cNvSpPr/>
            <p:nvPr/>
          </p:nvSpPr>
          <p:spPr bwMode="auto">
            <a:xfrm>
              <a:off x="1029678" y="2575543"/>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99F9F0C6-7834-4DBE-963B-536956E446DF}"/>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3157" y="2634439"/>
              <a:ext cx="408339" cy="437506"/>
            </a:xfrm>
            <a:prstGeom prst="rect">
              <a:avLst/>
            </a:prstGeom>
          </p:spPr>
        </p:pic>
      </p:grpSp>
      <p:grpSp>
        <p:nvGrpSpPr>
          <p:cNvPr id="4" name="Group 3">
            <a:extLst>
              <a:ext uri="{FF2B5EF4-FFF2-40B4-BE49-F238E27FC236}">
                <a16:creationId xmlns:a16="http://schemas.microsoft.com/office/drawing/2014/main" id="{AF6DDF5A-66A0-4B15-AB68-1ADD2C47F535}"/>
              </a:ext>
              <a:ext uri="{C183D7F6-B498-43B3-948B-1728B52AA6E4}">
                <adec:decorative xmlns:adec="http://schemas.microsoft.com/office/drawing/2017/decorative" val="1"/>
              </a:ext>
            </a:extLst>
          </p:cNvPr>
          <p:cNvGrpSpPr/>
          <p:nvPr/>
        </p:nvGrpSpPr>
        <p:grpSpPr>
          <a:xfrm>
            <a:off x="1029677" y="3507265"/>
            <a:ext cx="555298" cy="555298"/>
            <a:chOff x="1029677" y="3507265"/>
            <a:chExt cx="555298" cy="555298"/>
          </a:xfrm>
        </p:grpSpPr>
        <p:sp>
          <p:nvSpPr>
            <p:cNvPr id="30" name="Oval 29">
              <a:extLst>
                <a:ext uri="{FF2B5EF4-FFF2-40B4-BE49-F238E27FC236}">
                  <a16:creationId xmlns:a16="http://schemas.microsoft.com/office/drawing/2014/main" id="{D536C48C-804A-440F-AF89-0396414F165C}"/>
                </a:ext>
              </a:extLst>
            </p:cNvPr>
            <p:cNvSpPr/>
            <p:nvPr/>
          </p:nvSpPr>
          <p:spPr bwMode="auto">
            <a:xfrm>
              <a:off x="1029677" y="3507265"/>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1" name="Graphic 30">
              <a:extLst>
                <a:ext uri="{FF2B5EF4-FFF2-40B4-BE49-F238E27FC236}">
                  <a16:creationId xmlns:a16="http://schemas.microsoft.com/office/drawing/2014/main" id="{C9FFC588-8E98-4FD0-9F7E-F66C2693857C}"/>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3156" y="3566161"/>
              <a:ext cx="408339" cy="437506"/>
            </a:xfrm>
            <a:prstGeom prst="rect">
              <a:avLst/>
            </a:prstGeom>
          </p:spPr>
        </p:pic>
      </p:grpSp>
      <p:grpSp>
        <p:nvGrpSpPr>
          <p:cNvPr id="2" name="Group 1">
            <a:extLst>
              <a:ext uri="{FF2B5EF4-FFF2-40B4-BE49-F238E27FC236}">
                <a16:creationId xmlns:a16="http://schemas.microsoft.com/office/drawing/2014/main" id="{51F2B184-62D9-416E-9525-4B038D1579B1}"/>
              </a:ext>
              <a:ext uri="{C183D7F6-B498-43B3-948B-1728B52AA6E4}">
                <adec:decorative xmlns:adec="http://schemas.microsoft.com/office/drawing/2017/decorative" val="1"/>
              </a:ext>
            </a:extLst>
          </p:cNvPr>
          <p:cNvGrpSpPr/>
          <p:nvPr/>
        </p:nvGrpSpPr>
        <p:grpSpPr>
          <a:xfrm>
            <a:off x="1029678" y="4467914"/>
            <a:ext cx="555298" cy="555298"/>
            <a:chOff x="1029678" y="4467914"/>
            <a:chExt cx="555298" cy="555298"/>
          </a:xfrm>
        </p:grpSpPr>
        <p:sp>
          <p:nvSpPr>
            <p:cNvPr id="33" name="Oval 32">
              <a:extLst>
                <a:ext uri="{FF2B5EF4-FFF2-40B4-BE49-F238E27FC236}">
                  <a16:creationId xmlns:a16="http://schemas.microsoft.com/office/drawing/2014/main" id="{7255C2FF-1780-41EC-973B-62795FC68ADC}"/>
                </a:ext>
              </a:extLst>
            </p:cNvPr>
            <p:cNvSpPr/>
            <p:nvPr/>
          </p:nvSpPr>
          <p:spPr bwMode="auto">
            <a:xfrm>
              <a:off x="1029678" y="4467914"/>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Graphic 33">
              <a:extLst>
                <a:ext uri="{FF2B5EF4-FFF2-40B4-BE49-F238E27FC236}">
                  <a16:creationId xmlns:a16="http://schemas.microsoft.com/office/drawing/2014/main" id="{EA6DF2BE-CFB0-4C54-A045-1D1AA27F477D}"/>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3157" y="4526810"/>
              <a:ext cx="408339" cy="437506"/>
            </a:xfrm>
            <a:prstGeom prst="rect">
              <a:avLst/>
            </a:prstGeom>
          </p:spPr>
        </p:pic>
      </p:grpSp>
      <p:grpSp>
        <p:nvGrpSpPr>
          <p:cNvPr id="9" name="Group 8">
            <a:extLst>
              <a:ext uri="{FF2B5EF4-FFF2-40B4-BE49-F238E27FC236}">
                <a16:creationId xmlns:a16="http://schemas.microsoft.com/office/drawing/2014/main" id="{6A38AFB2-2866-4664-9100-FF302FC21051}"/>
              </a:ext>
              <a:ext uri="{C183D7F6-B498-43B3-948B-1728B52AA6E4}">
                <adec:decorative xmlns:adec="http://schemas.microsoft.com/office/drawing/2017/decorative" val="1"/>
              </a:ext>
            </a:extLst>
          </p:cNvPr>
          <p:cNvGrpSpPr/>
          <p:nvPr/>
        </p:nvGrpSpPr>
        <p:grpSpPr>
          <a:xfrm>
            <a:off x="1029677" y="5320486"/>
            <a:ext cx="555298" cy="555298"/>
            <a:chOff x="1029677" y="5320486"/>
            <a:chExt cx="555298" cy="555298"/>
          </a:xfrm>
        </p:grpSpPr>
        <p:sp>
          <p:nvSpPr>
            <p:cNvPr id="21" name="Oval 20">
              <a:extLst>
                <a:ext uri="{FF2B5EF4-FFF2-40B4-BE49-F238E27FC236}">
                  <a16:creationId xmlns:a16="http://schemas.microsoft.com/office/drawing/2014/main" id="{06016A62-C76A-409A-AFDC-5F0E50DC21BE}"/>
                </a:ext>
              </a:extLst>
            </p:cNvPr>
            <p:cNvSpPr/>
            <p:nvPr/>
          </p:nvSpPr>
          <p:spPr bwMode="auto">
            <a:xfrm>
              <a:off x="1029677" y="5320486"/>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Graphic 23">
              <a:extLst>
                <a:ext uri="{FF2B5EF4-FFF2-40B4-BE49-F238E27FC236}">
                  <a16:creationId xmlns:a16="http://schemas.microsoft.com/office/drawing/2014/main" id="{F9FA96BC-7B02-4688-A546-76C974F74DF8}"/>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3156" y="5379382"/>
              <a:ext cx="408339" cy="437506"/>
            </a:xfrm>
            <a:prstGeom prst="rect">
              <a:avLst/>
            </a:prstGeom>
          </p:spPr>
        </p:pic>
      </p:grpSp>
      <p:pic>
        <p:nvPicPr>
          <p:cNvPr id="26" name="Picture 25">
            <a:extLst>
              <a:ext uri="{FF2B5EF4-FFF2-40B4-BE49-F238E27FC236}">
                <a16:creationId xmlns:a16="http://schemas.microsoft.com/office/drawing/2014/main" id="{A226638A-90A7-49A9-9D9E-955613A4C422}"/>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5691181" y="1749674"/>
            <a:ext cx="6433299" cy="5011061"/>
          </a:xfrm>
          <a:prstGeom prst="rect">
            <a:avLst/>
          </a:prstGeom>
        </p:spPr>
      </p:pic>
    </p:spTree>
    <p:extLst>
      <p:ext uri="{BB962C8B-B14F-4D97-AF65-F5344CB8AC3E}">
        <p14:creationId xmlns:p14="http://schemas.microsoft.com/office/powerpoint/2010/main" val="160285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Rectangle 506">
            <a:extLst>
              <a:ext uri="{FF2B5EF4-FFF2-40B4-BE49-F238E27FC236}">
                <a16:creationId xmlns:a16="http://schemas.microsoft.com/office/drawing/2014/main" id="{693166E3-E09F-4815-B9E1-2F4882FC563A}"/>
              </a:ext>
              <a:ext uri="{C183D7F6-B498-43B3-948B-1728B52AA6E4}">
                <adec:decorative xmlns:adec="http://schemas.microsoft.com/office/drawing/2017/decorative" val="1"/>
              </a:ext>
            </a:extLst>
          </p:cNvPr>
          <p:cNvSpPr/>
          <p:nvPr/>
        </p:nvSpPr>
        <p:spPr bwMode="auto">
          <a:xfrm>
            <a:off x="1939808" y="819916"/>
            <a:ext cx="8556858" cy="5354695"/>
          </a:xfrm>
          <a:prstGeom prst="rect">
            <a:avLst/>
          </a:prstGeom>
          <a:solidFill>
            <a:srgbClr val="002060">
              <a:alpha val="25000"/>
            </a:srgbClr>
          </a:solidFill>
          <a:ln w="9525" cap="flat" cmpd="sng" algn="ctr">
            <a:noFill/>
            <a:prstDash val="solid"/>
            <a:headEnd type="none" w="med" len="med"/>
            <a:tailEnd type="none" w="med" len="med"/>
          </a:ln>
          <a:effectLst/>
        </p:spPr>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09" name="Picture 2">
            <a:extLst>
              <a:ext uri="{FF2B5EF4-FFF2-40B4-BE49-F238E27FC236}">
                <a16:creationId xmlns:a16="http://schemas.microsoft.com/office/drawing/2014/main" id="{3D8A7DCE-E29F-48CA-866C-4C886C22A4C6}"/>
              </a:ext>
              <a:ext uri="{C183D7F6-B498-43B3-948B-1728B52AA6E4}">
                <adec:decorative xmlns:adec="http://schemas.microsoft.com/office/drawing/2017/decorative" val="1"/>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black">
          <a:xfrm>
            <a:off x="5309111" y="5380503"/>
            <a:ext cx="925523" cy="409308"/>
          </a:xfrm>
          <a:prstGeom prst="rect">
            <a:avLst/>
          </a:prstGeom>
          <a:noFill/>
          <a:ln w="9525">
            <a:noFill/>
            <a:miter lim="800000"/>
            <a:headEnd/>
            <a:tailEnd/>
          </a:ln>
          <a:effectLst/>
        </p:spPr>
      </p:pic>
      <p:sp>
        <p:nvSpPr>
          <p:cNvPr id="751" name="Freeform 23">
            <a:extLst>
              <a:ext uri="{FF2B5EF4-FFF2-40B4-BE49-F238E27FC236}">
                <a16:creationId xmlns:a16="http://schemas.microsoft.com/office/drawing/2014/main" id="{AE64E7DA-4F76-4B87-A37C-0AB7ACA327A4}"/>
              </a:ext>
              <a:ext uri="{C183D7F6-B498-43B3-948B-1728B52AA6E4}">
                <adec:decorative xmlns:adec="http://schemas.microsoft.com/office/drawing/2017/decorative" val="1"/>
              </a:ext>
            </a:extLst>
          </p:cNvPr>
          <p:cNvSpPr>
            <a:spLocks/>
          </p:cNvSpPr>
          <p:nvPr/>
        </p:nvSpPr>
        <p:spPr bwMode="black">
          <a:xfrm>
            <a:off x="8569141" y="4954933"/>
            <a:ext cx="136234" cy="161881"/>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52" name="Freeform 24">
            <a:extLst>
              <a:ext uri="{FF2B5EF4-FFF2-40B4-BE49-F238E27FC236}">
                <a16:creationId xmlns:a16="http://schemas.microsoft.com/office/drawing/2014/main" id="{BA2C7EE3-872E-4F9E-AF7E-F8972AA33055}"/>
              </a:ext>
              <a:ext uri="{C183D7F6-B498-43B3-948B-1728B52AA6E4}">
                <adec:decorative xmlns:adec="http://schemas.microsoft.com/office/drawing/2017/decorative" val="1"/>
              </a:ext>
            </a:extLst>
          </p:cNvPr>
          <p:cNvSpPr>
            <a:spLocks/>
          </p:cNvSpPr>
          <p:nvPr/>
        </p:nvSpPr>
        <p:spPr bwMode="black">
          <a:xfrm>
            <a:off x="8733574" y="5000575"/>
            <a:ext cx="66589" cy="113284"/>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53" name="Freeform 25">
            <a:extLst>
              <a:ext uri="{FF2B5EF4-FFF2-40B4-BE49-F238E27FC236}">
                <a16:creationId xmlns:a16="http://schemas.microsoft.com/office/drawing/2014/main" id="{8C4A0104-7CE8-4D7F-8B29-AD1528826D80}"/>
              </a:ext>
              <a:ext uri="{C183D7F6-B498-43B3-948B-1728B52AA6E4}">
                <adec:decorative xmlns:adec="http://schemas.microsoft.com/office/drawing/2017/decorative" val="1"/>
              </a:ext>
            </a:extLst>
          </p:cNvPr>
          <p:cNvSpPr>
            <a:spLocks noEditPoints="1"/>
          </p:cNvSpPr>
          <p:nvPr/>
        </p:nvSpPr>
        <p:spPr bwMode="black">
          <a:xfrm>
            <a:off x="8804239" y="4999918"/>
            <a:ext cx="97165" cy="116896"/>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54" name="Freeform 26">
            <a:extLst>
              <a:ext uri="{FF2B5EF4-FFF2-40B4-BE49-F238E27FC236}">
                <a16:creationId xmlns:a16="http://schemas.microsoft.com/office/drawing/2014/main" id="{56D574D7-1513-4738-ACEE-843961F28F46}"/>
              </a:ext>
              <a:ext uri="{C183D7F6-B498-43B3-948B-1728B52AA6E4}">
                <adec:decorative xmlns:adec="http://schemas.microsoft.com/office/drawing/2017/decorative" val="1"/>
              </a:ext>
            </a:extLst>
          </p:cNvPr>
          <p:cNvSpPr>
            <a:spLocks/>
          </p:cNvSpPr>
          <p:nvPr/>
        </p:nvSpPr>
        <p:spPr bwMode="black">
          <a:xfrm>
            <a:off x="8917371" y="4999918"/>
            <a:ext cx="90709" cy="116896"/>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55" name="Freeform 27">
            <a:extLst>
              <a:ext uri="{FF2B5EF4-FFF2-40B4-BE49-F238E27FC236}">
                <a16:creationId xmlns:a16="http://schemas.microsoft.com/office/drawing/2014/main" id="{5B781D22-C429-4A08-987F-E723CE3FDBC8}"/>
              </a:ext>
              <a:ext uri="{C183D7F6-B498-43B3-948B-1728B52AA6E4}">
                <adec:decorative xmlns:adec="http://schemas.microsoft.com/office/drawing/2017/decorative" val="1"/>
              </a:ext>
            </a:extLst>
          </p:cNvPr>
          <p:cNvSpPr>
            <a:spLocks noEditPoints="1"/>
          </p:cNvSpPr>
          <p:nvPr/>
        </p:nvSpPr>
        <p:spPr bwMode="black">
          <a:xfrm>
            <a:off x="9027446" y="4947709"/>
            <a:ext cx="31935" cy="16615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56" name="Freeform 28">
            <a:extLst>
              <a:ext uri="{FF2B5EF4-FFF2-40B4-BE49-F238E27FC236}">
                <a16:creationId xmlns:a16="http://schemas.microsoft.com/office/drawing/2014/main" id="{4FEAC4A8-BFC3-4B3D-A034-E4DBAD55CE6C}"/>
              </a:ext>
              <a:ext uri="{C183D7F6-B498-43B3-948B-1728B52AA6E4}">
                <adec:decorative xmlns:adec="http://schemas.microsoft.com/office/drawing/2017/decorative" val="1"/>
              </a:ext>
            </a:extLst>
          </p:cNvPr>
          <p:cNvSpPr>
            <a:spLocks noEditPoints="1"/>
          </p:cNvSpPr>
          <p:nvPr/>
        </p:nvSpPr>
        <p:spPr bwMode="black">
          <a:xfrm>
            <a:off x="9076368" y="4999918"/>
            <a:ext cx="96825" cy="116896"/>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57" name="Freeform 29">
            <a:extLst>
              <a:ext uri="{FF2B5EF4-FFF2-40B4-BE49-F238E27FC236}">
                <a16:creationId xmlns:a16="http://schemas.microsoft.com/office/drawing/2014/main" id="{9F0733CA-42F9-4E71-BEB1-8449009B07F1}"/>
              </a:ext>
              <a:ext uri="{C183D7F6-B498-43B3-948B-1728B52AA6E4}">
                <adec:decorative xmlns:adec="http://schemas.microsoft.com/office/drawing/2017/decorative" val="1"/>
              </a:ext>
            </a:extLst>
          </p:cNvPr>
          <p:cNvSpPr>
            <a:spLocks/>
          </p:cNvSpPr>
          <p:nvPr/>
        </p:nvSpPr>
        <p:spPr bwMode="black">
          <a:xfrm>
            <a:off x="9190859" y="4999918"/>
            <a:ext cx="76440" cy="116896"/>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0" name="Freeform 36">
            <a:extLst>
              <a:ext uri="{FF2B5EF4-FFF2-40B4-BE49-F238E27FC236}">
                <a16:creationId xmlns:a16="http://schemas.microsoft.com/office/drawing/2014/main" id="{B1B0082F-FFD4-49CA-BB0A-8AD928E0CA07}"/>
              </a:ext>
              <a:ext uri="{C183D7F6-B498-43B3-948B-1728B52AA6E4}">
                <adec:decorative xmlns:adec="http://schemas.microsoft.com/office/drawing/2017/decorative" val="1"/>
              </a:ext>
            </a:extLst>
          </p:cNvPr>
          <p:cNvSpPr>
            <a:spLocks/>
          </p:cNvSpPr>
          <p:nvPr/>
        </p:nvSpPr>
        <p:spPr bwMode="black">
          <a:xfrm>
            <a:off x="6856404" y="3920025"/>
            <a:ext cx="134901" cy="175943"/>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1" name="Freeform 37">
            <a:extLst>
              <a:ext uri="{FF2B5EF4-FFF2-40B4-BE49-F238E27FC236}">
                <a16:creationId xmlns:a16="http://schemas.microsoft.com/office/drawing/2014/main" id="{64FEFB77-E17E-491C-9812-9C00C842C6D9}"/>
              </a:ext>
              <a:ext uri="{C183D7F6-B498-43B3-948B-1728B52AA6E4}">
                <adec:decorative xmlns:adec="http://schemas.microsoft.com/office/drawing/2017/decorative" val="1"/>
              </a:ext>
            </a:extLst>
          </p:cNvPr>
          <p:cNvSpPr>
            <a:spLocks noEditPoints="1"/>
          </p:cNvSpPr>
          <p:nvPr/>
        </p:nvSpPr>
        <p:spPr bwMode="black">
          <a:xfrm>
            <a:off x="6964095" y="3967437"/>
            <a:ext cx="118421" cy="131124"/>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2" name="Freeform 38">
            <a:extLst>
              <a:ext uri="{FF2B5EF4-FFF2-40B4-BE49-F238E27FC236}">
                <a16:creationId xmlns:a16="http://schemas.microsoft.com/office/drawing/2014/main" id="{52F95C9F-C7B9-4814-89DC-4B9761154742}"/>
              </a:ext>
              <a:ext uri="{C183D7F6-B498-43B3-948B-1728B52AA6E4}">
                <adec:decorative xmlns:adec="http://schemas.microsoft.com/office/drawing/2017/decorative" val="1"/>
              </a:ext>
            </a:extLst>
          </p:cNvPr>
          <p:cNvSpPr>
            <a:spLocks/>
          </p:cNvSpPr>
          <p:nvPr/>
        </p:nvSpPr>
        <p:spPr bwMode="black">
          <a:xfrm>
            <a:off x="7105127" y="3968179"/>
            <a:ext cx="75498" cy="127790"/>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3" name="Freeform 39">
            <a:extLst>
              <a:ext uri="{FF2B5EF4-FFF2-40B4-BE49-F238E27FC236}">
                <a16:creationId xmlns:a16="http://schemas.microsoft.com/office/drawing/2014/main" id="{15F264AF-7358-479D-8B9A-231B3C38A8C0}"/>
              </a:ext>
              <a:ext uri="{C183D7F6-B498-43B3-948B-1728B52AA6E4}">
                <adec:decorative xmlns:adec="http://schemas.microsoft.com/office/drawing/2017/decorative" val="1"/>
              </a:ext>
            </a:extLst>
          </p:cNvPr>
          <p:cNvSpPr>
            <a:spLocks noEditPoints="1"/>
          </p:cNvSpPr>
          <p:nvPr/>
        </p:nvSpPr>
        <p:spPr bwMode="black">
          <a:xfrm>
            <a:off x="7193273" y="3908543"/>
            <a:ext cx="36024" cy="18742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4" name="Freeform 40">
            <a:extLst>
              <a:ext uri="{FF2B5EF4-FFF2-40B4-BE49-F238E27FC236}">
                <a16:creationId xmlns:a16="http://schemas.microsoft.com/office/drawing/2014/main" id="{3019E4B7-45EA-43DC-9DC1-BFE47600F15C}"/>
              </a:ext>
              <a:ext uri="{C183D7F6-B498-43B3-948B-1728B52AA6E4}">
                <adec:decorative xmlns:adec="http://schemas.microsoft.com/office/drawing/2017/decorative" val="1"/>
              </a:ext>
            </a:extLst>
          </p:cNvPr>
          <p:cNvSpPr>
            <a:spLocks/>
          </p:cNvSpPr>
          <p:nvPr/>
        </p:nvSpPr>
        <p:spPr bwMode="black">
          <a:xfrm>
            <a:off x="7259957" y="3967437"/>
            <a:ext cx="193920" cy="128531"/>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5" name="Freeform 41">
            <a:extLst>
              <a:ext uri="{FF2B5EF4-FFF2-40B4-BE49-F238E27FC236}">
                <a16:creationId xmlns:a16="http://schemas.microsoft.com/office/drawing/2014/main" id="{F40F7399-F5C7-48FD-BF00-4B3454303CDC}"/>
              </a:ext>
              <a:ext uri="{C183D7F6-B498-43B3-948B-1728B52AA6E4}">
                <adec:decorative xmlns:adec="http://schemas.microsoft.com/office/drawing/2017/decorative" val="1"/>
              </a:ext>
            </a:extLst>
          </p:cNvPr>
          <p:cNvSpPr>
            <a:spLocks noEditPoints="1"/>
          </p:cNvSpPr>
          <p:nvPr/>
        </p:nvSpPr>
        <p:spPr bwMode="black">
          <a:xfrm>
            <a:off x="7473806" y="3967437"/>
            <a:ext cx="109607" cy="131124"/>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6" name="Freeform 42">
            <a:extLst>
              <a:ext uri="{FF2B5EF4-FFF2-40B4-BE49-F238E27FC236}">
                <a16:creationId xmlns:a16="http://schemas.microsoft.com/office/drawing/2014/main" id="{190A83E8-E98E-4F5E-847F-CC74892AA0C0}"/>
              </a:ext>
              <a:ext uri="{C183D7F6-B498-43B3-948B-1728B52AA6E4}">
                <adec:decorative xmlns:adec="http://schemas.microsoft.com/office/drawing/2017/decorative" val="1"/>
              </a:ext>
            </a:extLst>
          </p:cNvPr>
          <p:cNvSpPr>
            <a:spLocks/>
          </p:cNvSpPr>
          <p:nvPr/>
        </p:nvSpPr>
        <p:spPr bwMode="black">
          <a:xfrm>
            <a:off x="7681139" y="3920025"/>
            <a:ext cx="139500" cy="175943"/>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7" name="Freeform 43">
            <a:extLst>
              <a:ext uri="{FF2B5EF4-FFF2-40B4-BE49-F238E27FC236}">
                <a16:creationId xmlns:a16="http://schemas.microsoft.com/office/drawing/2014/main" id="{EAD2460A-F2A6-47B0-AE8C-CAE443F1CF52}"/>
              </a:ext>
              <a:ext uri="{C183D7F6-B498-43B3-948B-1728B52AA6E4}">
                <adec:decorative xmlns:adec="http://schemas.microsoft.com/office/drawing/2017/decorative" val="1"/>
              </a:ext>
            </a:extLst>
          </p:cNvPr>
          <p:cNvSpPr>
            <a:spLocks noEditPoints="1"/>
          </p:cNvSpPr>
          <p:nvPr/>
        </p:nvSpPr>
        <p:spPr bwMode="black">
          <a:xfrm>
            <a:off x="7822172" y="3967437"/>
            <a:ext cx="109607" cy="131124"/>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8" name="Freeform 44">
            <a:extLst>
              <a:ext uri="{FF2B5EF4-FFF2-40B4-BE49-F238E27FC236}">
                <a16:creationId xmlns:a16="http://schemas.microsoft.com/office/drawing/2014/main" id="{94B16AAA-5288-4056-A0A9-725C98A5A236}"/>
              </a:ext>
              <a:ext uri="{C183D7F6-B498-43B3-948B-1728B52AA6E4}">
                <adec:decorative xmlns:adec="http://schemas.microsoft.com/office/drawing/2017/decorative" val="1"/>
              </a:ext>
            </a:extLst>
          </p:cNvPr>
          <p:cNvSpPr>
            <a:spLocks/>
          </p:cNvSpPr>
          <p:nvPr/>
        </p:nvSpPr>
        <p:spPr bwMode="black">
          <a:xfrm>
            <a:off x="7950942" y="3967437"/>
            <a:ext cx="85845" cy="131124"/>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49" name="Freeform 45">
            <a:extLst>
              <a:ext uri="{FF2B5EF4-FFF2-40B4-BE49-F238E27FC236}">
                <a16:creationId xmlns:a16="http://schemas.microsoft.com/office/drawing/2014/main" id="{D13157C5-3368-427F-B969-AB9141A2C704}"/>
              </a:ext>
              <a:ext uri="{C183D7F6-B498-43B3-948B-1728B52AA6E4}">
                <adec:decorative xmlns:adec="http://schemas.microsoft.com/office/drawing/2017/decorative" val="1"/>
              </a:ext>
            </a:extLst>
          </p:cNvPr>
          <p:cNvSpPr>
            <a:spLocks noEditPoints="1"/>
          </p:cNvSpPr>
          <p:nvPr/>
        </p:nvSpPr>
        <p:spPr bwMode="black">
          <a:xfrm>
            <a:off x="8056716" y="3908543"/>
            <a:ext cx="36408" cy="18742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50" name="Freeform 46">
            <a:extLst>
              <a:ext uri="{FF2B5EF4-FFF2-40B4-BE49-F238E27FC236}">
                <a16:creationId xmlns:a16="http://schemas.microsoft.com/office/drawing/2014/main" id="{199F4C34-8A93-4304-9546-A92CA7FEB8A7}"/>
              </a:ext>
              <a:ext uri="{C183D7F6-B498-43B3-948B-1728B52AA6E4}">
                <adec:decorative xmlns:adec="http://schemas.microsoft.com/office/drawing/2017/decorative" val="1"/>
              </a:ext>
            </a:extLst>
          </p:cNvPr>
          <p:cNvSpPr>
            <a:spLocks/>
          </p:cNvSpPr>
          <p:nvPr/>
        </p:nvSpPr>
        <p:spPr bwMode="black">
          <a:xfrm>
            <a:off x="8123783" y="3909654"/>
            <a:ext cx="114972" cy="186315"/>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0" name="Freeform 19">
            <a:extLst>
              <a:ext uri="{FF2B5EF4-FFF2-40B4-BE49-F238E27FC236}">
                <a16:creationId xmlns:a16="http://schemas.microsoft.com/office/drawing/2014/main" id="{7E44C390-A138-48BC-A49E-65AA2F9F4F6B}"/>
              </a:ext>
              <a:ext uri="{C183D7F6-B498-43B3-948B-1728B52AA6E4}">
                <adec:decorative xmlns:adec="http://schemas.microsoft.com/office/drawing/2017/decorative" val="1"/>
              </a:ext>
            </a:extLst>
          </p:cNvPr>
          <p:cNvSpPr>
            <a:spLocks noEditPoints="1"/>
          </p:cNvSpPr>
          <p:nvPr/>
        </p:nvSpPr>
        <p:spPr bwMode="black">
          <a:xfrm>
            <a:off x="4649221" y="3372037"/>
            <a:ext cx="146714" cy="152778"/>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1" name="Freeform 20">
            <a:extLst>
              <a:ext uri="{FF2B5EF4-FFF2-40B4-BE49-F238E27FC236}">
                <a16:creationId xmlns:a16="http://schemas.microsoft.com/office/drawing/2014/main" id="{2145DCE7-6D0F-4B9D-8DA1-DE29806A2611}"/>
              </a:ext>
              <a:ext uri="{C183D7F6-B498-43B3-948B-1728B52AA6E4}">
                <adec:decorative xmlns:adec="http://schemas.microsoft.com/office/drawing/2017/decorative" val="1"/>
              </a:ext>
            </a:extLst>
          </p:cNvPr>
          <p:cNvSpPr>
            <a:spLocks/>
          </p:cNvSpPr>
          <p:nvPr/>
        </p:nvSpPr>
        <p:spPr bwMode="black">
          <a:xfrm>
            <a:off x="4837267" y="3377832"/>
            <a:ext cx="84557" cy="146374"/>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2" name="Freeform 21">
            <a:extLst>
              <a:ext uri="{FF2B5EF4-FFF2-40B4-BE49-F238E27FC236}">
                <a16:creationId xmlns:a16="http://schemas.microsoft.com/office/drawing/2014/main" id="{2B0B80FB-8E64-4557-B792-0B30E472933E}"/>
              </a:ext>
              <a:ext uri="{C183D7F6-B498-43B3-948B-1728B52AA6E4}">
                <adec:decorative xmlns:adec="http://schemas.microsoft.com/office/drawing/2017/decorative" val="1"/>
              </a:ext>
            </a:extLst>
          </p:cNvPr>
          <p:cNvSpPr>
            <a:spLocks noEditPoints="1"/>
          </p:cNvSpPr>
          <p:nvPr/>
        </p:nvSpPr>
        <p:spPr bwMode="black">
          <a:xfrm>
            <a:off x="4971675" y="3372647"/>
            <a:ext cx="150815" cy="146374"/>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3" name="Freeform 22">
            <a:extLst>
              <a:ext uri="{FF2B5EF4-FFF2-40B4-BE49-F238E27FC236}">
                <a16:creationId xmlns:a16="http://schemas.microsoft.com/office/drawing/2014/main" id="{27CE2604-8E3C-4147-A1AF-DF1189FF24CE}"/>
              </a:ext>
              <a:ext uri="{C183D7F6-B498-43B3-948B-1728B52AA6E4}">
                <adec:decorative xmlns:adec="http://schemas.microsoft.com/office/drawing/2017/decorative" val="1"/>
              </a:ext>
            </a:extLst>
          </p:cNvPr>
          <p:cNvSpPr>
            <a:spLocks/>
          </p:cNvSpPr>
          <p:nvPr/>
        </p:nvSpPr>
        <p:spPr bwMode="black">
          <a:xfrm>
            <a:off x="5158458" y="3374172"/>
            <a:ext cx="104119" cy="146984"/>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4" name="Freeform 23">
            <a:extLst>
              <a:ext uri="{FF2B5EF4-FFF2-40B4-BE49-F238E27FC236}">
                <a16:creationId xmlns:a16="http://schemas.microsoft.com/office/drawing/2014/main" id="{BDD95949-99B5-46B9-8D29-CA935AC34CA1}"/>
              </a:ext>
              <a:ext uri="{C183D7F6-B498-43B3-948B-1728B52AA6E4}">
                <adec:decorative xmlns:adec="http://schemas.microsoft.com/office/drawing/2017/decorative" val="1"/>
              </a:ext>
            </a:extLst>
          </p:cNvPr>
          <p:cNvSpPr>
            <a:spLocks noEditPoints="1"/>
          </p:cNvSpPr>
          <p:nvPr/>
        </p:nvSpPr>
        <p:spPr bwMode="black">
          <a:xfrm>
            <a:off x="5333252" y="3370208"/>
            <a:ext cx="85189" cy="16101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5" name="Freeform 24">
            <a:extLst>
              <a:ext uri="{FF2B5EF4-FFF2-40B4-BE49-F238E27FC236}">
                <a16:creationId xmlns:a16="http://schemas.microsoft.com/office/drawing/2014/main" id="{14D364D1-577D-42D8-A75C-AB8336AB0E65}"/>
              </a:ext>
              <a:ext uri="{C183D7F6-B498-43B3-948B-1728B52AA6E4}">
                <adec:decorative xmlns:adec="http://schemas.microsoft.com/office/drawing/2017/decorative" val="1"/>
              </a:ext>
            </a:extLst>
          </p:cNvPr>
          <p:cNvSpPr>
            <a:spLocks noEditPoints="1"/>
          </p:cNvSpPr>
          <p:nvPr/>
        </p:nvSpPr>
        <p:spPr bwMode="black">
          <a:xfrm>
            <a:off x="5477442" y="3367158"/>
            <a:ext cx="147660" cy="146374"/>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6" name="Freeform 25">
            <a:extLst>
              <a:ext uri="{FF2B5EF4-FFF2-40B4-BE49-F238E27FC236}">
                <a16:creationId xmlns:a16="http://schemas.microsoft.com/office/drawing/2014/main" id="{E35AB31C-F539-4507-B52E-4645FAC560AC}"/>
              </a:ext>
              <a:ext uri="{C183D7F6-B498-43B3-948B-1728B52AA6E4}">
                <adec:decorative xmlns:adec="http://schemas.microsoft.com/office/drawing/2017/decorative" val="1"/>
              </a:ext>
            </a:extLst>
          </p:cNvPr>
          <p:cNvSpPr>
            <a:spLocks noEditPoints="1"/>
          </p:cNvSpPr>
          <p:nvPr/>
        </p:nvSpPr>
        <p:spPr bwMode="black">
          <a:xfrm>
            <a:off x="5644664" y="3363194"/>
            <a:ext cx="142927" cy="160401"/>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7" name="Freeform 26">
            <a:extLst>
              <a:ext uri="{FF2B5EF4-FFF2-40B4-BE49-F238E27FC236}">
                <a16:creationId xmlns:a16="http://schemas.microsoft.com/office/drawing/2014/main" id="{1F3A0B20-425E-4E99-8E3C-BF21537B64D0}"/>
              </a:ext>
              <a:ext uri="{C183D7F6-B498-43B3-948B-1728B52AA6E4}">
                <adec:decorative xmlns:adec="http://schemas.microsoft.com/office/drawing/2017/decorative" val="1"/>
              </a:ext>
            </a:extLst>
          </p:cNvPr>
          <p:cNvSpPr>
            <a:spLocks noEditPoints="1"/>
          </p:cNvSpPr>
          <p:nvPr/>
        </p:nvSpPr>
        <p:spPr bwMode="black">
          <a:xfrm>
            <a:off x="5786329" y="3393079"/>
            <a:ext cx="159018" cy="118624"/>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8" name="Freeform 27">
            <a:extLst>
              <a:ext uri="{FF2B5EF4-FFF2-40B4-BE49-F238E27FC236}">
                <a16:creationId xmlns:a16="http://schemas.microsoft.com/office/drawing/2014/main" id="{3C8B3C09-8360-47D9-A780-05C0BAE42C2F}"/>
              </a:ext>
              <a:ext uri="{C183D7F6-B498-43B3-948B-1728B52AA6E4}">
                <adec:decorative xmlns:adec="http://schemas.microsoft.com/office/drawing/2017/decorative" val="1"/>
              </a:ext>
            </a:extLst>
          </p:cNvPr>
          <p:cNvSpPr>
            <a:spLocks noEditPoints="1"/>
          </p:cNvSpPr>
          <p:nvPr/>
        </p:nvSpPr>
        <p:spPr bwMode="black">
          <a:xfrm>
            <a:off x="5955443" y="3374782"/>
            <a:ext cx="138826" cy="146984"/>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39" name="Freeform 28">
            <a:extLst>
              <a:ext uri="{FF2B5EF4-FFF2-40B4-BE49-F238E27FC236}">
                <a16:creationId xmlns:a16="http://schemas.microsoft.com/office/drawing/2014/main" id="{2242FD3B-B401-4275-ACA1-D1DC5D11379B}"/>
              </a:ext>
              <a:ext uri="{C183D7F6-B498-43B3-948B-1728B52AA6E4}">
                <adec:decorative xmlns:adec="http://schemas.microsoft.com/office/drawing/2017/decorative" val="1"/>
              </a:ext>
            </a:extLst>
          </p:cNvPr>
          <p:cNvSpPr>
            <a:spLocks noEditPoints="1"/>
          </p:cNvSpPr>
          <p:nvPr/>
        </p:nvSpPr>
        <p:spPr bwMode="black">
          <a:xfrm>
            <a:off x="6108151" y="3370818"/>
            <a:ext cx="172901" cy="16101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2" name="Freeform 21">
            <a:extLst>
              <a:ext uri="{FF2B5EF4-FFF2-40B4-BE49-F238E27FC236}">
                <a16:creationId xmlns:a16="http://schemas.microsoft.com/office/drawing/2014/main" id="{C0C3DF59-C7E7-48B5-BA50-30BE5107AA96}"/>
              </a:ext>
              <a:ext uri="{C183D7F6-B498-43B3-948B-1728B52AA6E4}">
                <adec:decorative xmlns:adec="http://schemas.microsoft.com/office/drawing/2017/decorative" val="1"/>
              </a:ext>
            </a:extLst>
          </p:cNvPr>
          <p:cNvSpPr>
            <a:spLocks noEditPoints="1"/>
          </p:cNvSpPr>
          <p:nvPr/>
        </p:nvSpPr>
        <p:spPr bwMode="black">
          <a:xfrm>
            <a:off x="8440596" y="3905180"/>
            <a:ext cx="135260" cy="154468"/>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3" name="Freeform 22">
            <a:extLst>
              <a:ext uri="{FF2B5EF4-FFF2-40B4-BE49-F238E27FC236}">
                <a16:creationId xmlns:a16="http://schemas.microsoft.com/office/drawing/2014/main" id="{FB905013-D4CA-4FD0-B241-F24D8B315B1E}"/>
              </a:ext>
              <a:ext uri="{C183D7F6-B498-43B3-948B-1728B52AA6E4}">
                <adec:decorative xmlns:adec="http://schemas.microsoft.com/office/drawing/2017/decorative" val="1"/>
              </a:ext>
            </a:extLst>
          </p:cNvPr>
          <p:cNvSpPr>
            <a:spLocks/>
          </p:cNvSpPr>
          <p:nvPr/>
        </p:nvSpPr>
        <p:spPr bwMode="black">
          <a:xfrm>
            <a:off x="8582922" y="3949081"/>
            <a:ext cx="97913" cy="1105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4" name="Freeform 23">
            <a:extLst>
              <a:ext uri="{FF2B5EF4-FFF2-40B4-BE49-F238E27FC236}">
                <a16:creationId xmlns:a16="http://schemas.microsoft.com/office/drawing/2014/main" id="{D537B17A-E425-433E-ACA9-167426F307A3}"/>
              </a:ext>
              <a:ext uri="{C183D7F6-B498-43B3-948B-1728B52AA6E4}">
                <adec:decorative xmlns:adec="http://schemas.microsoft.com/office/drawing/2017/decorative" val="1"/>
              </a:ext>
            </a:extLst>
          </p:cNvPr>
          <p:cNvSpPr>
            <a:spLocks noEditPoints="1"/>
          </p:cNvSpPr>
          <p:nvPr/>
        </p:nvSpPr>
        <p:spPr bwMode="black">
          <a:xfrm>
            <a:off x="8694966" y="3895099"/>
            <a:ext cx="31964" cy="1645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5" name="Freeform 24">
            <a:extLst>
              <a:ext uri="{FF2B5EF4-FFF2-40B4-BE49-F238E27FC236}">
                <a16:creationId xmlns:a16="http://schemas.microsoft.com/office/drawing/2014/main" id="{E98A39F1-3E22-4543-B1AC-22C8D9488B06}"/>
              </a:ext>
              <a:ext uri="{C183D7F6-B498-43B3-948B-1728B52AA6E4}">
                <adec:decorative xmlns:adec="http://schemas.microsoft.com/office/drawing/2017/decorative" val="1"/>
              </a:ext>
            </a:extLst>
          </p:cNvPr>
          <p:cNvSpPr>
            <a:spLocks noEditPoints="1"/>
          </p:cNvSpPr>
          <p:nvPr/>
        </p:nvSpPr>
        <p:spPr bwMode="black">
          <a:xfrm>
            <a:off x="8745100" y="3946805"/>
            <a:ext cx="103969" cy="15349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6" name="Freeform 25">
            <a:extLst>
              <a:ext uri="{FF2B5EF4-FFF2-40B4-BE49-F238E27FC236}">
                <a16:creationId xmlns:a16="http://schemas.microsoft.com/office/drawing/2014/main" id="{EAD541D7-011B-42E8-BAC8-3ED38AD9089C}"/>
              </a:ext>
              <a:ext uri="{C183D7F6-B498-43B3-948B-1728B52AA6E4}">
                <adec:decorative xmlns:adec="http://schemas.microsoft.com/office/drawing/2017/decorative" val="1"/>
              </a:ext>
            </a:extLst>
          </p:cNvPr>
          <p:cNvSpPr>
            <a:spLocks/>
          </p:cNvSpPr>
          <p:nvPr/>
        </p:nvSpPr>
        <p:spPr bwMode="black">
          <a:xfrm>
            <a:off x="8869256" y="3896074"/>
            <a:ext cx="104642" cy="163574"/>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7" name="Freeform 26">
            <a:extLst>
              <a:ext uri="{FF2B5EF4-FFF2-40B4-BE49-F238E27FC236}">
                <a16:creationId xmlns:a16="http://schemas.microsoft.com/office/drawing/2014/main" id="{1DD6C480-8D49-443C-B691-139FFF145145}"/>
              </a:ext>
              <a:ext uri="{C183D7F6-B498-43B3-948B-1728B52AA6E4}">
                <adec:decorative xmlns:adec="http://schemas.microsoft.com/office/drawing/2017/decorative" val="1"/>
              </a:ext>
            </a:extLst>
          </p:cNvPr>
          <p:cNvSpPr>
            <a:spLocks/>
          </p:cNvSpPr>
          <p:nvPr/>
        </p:nvSpPr>
        <p:spPr bwMode="black">
          <a:xfrm>
            <a:off x="8983656" y="3949081"/>
            <a:ext cx="102287" cy="113494"/>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8" name="Freeform 27">
            <a:extLst>
              <a:ext uri="{FF2B5EF4-FFF2-40B4-BE49-F238E27FC236}">
                <a16:creationId xmlns:a16="http://schemas.microsoft.com/office/drawing/2014/main" id="{0B12A8D5-E04F-494C-9B53-4ECD549F84B8}"/>
              </a:ext>
              <a:ext uri="{C183D7F6-B498-43B3-948B-1728B52AA6E4}">
                <adec:decorative xmlns:adec="http://schemas.microsoft.com/office/drawing/2017/decorative" val="1"/>
              </a:ext>
            </a:extLst>
          </p:cNvPr>
          <p:cNvSpPr>
            <a:spLocks noEditPoints="1"/>
          </p:cNvSpPr>
          <p:nvPr/>
        </p:nvSpPr>
        <p:spPr bwMode="black">
          <a:xfrm>
            <a:off x="9079550" y="3895099"/>
            <a:ext cx="65275" cy="216906"/>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9" name="Freeform 28">
            <a:extLst>
              <a:ext uri="{FF2B5EF4-FFF2-40B4-BE49-F238E27FC236}">
                <a16:creationId xmlns:a16="http://schemas.microsoft.com/office/drawing/2014/main" id="{2A94763F-0516-4A24-A646-01C52FA958D6}"/>
              </a:ext>
              <a:ext uri="{C183D7F6-B498-43B3-948B-1728B52AA6E4}">
                <adec:decorative xmlns:adec="http://schemas.microsoft.com/office/drawing/2017/decorative" val="1"/>
              </a:ext>
            </a:extLst>
          </p:cNvPr>
          <p:cNvSpPr>
            <a:spLocks noEditPoints="1"/>
          </p:cNvSpPr>
          <p:nvPr/>
        </p:nvSpPr>
        <p:spPr bwMode="black">
          <a:xfrm>
            <a:off x="9162993" y="3946805"/>
            <a:ext cx="104306" cy="15349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17" name="Freeform 30">
            <a:extLst>
              <a:ext uri="{FF2B5EF4-FFF2-40B4-BE49-F238E27FC236}">
                <a16:creationId xmlns:a16="http://schemas.microsoft.com/office/drawing/2014/main" id="{C8F99C58-614D-487A-BA07-3C532A4F0EEE}"/>
              </a:ext>
              <a:ext uri="{C183D7F6-B498-43B3-948B-1728B52AA6E4}">
                <adec:decorative xmlns:adec="http://schemas.microsoft.com/office/drawing/2017/decorative" val="1"/>
              </a:ext>
            </a:extLst>
          </p:cNvPr>
          <p:cNvSpPr>
            <a:spLocks noEditPoints="1"/>
          </p:cNvSpPr>
          <p:nvPr/>
        </p:nvSpPr>
        <p:spPr bwMode="black">
          <a:xfrm>
            <a:off x="7690065" y="4440128"/>
            <a:ext cx="144800" cy="174471"/>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18" name="Freeform 31">
            <a:extLst>
              <a:ext uri="{FF2B5EF4-FFF2-40B4-BE49-F238E27FC236}">
                <a16:creationId xmlns:a16="http://schemas.microsoft.com/office/drawing/2014/main" id="{30590204-FC3C-4EE0-BDED-FF0D85FFF3E7}"/>
              </a:ext>
              <a:ext uri="{C183D7F6-B498-43B3-948B-1728B52AA6E4}">
                <adec:decorative xmlns:adec="http://schemas.microsoft.com/office/drawing/2017/decorative" val="1"/>
              </a:ext>
            </a:extLst>
          </p:cNvPr>
          <p:cNvSpPr>
            <a:spLocks noEditPoints="1"/>
          </p:cNvSpPr>
          <p:nvPr/>
        </p:nvSpPr>
        <p:spPr bwMode="black">
          <a:xfrm>
            <a:off x="7843018" y="4440128"/>
            <a:ext cx="115685" cy="12757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19" name="Freeform 32">
            <a:extLst>
              <a:ext uri="{FF2B5EF4-FFF2-40B4-BE49-F238E27FC236}">
                <a16:creationId xmlns:a16="http://schemas.microsoft.com/office/drawing/2014/main" id="{C5F57F08-CC8B-42E9-BAFF-3833305B52A3}"/>
              </a:ext>
              <a:ext uri="{C183D7F6-B498-43B3-948B-1728B52AA6E4}">
                <adec:decorative xmlns:adec="http://schemas.microsoft.com/office/drawing/2017/decorative" val="1"/>
              </a:ext>
            </a:extLst>
          </p:cNvPr>
          <p:cNvSpPr>
            <a:spLocks/>
          </p:cNvSpPr>
          <p:nvPr/>
        </p:nvSpPr>
        <p:spPr bwMode="black">
          <a:xfrm>
            <a:off x="7993642" y="4440128"/>
            <a:ext cx="121120" cy="12757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0" name="Freeform 33">
            <a:extLst>
              <a:ext uri="{FF2B5EF4-FFF2-40B4-BE49-F238E27FC236}">
                <a16:creationId xmlns:a16="http://schemas.microsoft.com/office/drawing/2014/main" id="{025C7387-8361-4F83-843D-E938A7EC7621}"/>
              </a:ext>
              <a:ext uri="{C183D7F6-B498-43B3-948B-1728B52AA6E4}">
                <adec:decorative xmlns:adec="http://schemas.microsoft.com/office/drawing/2017/decorative" val="1"/>
              </a:ext>
            </a:extLst>
          </p:cNvPr>
          <p:cNvSpPr>
            <a:spLocks/>
          </p:cNvSpPr>
          <p:nvPr/>
        </p:nvSpPr>
        <p:spPr bwMode="black">
          <a:xfrm>
            <a:off x="8108939" y="4440128"/>
            <a:ext cx="133155" cy="187978"/>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21" name="Freeform 34">
            <a:extLst>
              <a:ext uri="{FF2B5EF4-FFF2-40B4-BE49-F238E27FC236}">
                <a16:creationId xmlns:a16="http://schemas.microsoft.com/office/drawing/2014/main" id="{7F4C088B-45B0-43D1-9891-ACA58D7E0740}"/>
              </a:ext>
              <a:ext uri="{C183D7F6-B498-43B3-948B-1728B52AA6E4}">
                <adec:decorative xmlns:adec="http://schemas.microsoft.com/office/drawing/2017/decorative" val="1"/>
              </a:ext>
            </a:extLst>
          </p:cNvPr>
          <p:cNvSpPr>
            <a:spLocks noEditPoints="1"/>
          </p:cNvSpPr>
          <p:nvPr/>
        </p:nvSpPr>
        <p:spPr bwMode="black">
          <a:xfrm>
            <a:off x="8257622" y="4437501"/>
            <a:ext cx="195267" cy="133573"/>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0" name="Freeform 32">
            <a:extLst>
              <a:ext uri="{FF2B5EF4-FFF2-40B4-BE49-F238E27FC236}">
                <a16:creationId xmlns:a16="http://schemas.microsoft.com/office/drawing/2014/main" id="{04FD6C3B-A586-4927-BEFD-A7676BC01390}"/>
              </a:ext>
              <a:ext uri="{C183D7F6-B498-43B3-948B-1728B52AA6E4}">
                <adec:decorative xmlns:adec="http://schemas.microsoft.com/office/drawing/2017/decorative" val="1"/>
              </a:ext>
            </a:extLst>
          </p:cNvPr>
          <p:cNvSpPr>
            <a:spLocks/>
          </p:cNvSpPr>
          <p:nvPr/>
        </p:nvSpPr>
        <p:spPr bwMode="black">
          <a:xfrm>
            <a:off x="4742696" y="2848102"/>
            <a:ext cx="93359" cy="157595"/>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1" name="Freeform 33">
            <a:extLst>
              <a:ext uri="{FF2B5EF4-FFF2-40B4-BE49-F238E27FC236}">
                <a16:creationId xmlns:a16="http://schemas.microsoft.com/office/drawing/2014/main" id="{C7A9BF53-412F-4021-B92C-B3DD48D83454}"/>
              </a:ext>
              <a:ext uri="{C183D7F6-B498-43B3-948B-1728B52AA6E4}">
                <adec:decorative xmlns:adec="http://schemas.microsoft.com/office/drawing/2017/decorative" val="1"/>
              </a:ext>
            </a:extLst>
          </p:cNvPr>
          <p:cNvSpPr>
            <a:spLocks noEditPoints="1"/>
          </p:cNvSpPr>
          <p:nvPr/>
        </p:nvSpPr>
        <p:spPr bwMode="black">
          <a:xfrm>
            <a:off x="4847672" y="2891763"/>
            <a:ext cx="94220" cy="113934"/>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2" name="Rectangle 34">
            <a:extLst>
              <a:ext uri="{FF2B5EF4-FFF2-40B4-BE49-F238E27FC236}">
                <a16:creationId xmlns:a16="http://schemas.microsoft.com/office/drawing/2014/main" id="{6AE3AE0A-9195-48C2-99A3-896F71F41CFE}"/>
              </a:ext>
              <a:ext uri="{C183D7F6-B498-43B3-948B-1728B52AA6E4}">
                <adec:decorative xmlns:adec="http://schemas.microsoft.com/office/drawing/2017/decorative" val="1"/>
              </a:ext>
            </a:extLst>
          </p:cNvPr>
          <p:cNvSpPr>
            <a:spLocks noChangeArrowheads="1"/>
          </p:cNvSpPr>
          <p:nvPr/>
        </p:nvSpPr>
        <p:spPr bwMode="black">
          <a:xfrm>
            <a:off x="4965985" y="2841865"/>
            <a:ext cx="24953" cy="160921"/>
          </a:xfrm>
          <a:prstGeom prst="rect">
            <a:avLst/>
          </a:pr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3" name="Freeform 35">
            <a:extLst>
              <a:ext uri="{FF2B5EF4-FFF2-40B4-BE49-F238E27FC236}">
                <a16:creationId xmlns:a16="http://schemas.microsoft.com/office/drawing/2014/main" id="{1A307B59-EE40-4983-BE19-19CCBCD872B8}"/>
              </a:ext>
              <a:ext uri="{C183D7F6-B498-43B3-948B-1728B52AA6E4}">
                <adec:decorative xmlns:adec="http://schemas.microsoft.com/office/drawing/2017/decorative" val="1"/>
              </a:ext>
            </a:extLst>
          </p:cNvPr>
          <p:cNvSpPr>
            <a:spLocks noEditPoints="1"/>
          </p:cNvSpPr>
          <p:nvPr/>
        </p:nvSpPr>
        <p:spPr bwMode="black">
          <a:xfrm>
            <a:off x="5011158" y="2891763"/>
            <a:ext cx="93359" cy="113934"/>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4" name="Freeform 36">
            <a:extLst>
              <a:ext uri="{FF2B5EF4-FFF2-40B4-BE49-F238E27FC236}">
                <a16:creationId xmlns:a16="http://schemas.microsoft.com/office/drawing/2014/main" id="{3752AD51-39F9-4AD6-9186-EEA3CD411771}"/>
              </a:ext>
              <a:ext uri="{C183D7F6-B498-43B3-948B-1728B52AA6E4}">
                <adec:decorative xmlns:adec="http://schemas.microsoft.com/office/drawing/2017/decorative" val="1"/>
              </a:ext>
            </a:extLst>
          </p:cNvPr>
          <p:cNvSpPr>
            <a:spLocks/>
          </p:cNvSpPr>
          <p:nvPr/>
        </p:nvSpPr>
        <p:spPr bwMode="black">
          <a:xfrm>
            <a:off x="5129041" y="2891763"/>
            <a:ext cx="167359" cy="111023"/>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5" name="Freeform 37">
            <a:extLst>
              <a:ext uri="{FF2B5EF4-FFF2-40B4-BE49-F238E27FC236}">
                <a16:creationId xmlns:a16="http://schemas.microsoft.com/office/drawing/2014/main" id="{B0A8A872-7E2E-44EA-AE27-F0E2FBBD1637}"/>
              </a:ext>
              <a:ext uri="{C183D7F6-B498-43B3-948B-1728B52AA6E4}">
                <adec:decorative xmlns:adec="http://schemas.microsoft.com/office/drawing/2017/decorative" val="1"/>
              </a:ext>
            </a:extLst>
          </p:cNvPr>
          <p:cNvSpPr>
            <a:spLocks noEditPoints="1"/>
          </p:cNvSpPr>
          <p:nvPr/>
        </p:nvSpPr>
        <p:spPr bwMode="black">
          <a:xfrm>
            <a:off x="5313178" y="2891763"/>
            <a:ext cx="94220" cy="113934"/>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6" name="Freeform 38">
            <a:extLst>
              <a:ext uri="{FF2B5EF4-FFF2-40B4-BE49-F238E27FC236}">
                <a16:creationId xmlns:a16="http://schemas.microsoft.com/office/drawing/2014/main" id="{13EC748D-D089-4A54-9FC9-EA1DB4AE17C6}"/>
              </a:ext>
              <a:ext uri="{C183D7F6-B498-43B3-948B-1728B52AA6E4}">
                <adec:decorative xmlns:adec="http://schemas.microsoft.com/office/drawing/2017/decorative" val="1"/>
              </a:ext>
            </a:extLst>
          </p:cNvPr>
          <p:cNvSpPr>
            <a:spLocks/>
          </p:cNvSpPr>
          <p:nvPr/>
        </p:nvSpPr>
        <p:spPr bwMode="black">
          <a:xfrm>
            <a:off x="5419875" y="2861409"/>
            <a:ext cx="70988" cy="144288"/>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7" name="Freeform 39">
            <a:extLst>
              <a:ext uri="{FF2B5EF4-FFF2-40B4-BE49-F238E27FC236}">
                <a16:creationId xmlns:a16="http://schemas.microsoft.com/office/drawing/2014/main" id="{0A303CCF-2BCA-4BD1-BB84-0F48FFFA3AC2}"/>
              </a:ext>
              <a:ext uri="{C183D7F6-B498-43B3-948B-1728B52AA6E4}">
                <adec:decorative xmlns:adec="http://schemas.microsoft.com/office/drawing/2017/decorative" val="1"/>
              </a:ext>
            </a:extLst>
          </p:cNvPr>
          <p:cNvSpPr>
            <a:spLocks noEditPoints="1"/>
          </p:cNvSpPr>
          <p:nvPr/>
        </p:nvSpPr>
        <p:spPr bwMode="black">
          <a:xfrm>
            <a:off x="5569595" y="2851013"/>
            <a:ext cx="104115" cy="151773"/>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708" name="Freeform 40">
            <a:extLst>
              <a:ext uri="{FF2B5EF4-FFF2-40B4-BE49-F238E27FC236}">
                <a16:creationId xmlns:a16="http://schemas.microsoft.com/office/drawing/2014/main" id="{1964328C-8765-4576-BD05-B9CA89612D44}"/>
              </a:ext>
              <a:ext uri="{C183D7F6-B498-43B3-948B-1728B52AA6E4}">
                <adec:decorative xmlns:adec="http://schemas.microsoft.com/office/drawing/2017/decorative" val="1"/>
              </a:ext>
            </a:extLst>
          </p:cNvPr>
          <p:cNvSpPr>
            <a:spLocks noEditPoints="1"/>
          </p:cNvSpPr>
          <p:nvPr/>
        </p:nvSpPr>
        <p:spPr bwMode="black">
          <a:xfrm>
            <a:off x="5673280" y="2891763"/>
            <a:ext cx="114871" cy="113934"/>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2" name="Freeform 25">
            <a:extLst>
              <a:ext uri="{FF2B5EF4-FFF2-40B4-BE49-F238E27FC236}">
                <a16:creationId xmlns:a16="http://schemas.microsoft.com/office/drawing/2014/main" id="{A9983107-7E76-46CC-AFB7-541EE2EB51FB}"/>
              </a:ext>
              <a:ext uri="{C183D7F6-B498-43B3-948B-1728B52AA6E4}">
                <adec:decorative xmlns:adec="http://schemas.microsoft.com/office/drawing/2017/decorative" val="1"/>
              </a:ext>
            </a:extLst>
          </p:cNvPr>
          <p:cNvSpPr>
            <a:spLocks noEditPoints="1"/>
          </p:cNvSpPr>
          <p:nvPr/>
        </p:nvSpPr>
        <p:spPr bwMode="black">
          <a:xfrm>
            <a:off x="4785439" y="3904449"/>
            <a:ext cx="150105" cy="156849"/>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3" name="Freeform 26">
            <a:extLst>
              <a:ext uri="{FF2B5EF4-FFF2-40B4-BE49-F238E27FC236}">
                <a16:creationId xmlns:a16="http://schemas.microsoft.com/office/drawing/2014/main" id="{400C036A-FF14-46B4-ABEC-1C208352FA1E}"/>
              </a:ext>
              <a:ext uri="{C183D7F6-B498-43B3-948B-1728B52AA6E4}">
                <adec:decorative xmlns:adec="http://schemas.microsoft.com/office/drawing/2017/decorative" val="1"/>
              </a:ext>
            </a:extLst>
          </p:cNvPr>
          <p:cNvSpPr>
            <a:spLocks noEditPoints="1"/>
          </p:cNvSpPr>
          <p:nvPr/>
        </p:nvSpPr>
        <p:spPr bwMode="black">
          <a:xfrm>
            <a:off x="4957270" y="3898403"/>
            <a:ext cx="107970" cy="162894"/>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4" name="Freeform 27">
            <a:extLst>
              <a:ext uri="{FF2B5EF4-FFF2-40B4-BE49-F238E27FC236}">
                <a16:creationId xmlns:a16="http://schemas.microsoft.com/office/drawing/2014/main" id="{94A75B35-9C69-4116-BD45-5190250BCF98}"/>
              </a:ext>
              <a:ext uri="{C183D7F6-B498-43B3-948B-1728B52AA6E4}">
                <adec:decorative xmlns:adec="http://schemas.microsoft.com/office/drawing/2017/decorative" val="1"/>
              </a:ext>
            </a:extLst>
          </p:cNvPr>
          <p:cNvSpPr>
            <a:spLocks/>
          </p:cNvSpPr>
          <p:nvPr/>
        </p:nvSpPr>
        <p:spPr bwMode="black">
          <a:xfrm>
            <a:off x="5087295" y="3948671"/>
            <a:ext cx="64519" cy="109763"/>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5" name="Freeform 28">
            <a:extLst>
              <a:ext uri="{FF2B5EF4-FFF2-40B4-BE49-F238E27FC236}">
                <a16:creationId xmlns:a16="http://schemas.microsoft.com/office/drawing/2014/main" id="{4B8A21B8-4598-4E6D-AAB9-E6F7A61E8417}"/>
              </a:ext>
              <a:ext uri="{C183D7F6-B498-43B3-948B-1728B52AA6E4}">
                <adec:decorative xmlns:adec="http://schemas.microsoft.com/office/drawing/2017/decorative" val="1"/>
              </a:ext>
            </a:extLst>
          </p:cNvPr>
          <p:cNvSpPr>
            <a:spLocks noEditPoints="1"/>
          </p:cNvSpPr>
          <p:nvPr/>
        </p:nvSpPr>
        <p:spPr bwMode="black">
          <a:xfrm>
            <a:off x="5162677" y="3897449"/>
            <a:ext cx="30942" cy="16098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6" name="Freeform 29">
            <a:extLst>
              <a:ext uri="{FF2B5EF4-FFF2-40B4-BE49-F238E27FC236}">
                <a16:creationId xmlns:a16="http://schemas.microsoft.com/office/drawing/2014/main" id="{04209A5A-881C-4CDD-8539-A049025BCD8D}"/>
              </a:ext>
              <a:ext uri="{C183D7F6-B498-43B3-948B-1728B52AA6E4}">
                <adec:decorative xmlns:adec="http://schemas.microsoft.com/office/drawing/2017/decorative" val="1"/>
              </a:ext>
            </a:extLst>
          </p:cNvPr>
          <p:cNvSpPr>
            <a:spLocks noEditPoints="1"/>
          </p:cNvSpPr>
          <p:nvPr/>
        </p:nvSpPr>
        <p:spPr bwMode="black">
          <a:xfrm>
            <a:off x="5211725" y="3948035"/>
            <a:ext cx="108629" cy="161621"/>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7" name="Freeform 30">
            <a:extLst>
              <a:ext uri="{FF2B5EF4-FFF2-40B4-BE49-F238E27FC236}">
                <a16:creationId xmlns:a16="http://schemas.microsoft.com/office/drawing/2014/main" id="{7F941F70-B135-4EE8-AC2E-7E2E3968DD89}"/>
              </a:ext>
              <a:ext uri="{C183D7F6-B498-43B3-948B-1728B52AA6E4}">
                <adec:decorative xmlns:adec="http://schemas.microsoft.com/office/drawing/2017/decorative" val="1"/>
              </a:ext>
            </a:extLst>
          </p:cNvPr>
          <p:cNvSpPr>
            <a:spLocks noEditPoints="1"/>
          </p:cNvSpPr>
          <p:nvPr/>
        </p:nvSpPr>
        <p:spPr bwMode="black">
          <a:xfrm>
            <a:off x="5340762" y="3948035"/>
            <a:ext cx="93157" cy="113262"/>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8" name="Freeform 31">
            <a:extLst>
              <a:ext uri="{FF2B5EF4-FFF2-40B4-BE49-F238E27FC236}">
                <a16:creationId xmlns:a16="http://schemas.microsoft.com/office/drawing/2014/main" id="{DA703358-9490-41FB-92E6-76F24698C6DA}"/>
              </a:ext>
              <a:ext uri="{C183D7F6-B498-43B3-948B-1728B52AA6E4}">
                <adec:decorative xmlns:adec="http://schemas.microsoft.com/office/drawing/2017/decorative" val="1"/>
              </a:ext>
            </a:extLst>
          </p:cNvPr>
          <p:cNvSpPr>
            <a:spLocks noEditPoints="1"/>
          </p:cNvSpPr>
          <p:nvPr/>
        </p:nvSpPr>
        <p:spPr bwMode="black">
          <a:xfrm>
            <a:off x="5450379" y="3898403"/>
            <a:ext cx="108629" cy="162894"/>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9" name="Freeform 32">
            <a:extLst>
              <a:ext uri="{FF2B5EF4-FFF2-40B4-BE49-F238E27FC236}">
                <a16:creationId xmlns:a16="http://schemas.microsoft.com/office/drawing/2014/main" id="{EE396A94-626A-48D0-A59D-C2256CA69E8C}"/>
              </a:ext>
              <a:ext uri="{C183D7F6-B498-43B3-948B-1728B52AA6E4}">
                <adec:decorative xmlns:adec="http://schemas.microsoft.com/office/drawing/2017/decorative" val="1"/>
              </a:ext>
            </a:extLst>
          </p:cNvPr>
          <p:cNvSpPr>
            <a:spLocks noEditPoints="1"/>
          </p:cNvSpPr>
          <p:nvPr/>
        </p:nvSpPr>
        <p:spPr bwMode="black">
          <a:xfrm>
            <a:off x="5580075" y="3948035"/>
            <a:ext cx="115212" cy="113262"/>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5" name="Freeform 29">
            <a:extLst>
              <a:ext uri="{FF2B5EF4-FFF2-40B4-BE49-F238E27FC236}">
                <a16:creationId xmlns:a16="http://schemas.microsoft.com/office/drawing/2014/main" id="{26AFF426-47FE-4C67-BCE6-F9A9FD5AB695}"/>
              </a:ext>
              <a:ext uri="{C183D7F6-B498-43B3-948B-1728B52AA6E4}">
                <adec:decorative xmlns:adec="http://schemas.microsoft.com/office/drawing/2017/decorative" val="1"/>
              </a:ext>
            </a:extLst>
          </p:cNvPr>
          <p:cNvSpPr>
            <a:spLocks/>
          </p:cNvSpPr>
          <p:nvPr/>
        </p:nvSpPr>
        <p:spPr bwMode="black">
          <a:xfrm>
            <a:off x="4892907" y="4999142"/>
            <a:ext cx="92143" cy="12033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6" name="Freeform 30">
            <a:extLst>
              <a:ext uri="{FF2B5EF4-FFF2-40B4-BE49-F238E27FC236}">
                <a16:creationId xmlns:a16="http://schemas.microsoft.com/office/drawing/2014/main" id="{CF8FF6FA-726C-4849-8940-6FA8E4270DEE}"/>
              </a:ext>
              <a:ext uri="{C183D7F6-B498-43B3-948B-1728B52AA6E4}">
                <adec:decorative xmlns:adec="http://schemas.microsoft.com/office/drawing/2017/decorative" val="1"/>
              </a:ext>
            </a:extLst>
          </p:cNvPr>
          <p:cNvSpPr>
            <a:spLocks/>
          </p:cNvSpPr>
          <p:nvPr/>
        </p:nvSpPr>
        <p:spPr bwMode="black">
          <a:xfrm>
            <a:off x="5008277" y="5001718"/>
            <a:ext cx="105469" cy="114818"/>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7" name="Freeform 31">
            <a:extLst>
              <a:ext uri="{FF2B5EF4-FFF2-40B4-BE49-F238E27FC236}">
                <a16:creationId xmlns:a16="http://schemas.microsoft.com/office/drawing/2014/main" id="{B09576DC-B243-4DEE-8AC4-06B8A09E6E61}"/>
              </a:ext>
              <a:ext uri="{C183D7F6-B498-43B3-948B-1728B52AA6E4}">
                <adec:decorative xmlns:adec="http://schemas.microsoft.com/office/drawing/2017/decorative" val="1"/>
              </a:ext>
            </a:extLst>
          </p:cNvPr>
          <p:cNvSpPr>
            <a:spLocks noEditPoints="1"/>
          </p:cNvSpPr>
          <p:nvPr/>
        </p:nvSpPr>
        <p:spPr bwMode="black">
          <a:xfrm>
            <a:off x="5135449" y="4999142"/>
            <a:ext cx="99759" cy="12033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8" name="Freeform 32">
            <a:extLst>
              <a:ext uri="{FF2B5EF4-FFF2-40B4-BE49-F238E27FC236}">
                <a16:creationId xmlns:a16="http://schemas.microsoft.com/office/drawing/2014/main" id="{85AFBCDD-6E68-4A58-8209-B91FF712667F}"/>
              </a:ext>
              <a:ext uri="{C183D7F6-B498-43B3-948B-1728B52AA6E4}">
                <adec:decorative xmlns:adec="http://schemas.microsoft.com/office/drawing/2017/decorative" val="1"/>
              </a:ext>
            </a:extLst>
          </p:cNvPr>
          <p:cNvSpPr>
            <a:spLocks/>
          </p:cNvSpPr>
          <p:nvPr/>
        </p:nvSpPr>
        <p:spPr bwMode="black">
          <a:xfrm>
            <a:off x="5251580" y="4999142"/>
            <a:ext cx="92524" cy="12033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9" name="Freeform 551">
            <a:extLst>
              <a:ext uri="{FF2B5EF4-FFF2-40B4-BE49-F238E27FC236}">
                <a16:creationId xmlns:a16="http://schemas.microsoft.com/office/drawing/2014/main" id="{5005A484-77D8-46C7-93B0-B12374AF7450}"/>
              </a:ext>
              <a:ext uri="{C183D7F6-B498-43B3-948B-1728B52AA6E4}">
                <adec:decorative xmlns:adec="http://schemas.microsoft.com/office/drawing/2017/decorative" val="1"/>
              </a:ext>
            </a:extLst>
          </p:cNvPr>
          <p:cNvSpPr>
            <a:spLocks/>
          </p:cNvSpPr>
          <p:nvPr/>
        </p:nvSpPr>
        <p:spPr bwMode="black">
          <a:xfrm>
            <a:off x="5366950" y="5001718"/>
            <a:ext cx="109658" cy="114818"/>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0" name="Freeform 552">
            <a:extLst>
              <a:ext uri="{FF2B5EF4-FFF2-40B4-BE49-F238E27FC236}">
                <a16:creationId xmlns:a16="http://schemas.microsoft.com/office/drawing/2014/main" id="{8732CB1A-C2E0-47D0-A48C-44FD30A7A2E7}"/>
              </a:ext>
              <a:ext uri="{C183D7F6-B498-43B3-948B-1728B52AA6E4}">
                <adec:decorative xmlns:adec="http://schemas.microsoft.com/office/drawing/2017/decorative" val="1"/>
              </a:ext>
            </a:extLst>
          </p:cNvPr>
          <p:cNvSpPr>
            <a:spLocks noEditPoints="1"/>
          </p:cNvSpPr>
          <p:nvPr/>
        </p:nvSpPr>
        <p:spPr bwMode="black">
          <a:xfrm>
            <a:off x="5501357" y="4945045"/>
            <a:ext cx="118035" cy="174434"/>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91" name="Freeform 553">
            <a:extLst>
              <a:ext uri="{FF2B5EF4-FFF2-40B4-BE49-F238E27FC236}">
                <a16:creationId xmlns:a16="http://schemas.microsoft.com/office/drawing/2014/main" id="{6164708C-CE7A-44CC-A24C-ACDD6E650D6B}"/>
              </a:ext>
              <a:ext uri="{C183D7F6-B498-43B3-948B-1728B52AA6E4}">
                <adec:decorative xmlns:adec="http://schemas.microsoft.com/office/drawing/2017/decorative" val="1"/>
              </a:ext>
            </a:extLst>
          </p:cNvPr>
          <p:cNvSpPr>
            <a:spLocks noEditPoints="1"/>
          </p:cNvSpPr>
          <p:nvPr/>
        </p:nvSpPr>
        <p:spPr bwMode="black">
          <a:xfrm>
            <a:off x="5633480" y="4999142"/>
            <a:ext cx="122223" cy="12033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0" name="Freeform 22">
            <a:extLst>
              <a:ext uri="{FF2B5EF4-FFF2-40B4-BE49-F238E27FC236}">
                <a16:creationId xmlns:a16="http://schemas.microsoft.com/office/drawing/2014/main" id="{8091695E-392D-4FD2-A56C-EE59C19D70E2}"/>
              </a:ext>
              <a:ext uri="{C183D7F6-B498-43B3-948B-1728B52AA6E4}">
                <adec:decorative xmlns:adec="http://schemas.microsoft.com/office/drawing/2017/decorative" val="1"/>
              </a:ext>
            </a:extLst>
          </p:cNvPr>
          <p:cNvSpPr>
            <a:spLocks noEditPoints="1"/>
          </p:cNvSpPr>
          <p:nvPr/>
        </p:nvSpPr>
        <p:spPr bwMode="black">
          <a:xfrm>
            <a:off x="6264302" y="4961627"/>
            <a:ext cx="128854" cy="14715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1" name="Freeform 23">
            <a:extLst>
              <a:ext uri="{FF2B5EF4-FFF2-40B4-BE49-F238E27FC236}">
                <a16:creationId xmlns:a16="http://schemas.microsoft.com/office/drawing/2014/main" id="{45D2F3F7-6F4C-4C72-ADB7-F5FE23C02340}"/>
              </a:ext>
              <a:ext uri="{C183D7F6-B498-43B3-948B-1728B52AA6E4}">
                <adec:decorative xmlns:adec="http://schemas.microsoft.com/office/drawing/2017/decorative" val="1"/>
              </a:ext>
            </a:extLst>
          </p:cNvPr>
          <p:cNvSpPr>
            <a:spLocks noEditPoints="1"/>
          </p:cNvSpPr>
          <p:nvPr/>
        </p:nvSpPr>
        <p:spPr bwMode="black">
          <a:xfrm>
            <a:off x="6405336" y="5001280"/>
            <a:ext cx="90710" cy="110289"/>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2" name="Freeform 24">
            <a:extLst>
              <a:ext uri="{FF2B5EF4-FFF2-40B4-BE49-F238E27FC236}">
                <a16:creationId xmlns:a16="http://schemas.microsoft.com/office/drawing/2014/main" id="{C367A467-A7D6-4609-9D23-F2978518C52D}"/>
              </a:ext>
              <a:ext uri="{C183D7F6-B498-43B3-948B-1728B52AA6E4}">
                <adec:decorative xmlns:adec="http://schemas.microsoft.com/office/drawing/2017/decorative" val="1"/>
              </a:ext>
            </a:extLst>
          </p:cNvPr>
          <p:cNvSpPr>
            <a:spLocks/>
          </p:cNvSpPr>
          <p:nvPr/>
        </p:nvSpPr>
        <p:spPr bwMode="black">
          <a:xfrm>
            <a:off x="6519765" y="5001280"/>
            <a:ext cx="96801" cy="107500"/>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3" name="Freeform 25">
            <a:extLst>
              <a:ext uri="{FF2B5EF4-FFF2-40B4-BE49-F238E27FC236}">
                <a16:creationId xmlns:a16="http://schemas.microsoft.com/office/drawing/2014/main" id="{E5206B62-6715-4969-88C0-833D5751E945}"/>
              </a:ext>
              <a:ext uri="{C183D7F6-B498-43B3-948B-1728B52AA6E4}">
                <adec:decorative xmlns:adec="http://schemas.microsoft.com/office/drawing/2017/decorative" val="1"/>
              </a:ext>
            </a:extLst>
          </p:cNvPr>
          <p:cNvSpPr>
            <a:spLocks/>
          </p:cNvSpPr>
          <p:nvPr/>
        </p:nvSpPr>
        <p:spPr bwMode="black">
          <a:xfrm>
            <a:off x="6643170" y="4952952"/>
            <a:ext cx="99686" cy="155828"/>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84" name="Freeform 26">
            <a:extLst>
              <a:ext uri="{FF2B5EF4-FFF2-40B4-BE49-F238E27FC236}">
                <a16:creationId xmlns:a16="http://schemas.microsoft.com/office/drawing/2014/main" id="{E0F3B034-EBF7-4374-B7DD-7F3E2F4E0C43}"/>
              </a:ext>
              <a:ext uri="{C183D7F6-B498-43B3-948B-1728B52AA6E4}">
                <adec:decorative xmlns:adec="http://schemas.microsoft.com/office/drawing/2017/decorative" val="1"/>
              </a:ext>
            </a:extLst>
          </p:cNvPr>
          <p:cNvSpPr>
            <a:spLocks noEditPoints="1"/>
          </p:cNvSpPr>
          <p:nvPr/>
        </p:nvSpPr>
        <p:spPr bwMode="black">
          <a:xfrm>
            <a:off x="6739971" y="5001280"/>
            <a:ext cx="100005" cy="110289"/>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5" name="Freeform 19">
            <a:extLst>
              <a:ext uri="{FF2B5EF4-FFF2-40B4-BE49-F238E27FC236}">
                <a16:creationId xmlns:a16="http://schemas.microsoft.com/office/drawing/2014/main" id="{74BA912E-F6A8-49BF-B6B8-22617CE530DF}"/>
              </a:ext>
              <a:ext uri="{C183D7F6-B498-43B3-948B-1728B52AA6E4}">
                <adec:decorative xmlns:adec="http://schemas.microsoft.com/office/drawing/2017/decorative" val="1"/>
              </a:ext>
            </a:extLst>
          </p:cNvPr>
          <p:cNvSpPr>
            <a:spLocks noEditPoints="1"/>
          </p:cNvSpPr>
          <p:nvPr/>
        </p:nvSpPr>
        <p:spPr bwMode="black">
          <a:xfrm>
            <a:off x="8271625" y="5504531"/>
            <a:ext cx="186613" cy="186531"/>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6" name="Freeform 20">
            <a:extLst>
              <a:ext uri="{FF2B5EF4-FFF2-40B4-BE49-F238E27FC236}">
                <a16:creationId xmlns:a16="http://schemas.microsoft.com/office/drawing/2014/main" id="{748F07C7-2B9A-4A60-871E-872452E8E945}"/>
              </a:ext>
              <a:ext uri="{C183D7F6-B498-43B3-948B-1728B52AA6E4}">
                <adec:decorative xmlns:adec="http://schemas.microsoft.com/office/drawing/2017/decorative" val="1"/>
              </a:ext>
            </a:extLst>
          </p:cNvPr>
          <p:cNvSpPr>
            <a:spLocks noEditPoints="1"/>
          </p:cNvSpPr>
          <p:nvPr/>
        </p:nvSpPr>
        <p:spPr bwMode="black">
          <a:xfrm>
            <a:off x="8464013" y="5503062"/>
            <a:ext cx="195123" cy="188000"/>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7" name="Freeform 21">
            <a:extLst>
              <a:ext uri="{FF2B5EF4-FFF2-40B4-BE49-F238E27FC236}">
                <a16:creationId xmlns:a16="http://schemas.microsoft.com/office/drawing/2014/main" id="{B43E8C7F-BC23-404C-BD6E-5E827C77157D}"/>
              </a:ext>
              <a:ext uri="{C183D7F6-B498-43B3-948B-1728B52AA6E4}">
                <adec:decorative xmlns:adec="http://schemas.microsoft.com/office/drawing/2017/decorative" val="1"/>
              </a:ext>
            </a:extLst>
          </p:cNvPr>
          <p:cNvSpPr>
            <a:spLocks noEditPoints="1"/>
          </p:cNvSpPr>
          <p:nvPr/>
        </p:nvSpPr>
        <p:spPr bwMode="black">
          <a:xfrm>
            <a:off x="8677068" y="5503062"/>
            <a:ext cx="186005" cy="189469"/>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8" name="Freeform 22">
            <a:extLst>
              <a:ext uri="{FF2B5EF4-FFF2-40B4-BE49-F238E27FC236}">
                <a16:creationId xmlns:a16="http://schemas.microsoft.com/office/drawing/2014/main" id="{43FF9CEC-A8F7-457D-ADAE-A0ACF7D4BEDE}"/>
              </a:ext>
              <a:ext uri="{C183D7F6-B498-43B3-948B-1728B52AA6E4}">
                <adec:decorative xmlns:adec="http://schemas.microsoft.com/office/drawing/2017/decorative" val="1"/>
              </a:ext>
            </a:extLst>
          </p:cNvPr>
          <p:cNvSpPr>
            <a:spLocks/>
          </p:cNvSpPr>
          <p:nvPr/>
        </p:nvSpPr>
        <p:spPr bwMode="black">
          <a:xfrm>
            <a:off x="8881004" y="5503943"/>
            <a:ext cx="152269" cy="186531"/>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9" name="Freeform 23">
            <a:extLst>
              <a:ext uri="{FF2B5EF4-FFF2-40B4-BE49-F238E27FC236}">
                <a16:creationId xmlns:a16="http://schemas.microsoft.com/office/drawing/2014/main" id="{0DF4C8DF-DCFC-46E7-83BA-57D4DF17ADBD}"/>
              </a:ext>
              <a:ext uri="{C183D7F6-B498-43B3-948B-1728B52AA6E4}">
                <adec:decorative xmlns:adec="http://schemas.microsoft.com/office/drawing/2017/decorative" val="1"/>
              </a:ext>
            </a:extLst>
          </p:cNvPr>
          <p:cNvSpPr>
            <a:spLocks/>
          </p:cNvSpPr>
          <p:nvPr/>
        </p:nvSpPr>
        <p:spPr bwMode="black">
          <a:xfrm>
            <a:off x="9080686" y="5503062"/>
            <a:ext cx="186613" cy="187413"/>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0" name="Freeform 18">
            <a:extLst>
              <a:ext uri="{FF2B5EF4-FFF2-40B4-BE49-F238E27FC236}">
                <a16:creationId xmlns:a16="http://schemas.microsoft.com/office/drawing/2014/main" id="{F0CA4DED-390B-4038-AEA9-F94BBD3AEDA6}"/>
              </a:ext>
              <a:ext uri="{C183D7F6-B498-43B3-948B-1728B52AA6E4}">
                <adec:decorative xmlns:adec="http://schemas.microsoft.com/office/drawing/2017/decorative" val="1"/>
              </a:ext>
            </a:extLst>
          </p:cNvPr>
          <p:cNvSpPr>
            <a:spLocks/>
          </p:cNvSpPr>
          <p:nvPr/>
        </p:nvSpPr>
        <p:spPr bwMode="black">
          <a:xfrm>
            <a:off x="6554647" y="3857528"/>
            <a:ext cx="47809" cy="48285"/>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1" name="Freeform 19">
            <a:extLst>
              <a:ext uri="{FF2B5EF4-FFF2-40B4-BE49-F238E27FC236}">
                <a16:creationId xmlns:a16="http://schemas.microsoft.com/office/drawing/2014/main" id="{3173D573-3440-49D3-93E8-A890BC770C54}"/>
              </a:ext>
              <a:ext uri="{C183D7F6-B498-43B3-948B-1728B52AA6E4}">
                <adec:decorative xmlns:adec="http://schemas.microsoft.com/office/drawing/2017/decorative" val="1"/>
              </a:ext>
            </a:extLst>
          </p:cNvPr>
          <p:cNvSpPr>
            <a:spLocks/>
          </p:cNvSpPr>
          <p:nvPr/>
        </p:nvSpPr>
        <p:spPr bwMode="black">
          <a:xfrm>
            <a:off x="6116031" y="3875700"/>
            <a:ext cx="538533" cy="273875"/>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2" name="Freeform 20">
            <a:extLst>
              <a:ext uri="{FF2B5EF4-FFF2-40B4-BE49-F238E27FC236}">
                <a16:creationId xmlns:a16="http://schemas.microsoft.com/office/drawing/2014/main" id="{DB3AC298-6216-4189-8A46-2CE381C5E1D8}"/>
              </a:ext>
              <a:ext uri="{C183D7F6-B498-43B3-948B-1728B52AA6E4}">
                <adec:decorative xmlns:adec="http://schemas.microsoft.com/office/drawing/2017/decorative" val="1"/>
              </a:ext>
            </a:extLst>
          </p:cNvPr>
          <p:cNvSpPr>
            <a:spLocks/>
          </p:cNvSpPr>
          <p:nvPr/>
        </p:nvSpPr>
        <p:spPr bwMode="black">
          <a:xfrm>
            <a:off x="6548469" y="3896727"/>
            <a:ext cx="86756" cy="61005"/>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3" name="Freeform 21">
            <a:extLst>
              <a:ext uri="{FF2B5EF4-FFF2-40B4-BE49-F238E27FC236}">
                <a16:creationId xmlns:a16="http://schemas.microsoft.com/office/drawing/2014/main" id="{709A126B-317C-4C0F-87B7-6980C1A6F438}"/>
              </a:ext>
              <a:ext uri="{C183D7F6-B498-43B3-948B-1728B52AA6E4}">
                <adec:decorative xmlns:adec="http://schemas.microsoft.com/office/drawing/2017/decorative" val="1"/>
              </a:ext>
            </a:extLst>
          </p:cNvPr>
          <p:cNvSpPr>
            <a:spLocks/>
          </p:cNvSpPr>
          <p:nvPr/>
        </p:nvSpPr>
        <p:spPr bwMode="black">
          <a:xfrm>
            <a:off x="5897127" y="3953059"/>
            <a:ext cx="222665" cy="139923"/>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74" name="Freeform 22">
            <a:extLst>
              <a:ext uri="{FF2B5EF4-FFF2-40B4-BE49-F238E27FC236}">
                <a16:creationId xmlns:a16="http://schemas.microsoft.com/office/drawing/2014/main" id="{E2796C12-AF62-411A-A5AD-84DCDC4BED29}"/>
              </a:ext>
              <a:ext uri="{C183D7F6-B498-43B3-948B-1728B52AA6E4}">
                <adec:decorative xmlns:adec="http://schemas.microsoft.com/office/drawing/2017/decorative" val="1"/>
              </a:ext>
            </a:extLst>
          </p:cNvPr>
          <p:cNvSpPr>
            <a:spLocks/>
          </p:cNvSpPr>
          <p:nvPr/>
        </p:nvSpPr>
        <p:spPr bwMode="black">
          <a:xfrm>
            <a:off x="6026053" y="4081560"/>
            <a:ext cx="86756" cy="62823"/>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1" name="Freeform 27">
            <a:extLst>
              <a:ext uri="{FF2B5EF4-FFF2-40B4-BE49-F238E27FC236}">
                <a16:creationId xmlns:a16="http://schemas.microsoft.com/office/drawing/2014/main" id="{3E463591-421B-46DF-B0B3-89868F5ED47F}"/>
              </a:ext>
              <a:ext uri="{C183D7F6-B498-43B3-948B-1728B52AA6E4}">
                <adec:decorative xmlns:adec="http://schemas.microsoft.com/office/drawing/2017/decorative" val="1"/>
              </a:ext>
            </a:extLst>
          </p:cNvPr>
          <p:cNvSpPr>
            <a:spLocks/>
          </p:cNvSpPr>
          <p:nvPr/>
        </p:nvSpPr>
        <p:spPr bwMode="black">
          <a:xfrm>
            <a:off x="3194057" y="4926347"/>
            <a:ext cx="190663" cy="16960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2" name="Freeform 28">
            <a:extLst>
              <a:ext uri="{FF2B5EF4-FFF2-40B4-BE49-F238E27FC236}">
                <a16:creationId xmlns:a16="http://schemas.microsoft.com/office/drawing/2014/main" id="{6CEF8C20-F148-416C-AFC1-3954C18C0365}"/>
              </a:ext>
              <a:ext uri="{C183D7F6-B498-43B3-948B-1728B52AA6E4}">
                <adec:decorative xmlns:adec="http://schemas.microsoft.com/office/drawing/2017/decorative" val="1"/>
              </a:ext>
            </a:extLst>
          </p:cNvPr>
          <p:cNvSpPr>
            <a:spLocks/>
          </p:cNvSpPr>
          <p:nvPr/>
        </p:nvSpPr>
        <p:spPr bwMode="black">
          <a:xfrm>
            <a:off x="3418039" y="4974295"/>
            <a:ext cx="111806" cy="1252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3" name="Rectangle 29">
            <a:extLst>
              <a:ext uri="{FF2B5EF4-FFF2-40B4-BE49-F238E27FC236}">
                <a16:creationId xmlns:a16="http://schemas.microsoft.com/office/drawing/2014/main" id="{B9EF7620-F75E-4FAC-9517-510C563C2D2A}"/>
              </a:ext>
              <a:ext uri="{C183D7F6-B498-43B3-948B-1728B52AA6E4}">
                <adec:decorative xmlns:adec="http://schemas.microsoft.com/office/drawing/2017/decorative" val="1"/>
              </a:ext>
            </a:extLst>
          </p:cNvPr>
          <p:cNvSpPr>
            <a:spLocks noChangeArrowheads="1"/>
          </p:cNvSpPr>
          <p:nvPr/>
        </p:nvSpPr>
        <p:spPr bwMode="black">
          <a:xfrm>
            <a:off x="3563164" y="4915970"/>
            <a:ext cx="28136" cy="179983"/>
          </a:xfrm>
          <a:prstGeom prst="rect">
            <a:avLst/>
          </a:pr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4" name="Freeform 30">
            <a:extLst>
              <a:ext uri="{FF2B5EF4-FFF2-40B4-BE49-F238E27FC236}">
                <a16:creationId xmlns:a16="http://schemas.microsoft.com/office/drawing/2014/main" id="{714CDE2F-3E08-4392-8B08-1FEEBEB51A5C}"/>
              </a:ext>
              <a:ext uri="{C183D7F6-B498-43B3-948B-1728B52AA6E4}">
                <adec:decorative xmlns:adec="http://schemas.microsoft.com/office/drawing/2017/decorative" val="1"/>
              </a:ext>
            </a:extLst>
          </p:cNvPr>
          <p:cNvSpPr>
            <a:spLocks/>
          </p:cNvSpPr>
          <p:nvPr/>
        </p:nvSpPr>
        <p:spPr bwMode="black">
          <a:xfrm>
            <a:off x="3611293" y="4938155"/>
            <a:ext cx="80338" cy="210398"/>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5" name="Freeform 31">
            <a:extLst>
              <a:ext uri="{FF2B5EF4-FFF2-40B4-BE49-F238E27FC236}">
                <a16:creationId xmlns:a16="http://schemas.microsoft.com/office/drawing/2014/main" id="{44559B12-A86B-4E9A-A426-B6A0F95EFE31}"/>
              </a:ext>
              <a:ext uri="{C183D7F6-B498-43B3-948B-1728B52AA6E4}">
                <adec:decorative xmlns:adec="http://schemas.microsoft.com/office/drawing/2017/decorative" val="1"/>
              </a:ext>
            </a:extLst>
          </p:cNvPr>
          <p:cNvSpPr>
            <a:spLocks/>
          </p:cNvSpPr>
          <p:nvPr/>
        </p:nvSpPr>
        <p:spPr bwMode="black">
          <a:xfrm>
            <a:off x="3708291" y="4974295"/>
            <a:ext cx="111806" cy="1252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6" name="Freeform 32">
            <a:extLst>
              <a:ext uri="{FF2B5EF4-FFF2-40B4-BE49-F238E27FC236}">
                <a16:creationId xmlns:a16="http://schemas.microsoft.com/office/drawing/2014/main" id="{3090EA3C-0BD1-457C-965A-532B8C954D62}"/>
              </a:ext>
              <a:ext uri="{C183D7F6-B498-43B3-948B-1728B52AA6E4}">
                <adec:decorative xmlns:adec="http://schemas.microsoft.com/office/drawing/2017/decorative" val="1"/>
              </a:ext>
            </a:extLst>
          </p:cNvPr>
          <p:cNvSpPr>
            <a:spLocks/>
          </p:cNvSpPr>
          <p:nvPr/>
        </p:nvSpPr>
        <p:spPr bwMode="black">
          <a:xfrm>
            <a:off x="3853416" y="4971790"/>
            <a:ext cx="188071" cy="124163"/>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7" name="Freeform 33">
            <a:extLst>
              <a:ext uri="{FF2B5EF4-FFF2-40B4-BE49-F238E27FC236}">
                <a16:creationId xmlns:a16="http://schemas.microsoft.com/office/drawing/2014/main" id="{5433C7D5-8949-4F7D-895D-E6705E96127C}"/>
              </a:ext>
              <a:ext uri="{C183D7F6-B498-43B3-948B-1728B52AA6E4}">
                <adec:decorative xmlns:adec="http://schemas.microsoft.com/office/drawing/2017/decorative" val="1"/>
              </a:ext>
            </a:extLst>
          </p:cNvPr>
          <p:cNvSpPr>
            <a:spLocks noEditPoints="1"/>
          </p:cNvSpPr>
          <p:nvPr/>
        </p:nvSpPr>
        <p:spPr bwMode="black">
          <a:xfrm>
            <a:off x="4062590" y="4971790"/>
            <a:ext cx="114397" cy="127742"/>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8" name="Freeform 34">
            <a:extLst>
              <a:ext uri="{FF2B5EF4-FFF2-40B4-BE49-F238E27FC236}">
                <a16:creationId xmlns:a16="http://schemas.microsoft.com/office/drawing/2014/main" id="{359DEB49-FBA9-4B6C-9061-CD54EE4563E5}"/>
              </a:ext>
              <a:ext uri="{C183D7F6-B498-43B3-948B-1728B52AA6E4}">
                <adec:decorative xmlns:adec="http://schemas.microsoft.com/office/drawing/2017/decorative" val="1"/>
              </a:ext>
            </a:extLst>
          </p:cNvPr>
          <p:cNvSpPr>
            <a:spLocks/>
          </p:cNvSpPr>
          <p:nvPr/>
        </p:nvSpPr>
        <p:spPr bwMode="black">
          <a:xfrm>
            <a:off x="4191055" y="4971790"/>
            <a:ext cx="82929" cy="127742"/>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9" name="Freeform 35">
            <a:extLst>
              <a:ext uri="{FF2B5EF4-FFF2-40B4-BE49-F238E27FC236}">
                <a16:creationId xmlns:a16="http://schemas.microsoft.com/office/drawing/2014/main" id="{B4B5558D-F060-4BD2-91C7-D5CD86BCC007}"/>
              </a:ext>
              <a:ext uri="{C183D7F6-B498-43B3-948B-1728B52AA6E4}">
                <adec:decorative xmlns:adec="http://schemas.microsoft.com/office/drawing/2017/decorative" val="1"/>
              </a:ext>
            </a:extLst>
          </p:cNvPr>
          <p:cNvSpPr>
            <a:spLocks/>
          </p:cNvSpPr>
          <p:nvPr/>
        </p:nvSpPr>
        <p:spPr bwMode="black">
          <a:xfrm>
            <a:off x="4286202" y="4971790"/>
            <a:ext cx="98108" cy="127742"/>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6" name="Freeform 34">
            <a:extLst>
              <a:ext uri="{FF2B5EF4-FFF2-40B4-BE49-F238E27FC236}">
                <a16:creationId xmlns:a16="http://schemas.microsoft.com/office/drawing/2014/main" id="{C157241C-ADF2-44A4-BD39-4B310A622FE7}"/>
              </a:ext>
              <a:ext uri="{C183D7F6-B498-43B3-948B-1728B52AA6E4}">
                <adec:decorative xmlns:adec="http://schemas.microsoft.com/office/drawing/2017/decorative" val="1"/>
              </a:ext>
            </a:extLst>
          </p:cNvPr>
          <p:cNvSpPr>
            <a:spLocks/>
          </p:cNvSpPr>
          <p:nvPr/>
        </p:nvSpPr>
        <p:spPr bwMode="black">
          <a:xfrm>
            <a:off x="3194057" y="4458512"/>
            <a:ext cx="137766" cy="166439"/>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7" name="Freeform 35">
            <a:extLst>
              <a:ext uri="{FF2B5EF4-FFF2-40B4-BE49-F238E27FC236}">
                <a16:creationId xmlns:a16="http://schemas.microsoft.com/office/drawing/2014/main" id="{77C38A20-A6A4-4D05-8688-CEABF254FD85}"/>
              </a:ext>
              <a:ext uri="{C183D7F6-B498-43B3-948B-1728B52AA6E4}">
                <adec:decorative xmlns:adec="http://schemas.microsoft.com/office/drawing/2017/decorative" val="1"/>
              </a:ext>
            </a:extLst>
          </p:cNvPr>
          <p:cNvSpPr>
            <a:spLocks/>
          </p:cNvSpPr>
          <p:nvPr/>
        </p:nvSpPr>
        <p:spPr bwMode="black">
          <a:xfrm>
            <a:off x="3349950" y="4505816"/>
            <a:ext cx="123264" cy="119136"/>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8" name="Freeform 36">
            <a:extLst>
              <a:ext uri="{FF2B5EF4-FFF2-40B4-BE49-F238E27FC236}">
                <a16:creationId xmlns:a16="http://schemas.microsoft.com/office/drawing/2014/main" id="{35C41135-2374-45F7-87D4-504C2A44A57A}"/>
              </a:ext>
              <a:ext uri="{C183D7F6-B498-43B3-948B-1728B52AA6E4}">
                <adec:decorative xmlns:adec="http://schemas.microsoft.com/office/drawing/2017/decorative" val="1"/>
              </a:ext>
            </a:extLst>
          </p:cNvPr>
          <p:cNvSpPr>
            <a:spLocks noEditPoints="1"/>
          </p:cNvSpPr>
          <p:nvPr/>
        </p:nvSpPr>
        <p:spPr bwMode="black">
          <a:xfrm>
            <a:off x="3470675" y="4503363"/>
            <a:ext cx="103686" cy="12474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9" name="Rectangle 37">
            <a:extLst>
              <a:ext uri="{FF2B5EF4-FFF2-40B4-BE49-F238E27FC236}">
                <a16:creationId xmlns:a16="http://schemas.microsoft.com/office/drawing/2014/main" id="{066DFDF0-0CB5-4F2F-8D91-69E8C87BB5B3}"/>
              </a:ext>
              <a:ext uri="{C183D7F6-B498-43B3-948B-1728B52AA6E4}">
                <adec:decorative xmlns:adec="http://schemas.microsoft.com/office/drawing/2017/decorative" val="1"/>
              </a:ext>
            </a:extLst>
          </p:cNvPr>
          <p:cNvSpPr>
            <a:spLocks noChangeArrowheads="1"/>
          </p:cNvSpPr>
          <p:nvPr/>
        </p:nvSpPr>
        <p:spPr bwMode="black">
          <a:xfrm>
            <a:off x="3600827" y="4448701"/>
            <a:ext cx="27553" cy="176251"/>
          </a:xfrm>
          <a:prstGeom prst="rect">
            <a:avLst/>
          </a:pr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60" name="Freeform 38">
            <a:extLst>
              <a:ext uri="{FF2B5EF4-FFF2-40B4-BE49-F238E27FC236}">
                <a16:creationId xmlns:a16="http://schemas.microsoft.com/office/drawing/2014/main" id="{0E358E9D-6246-4A63-9575-D84B469F73F5}"/>
              </a:ext>
              <a:ext uri="{C183D7F6-B498-43B3-948B-1728B52AA6E4}">
                <adec:decorative xmlns:adec="http://schemas.microsoft.com/office/drawing/2017/decorative" val="1"/>
              </a:ext>
            </a:extLst>
          </p:cNvPr>
          <p:cNvSpPr>
            <a:spLocks noEditPoints="1"/>
          </p:cNvSpPr>
          <p:nvPr/>
        </p:nvSpPr>
        <p:spPr bwMode="black">
          <a:xfrm>
            <a:off x="3650496" y="4503363"/>
            <a:ext cx="102961" cy="124742"/>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7" name="Freeform 22">
            <a:extLst>
              <a:ext uri="{FF2B5EF4-FFF2-40B4-BE49-F238E27FC236}">
                <a16:creationId xmlns:a16="http://schemas.microsoft.com/office/drawing/2014/main" id="{BB382998-9555-4D0E-9C13-765D20567428}"/>
              </a:ext>
              <a:ext uri="{C183D7F6-B498-43B3-948B-1728B52AA6E4}">
                <adec:decorative xmlns:adec="http://schemas.microsoft.com/office/drawing/2017/decorative" val="1"/>
              </a:ext>
            </a:extLst>
          </p:cNvPr>
          <p:cNvSpPr>
            <a:spLocks/>
          </p:cNvSpPr>
          <p:nvPr/>
        </p:nvSpPr>
        <p:spPr bwMode="black">
          <a:xfrm>
            <a:off x="3194057" y="2867844"/>
            <a:ext cx="90368" cy="116781"/>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8" name="Freeform 23">
            <a:extLst>
              <a:ext uri="{FF2B5EF4-FFF2-40B4-BE49-F238E27FC236}">
                <a16:creationId xmlns:a16="http://schemas.microsoft.com/office/drawing/2014/main" id="{32382120-12E5-4CE5-8D0B-8C1CD0734E73}"/>
              </a:ext>
              <a:ext uri="{C183D7F6-B498-43B3-948B-1728B52AA6E4}">
                <adec:decorative xmlns:adec="http://schemas.microsoft.com/office/drawing/2017/decorative" val="1"/>
              </a:ext>
            </a:extLst>
          </p:cNvPr>
          <p:cNvSpPr>
            <a:spLocks/>
          </p:cNvSpPr>
          <p:nvPr/>
        </p:nvSpPr>
        <p:spPr bwMode="black">
          <a:xfrm>
            <a:off x="3289163" y="2870134"/>
            <a:ext cx="123197" cy="114491"/>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9" name="Freeform 24">
            <a:extLst>
              <a:ext uri="{FF2B5EF4-FFF2-40B4-BE49-F238E27FC236}">
                <a16:creationId xmlns:a16="http://schemas.microsoft.com/office/drawing/2014/main" id="{5CCF428D-9513-4144-908C-2A4FD48AAFA2}"/>
              </a:ext>
              <a:ext uri="{C183D7F6-B498-43B3-948B-1728B52AA6E4}">
                <adec:decorative xmlns:adec="http://schemas.microsoft.com/office/drawing/2017/decorative" val="1"/>
              </a:ext>
            </a:extLst>
          </p:cNvPr>
          <p:cNvSpPr>
            <a:spLocks/>
          </p:cNvSpPr>
          <p:nvPr/>
        </p:nvSpPr>
        <p:spPr bwMode="black">
          <a:xfrm>
            <a:off x="3414730" y="2867844"/>
            <a:ext cx="125567" cy="165194"/>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0" name="Freeform 25">
            <a:extLst>
              <a:ext uri="{FF2B5EF4-FFF2-40B4-BE49-F238E27FC236}">
                <a16:creationId xmlns:a16="http://schemas.microsoft.com/office/drawing/2014/main" id="{241C1A12-F3E1-4ACD-953B-5952601A335E}"/>
              </a:ext>
              <a:ext uri="{C183D7F6-B498-43B3-948B-1728B52AA6E4}">
                <adec:decorative xmlns:adec="http://schemas.microsoft.com/office/drawing/2017/decorative" val="1"/>
              </a:ext>
            </a:extLst>
          </p:cNvPr>
          <p:cNvSpPr>
            <a:spLocks noEditPoints="1"/>
          </p:cNvSpPr>
          <p:nvPr/>
        </p:nvSpPr>
        <p:spPr bwMode="black">
          <a:xfrm>
            <a:off x="3536235" y="2867844"/>
            <a:ext cx="131320" cy="116781"/>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1" name="Freeform 26">
            <a:extLst>
              <a:ext uri="{FF2B5EF4-FFF2-40B4-BE49-F238E27FC236}">
                <a16:creationId xmlns:a16="http://schemas.microsoft.com/office/drawing/2014/main" id="{15E456E0-A22E-4A66-B498-49539C00DA6D}"/>
              </a:ext>
              <a:ext uri="{C183D7F6-B498-43B3-948B-1728B52AA6E4}">
                <adec:decorative xmlns:adec="http://schemas.microsoft.com/office/drawing/2017/decorative" val="1"/>
              </a:ext>
            </a:extLst>
          </p:cNvPr>
          <p:cNvSpPr>
            <a:spLocks noEditPoints="1"/>
          </p:cNvSpPr>
          <p:nvPr/>
        </p:nvSpPr>
        <p:spPr bwMode="black">
          <a:xfrm>
            <a:off x="3680078" y="2867844"/>
            <a:ext cx="112705" cy="156690"/>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2" name="Freeform 27">
            <a:extLst>
              <a:ext uri="{FF2B5EF4-FFF2-40B4-BE49-F238E27FC236}">
                <a16:creationId xmlns:a16="http://schemas.microsoft.com/office/drawing/2014/main" id="{EF6986CF-A346-4B89-B4C3-EA0EFD6966A1}"/>
              </a:ext>
              <a:ext uri="{C183D7F6-B498-43B3-948B-1728B52AA6E4}">
                <adec:decorative xmlns:adec="http://schemas.microsoft.com/office/drawing/2017/decorative" val="1"/>
              </a:ext>
            </a:extLst>
          </p:cNvPr>
          <p:cNvSpPr>
            <a:spLocks/>
          </p:cNvSpPr>
          <p:nvPr/>
        </p:nvSpPr>
        <p:spPr bwMode="black">
          <a:xfrm>
            <a:off x="3814445" y="2870134"/>
            <a:ext cx="48061" cy="113510"/>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3" name="Freeform 28">
            <a:extLst>
              <a:ext uri="{FF2B5EF4-FFF2-40B4-BE49-F238E27FC236}">
                <a16:creationId xmlns:a16="http://schemas.microsoft.com/office/drawing/2014/main" id="{A98A68A6-85B8-4F5D-80B9-C85A67A229FC}"/>
              </a:ext>
              <a:ext uri="{C183D7F6-B498-43B3-948B-1728B52AA6E4}">
                <adec:decorative xmlns:adec="http://schemas.microsoft.com/office/drawing/2017/decorative" val="1"/>
              </a:ext>
            </a:extLst>
          </p:cNvPr>
          <p:cNvSpPr>
            <a:spLocks noEditPoints="1"/>
          </p:cNvSpPr>
          <p:nvPr/>
        </p:nvSpPr>
        <p:spPr bwMode="black">
          <a:xfrm>
            <a:off x="3871306" y="2870134"/>
            <a:ext cx="126921" cy="114491"/>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4" name="Freeform 29">
            <a:extLst>
              <a:ext uri="{FF2B5EF4-FFF2-40B4-BE49-F238E27FC236}">
                <a16:creationId xmlns:a16="http://schemas.microsoft.com/office/drawing/2014/main" id="{2820A778-CA15-49C1-967D-87C072A3EF48}"/>
              </a:ext>
              <a:ext uri="{C183D7F6-B498-43B3-948B-1728B52AA6E4}">
                <adec:decorative xmlns:adec="http://schemas.microsoft.com/office/drawing/2017/decorative" val="1"/>
              </a:ext>
            </a:extLst>
          </p:cNvPr>
          <p:cNvSpPr>
            <a:spLocks/>
          </p:cNvSpPr>
          <p:nvPr/>
        </p:nvSpPr>
        <p:spPr bwMode="black">
          <a:xfrm>
            <a:off x="4003980" y="2870134"/>
            <a:ext cx="112705" cy="114491"/>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55" name="Freeform 30">
            <a:extLst>
              <a:ext uri="{FF2B5EF4-FFF2-40B4-BE49-F238E27FC236}">
                <a16:creationId xmlns:a16="http://schemas.microsoft.com/office/drawing/2014/main" id="{94F44F81-1283-4441-9B3F-BAC398A44168}"/>
              </a:ext>
              <a:ext uri="{C183D7F6-B498-43B3-948B-1728B52AA6E4}">
                <adec:decorative xmlns:adec="http://schemas.microsoft.com/office/drawing/2017/decorative" val="1"/>
              </a:ext>
            </a:extLst>
          </p:cNvPr>
          <p:cNvSpPr>
            <a:spLocks noEditPoints="1"/>
          </p:cNvSpPr>
          <p:nvPr/>
        </p:nvSpPr>
        <p:spPr bwMode="black">
          <a:xfrm>
            <a:off x="4121424" y="2814523"/>
            <a:ext cx="167874" cy="170102"/>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4" name="Freeform 21">
            <a:extLst>
              <a:ext uri="{FF2B5EF4-FFF2-40B4-BE49-F238E27FC236}">
                <a16:creationId xmlns:a16="http://schemas.microsoft.com/office/drawing/2014/main" id="{2B913CB0-F66C-447D-9E49-EE82C747F6FC}"/>
              </a:ext>
              <a:ext uri="{C183D7F6-B498-43B3-948B-1728B52AA6E4}">
                <adec:decorative xmlns:adec="http://schemas.microsoft.com/office/drawing/2017/decorative" val="1"/>
              </a:ext>
            </a:extLst>
          </p:cNvPr>
          <p:cNvSpPr>
            <a:spLocks/>
          </p:cNvSpPr>
          <p:nvPr/>
        </p:nvSpPr>
        <p:spPr bwMode="black">
          <a:xfrm>
            <a:off x="5554142" y="4455600"/>
            <a:ext cx="129807" cy="169298"/>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5" name="Freeform 22">
            <a:extLst>
              <a:ext uri="{FF2B5EF4-FFF2-40B4-BE49-F238E27FC236}">
                <a16:creationId xmlns:a16="http://schemas.microsoft.com/office/drawing/2014/main" id="{3E7254C1-CBB7-4424-85A3-A7AD32882A1C}"/>
              </a:ext>
              <a:ext uri="{C183D7F6-B498-43B3-948B-1728B52AA6E4}">
                <adec:decorative xmlns:adec="http://schemas.microsoft.com/office/drawing/2017/decorative" val="1"/>
              </a:ext>
            </a:extLst>
          </p:cNvPr>
          <p:cNvSpPr>
            <a:spLocks noEditPoints="1"/>
          </p:cNvSpPr>
          <p:nvPr/>
        </p:nvSpPr>
        <p:spPr bwMode="black">
          <a:xfrm>
            <a:off x="5655184" y="4501221"/>
            <a:ext cx="105468" cy="126884"/>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6" name="Freeform 23">
            <a:extLst>
              <a:ext uri="{FF2B5EF4-FFF2-40B4-BE49-F238E27FC236}">
                <a16:creationId xmlns:a16="http://schemas.microsoft.com/office/drawing/2014/main" id="{82754E89-C09C-46F1-B9BC-EDF888770262}"/>
              </a:ext>
              <a:ext uri="{C183D7F6-B498-43B3-948B-1728B52AA6E4}">
                <adec:decorative xmlns:adec="http://schemas.microsoft.com/office/drawing/2017/decorative" val="1"/>
              </a:ext>
            </a:extLst>
          </p:cNvPr>
          <p:cNvSpPr>
            <a:spLocks/>
          </p:cNvSpPr>
          <p:nvPr/>
        </p:nvSpPr>
        <p:spPr bwMode="black">
          <a:xfrm>
            <a:off x="5787572" y="4445620"/>
            <a:ext cx="115056" cy="179278"/>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3" name="Freeform 24">
            <a:extLst>
              <a:ext uri="{FF2B5EF4-FFF2-40B4-BE49-F238E27FC236}">
                <a16:creationId xmlns:a16="http://schemas.microsoft.com/office/drawing/2014/main" id="{BF63B6DD-788E-4CF9-9F12-1F3CEC3E4371}"/>
              </a:ext>
              <a:ext uri="{C183D7F6-B498-43B3-948B-1728B52AA6E4}">
                <adec:decorative xmlns:adec="http://schemas.microsoft.com/office/drawing/2017/decorative" val="1"/>
              </a:ext>
            </a:extLst>
          </p:cNvPr>
          <p:cNvSpPr>
            <a:spLocks/>
          </p:cNvSpPr>
          <p:nvPr/>
        </p:nvSpPr>
        <p:spPr bwMode="black">
          <a:xfrm>
            <a:off x="7350052" y="3353032"/>
            <a:ext cx="116250" cy="151297"/>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4" name="Freeform 25">
            <a:extLst>
              <a:ext uri="{FF2B5EF4-FFF2-40B4-BE49-F238E27FC236}">
                <a16:creationId xmlns:a16="http://schemas.microsoft.com/office/drawing/2014/main" id="{0499FB00-7856-4302-B7BE-476471F16AFF}"/>
              </a:ext>
              <a:ext uri="{C183D7F6-B498-43B3-948B-1728B52AA6E4}">
                <adec:decorative xmlns:adec="http://schemas.microsoft.com/office/drawing/2017/decorative" val="1"/>
              </a:ext>
            </a:extLst>
          </p:cNvPr>
          <p:cNvSpPr>
            <a:spLocks noEditPoints="1"/>
          </p:cNvSpPr>
          <p:nvPr/>
        </p:nvSpPr>
        <p:spPr bwMode="black">
          <a:xfrm>
            <a:off x="7442853" y="3393568"/>
            <a:ext cx="102049" cy="113951"/>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5" name="Freeform 26">
            <a:extLst>
              <a:ext uri="{FF2B5EF4-FFF2-40B4-BE49-F238E27FC236}">
                <a16:creationId xmlns:a16="http://schemas.microsoft.com/office/drawing/2014/main" id="{68C157FD-6139-4F5E-9CB0-819E614ED68C}"/>
              </a:ext>
              <a:ext uri="{C183D7F6-B498-43B3-948B-1728B52AA6E4}">
                <adec:decorative xmlns:adec="http://schemas.microsoft.com/office/drawing/2017/decorative" val="1"/>
              </a:ext>
            </a:extLst>
          </p:cNvPr>
          <p:cNvSpPr>
            <a:spLocks/>
          </p:cNvSpPr>
          <p:nvPr/>
        </p:nvSpPr>
        <p:spPr bwMode="black">
          <a:xfrm>
            <a:off x="7557452" y="3393568"/>
            <a:ext cx="73316" cy="157681"/>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6" name="Freeform 27">
            <a:extLst>
              <a:ext uri="{FF2B5EF4-FFF2-40B4-BE49-F238E27FC236}">
                <a16:creationId xmlns:a16="http://schemas.microsoft.com/office/drawing/2014/main" id="{B9329426-852E-41A3-9569-0CD58ED3CE59}"/>
              </a:ext>
              <a:ext uri="{C183D7F6-B498-43B3-948B-1728B52AA6E4}">
                <adec:decorative xmlns:adec="http://schemas.microsoft.com/office/drawing/2017/decorative" val="1"/>
              </a:ext>
            </a:extLst>
          </p:cNvPr>
          <p:cNvSpPr>
            <a:spLocks noEditPoints="1"/>
          </p:cNvSpPr>
          <p:nvPr/>
        </p:nvSpPr>
        <p:spPr bwMode="black">
          <a:xfrm>
            <a:off x="7642327" y="3393568"/>
            <a:ext cx="102378" cy="113951"/>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7" name="Freeform 28">
            <a:extLst>
              <a:ext uri="{FF2B5EF4-FFF2-40B4-BE49-F238E27FC236}">
                <a16:creationId xmlns:a16="http://schemas.microsoft.com/office/drawing/2014/main" id="{A84C4922-54FA-4BD2-90F8-55D6C5D498E3}"/>
              </a:ext>
              <a:ext uri="{C183D7F6-B498-43B3-948B-1728B52AA6E4}">
                <adec:decorative xmlns:adec="http://schemas.microsoft.com/office/drawing/2017/decorative" val="1"/>
              </a:ext>
            </a:extLst>
          </p:cNvPr>
          <p:cNvSpPr>
            <a:spLocks/>
          </p:cNvSpPr>
          <p:nvPr/>
        </p:nvSpPr>
        <p:spPr bwMode="black">
          <a:xfrm>
            <a:off x="7764190" y="3343775"/>
            <a:ext cx="103040" cy="160553"/>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8" name="Freeform 29">
            <a:extLst>
              <a:ext uri="{FF2B5EF4-FFF2-40B4-BE49-F238E27FC236}">
                <a16:creationId xmlns:a16="http://schemas.microsoft.com/office/drawing/2014/main" id="{769A252F-1EC2-46B5-A364-0BF0DC88F366}"/>
              </a:ext>
              <a:ext uri="{C183D7F6-B498-43B3-948B-1728B52AA6E4}">
                <adec:decorative xmlns:adec="http://schemas.microsoft.com/office/drawing/2017/decorative" val="1"/>
              </a:ext>
            </a:extLst>
          </p:cNvPr>
          <p:cNvSpPr>
            <a:spLocks/>
          </p:cNvSpPr>
          <p:nvPr/>
        </p:nvSpPr>
        <p:spPr bwMode="black">
          <a:xfrm>
            <a:off x="7878788" y="3343775"/>
            <a:ext cx="103700" cy="160553"/>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9" name="Freeform 30">
            <a:extLst>
              <a:ext uri="{FF2B5EF4-FFF2-40B4-BE49-F238E27FC236}">
                <a16:creationId xmlns:a16="http://schemas.microsoft.com/office/drawing/2014/main" id="{39F7D72C-5EEF-43E8-958B-899F0F948829}"/>
              </a:ext>
              <a:ext uri="{C183D7F6-B498-43B3-948B-1728B52AA6E4}">
                <adec:decorative xmlns:adec="http://schemas.microsoft.com/office/drawing/2017/decorative" val="1"/>
              </a:ext>
            </a:extLst>
          </p:cNvPr>
          <p:cNvSpPr>
            <a:spLocks noEditPoints="1"/>
          </p:cNvSpPr>
          <p:nvPr/>
        </p:nvSpPr>
        <p:spPr bwMode="black">
          <a:xfrm>
            <a:off x="7991075" y="3350478"/>
            <a:ext cx="100067" cy="157041"/>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0" name="Freeform 31">
            <a:extLst>
              <a:ext uri="{FF2B5EF4-FFF2-40B4-BE49-F238E27FC236}">
                <a16:creationId xmlns:a16="http://schemas.microsoft.com/office/drawing/2014/main" id="{135DDA94-C234-4EAB-BC82-8C3D7050C568}"/>
              </a:ext>
              <a:ext uri="{C183D7F6-B498-43B3-948B-1728B52AA6E4}">
                <adec:decorative xmlns:adec="http://schemas.microsoft.com/office/drawing/2017/decorative" val="1"/>
              </a:ext>
            </a:extLst>
          </p:cNvPr>
          <p:cNvSpPr>
            <a:spLocks/>
          </p:cNvSpPr>
          <p:nvPr/>
        </p:nvSpPr>
        <p:spPr bwMode="black">
          <a:xfrm>
            <a:off x="8120535" y="3394208"/>
            <a:ext cx="64730" cy="110120"/>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1" name="Rectangle 32">
            <a:extLst>
              <a:ext uri="{FF2B5EF4-FFF2-40B4-BE49-F238E27FC236}">
                <a16:creationId xmlns:a16="http://schemas.microsoft.com/office/drawing/2014/main" id="{C68D8D06-9C3E-484B-BEFB-6094FDFF3578}"/>
              </a:ext>
              <a:ext uri="{C183D7F6-B498-43B3-948B-1728B52AA6E4}">
                <adec:decorative xmlns:adec="http://schemas.microsoft.com/office/drawing/2017/decorative" val="1"/>
              </a:ext>
            </a:extLst>
          </p:cNvPr>
          <p:cNvSpPr>
            <a:spLocks noChangeArrowheads="1"/>
          </p:cNvSpPr>
          <p:nvPr/>
        </p:nvSpPr>
        <p:spPr bwMode="black">
          <a:xfrm>
            <a:off x="8198805" y="3343775"/>
            <a:ext cx="25430" cy="160553"/>
          </a:xfrm>
          <a:prstGeom prst="rect">
            <a:avLst/>
          </a:pr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2" name="Freeform 33">
            <a:extLst>
              <a:ext uri="{FF2B5EF4-FFF2-40B4-BE49-F238E27FC236}">
                <a16:creationId xmlns:a16="http://schemas.microsoft.com/office/drawing/2014/main" id="{B745A07B-B4F1-46C7-A57E-C477CF5DB1C8}"/>
              </a:ext>
              <a:ext uri="{C183D7F6-B498-43B3-948B-1728B52AA6E4}">
                <adec:decorative xmlns:adec="http://schemas.microsoft.com/office/drawing/2017/decorative" val="1"/>
              </a:ext>
            </a:extLst>
          </p:cNvPr>
          <p:cNvSpPr>
            <a:spLocks noEditPoints="1"/>
          </p:cNvSpPr>
          <p:nvPr/>
        </p:nvSpPr>
        <p:spPr bwMode="black">
          <a:xfrm>
            <a:off x="8245370" y="3393568"/>
            <a:ext cx="102378" cy="11395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43" name="Freeform 34">
            <a:extLst>
              <a:ext uri="{FF2B5EF4-FFF2-40B4-BE49-F238E27FC236}">
                <a16:creationId xmlns:a16="http://schemas.microsoft.com/office/drawing/2014/main" id="{65EC4941-BF5B-48FB-A855-5C199BD7A8D2}"/>
              </a:ext>
              <a:ext uri="{C183D7F6-B498-43B3-948B-1728B52AA6E4}">
                <adec:decorative xmlns:adec="http://schemas.microsoft.com/office/drawing/2017/decorative" val="1"/>
              </a:ext>
            </a:extLst>
          </p:cNvPr>
          <p:cNvSpPr>
            <a:spLocks/>
          </p:cNvSpPr>
          <p:nvPr/>
        </p:nvSpPr>
        <p:spPr bwMode="black">
          <a:xfrm>
            <a:off x="8367234" y="3394208"/>
            <a:ext cx="64730" cy="110120"/>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6" name="Freeform 24">
            <a:extLst>
              <a:ext uri="{FF2B5EF4-FFF2-40B4-BE49-F238E27FC236}">
                <a16:creationId xmlns:a16="http://schemas.microsoft.com/office/drawing/2014/main" id="{F2025159-41CA-474B-A98C-26D227FD1FFF}"/>
              </a:ext>
              <a:ext uri="{C183D7F6-B498-43B3-948B-1728B52AA6E4}">
                <adec:decorative xmlns:adec="http://schemas.microsoft.com/office/drawing/2017/decorative" val="1"/>
              </a:ext>
            </a:extLst>
          </p:cNvPr>
          <p:cNvSpPr>
            <a:spLocks/>
          </p:cNvSpPr>
          <p:nvPr/>
        </p:nvSpPr>
        <p:spPr bwMode="black">
          <a:xfrm>
            <a:off x="6846812" y="2768214"/>
            <a:ext cx="40155" cy="37713"/>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7" name="Freeform 25">
            <a:extLst>
              <a:ext uri="{FF2B5EF4-FFF2-40B4-BE49-F238E27FC236}">
                <a16:creationId xmlns:a16="http://schemas.microsoft.com/office/drawing/2014/main" id="{ABEBDA8F-D08E-4F83-A00E-BD03724929BF}"/>
              </a:ext>
              <a:ext uri="{C183D7F6-B498-43B3-948B-1728B52AA6E4}">
                <adec:decorative xmlns:adec="http://schemas.microsoft.com/office/drawing/2017/decorative" val="1"/>
              </a:ext>
            </a:extLst>
          </p:cNvPr>
          <p:cNvSpPr>
            <a:spLocks/>
          </p:cNvSpPr>
          <p:nvPr/>
        </p:nvSpPr>
        <p:spPr bwMode="black">
          <a:xfrm>
            <a:off x="6978846" y="2784658"/>
            <a:ext cx="39700" cy="37933"/>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8" name="Freeform 26">
            <a:extLst>
              <a:ext uri="{FF2B5EF4-FFF2-40B4-BE49-F238E27FC236}">
                <a16:creationId xmlns:a16="http://schemas.microsoft.com/office/drawing/2014/main" id="{8E0862F1-2D0E-43E9-8544-11A415338FF5}"/>
              </a:ext>
              <a:ext uri="{C183D7F6-B498-43B3-948B-1728B52AA6E4}">
                <adec:decorative xmlns:adec="http://schemas.microsoft.com/office/drawing/2017/decorative" val="1"/>
              </a:ext>
            </a:extLst>
          </p:cNvPr>
          <p:cNvSpPr>
            <a:spLocks/>
          </p:cNvSpPr>
          <p:nvPr/>
        </p:nvSpPr>
        <p:spPr bwMode="black">
          <a:xfrm>
            <a:off x="6879481" y="2797815"/>
            <a:ext cx="40155" cy="37713"/>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9" name="Freeform 27">
            <a:extLst>
              <a:ext uri="{FF2B5EF4-FFF2-40B4-BE49-F238E27FC236}">
                <a16:creationId xmlns:a16="http://schemas.microsoft.com/office/drawing/2014/main" id="{CE72D185-CA89-477D-834E-9594094230F5}"/>
              </a:ext>
              <a:ext uri="{C183D7F6-B498-43B3-948B-1728B52AA6E4}">
                <adec:decorative xmlns:adec="http://schemas.microsoft.com/office/drawing/2017/decorative" val="1"/>
              </a:ext>
            </a:extLst>
          </p:cNvPr>
          <p:cNvSpPr>
            <a:spLocks/>
          </p:cNvSpPr>
          <p:nvPr/>
        </p:nvSpPr>
        <p:spPr bwMode="black">
          <a:xfrm>
            <a:off x="6939599" y="2799788"/>
            <a:ext cx="39700" cy="37933"/>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0" name="Freeform 28">
            <a:extLst>
              <a:ext uri="{FF2B5EF4-FFF2-40B4-BE49-F238E27FC236}">
                <a16:creationId xmlns:a16="http://schemas.microsoft.com/office/drawing/2014/main" id="{CA47A7EF-415D-4A38-92B7-FA8BC0A829AE}"/>
              </a:ext>
              <a:ext uri="{C183D7F6-B498-43B3-948B-1728B52AA6E4}">
                <adec:decorative xmlns:adec="http://schemas.microsoft.com/office/drawing/2017/decorative" val="1"/>
              </a:ext>
            </a:extLst>
          </p:cNvPr>
          <p:cNvSpPr>
            <a:spLocks/>
          </p:cNvSpPr>
          <p:nvPr/>
        </p:nvSpPr>
        <p:spPr bwMode="black">
          <a:xfrm>
            <a:off x="6840233" y="2812724"/>
            <a:ext cx="40381" cy="37933"/>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1" name="Freeform 29">
            <a:extLst>
              <a:ext uri="{FF2B5EF4-FFF2-40B4-BE49-F238E27FC236}">
                <a16:creationId xmlns:a16="http://schemas.microsoft.com/office/drawing/2014/main" id="{23E93F5F-2ACD-4C52-ADBF-BE7A9BDD38A4}"/>
              </a:ext>
              <a:ext uri="{C183D7F6-B498-43B3-948B-1728B52AA6E4}">
                <adec:decorative xmlns:adec="http://schemas.microsoft.com/office/drawing/2017/decorative" val="1"/>
              </a:ext>
            </a:extLst>
          </p:cNvPr>
          <p:cNvSpPr>
            <a:spLocks/>
          </p:cNvSpPr>
          <p:nvPr/>
        </p:nvSpPr>
        <p:spPr bwMode="black">
          <a:xfrm>
            <a:off x="6241549" y="2862497"/>
            <a:ext cx="158802" cy="22321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32" name="Freeform 30">
            <a:extLst>
              <a:ext uri="{FF2B5EF4-FFF2-40B4-BE49-F238E27FC236}">
                <a16:creationId xmlns:a16="http://schemas.microsoft.com/office/drawing/2014/main" id="{48699808-2AC1-4DA4-816E-A1E39CCDBF03}"/>
              </a:ext>
              <a:ext uri="{C183D7F6-B498-43B3-948B-1728B52AA6E4}">
                <adec:decorative xmlns:adec="http://schemas.microsoft.com/office/drawing/2017/decorative" val="1"/>
              </a:ext>
            </a:extLst>
          </p:cNvPr>
          <p:cNvSpPr>
            <a:spLocks noEditPoints="1"/>
          </p:cNvSpPr>
          <p:nvPr/>
        </p:nvSpPr>
        <p:spPr bwMode="black">
          <a:xfrm>
            <a:off x="6410106" y="2761855"/>
            <a:ext cx="746825" cy="287454"/>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4" name="Freeform 20">
            <a:extLst>
              <a:ext uri="{FF2B5EF4-FFF2-40B4-BE49-F238E27FC236}">
                <a16:creationId xmlns:a16="http://schemas.microsoft.com/office/drawing/2014/main" id="{49ED9434-32C5-4ECA-A1B0-FFC447BCB795}"/>
              </a:ext>
              <a:ext uri="{C183D7F6-B498-43B3-948B-1728B52AA6E4}">
                <adec:decorative xmlns:adec="http://schemas.microsoft.com/office/drawing/2017/decorative" val="1"/>
              </a:ext>
            </a:extLst>
          </p:cNvPr>
          <p:cNvSpPr>
            <a:spLocks/>
          </p:cNvSpPr>
          <p:nvPr/>
        </p:nvSpPr>
        <p:spPr bwMode="black">
          <a:xfrm>
            <a:off x="7348575" y="4972353"/>
            <a:ext cx="114415" cy="150156"/>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5" name="Freeform 21">
            <a:extLst>
              <a:ext uri="{FF2B5EF4-FFF2-40B4-BE49-F238E27FC236}">
                <a16:creationId xmlns:a16="http://schemas.microsoft.com/office/drawing/2014/main" id="{C8D4DF8C-2194-43F8-93C4-F7B2C627B09C}"/>
              </a:ext>
              <a:ext uri="{C183D7F6-B498-43B3-948B-1728B52AA6E4}">
                <adec:decorative xmlns:adec="http://schemas.microsoft.com/office/drawing/2017/decorative" val="1"/>
              </a:ext>
            </a:extLst>
          </p:cNvPr>
          <p:cNvSpPr>
            <a:spLocks/>
          </p:cNvSpPr>
          <p:nvPr/>
        </p:nvSpPr>
        <p:spPr bwMode="black">
          <a:xfrm>
            <a:off x="7587186" y="5013904"/>
            <a:ext cx="159681" cy="106407"/>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6" name="Freeform 22">
            <a:extLst>
              <a:ext uri="{FF2B5EF4-FFF2-40B4-BE49-F238E27FC236}">
                <a16:creationId xmlns:a16="http://schemas.microsoft.com/office/drawing/2014/main" id="{000A3396-13F7-4CCE-B00A-8B1E32FA671D}"/>
              </a:ext>
              <a:ext uri="{C183D7F6-B498-43B3-948B-1728B52AA6E4}">
                <adec:decorative xmlns:adec="http://schemas.microsoft.com/office/drawing/2017/decorative" val="1"/>
              </a:ext>
            </a:extLst>
          </p:cNvPr>
          <p:cNvSpPr>
            <a:spLocks/>
          </p:cNvSpPr>
          <p:nvPr/>
        </p:nvSpPr>
        <p:spPr bwMode="black">
          <a:xfrm>
            <a:off x="7965462" y="5013904"/>
            <a:ext cx="95080" cy="106407"/>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7" name="Freeform 25">
            <a:extLst>
              <a:ext uri="{FF2B5EF4-FFF2-40B4-BE49-F238E27FC236}">
                <a16:creationId xmlns:a16="http://schemas.microsoft.com/office/drawing/2014/main" id="{6931CACC-AA57-4EB5-9D5A-79B3931A4F5F}"/>
              </a:ext>
              <a:ext uri="{C183D7F6-B498-43B3-948B-1728B52AA6E4}">
                <adec:decorative xmlns:adec="http://schemas.microsoft.com/office/drawing/2017/decorative" val="1"/>
              </a:ext>
            </a:extLst>
          </p:cNvPr>
          <p:cNvSpPr>
            <a:spLocks/>
          </p:cNvSpPr>
          <p:nvPr/>
        </p:nvSpPr>
        <p:spPr bwMode="black">
          <a:xfrm>
            <a:off x="7539191" y="4942014"/>
            <a:ext cx="37077" cy="27701"/>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8" name="Freeform 26">
            <a:extLst>
              <a:ext uri="{FF2B5EF4-FFF2-40B4-BE49-F238E27FC236}">
                <a16:creationId xmlns:a16="http://schemas.microsoft.com/office/drawing/2014/main" id="{2357F612-9E95-4434-8D02-142DDC4773AE}"/>
              </a:ext>
              <a:ext uri="{C183D7F6-B498-43B3-948B-1728B52AA6E4}">
                <adec:decorative xmlns:adec="http://schemas.microsoft.com/office/drawing/2017/decorative" val="1"/>
              </a:ext>
            </a:extLst>
          </p:cNvPr>
          <p:cNvSpPr>
            <a:spLocks/>
          </p:cNvSpPr>
          <p:nvPr/>
        </p:nvSpPr>
        <p:spPr bwMode="black">
          <a:xfrm>
            <a:off x="7924745" y="5014344"/>
            <a:ext cx="20017" cy="48147"/>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9" name="Freeform 36">
            <a:extLst>
              <a:ext uri="{FF2B5EF4-FFF2-40B4-BE49-F238E27FC236}">
                <a16:creationId xmlns:a16="http://schemas.microsoft.com/office/drawing/2014/main" id="{E5EC9A44-AC6E-41FE-BAB4-77F81CCD6CDD}"/>
              </a:ext>
              <a:ext uri="{C183D7F6-B498-43B3-948B-1728B52AA6E4}">
                <adec:decorative xmlns:adec="http://schemas.microsoft.com/office/drawing/2017/decorative" val="1"/>
              </a:ext>
            </a:extLst>
          </p:cNvPr>
          <p:cNvSpPr>
            <a:spLocks/>
          </p:cNvSpPr>
          <p:nvPr/>
        </p:nvSpPr>
        <p:spPr bwMode="black">
          <a:xfrm>
            <a:off x="7348575" y="4972353"/>
            <a:ext cx="114415" cy="150156"/>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0" name="Freeform 37">
            <a:extLst>
              <a:ext uri="{FF2B5EF4-FFF2-40B4-BE49-F238E27FC236}">
                <a16:creationId xmlns:a16="http://schemas.microsoft.com/office/drawing/2014/main" id="{E499842D-92E8-4DC8-A757-63C35CE23B17}"/>
              </a:ext>
              <a:ext uri="{C183D7F6-B498-43B3-948B-1728B52AA6E4}">
                <adec:decorative xmlns:adec="http://schemas.microsoft.com/office/drawing/2017/decorative" val="1"/>
              </a:ext>
            </a:extLst>
          </p:cNvPr>
          <p:cNvSpPr>
            <a:spLocks noEditPoints="1"/>
          </p:cNvSpPr>
          <p:nvPr/>
        </p:nvSpPr>
        <p:spPr bwMode="black">
          <a:xfrm>
            <a:off x="7474819" y="5013904"/>
            <a:ext cx="90077" cy="108605"/>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1" name="Freeform 38">
            <a:extLst>
              <a:ext uri="{FF2B5EF4-FFF2-40B4-BE49-F238E27FC236}">
                <a16:creationId xmlns:a16="http://schemas.microsoft.com/office/drawing/2014/main" id="{19547A63-0DE4-40DD-B669-ED5585673D4D}"/>
              </a:ext>
              <a:ext uri="{C183D7F6-B498-43B3-948B-1728B52AA6E4}">
                <adec:decorative xmlns:adec="http://schemas.microsoft.com/office/drawing/2017/decorative" val="1"/>
              </a:ext>
            </a:extLst>
          </p:cNvPr>
          <p:cNvSpPr>
            <a:spLocks/>
          </p:cNvSpPr>
          <p:nvPr/>
        </p:nvSpPr>
        <p:spPr bwMode="black">
          <a:xfrm>
            <a:off x="7587186" y="5013904"/>
            <a:ext cx="159681" cy="106407"/>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2" name="Freeform 39">
            <a:extLst>
              <a:ext uri="{FF2B5EF4-FFF2-40B4-BE49-F238E27FC236}">
                <a16:creationId xmlns:a16="http://schemas.microsoft.com/office/drawing/2014/main" id="{4B855E7F-8E15-47B3-9406-97BEB3DF8E97}"/>
              </a:ext>
              <a:ext uri="{C183D7F6-B498-43B3-948B-1728B52AA6E4}">
                <adec:decorative xmlns:adec="http://schemas.microsoft.com/office/drawing/2017/decorative" val="1"/>
              </a:ext>
            </a:extLst>
          </p:cNvPr>
          <p:cNvSpPr>
            <a:spLocks/>
          </p:cNvSpPr>
          <p:nvPr/>
        </p:nvSpPr>
        <p:spPr bwMode="black">
          <a:xfrm>
            <a:off x="7965462" y="5013904"/>
            <a:ext cx="95080" cy="106407"/>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3" name="Freeform 42">
            <a:extLst>
              <a:ext uri="{FF2B5EF4-FFF2-40B4-BE49-F238E27FC236}">
                <a16:creationId xmlns:a16="http://schemas.microsoft.com/office/drawing/2014/main" id="{5FCDDF41-142A-451F-9582-6CFFC4A1A0F2}"/>
              </a:ext>
              <a:ext uri="{C183D7F6-B498-43B3-948B-1728B52AA6E4}">
                <adec:decorative xmlns:adec="http://schemas.microsoft.com/office/drawing/2017/decorative" val="1"/>
              </a:ext>
            </a:extLst>
          </p:cNvPr>
          <p:cNvSpPr>
            <a:spLocks/>
          </p:cNvSpPr>
          <p:nvPr/>
        </p:nvSpPr>
        <p:spPr bwMode="black">
          <a:xfrm>
            <a:off x="7539191" y="4942014"/>
            <a:ext cx="37077" cy="27701"/>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4" name="Freeform 43">
            <a:extLst>
              <a:ext uri="{FF2B5EF4-FFF2-40B4-BE49-F238E27FC236}">
                <a16:creationId xmlns:a16="http://schemas.microsoft.com/office/drawing/2014/main" id="{70E0471C-84C9-42D0-9A31-17229EF575B4}"/>
              </a:ext>
              <a:ext uri="{C183D7F6-B498-43B3-948B-1728B52AA6E4}">
                <adec:decorative xmlns:adec="http://schemas.microsoft.com/office/drawing/2017/decorative" val="1"/>
              </a:ext>
            </a:extLst>
          </p:cNvPr>
          <p:cNvSpPr>
            <a:spLocks noEditPoints="1"/>
          </p:cNvSpPr>
          <p:nvPr/>
        </p:nvSpPr>
        <p:spPr bwMode="black">
          <a:xfrm>
            <a:off x="7817837" y="5013904"/>
            <a:ext cx="110548" cy="108605"/>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25" name="Freeform 44">
            <a:extLst>
              <a:ext uri="{FF2B5EF4-FFF2-40B4-BE49-F238E27FC236}">
                <a16:creationId xmlns:a16="http://schemas.microsoft.com/office/drawing/2014/main" id="{01B709DC-7440-4D7F-811D-968513565327}"/>
              </a:ext>
              <a:ext uri="{C183D7F6-B498-43B3-948B-1728B52AA6E4}">
                <adec:decorative xmlns:adec="http://schemas.microsoft.com/office/drawing/2017/decorative" val="1"/>
              </a:ext>
            </a:extLst>
          </p:cNvPr>
          <p:cNvSpPr>
            <a:spLocks/>
          </p:cNvSpPr>
          <p:nvPr/>
        </p:nvSpPr>
        <p:spPr bwMode="black">
          <a:xfrm>
            <a:off x="7924745" y="5014344"/>
            <a:ext cx="20017" cy="48147"/>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3" name="Line 6">
            <a:extLst>
              <a:ext uri="{FF2B5EF4-FFF2-40B4-BE49-F238E27FC236}">
                <a16:creationId xmlns:a16="http://schemas.microsoft.com/office/drawing/2014/main" id="{E57F239C-7208-43E2-9D90-6538AF81DFAD}"/>
              </a:ext>
              <a:ext uri="{C183D7F6-B498-43B3-948B-1728B52AA6E4}">
                <adec:decorative xmlns:adec="http://schemas.microsoft.com/office/drawing/2017/decorative" val="1"/>
              </a:ext>
            </a:extLst>
          </p:cNvPr>
          <p:cNvSpPr>
            <a:spLocks noChangeShapeType="1"/>
          </p:cNvSpPr>
          <p:nvPr/>
        </p:nvSpPr>
        <p:spPr bwMode="black">
          <a:xfrm>
            <a:off x="3194057" y="4195853"/>
            <a:ext cx="256" cy="247"/>
          </a:xfrm>
          <a:prstGeom prst="line">
            <a:avLst/>
          </a:pr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4" name="Freeform 7">
            <a:extLst>
              <a:ext uri="{FF2B5EF4-FFF2-40B4-BE49-F238E27FC236}">
                <a16:creationId xmlns:a16="http://schemas.microsoft.com/office/drawing/2014/main" id="{F6085D7B-B731-4657-A5BA-3336E9C28266}"/>
              </a:ext>
              <a:ext uri="{C183D7F6-B498-43B3-948B-1728B52AA6E4}">
                <adec:decorative xmlns:adec="http://schemas.microsoft.com/office/drawing/2017/decorative" val="1"/>
              </a:ext>
            </a:extLst>
          </p:cNvPr>
          <p:cNvSpPr>
            <a:spLocks noEditPoints="1"/>
          </p:cNvSpPr>
          <p:nvPr/>
        </p:nvSpPr>
        <p:spPr bwMode="black">
          <a:xfrm>
            <a:off x="3810293" y="4067817"/>
            <a:ext cx="69439" cy="78010"/>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5" name="Freeform 8">
            <a:extLst>
              <a:ext uri="{FF2B5EF4-FFF2-40B4-BE49-F238E27FC236}">
                <a16:creationId xmlns:a16="http://schemas.microsoft.com/office/drawing/2014/main" id="{26DA298D-963A-4DE9-8F0E-DB8C385ED332}"/>
              </a:ext>
              <a:ext uri="{C183D7F6-B498-43B3-948B-1728B52AA6E4}">
                <adec:decorative xmlns:adec="http://schemas.microsoft.com/office/drawing/2017/decorative" val="1"/>
              </a:ext>
            </a:extLst>
          </p:cNvPr>
          <p:cNvSpPr>
            <a:spLocks noEditPoints="1"/>
          </p:cNvSpPr>
          <p:nvPr/>
        </p:nvSpPr>
        <p:spPr bwMode="black">
          <a:xfrm>
            <a:off x="4306100" y="3879852"/>
            <a:ext cx="120173" cy="188957"/>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6" name="Freeform 9">
            <a:extLst>
              <a:ext uri="{FF2B5EF4-FFF2-40B4-BE49-F238E27FC236}">
                <a16:creationId xmlns:a16="http://schemas.microsoft.com/office/drawing/2014/main" id="{296A8176-DF33-414A-A596-E4560A3841D3}"/>
              </a:ext>
              <a:ext uri="{C183D7F6-B498-43B3-948B-1728B52AA6E4}">
                <adec:decorative xmlns:adec="http://schemas.microsoft.com/office/drawing/2017/decorative" val="1"/>
              </a:ext>
            </a:extLst>
          </p:cNvPr>
          <p:cNvSpPr>
            <a:spLocks noEditPoints="1"/>
          </p:cNvSpPr>
          <p:nvPr/>
        </p:nvSpPr>
        <p:spPr bwMode="black">
          <a:xfrm>
            <a:off x="3903048" y="3882328"/>
            <a:ext cx="242908" cy="195643"/>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7" name="Freeform 10">
            <a:extLst>
              <a:ext uri="{FF2B5EF4-FFF2-40B4-BE49-F238E27FC236}">
                <a16:creationId xmlns:a16="http://schemas.microsoft.com/office/drawing/2014/main" id="{364E7239-0207-490B-9DD2-9369C8AB6087}"/>
              </a:ext>
              <a:ext uri="{C183D7F6-B498-43B3-948B-1728B52AA6E4}">
                <adec:decorative xmlns:adec="http://schemas.microsoft.com/office/drawing/2017/decorative" val="1"/>
              </a:ext>
            </a:extLst>
          </p:cNvPr>
          <p:cNvSpPr>
            <a:spLocks noEditPoints="1"/>
          </p:cNvSpPr>
          <p:nvPr/>
        </p:nvSpPr>
        <p:spPr bwMode="black">
          <a:xfrm>
            <a:off x="3393149" y="3895453"/>
            <a:ext cx="131959" cy="163201"/>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8" name="Freeform 11">
            <a:extLst>
              <a:ext uri="{FF2B5EF4-FFF2-40B4-BE49-F238E27FC236}">
                <a16:creationId xmlns:a16="http://schemas.microsoft.com/office/drawing/2014/main" id="{BF29CF25-387D-4477-9162-DFEC5504E671}"/>
              </a:ext>
              <a:ext uri="{C183D7F6-B498-43B3-948B-1728B52AA6E4}">
                <adec:decorative xmlns:adec="http://schemas.microsoft.com/office/drawing/2017/decorative" val="1"/>
              </a:ext>
            </a:extLst>
          </p:cNvPr>
          <p:cNvSpPr>
            <a:spLocks noEditPoints="1"/>
          </p:cNvSpPr>
          <p:nvPr/>
        </p:nvSpPr>
        <p:spPr bwMode="black">
          <a:xfrm>
            <a:off x="4157487" y="3895206"/>
            <a:ext cx="129141" cy="163448"/>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9" name="Freeform 12">
            <a:extLst>
              <a:ext uri="{FF2B5EF4-FFF2-40B4-BE49-F238E27FC236}">
                <a16:creationId xmlns:a16="http://schemas.microsoft.com/office/drawing/2014/main" id="{021F4636-DAE2-4D78-AE19-1B4DFB138A0A}"/>
              </a:ext>
              <a:ext uri="{C183D7F6-B498-43B3-948B-1728B52AA6E4}">
                <adec:decorative xmlns:adec="http://schemas.microsoft.com/office/drawing/2017/decorative" val="1"/>
              </a:ext>
            </a:extLst>
          </p:cNvPr>
          <p:cNvSpPr>
            <a:spLocks noEditPoints="1"/>
          </p:cNvSpPr>
          <p:nvPr/>
        </p:nvSpPr>
        <p:spPr bwMode="black">
          <a:xfrm>
            <a:off x="3742391" y="3895206"/>
            <a:ext cx="129141" cy="163448"/>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0" name="Freeform 13">
            <a:extLst>
              <a:ext uri="{FF2B5EF4-FFF2-40B4-BE49-F238E27FC236}">
                <a16:creationId xmlns:a16="http://schemas.microsoft.com/office/drawing/2014/main" id="{5DCBD818-0B79-4E5B-A556-6EB285CD289C}"/>
              </a:ext>
              <a:ext uri="{C183D7F6-B498-43B3-948B-1728B52AA6E4}">
                <adec:decorative xmlns:adec="http://schemas.microsoft.com/office/drawing/2017/decorative" val="1"/>
              </a:ext>
            </a:extLst>
          </p:cNvPr>
          <p:cNvSpPr>
            <a:spLocks noEditPoints="1"/>
          </p:cNvSpPr>
          <p:nvPr/>
        </p:nvSpPr>
        <p:spPr bwMode="black">
          <a:xfrm>
            <a:off x="3234030" y="3881586"/>
            <a:ext cx="129653" cy="177070"/>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1" name="Freeform 14">
            <a:extLst>
              <a:ext uri="{FF2B5EF4-FFF2-40B4-BE49-F238E27FC236}">
                <a16:creationId xmlns:a16="http://schemas.microsoft.com/office/drawing/2014/main" id="{4A90FA1B-105C-45ED-AE8E-1E1A0D794FC8}"/>
              </a:ext>
              <a:ext uri="{C183D7F6-B498-43B3-948B-1728B52AA6E4}">
                <adec:decorative xmlns:adec="http://schemas.microsoft.com/office/drawing/2017/decorative" val="1"/>
              </a:ext>
            </a:extLst>
          </p:cNvPr>
          <p:cNvSpPr>
            <a:spLocks noEditPoints="1"/>
          </p:cNvSpPr>
          <p:nvPr/>
        </p:nvSpPr>
        <p:spPr bwMode="black">
          <a:xfrm>
            <a:off x="4420892" y="3893720"/>
            <a:ext cx="162707" cy="164935"/>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2" name="Freeform 15">
            <a:extLst>
              <a:ext uri="{FF2B5EF4-FFF2-40B4-BE49-F238E27FC236}">
                <a16:creationId xmlns:a16="http://schemas.microsoft.com/office/drawing/2014/main" id="{1D0C775D-7FA8-4639-8E30-31F3F99BAE25}"/>
              </a:ext>
              <a:ext uri="{C183D7F6-B498-43B3-948B-1728B52AA6E4}">
                <adec:decorative xmlns:adec="http://schemas.microsoft.com/office/drawing/2017/decorative" val="1"/>
              </a:ext>
            </a:extLst>
          </p:cNvPr>
          <p:cNvSpPr>
            <a:spLocks noEditPoints="1"/>
          </p:cNvSpPr>
          <p:nvPr/>
        </p:nvSpPr>
        <p:spPr bwMode="black">
          <a:xfrm>
            <a:off x="3537407" y="3893720"/>
            <a:ext cx="162964" cy="164935"/>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13" name="Freeform 16">
            <a:extLst>
              <a:ext uri="{FF2B5EF4-FFF2-40B4-BE49-F238E27FC236}">
                <a16:creationId xmlns:a16="http://schemas.microsoft.com/office/drawing/2014/main" id="{32026353-ACA9-4EAD-B86D-D7B5CDB8BE03}"/>
              </a:ext>
              <a:ext uri="{C183D7F6-B498-43B3-948B-1728B52AA6E4}">
                <adec:decorative xmlns:adec="http://schemas.microsoft.com/office/drawing/2017/decorative" val="1"/>
              </a:ext>
            </a:extLst>
          </p:cNvPr>
          <p:cNvSpPr>
            <a:spLocks noEditPoints="1"/>
          </p:cNvSpPr>
          <p:nvPr/>
        </p:nvSpPr>
        <p:spPr bwMode="black">
          <a:xfrm>
            <a:off x="4321474" y="3811005"/>
            <a:ext cx="127603" cy="6661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0" name="Freeform 17">
            <a:extLst>
              <a:ext uri="{FF2B5EF4-FFF2-40B4-BE49-F238E27FC236}">
                <a16:creationId xmlns:a16="http://schemas.microsoft.com/office/drawing/2014/main" id="{3C4444D8-A13C-4031-93AA-EDD2F0F46B31}"/>
              </a:ext>
              <a:ext uri="{C183D7F6-B498-43B3-948B-1728B52AA6E4}">
                <adec:decorative xmlns:adec="http://schemas.microsoft.com/office/drawing/2017/decorative" val="1"/>
              </a:ext>
            </a:extLst>
          </p:cNvPr>
          <p:cNvSpPr>
            <a:spLocks noEditPoints="1"/>
          </p:cNvSpPr>
          <p:nvPr/>
        </p:nvSpPr>
        <p:spPr bwMode="black">
          <a:xfrm>
            <a:off x="3194057" y="5432883"/>
            <a:ext cx="242131" cy="259650"/>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1" name="Freeform 18">
            <a:extLst>
              <a:ext uri="{FF2B5EF4-FFF2-40B4-BE49-F238E27FC236}">
                <a16:creationId xmlns:a16="http://schemas.microsoft.com/office/drawing/2014/main" id="{64D37B71-00DA-4FF2-9B04-F37F39F1BB3F}"/>
              </a:ext>
              <a:ext uri="{C183D7F6-B498-43B3-948B-1728B52AA6E4}">
                <adec:decorative xmlns:adec="http://schemas.microsoft.com/office/drawing/2017/decorative" val="1"/>
              </a:ext>
            </a:extLst>
          </p:cNvPr>
          <p:cNvSpPr>
            <a:spLocks noEditPoints="1"/>
          </p:cNvSpPr>
          <p:nvPr/>
        </p:nvSpPr>
        <p:spPr bwMode="black">
          <a:xfrm>
            <a:off x="3469225" y="5430783"/>
            <a:ext cx="272126" cy="260069"/>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602" name="Freeform 19">
            <a:extLst>
              <a:ext uri="{FF2B5EF4-FFF2-40B4-BE49-F238E27FC236}">
                <a16:creationId xmlns:a16="http://schemas.microsoft.com/office/drawing/2014/main" id="{14721E8D-28A8-425A-B5BB-33AE5C00CF54}"/>
              </a:ext>
              <a:ext uri="{C183D7F6-B498-43B3-948B-1728B52AA6E4}">
                <adec:decorative xmlns:adec="http://schemas.microsoft.com/office/drawing/2017/decorative" val="1"/>
              </a:ext>
            </a:extLst>
          </p:cNvPr>
          <p:cNvSpPr>
            <a:spLocks noEditPoints="1"/>
          </p:cNvSpPr>
          <p:nvPr/>
        </p:nvSpPr>
        <p:spPr bwMode="black">
          <a:xfrm>
            <a:off x="3770041" y="5440446"/>
            <a:ext cx="260823" cy="247465"/>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2" name="Freeform 23">
            <a:extLst>
              <a:ext uri="{FF2B5EF4-FFF2-40B4-BE49-F238E27FC236}">
                <a16:creationId xmlns:a16="http://schemas.microsoft.com/office/drawing/2014/main" id="{5AD1F79C-8EFA-4A98-A2ED-2A958E8EA306}"/>
              </a:ext>
              <a:ext uri="{C183D7F6-B498-43B3-948B-1728B52AA6E4}">
                <adec:decorative xmlns:adec="http://schemas.microsoft.com/office/drawing/2017/decorative" val="1"/>
              </a:ext>
            </a:extLst>
          </p:cNvPr>
          <p:cNvSpPr>
            <a:spLocks/>
          </p:cNvSpPr>
          <p:nvPr/>
        </p:nvSpPr>
        <p:spPr bwMode="black">
          <a:xfrm>
            <a:off x="4119826" y="4461802"/>
            <a:ext cx="129406" cy="16321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3" name="Freeform 24">
            <a:extLst>
              <a:ext uri="{FF2B5EF4-FFF2-40B4-BE49-F238E27FC236}">
                <a16:creationId xmlns:a16="http://schemas.microsoft.com/office/drawing/2014/main" id="{76B9CE36-A6FD-433F-AC74-0406F66A8AA0}"/>
              </a:ext>
              <a:ext uri="{C183D7F6-B498-43B3-948B-1728B52AA6E4}">
                <adec:decorative xmlns:adec="http://schemas.microsoft.com/office/drawing/2017/decorative" val="1"/>
              </a:ext>
            </a:extLst>
          </p:cNvPr>
          <p:cNvSpPr>
            <a:spLocks noEditPoints="1"/>
          </p:cNvSpPr>
          <p:nvPr/>
        </p:nvSpPr>
        <p:spPr bwMode="black">
          <a:xfrm>
            <a:off x="4248165" y="4459397"/>
            <a:ext cx="124428" cy="168708"/>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4" name="Freeform 25">
            <a:extLst>
              <a:ext uri="{FF2B5EF4-FFF2-40B4-BE49-F238E27FC236}">
                <a16:creationId xmlns:a16="http://schemas.microsoft.com/office/drawing/2014/main" id="{800474B6-340C-4C82-B684-B103E684A114}"/>
              </a:ext>
              <a:ext uri="{C183D7F6-B498-43B3-948B-1728B52AA6E4}">
                <adec:decorative xmlns:adec="http://schemas.microsoft.com/office/drawing/2017/decorative" val="1"/>
              </a:ext>
            </a:extLst>
          </p:cNvPr>
          <p:cNvSpPr>
            <a:spLocks/>
          </p:cNvSpPr>
          <p:nvPr/>
        </p:nvSpPr>
        <p:spPr bwMode="black">
          <a:xfrm>
            <a:off x="4387524" y="4505783"/>
            <a:ext cx="79990" cy="122322"/>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5" name="Freeform 26">
            <a:extLst>
              <a:ext uri="{FF2B5EF4-FFF2-40B4-BE49-F238E27FC236}">
                <a16:creationId xmlns:a16="http://schemas.microsoft.com/office/drawing/2014/main" id="{9AE9876D-2021-4E49-8FB2-E5C553AC098E}"/>
              </a:ext>
              <a:ext uri="{C183D7F6-B498-43B3-948B-1728B52AA6E4}">
                <adec:decorative xmlns:adec="http://schemas.microsoft.com/office/drawing/2017/decorative" val="1"/>
              </a:ext>
            </a:extLst>
          </p:cNvPr>
          <p:cNvSpPr>
            <a:spLocks/>
          </p:cNvSpPr>
          <p:nvPr/>
        </p:nvSpPr>
        <p:spPr bwMode="black">
          <a:xfrm>
            <a:off x="4472490" y="4508188"/>
            <a:ext cx="103097" cy="116824"/>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6" name="Freeform 27">
            <a:extLst>
              <a:ext uri="{FF2B5EF4-FFF2-40B4-BE49-F238E27FC236}">
                <a16:creationId xmlns:a16="http://schemas.microsoft.com/office/drawing/2014/main" id="{38CAB561-C81E-46FA-86A7-0004A3471772}"/>
              </a:ext>
              <a:ext uri="{C183D7F6-B498-43B3-948B-1728B52AA6E4}">
                <adec:decorative xmlns:adec="http://schemas.microsoft.com/office/drawing/2017/decorative" val="1"/>
              </a:ext>
            </a:extLst>
          </p:cNvPr>
          <p:cNvSpPr>
            <a:spLocks noEditPoints="1"/>
          </p:cNvSpPr>
          <p:nvPr/>
        </p:nvSpPr>
        <p:spPr bwMode="black">
          <a:xfrm>
            <a:off x="4584832" y="4459397"/>
            <a:ext cx="124428" cy="168708"/>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7" name="Freeform 28">
            <a:extLst>
              <a:ext uri="{FF2B5EF4-FFF2-40B4-BE49-F238E27FC236}">
                <a16:creationId xmlns:a16="http://schemas.microsoft.com/office/drawing/2014/main" id="{9FCAE7C4-5AB3-4024-849D-77E23AD9C0DF}"/>
              </a:ext>
              <a:ext uri="{C183D7F6-B498-43B3-948B-1728B52AA6E4}">
                <adec:decorative xmlns:adec="http://schemas.microsoft.com/office/drawing/2017/decorative" val="1"/>
              </a:ext>
            </a:extLst>
          </p:cNvPr>
          <p:cNvSpPr>
            <a:spLocks/>
          </p:cNvSpPr>
          <p:nvPr/>
        </p:nvSpPr>
        <p:spPr bwMode="black">
          <a:xfrm>
            <a:off x="4732723" y="4505783"/>
            <a:ext cx="107364" cy="119229"/>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8" name="Freeform 29">
            <a:extLst>
              <a:ext uri="{FF2B5EF4-FFF2-40B4-BE49-F238E27FC236}">
                <a16:creationId xmlns:a16="http://schemas.microsoft.com/office/drawing/2014/main" id="{387A51EE-A59F-4EAD-9841-CDE433663E19}"/>
              </a:ext>
              <a:ext uri="{C183D7F6-B498-43B3-948B-1728B52AA6E4}">
                <adec:decorative xmlns:adec="http://schemas.microsoft.com/office/drawing/2017/decorative" val="1"/>
              </a:ext>
            </a:extLst>
          </p:cNvPr>
          <p:cNvSpPr>
            <a:spLocks noEditPoints="1"/>
          </p:cNvSpPr>
          <p:nvPr/>
        </p:nvSpPr>
        <p:spPr bwMode="black">
          <a:xfrm>
            <a:off x="4860353" y="4459393"/>
            <a:ext cx="124428" cy="168708"/>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9" name="Freeform 30">
            <a:extLst>
              <a:ext uri="{FF2B5EF4-FFF2-40B4-BE49-F238E27FC236}">
                <a16:creationId xmlns:a16="http://schemas.microsoft.com/office/drawing/2014/main" id="{53553EDD-2EF2-42F1-AC6B-8DAD985583B6}"/>
              </a:ext>
              <a:ext uri="{C183D7F6-B498-43B3-948B-1728B52AA6E4}">
                <adec:decorative xmlns:adec="http://schemas.microsoft.com/office/drawing/2017/decorative" val="1"/>
              </a:ext>
            </a:extLst>
          </p:cNvPr>
          <p:cNvSpPr>
            <a:spLocks/>
          </p:cNvSpPr>
          <p:nvPr/>
        </p:nvSpPr>
        <p:spPr bwMode="black">
          <a:xfrm>
            <a:off x="5008242" y="4505783"/>
            <a:ext cx="179532" cy="119229"/>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3" name="Freeform 5">
            <a:extLst>
              <a:ext uri="{FF2B5EF4-FFF2-40B4-BE49-F238E27FC236}">
                <a16:creationId xmlns:a16="http://schemas.microsoft.com/office/drawing/2014/main" id="{F252EA58-430C-438C-B81E-63DD204FCFA4}"/>
              </a:ext>
              <a:ext uri="{C183D7F6-B498-43B3-948B-1728B52AA6E4}">
                <adec:decorative xmlns:adec="http://schemas.microsoft.com/office/drawing/2017/decorative" val="1"/>
              </a:ext>
            </a:extLst>
          </p:cNvPr>
          <p:cNvSpPr>
            <a:spLocks noEditPoints="1"/>
          </p:cNvSpPr>
          <p:nvPr/>
        </p:nvSpPr>
        <p:spPr bwMode="black">
          <a:xfrm>
            <a:off x="4302055" y="3375300"/>
            <a:ext cx="122234" cy="143012"/>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4" name="Freeform 6">
            <a:extLst>
              <a:ext uri="{FF2B5EF4-FFF2-40B4-BE49-F238E27FC236}">
                <a16:creationId xmlns:a16="http://schemas.microsoft.com/office/drawing/2014/main" id="{B2BF416D-86A0-4F2B-B857-C426DB3D846A}"/>
              </a:ext>
              <a:ext uri="{C183D7F6-B498-43B3-948B-1728B52AA6E4}">
                <adec:decorative xmlns:adec="http://schemas.microsoft.com/office/drawing/2017/decorative" val="1"/>
              </a:ext>
            </a:extLst>
          </p:cNvPr>
          <p:cNvSpPr>
            <a:spLocks noEditPoints="1"/>
          </p:cNvSpPr>
          <p:nvPr/>
        </p:nvSpPr>
        <p:spPr bwMode="black">
          <a:xfrm>
            <a:off x="3853768" y="3381800"/>
            <a:ext cx="148552" cy="174949"/>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5" name="Freeform 7">
            <a:extLst>
              <a:ext uri="{FF2B5EF4-FFF2-40B4-BE49-F238E27FC236}">
                <a16:creationId xmlns:a16="http://schemas.microsoft.com/office/drawing/2014/main" id="{7D31787E-1C33-4450-AD65-7933381860E6}"/>
              </a:ext>
              <a:ext uri="{C183D7F6-B498-43B3-948B-1728B52AA6E4}">
                <adec:decorative xmlns:adec="http://schemas.microsoft.com/office/drawing/2017/decorative" val="1"/>
              </a:ext>
            </a:extLst>
          </p:cNvPr>
          <p:cNvSpPr>
            <a:spLocks/>
          </p:cNvSpPr>
          <p:nvPr/>
        </p:nvSpPr>
        <p:spPr bwMode="black">
          <a:xfrm>
            <a:off x="3642053" y="3381800"/>
            <a:ext cx="81294" cy="136511"/>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6" name="Freeform 8">
            <a:extLst>
              <a:ext uri="{FF2B5EF4-FFF2-40B4-BE49-F238E27FC236}">
                <a16:creationId xmlns:a16="http://schemas.microsoft.com/office/drawing/2014/main" id="{846C9452-9ED9-4A6F-B785-B53C89ED35A7}"/>
              </a:ext>
              <a:ext uri="{C183D7F6-B498-43B3-948B-1728B52AA6E4}">
                <adec:decorative xmlns:adec="http://schemas.microsoft.com/office/drawing/2017/decorative" val="1"/>
              </a:ext>
            </a:extLst>
          </p:cNvPr>
          <p:cNvSpPr>
            <a:spLocks/>
          </p:cNvSpPr>
          <p:nvPr/>
        </p:nvSpPr>
        <p:spPr bwMode="black">
          <a:xfrm>
            <a:off x="3328865" y="3381800"/>
            <a:ext cx="134516" cy="154600"/>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7" name="Freeform 9">
            <a:extLst>
              <a:ext uri="{FF2B5EF4-FFF2-40B4-BE49-F238E27FC236}">
                <a16:creationId xmlns:a16="http://schemas.microsoft.com/office/drawing/2014/main" id="{82A7B719-A25F-461A-92F6-0AA51FC1BEE3}"/>
              </a:ext>
              <a:ext uri="{C183D7F6-B498-43B3-948B-1728B52AA6E4}">
                <adec:decorative xmlns:adec="http://schemas.microsoft.com/office/drawing/2017/decorative" val="1"/>
              </a:ext>
            </a:extLst>
          </p:cNvPr>
          <p:cNvSpPr>
            <a:spLocks noEditPoints="1"/>
          </p:cNvSpPr>
          <p:nvPr/>
        </p:nvSpPr>
        <p:spPr bwMode="black">
          <a:xfrm>
            <a:off x="4170756" y="3371343"/>
            <a:ext cx="142703" cy="198690"/>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8" name="Freeform 10">
            <a:extLst>
              <a:ext uri="{FF2B5EF4-FFF2-40B4-BE49-F238E27FC236}">
                <a16:creationId xmlns:a16="http://schemas.microsoft.com/office/drawing/2014/main" id="{974D85F0-9B00-45F3-A0B7-75A0179C3AB4}"/>
              </a:ext>
              <a:ext uri="{C183D7F6-B498-43B3-948B-1728B52AA6E4}">
                <adec:decorative xmlns:adec="http://schemas.microsoft.com/office/drawing/2017/decorative" val="1"/>
              </a:ext>
            </a:extLst>
          </p:cNvPr>
          <p:cNvSpPr>
            <a:spLocks noEditPoints="1"/>
          </p:cNvSpPr>
          <p:nvPr/>
        </p:nvSpPr>
        <p:spPr bwMode="black">
          <a:xfrm>
            <a:off x="4010800" y="3367104"/>
            <a:ext cx="135685" cy="162513"/>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9" name="Freeform 11">
            <a:extLst>
              <a:ext uri="{FF2B5EF4-FFF2-40B4-BE49-F238E27FC236}">
                <a16:creationId xmlns:a16="http://schemas.microsoft.com/office/drawing/2014/main" id="{6FFF9D95-0883-4A91-ABDC-E8150F67136A}"/>
              </a:ext>
              <a:ext uri="{C183D7F6-B498-43B3-948B-1728B52AA6E4}">
                <adec:decorative xmlns:adec="http://schemas.microsoft.com/office/drawing/2017/decorative" val="1"/>
              </a:ext>
            </a:extLst>
          </p:cNvPr>
          <p:cNvSpPr>
            <a:spLocks noEditPoints="1"/>
          </p:cNvSpPr>
          <p:nvPr/>
        </p:nvSpPr>
        <p:spPr bwMode="black">
          <a:xfrm>
            <a:off x="3717790" y="3375865"/>
            <a:ext cx="140657" cy="155731"/>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0" name="Freeform 12">
            <a:extLst>
              <a:ext uri="{FF2B5EF4-FFF2-40B4-BE49-F238E27FC236}">
                <a16:creationId xmlns:a16="http://schemas.microsoft.com/office/drawing/2014/main" id="{2A219474-F4B4-4F10-9F67-394A206D096C}"/>
              </a:ext>
              <a:ext uri="{C183D7F6-B498-43B3-948B-1728B52AA6E4}">
                <adec:decorative xmlns:adec="http://schemas.microsoft.com/office/drawing/2017/decorative" val="1"/>
              </a:ext>
            </a:extLst>
          </p:cNvPr>
          <p:cNvSpPr>
            <a:spLocks noEditPoints="1"/>
          </p:cNvSpPr>
          <p:nvPr/>
        </p:nvSpPr>
        <p:spPr bwMode="black">
          <a:xfrm>
            <a:off x="3482680" y="3367104"/>
            <a:ext cx="135393" cy="162513"/>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91" name="Freeform 13">
            <a:extLst>
              <a:ext uri="{FF2B5EF4-FFF2-40B4-BE49-F238E27FC236}">
                <a16:creationId xmlns:a16="http://schemas.microsoft.com/office/drawing/2014/main" id="{45F62D17-6856-4844-BADA-D1B6858F9BEB}"/>
              </a:ext>
              <a:ext uri="{C183D7F6-B498-43B3-948B-1728B52AA6E4}">
                <adec:decorative xmlns:adec="http://schemas.microsoft.com/office/drawing/2017/decorative" val="1"/>
              </a:ext>
            </a:extLst>
          </p:cNvPr>
          <p:cNvSpPr>
            <a:spLocks noEditPoints="1"/>
          </p:cNvSpPr>
          <p:nvPr/>
        </p:nvSpPr>
        <p:spPr bwMode="black">
          <a:xfrm>
            <a:off x="3194057" y="3324991"/>
            <a:ext cx="149429" cy="203495"/>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7" name="Freeform 18">
            <a:extLst>
              <a:ext uri="{FF2B5EF4-FFF2-40B4-BE49-F238E27FC236}">
                <a16:creationId xmlns:a16="http://schemas.microsoft.com/office/drawing/2014/main" id="{2FD5A385-C8E0-4DE3-BC79-83ED97DE28F7}"/>
              </a:ext>
              <a:ext uri="{C183D7F6-B498-43B3-948B-1728B52AA6E4}">
                <adec:decorative xmlns:adec="http://schemas.microsoft.com/office/drawing/2017/decorative" val="1"/>
              </a:ext>
            </a:extLst>
          </p:cNvPr>
          <p:cNvSpPr>
            <a:spLocks noEditPoints="1"/>
          </p:cNvSpPr>
          <p:nvPr/>
        </p:nvSpPr>
        <p:spPr bwMode="black">
          <a:xfrm>
            <a:off x="7390431" y="5466510"/>
            <a:ext cx="147446" cy="168806"/>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8" name="Freeform 19">
            <a:extLst>
              <a:ext uri="{FF2B5EF4-FFF2-40B4-BE49-F238E27FC236}">
                <a16:creationId xmlns:a16="http://schemas.microsoft.com/office/drawing/2014/main" id="{5EA7E3F6-D581-412D-9763-44AACEF5F96F}"/>
              </a:ext>
              <a:ext uri="{C183D7F6-B498-43B3-948B-1728B52AA6E4}">
                <adec:decorative xmlns:adec="http://schemas.microsoft.com/office/drawing/2017/decorative" val="1"/>
              </a:ext>
            </a:extLst>
          </p:cNvPr>
          <p:cNvSpPr>
            <a:spLocks noEditPoints="1"/>
          </p:cNvSpPr>
          <p:nvPr/>
        </p:nvSpPr>
        <p:spPr bwMode="black">
          <a:xfrm>
            <a:off x="7553688" y="5453006"/>
            <a:ext cx="113986" cy="185509"/>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9" name="Freeform 20">
            <a:extLst>
              <a:ext uri="{FF2B5EF4-FFF2-40B4-BE49-F238E27FC236}">
                <a16:creationId xmlns:a16="http://schemas.microsoft.com/office/drawing/2014/main" id="{04369DF5-9EC6-4F23-AB2E-52F7A780026C}"/>
              </a:ext>
              <a:ext uri="{C183D7F6-B498-43B3-948B-1728B52AA6E4}">
                <adec:decorative xmlns:adec="http://schemas.microsoft.com/office/drawing/2017/decorative" val="1"/>
              </a:ext>
            </a:extLst>
          </p:cNvPr>
          <p:cNvSpPr>
            <a:spLocks/>
          </p:cNvSpPr>
          <p:nvPr/>
        </p:nvSpPr>
        <p:spPr bwMode="black">
          <a:xfrm>
            <a:off x="7689368" y="5456560"/>
            <a:ext cx="114353" cy="178757"/>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0" name="Freeform 21">
            <a:extLst>
              <a:ext uri="{FF2B5EF4-FFF2-40B4-BE49-F238E27FC236}">
                <a16:creationId xmlns:a16="http://schemas.microsoft.com/office/drawing/2014/main" id="{5D2DE952-8EC9-4FF7-A3DD-53037BDC236D}"/>
              </a:ext>
              <a:ext uri="{C183D7F6-B498-43B3-948B-1728B52AA6E4}">
                <adec:decorative xmlns:adec="http://schemas.microsoft.com/office/drawing/2017/decorative" val="1"/>
              </a:ext>
            </a:extLst>
          </p:cNvPr>
          <p:cNvSpPr>
            <a:spLocks/>
          </p:cNvSpPr>
          <p:nvPr/>
        </p:nvSpPr>
        <p:spPr bwMode="black">
          <a:xfrm>
            <a:off x="7814383" y="5514487"/>
            <a:ext cx="111044" cy="124028"/>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1" name="Freeform 22">
            <a:extLst>
              <a:ext uri="{FF2B5EF4-FFF2-40B4-BE49-F238E27FC236}">
                <a16:creationId xmlns:a16="http://schemas.microsoft.com/office/drawing/2014/main" id="{2B5013CA-0179-491B-94CA-354A2184476B}"/>
              </a:ext>
              <a:ext uri="{C183D7F6-B498-43B3-948B-1728B52AA6E4}">
                <adec:decorative xmlns:adec="http://schemas.microsoft.com/office/drawing/2017/decorative" val="1"/>
              </a:ext>
            </a:extLst>
          </p:cNvPr>
          <p:cNvSpPr>
            <a:spLocks noEditPoints="1"/>
          </p:cNvSpPr>
          <p:nvPr/>
        </p:nvSpPr>
        <p:spPr bwMode="black">
          <a:xfrm>
            <a:off x="7919544" y="5455493"/>
            <a:ext cx="70230" cy="237040"/>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82" name="Freeform 23">
            <a:extLst>
              <a:ext uri="{FF2B5EF4-FFF2-40B4-BE49-F238E27FC236}">
                <a16:creationId xmlns:a16="http://schemas.microsoft.com/office/drawing/2014/main" id="{0904E753-ADC3-4550-B2B9-5E59693533D0}"/>
              </a:ext>
              <a:ext uri="{C183D7F6-B498-43B3-948B-1728B52AA6E4}">
                <adec:decorative xmlns:adec="http://schemas.microsoft.com/office/drawing/2017/decorative" val="1"/>
              </a:ext>
            </a:extLst>
          </p:cNvPr>
          <p:cNvSpPr>
            <a:spLocks noEditPoints="1"/>
          </p:cNvSpPr>
          <p:nvPr/>
        </p:nvSpPr>
        <p:spPr bwMode="black">
          <a:xfrm>
            <a:off x="8016616" y="5455493"/>
            <a:ext cx="34931" cy="179823"/>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0" name="Freeform 20">
            <a:extLst>
              <a:ext uri="{FF2B5EF4-FFF2-40B4-BE49-F238E27FC236}">
                <a16:creationId xmlns:a16="http://schemas.microsoft.com/office/drawing/2014/main" id="{51CD36D2-8B10-4E3A-8814-51398360ED24}"/>
              </a:ext>
              <a:ext uri="{C183D7F6-B498-43B3-948B-1728B52AA6E4}">
                <adec:decorative xmlns:adec="http://schemas.microsoft.com/office/drawing/2017/decorative" val="1"/>
              </a:ext>
            </a:extLst>
          </p:cNvPr>
          <p:cNvSpPr>
            <a:spLocks noEditPoints="1"/>
          </p:cNvSpPr>
          <p:nvPr/>
        </p:nvSpPr>
        <p:spPr bwMode="black">
          <a:xfrm>
            <a:off x="4250942" y="5441309"/>
            <a:ext cx="132105" cy="199960"/>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1" name="Freeform 21">
            <a:extLst>
              <a:ext uri="{FF2B5EF4-FFF2-40B4-BE49-F238E27FC236}">
                <a16:creationId xmlns:a16="http://schemas.microsoft.com/office/drawing/2014/main" id="{5DA7913B-4233-41DF-BAEB-07401E731101}"/>
              </a:ext>
              <a:ext uri="{C183D7F6-B498-43B3-948B-1728B52AA6E4}">
                <adec:decorative xmlns:adec="http://schemas.microsoft.com/office/drawing/2017/decorative" val="1"/>
              </a:ext>
            </a:extLst>
          </p:cNvPr>
          <p:cNvSpPr>
            <a:spLocks noEditPoints="1"/>
          </p:cNvSpPr>
          <p:nvPr/>
        </p:nvSpPr>
        <p:spPr bwMode="black">
          <a:xfrm>
            <a:off x="4394907" y="5530782"/>
            <a:ext cx="93890" cy="11335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2" name="Freeform 22">
            <a:extLst>
              <a:ext uri="{FF2B5EF4-FFF2-40B4-BE49-F238E27FC236}">
                <a16:creationId xmlns:a16="http://schemas.microsoft.com/office/drawing/2014/main" id="{12798488-349D-42D7-A505-F51096224B64}"/>
              </a:ext>
              <a:ext uri="{C183D7F6-B498-43B3-948B-1728B52AA6E4}">
                <adec:decorative xmlns:adec="http://schemas.microsoft.com/office/drawing/2017/decorative" val="1"/>
              </a:ext>
            </a:extLst>
          </p:cNvPr>
          <p:cNvSpPr>
            <a:spLocks/>
          </p:cNvSpPr>
          <p:nvPr/>
        </p:nvSpPr>
        <p:spPr bwMode="black">
          <a:xfrm>
            <a:off x="4513175" y="5481110"/>
            <a:ext cx="102456" cy="160159"/>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3" name="Freeform 23">
            <a:extLst>
              <a:ext uri="{FF2B5EF4-FFF2-40B4-BE49-F238E27FC236}">
                <a16:creationId xmlns:a16="http://schemas.microsoft.com/office/drawing/2014/main" id="{6FCB4D7E-BA3E-4442-B391-21577836ADB6}"/>
              </a:ext>
              <a:ext uri="{C183D7F6-B498-43B3-948B-1728B52AA6E4}">
                <adec:decorative xmlns:adec="http://schemas.microsoft.com/office/drawing/2017/decorative" val="1"/>
              </a:ext>
            </a:extLst>
          </p:cNvPr>
          <p:cNvSpPr>
            <a:spLocks/>
          </p:cNvSpPr>
          <p:nvPr/>
        </p:nvSpPr>
        <p:spPr bwMode="black">
          <a:xfrm>
            <a:off x="4625184" y="5533011"/>
            <a:ext cx="99490" cy="11112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4" name="Freeform 24">
            <a:extLst>
              <a:ext uri="{FF2B5EF4-FFF2-40B4-BE49-F238E27FC236}">
                <a16:creationId xmlns:a16="http://schemas.microsoft.com/office/drawing/2014/main" id="{528A885C-2CBF-4BD1-B9FF-636AFFAB014F}"/>
              </a:ext>
              <a:ext uri="{C183D7F6-B498-43B3-948B-1728B52AA6E4}">
                <adec:decorative xmlns:adec="http://schemas.microsoft.com/office/drawing/2017/decorative" val="1"/>
              </a:ext>
            </a:extLst>
          </p:cNvPr>
          <p:cNvSpPr>
            <a:spLocks noEditPoints="1"/>
          </p:cNvSpPr>
          <p:nvPr/>
        </p:nvSpPr>
        <p:spPr bwMode="black">
          <a:xfrm>
            <a:off x="4719403" y="5480155"/>
            <a:ext cx="62923" cy="212378"/>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5" name="Freeform 25">
            <a:extLst>
              <a:ext uri="{FF2B5EF4-FFF2-40B4-BE49-F238E27FC236}">
                <a16:creationId xmlns:a16="http://schemas.microsoft.com/office/drawing/2014/main" id="{D160BC18-4C38-4154-AB89-66DA33C9DD16}"/>
              </a:ext>
              <a:ext uri="{C183D7F6-B498-43B3-948B-1728B52AA6E4}">
                <adec:decorative xmlns:adec="http://schemas.microsoft.com/office/drawing/2017/decorative" val="1"/>
              </a:ext>
            </a:extLst>
          </p:cNvPr>
          <p:cNvSpPr>
            <a:spLocks noEditPoints="1"/>
          </p:cNvSpPr>
          <p:nvPr/>
        </p:nvSpPr>
        <p:spPr bwMode="black">
          <a:xfrm>
            <a:off x="4801104" y="5530782"/>
            <a:ext cx="101797" cy="11335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76" name="Freeform 26">
            <a:extLst>
              <a:ext uri="{FF2B5EF4-FFF2-40B4-BE49-F238E27FC236}">
                <a16:creationId xmlns:a16="http://schemas.microsoft.com/office/drawing/2014/main" id="{BB9E083C-7860-40C3-BBFB-1E09073D2951}"/>
              </a:ext>
              <a:ext uri="{C183D7F6-B498-43B3-948B-1728B52AA6E4}">
                <adec:decorative xmlns:adec="http://schemas.microsoft.com/office/drawing/2017/decorative" val="1"/>
              </a:ext>
            </a:extLst>
          </p:cNvPr>
          <p:cNvSpPr>
            <a:spLocks/>
          </p:cNvSpPr>
          <p:nvPr/>
        </p:nvSpPr>
        <p:spPr bwMode="black">
          <a:xfrm>
            <a:off x="4922337" y="5530782"/>
            <a:ext cx="166696" cy="110488"/>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3" name="Freeform 21">
            <a:extLst>
              <a:ext uri="{FF2B5EF4-FFF2-40B4-BE49-F238E27FC236}">
                <a16:creationId xmlns:a16="http://schemas.microsoft.com/office/drawing/2014/main" id="{BABE55F0-1AA8-457C-9816-0FF6B29F9750}"/>
              </a:ext>
              <a:ext uri="{C183D7F6-B498-43B3-948B-1728B52AA6E4}">
                <adec:decorative xmlns:adec="http://schemas.microsoft.com/office/drawing/2017/decorative" val="1"/>
              </a:ext>
            </a:extLst>
          </p:cNvPr>
          <p:cNvSpPr>
            <a:spLocks/>
          </p:cNvSpPr>
          <p:nvPr/>
        </p:nvSpPr>
        <p:spPr bwMode="black">
          <a:xfrm>
            <a:off x="7610329" y="2750491"/>
            <a:ext cx="56828" cy="31721"/>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4" name="Freeform 22">
            <a:extLst>
              <a:ext uri="{FF2B5EF4-FFF2-40B4-BE49-F238E27FC236}">
                <a16:creationId xmlns:a16="http://schemas.microsoft.com/office/drawing/2014/main" id="{38EF80F8-6A26-4587-8004-F1BBE24CE9DA}"/>
              </a:ext>
              <a:ext uri="{C183D7F6-B498-43B3-948B-1728B52AA6E4}">
                <adec:decorative xmlns:adec="http://schemas.microsoft.com/office/drawing/2017/decorative" val="1"/>
              </a:ext>
            </a:extLst>
          </p:cNvPr>
          <p:cNvSpPr>
            <a:spLocks/>
          </p:cNvSpPr>
          <p:nvPr/>
        </p:nvSpPr>
        <p:spPr bwMode="black">
          <a:xfrm>
            <a:off x="7610329" y="2774548"/>
            <a:ext cx="57269" cy="32784"/>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5" name="Freeform 23">
            <a:extLst>
              <a:ext uri="{FF2B5EF4-FFF2-40B4-BE49-F238E27FC236}">
                <a16:creationId xmlns:a16="http://schemas.microsoft.com/office/drawing/2014/main" id="{155AC4DB-7503-4992-8A9D-54950EAD4A11}"/>
              </a:ext>
              <a:ext uri="{C183D7F6-B498-43B3-948B-1728B52AA6E4}">
                <adec:decorative xmlns:adec="http://schemas.microsoft.com/office/drawing/2017/decorative" val="1"/>
              </a:ext>
            </a:extLst>
          </p:cNvPr>
          <p:cNvSpPr>
            <a:spLocks/>
          </p:cNvSpPr>
          <p:nvPr/>
        </p:nvSpPr>
        <p:spPr bwMode="black">
          <a:xfrm>
            <a:off x="7629051" y="2815847"/>
            <a:ext cx="38546" cy="203094"/>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6" name="Freeform 24">
            <a:extLst>
              <a:ext uri="{FF2B5EF4-FFF2-40B4-BE49-F238E27FC236}">
                <a16:creationId xmlns:a16="http://schemas.microsoft.com/office/drawing/2014/main" id="{4AA8C89D-F95F-42B1-9474-6C4CF521B1DA}"/>
              </a:ext>
              <a:ext uri="{C183D7F6-B498-43B3-948B-1728B52AA6E4}">
                <adec:decorative xmlns:adec="http://schemas.microsoft.com/office/drawing/2017/decorative" val="1"/>
              </a:ext>
            </a:extLst>
          </p:cNvPr>
          <p:cNvSpPr>
            <a:spLocks/>
          </p:cNvSpPr>
          <p:nvPr/>
        </p:nvSpPr>
        <p:spPr bwMode="black">
          <a:xfrm>
            <a:off x="7688082" y="2817976"/>
            <a:ext cx="478634" cy="279094"/>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7" name="Freeform 25">
            <a:extLst>
              <a:ext uri="{FF2B5EF4-FFF2-40B4-BE49-F238E27FC236}">
                <a16:creationId xmlns:a16="http://schemas.microsoft.com/office/drawing/2014/main" id="{02B7AB98-F11D-4AC8-8AFC-B328E01E61A0}"/>
              </a:ext>
              <a:ext uri="{C183D7F6-B498-43B3-948B-1728B52AA6E4}">
                <adec:decorative xmlns:adec="http://schemas.microsoft.com/office/drawing/2017/decorative" val="1"/>
              </a:ext>
            </a:extLst>
          </p:cNvPr>
          <p:cNvSpPr>
            <a:spLocks/>
          </p:cNvSpPr>
          <p:nvPr/>
        </p:nvSpPr>
        <p:spPr bwMode="black">
          <a:xfrm>
            <a:off x="8076187" y="2823937"/>
            <a:ext cx="38987" cy="3683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8" name="Freeform 26">
            <a:extLst>
              <a:ext uri="{FF2B5EF4-FFF2-40B4-BE49-F238E27FC236}">
                <a16:creationId xmlns:a16="http://schemas.microsoft.com/office/drawing/2014/main" id="{B4164237-C42E-4F10-8954-9370CA118256}"/>
              </a:ext>
              <a:ext uri="{C183D7F6-B498-43B3-948B-1728B52AA6E4}">
                <adec:decorative xmlns:adec="http://schemas.microsoft.com/office/drawing/2017/decorative" val="1"/>
              </a:ext>
            </a:extLst>
          </p:cNvPr>
          <p:cNvSpPr>
            <a:spLocks/>
          </p:cNvSpPr>
          <p:nvPr/>
        </p:nvSpPr>
        <p:spPr bwMode="black">
          <a:xfrm>
            <a:off x="8108346" y="2852676"/>
            <a:ext cx="39207" cy="3683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9" name="Freeform 27">
            <a:extLst>
              <a:ext uri="{FF2B5EF4-FFF2-40B4-BE49-F238E27FC236}">
                <a16:creationId xmlns:a16="http://schemas.microsoft.com/office/drawing/2014/main" id="{20057164-ED0D-418B-8671-8BEF93375B08}"/>
              </a:ext>
              <a:ext uri="{C183D7F6-B498-43B3-948B-1728B52AA6E4}">
                <adec:decorative xmlns:adec="http://schemas.microsoft.com/office/drawing/2017/decorative" val="1"/>
              </a:ext>
            </a:extLst>
          </p:cNvPr>
          <p:cNvSpPr>
            <a:spLocks/>
          </p:cNvSpPr>
          <p:nvPr/>
        </p:nvSpPr>
        <p:spPr bwMode="black">
          <a:xfrm>
            <a:off x="8070461" y="2867365"/>
            <a:ext cx="38987" cy="36616"/>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7" name="Freeform 22">
            <a:extLst>
              <a:ext uri="{FF2B5EF4-FFF2-40B4-BE49-F238E27FC236}">
                <a16:creationId xmlns:a16="http://schemas.microsoft.com/office/drawing/2014/main" id="{C9BAE71B-80B1-4FFF-BBAA-02C07882A214}"/>
              </a:ext>
              <a:ext uri="{C183D7F6-B498-43B3-948B-1728B52AA6E4}">
                <adec:decorative xmlns:adec="http://schemas.microsoft.com/office/drawing/2017/decorative" val="1"/>
              </a:ext>
            </a:extLst>
          </p:cNvPr>
          <p:cNvSpPr>
            <a:spLocks/>
          </p:cNvSpPr>
          <p:nvPr/>
        </p:nvSpPr>
        <p:spPr bwMode="black">
          <a:xfrm>
            <a:off x="8620113" y="2841943"/>
            <a:ext cx="144538" cy="171319"/>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8" name="Freeform 23">
            <a:extLst>
              <a:ext uri="{FF2B5EF4-FFF2-40B4-BE49-F238E27FC236}">
                <a16:creationId xmlns:a16="http://schemas.microsoft.com/office/drawing/2014/main" id="{FA7961F0-088E-40A7-8BF9-6C9E79F23A5A}"/>
              </a:ext>
              <a:ext uri="{C183D7F6-B498-43B3-948B-1728B52AA6E4}">
                <adec:decorative xmlns:adec="http://schemas.microsoft.com/office/drawing/2017/decorative" val="1"/>
              </a:ext>
            </a:extLst>
          </p:cNvPr>
          <p:cNvSpPr>
            <a:spLocks/>
          </p:cNvSpPr>
          <p:nvPr/>
        </p:nvSpPr>
        <p:spPr bwMode="black">
          <a:xfrm>
            <a:off x="8794494" y="2890246"/>
            <a:ext cx="70472" cy="119888"/>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9" name="Freeform 24">
            <a:extLst>
              <a:ext uri="{FF2B5EF4-FFF2-40B4-BE49-F238E27FC236}">
                <a16:creationId xmlns:a16="http://schemas.microsoft.com/office/drawing/2014/main" id="{B39ED4CD-965F-42AD-906F-53F2766F51D2}"/>
              </a:ext>
              <a:ext uri="{C183D7F6-B498-43B3-948B-1728B52AA6E4}">
                <adec:decorative xmlns:adec="http://schemas.microsoft.com/office/drawing/2017/decorative" val="1"/>
              </a:ext>
            </a:extLst>
          </p:cNvPr>
          <p:cNvSpPr>
            <a:spLocks noEditPoints="1"/>
          </p:cNvSpPr>
          <p:nvPr/>
        </p:nvSpPr>
        <p:spPr bwMode="black">
          <a:xfrm>
            <a:off x="8869280" y="2889551"/>
            <a:ext cx="102471" cy="12371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0" name="Freeform 25">
            <a:extLst>
              <a:ext uri="{FF2B5EF4-FFF2-40B4-BE49-F238E27FC236}">
                <a16:creationId xmlns:a16="http://schemas.microsoft.com/office/drawing/2014/main" id="{B971CE36-B191-46BE-8578-772EA87EE853}"/>
              </a:ext>
              <a:ext uri="{C183D7F6-B498-43B3-948B-1728B52AA6E4}">
                <adec:decorative xmlns:adec="http://schemas.microsoft.com/office/drawing/2017/decorative" val="1"/>
              </a:ext>
            </a:extLst>
          </p:cNvPr>
          <p:cNvSpPr>
            <a:spLocks/>
          </p:cNvSpPr>
          <p:nvPr/>
        </p:nvSpPr>
        <p:spPr bwMode="black">
          <a:xfrm>
            <a:off x="8982178" y="2891984"/>
            <a:ext cx="104269" cy="118151"/>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1" name="Freeform 26">
            <a:extLst>
              <a:ext uri="{FF2B5EF4-FFF2-40B4-BE49-F238E27FC236}">
                <a16:creationId xmlns:a16="http://schemas.microsoft.com/office/drawing/2014/main" id="{2B042454-8A86-434A-A791-F244AF4CB675}"/>
              </a:ext>
              <a:ext uri="{C183D7F6-B498-43B3-948B-1728B52AA6E4}">
                <adec:decorative xmlns:adec="http://schemas.microsoft.com/office/drawing/2017/decorative" val="1"/>
              </a:ext>
            </a:extLst>
          </p:cNvPr>
          <p:cNvSpPr>
            <a:spLocks noEditPoints="1"/>
          </p:cNvSpPr>
          <p:nvPr/>
        </p:nvSpPr>
        <p:spPr bwMode="black">
          <a:xfrm>
            <a:off x="9101907" y="2834298"/>
            <a:ext cx="33798" cy="175837"/>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62" name="Freeform 27">
            <a:extLst>
              <a:ext uri="{FF2B5EF4-FFF2-40B4-BE49-F238E27FC236}">
                <a16:creationId xmlns:a16="http://schemas.microsoft.com/office/drawing/2014/main" id="{1C776E7D-CA53-47DA-943B-DEDAA4A0597C}"/>
              </a:ext>
              <a:ext uri="{C183D7F6-B498-43B3-948B-1728B52AA6E4}">
                <adec:decorative xmlns:adec="http://schemas.microsoft.com/office/drawing/2017/decorative" val="1"/>
              </a:ext>
            </a:extLst>
          </p:cNvPr>
          <p:cNvSpPr>
            <a:spLocks noEditPoints="1"/>
          </p:cNvSpPr>
          <p:nvPr/>
        </p:nvSpPr>
        <p:spPr bwMode="black">
          <a:xfrm>
            <a:off x="9155479" y="2889551"/>
            <a:ext cx="111820" cy="123711"/>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3" name="Freeform 18">
            <a:extLst>
              <a:ext uri="{FF2B5EF4-FFF2-40B4-BE49-F238E27FC236}">
                <a16:creationId xmlns:a16="http://schemas.microsoft.com/office/drawing/2014/main" id="{4C54A3ED-F7AF-44AC-83F8-A8EFE01D23A9}"/>
              </a:ext>
              <a:ext uri="{C183D7F6-B498-43B3-948B-1728B52AA6E4}">
                <adec:decorative xmlns:adec="http://schemas.microsoft.com/office/drawing/2017/decorative" val="1"/>
              </a:ext>
            </a:extLst>
          </p:cNvPr>
          <p:cNvSpPr>
            <a:spLocks/>
          </p:cNvSpPr>
          <p:nvPr/>
        </p:nvSpPr>
        <p:spPr bwMode="black">
          <a:xfrm>
            <a:off x="6910220" y="5405045"/>
            <a:ext cx="260132" cy="28748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4" name="Freeform 20">
            <a:extLst>
              <a:ext uri="{FF2B5EF4-FFF2-40B4-BE49-F238E27FC236}">
                <a16:creationId xmlns:a16="http://schemas.microsoft.com/office/drawing/2014/main" id="{D69DB50F-9F97-4429-ADC8-357CC7AC5F56}"/>
              </a:ext>
              <a:ext uri="{C183D7F6-B498-43B3-948B-1728B52AA6E4}">
                <adec:decorative xmlns:adec="http://schemas.microsoft.com/office/drawing/2017/decorative" val="1"/>
              </a:ext>
            </a:extLst>
          </p:cNvPr>
          <p:cNvSpPr>
            <a:spLocks/>
          </p:cNvSpPr>
          <p:nvPr/>
        </p:nvSpPr>
        <p:spPr bwMode="black">
          <a:xfrm>
            <a:off x="6454713" y="5477394"/>
            <a:ext cx="174959" cy="215138"/>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5" name="Freeform 21">
            <a:extLst>
              <a:ext uri="{FF2B5EF4-FFF2-40B4-BE49-F238E27FC236}">
                <a16:creationId xmlns:a16="http://schemas.microsoft.com/office/drawing/2014/main" id="{F127C235-E9E0-4EAB-ACD5-06019711C4AD}"/>
              </a:ext>
              <a:ext uri="{C183D7F6-B498-43B3-948B-1728B52AA6E4}">
                <adec:decorative xmlns:adec="http://schemas.microsoft.com/office/drawing/2017/decorative" val="1"/>
              </a:ext>
            </a:extLst>
          </p:cNvPr>
          <p:cNvSpPr>
            <a:spLocks noEditPoints="1"/>
          </p:cNvSpPr>
          <p:nvPr/>
        </p:nvSpPr>
        <p:spPr bwMode="black">
          <a:xfrm>
            <a:off x="6630769" y="5468483"/>
            <a:ext cx="274621" cy="1722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6" name="Oval 555">
            <a:extLst>
              <a:ext uri="{FF2B5EF4-FFF2-40B4-BE49-F238E27FC236}">
                <a16:creationId xmlns:a16="http://schemas.microsoft.com/office/drawing/2014/main" id="{D9FEE801-BFED-4DF1-81B4-D4547BC74889}"/>
              </a:ext>
              <a:ext uri="{C183D7F6-B498-43B3-948B-1728B52AA6E4}">
                <adec:decorative xmlns:adec="http://schemas.microsoft.com/office/drawing/2017/decorative" val="1"/>
              </a:ext>
            </a:extLst>
          </p:cNvPr>
          <p:cNvSpPr>
            <a:spLocks noChangeAspect="1"/>
          </p:cNvSpPr>
          <p:nvPr/>
        </p:nvSpPr>
        <p:spPr bwMode="black">
          <a:xfrm>
            <a:off x="6768848" y="5422867"/>
            <a:ext cx="41726" cy="40329"/>
          </a:xfrm>
          <a:prstGeom prst="ellipse">
            <a:avLst/>
          </a:pr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9" name="Freeform 22">
            <a:extLst>
              <a:ext uri="{FF2B5EF4-FFF2-40B4-BE49-F238E27FC236}">
                <a16:creationId xmlns:a16="http://schemas.microsoft.com/office/drawing/2014/main" id="{B2224BE3-4BBD-425A-9035-F99191E82711}"/>
              </a:ext>
              <a:ext uri="{C183D7F6-B498-43B3-948B-1728B52AA6E4}">
                <adec:decorative xmlns:adec="http://schemas.microsoft.com/office/drawing/2017/decorative" val="1"/>
              </a:ext>
            </a:extLst>
          </p:cNvPr>
          <p:cNvSpPr>
            <a:spLocks/>
          </p:cNvSpPr>
          <p:nvPr/>
        </p:nvSpPr>
        <p:spPr bwMode="black">
          <a:xfrm>
            <a:off x="8819255" y="4460433"/>
            <a:ext cx="127244" cy="1645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0" name="Freeform 23">
            <a:extLst>
              <a:ext uri="{FF2B5EF4-FFF2-40B4-BE49-F238E27FC236}">
                <a16:creationId xmlns:a16="http://schemas.microsoft.com/office/drawing/2014/main" id="{11D014E0-0D68-4CE1-83F9-9DFE463E11C0}"/>
              </a:ext>
              <a:ext uri="{C183D7F6-B498-43B3-948B-1728B52AA6E4}">
                <adec:decorative xmlns:adec="http://schemas.microsoft.com/office/drawing/2017/decorative" val="1"/>
              </a:ext>
            </a:extLst>
          </p:cNvPr>
          <p:cNvSpPr>
            <a:spLocks noEditPoints="1"/>
          </p:cNvSpPr>
          <p:nvPr/>
        </p:nvSpPr>
        <p:spPr bwMode="black">
          <a:xfrm>
            <a:off x="8917466" y="4504776"/>
            <a:ext cx="102512" cy="123329"/>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1" name="Freeform 24">
            <a:extLst>
              <a:ext uri="{FF2B5EF4-FFF2-40B4-BE49-F238E27FC236}">
                <a16:creationId xmlns:a16="http://schemas.microsoft.com/office/drawing/2014/main" id="{DDC91589-EE83-4B90-9A6E-1886BBAA6BE8}"/>
              </a:ext>
              <a:ext uri="{C183D7F6-B498-43B3-948B-1728B52AA6E4}">
                <adec:decorative xmlns:adec="http://schemas.microsoft.com/office/drawing/2017/decorative" val="1"/>
              </a:ext>
            </a:extLst>
          </p:cNvPr>
          <p:cNvSpPr>
            <a:spLocks/>
          </p:cNvSpPr>
          <p:nvPr/>
        </p:nvSpPr>
        <p:spPr bwMode="black">
          <a:xfrm>
            <a:off x="9036825" y="4504776"/>
            <a:ext cx="94985" cy="123329"/>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52" name="Freeform 25">
            <a:extLst>
              <a:ext uri="{FF2B5EF4-FFF2-40B4-BE49-F238E27FC236}">
                <a16:creationId xmlns:a16="http://schemas.microsoft.com/office/drawing/2014/main" id="{993825BC-14F9-4B0B-9A0C-FD6CF8291E2C}"/>
              </a:ext>
              <a:ext uri="{C183D7F6-B498-43B3-948B-1728B52AA6E4}">
                <adec:decorative xmlns:adec="http://schemas.microsoft.com/office/drawing/2017/decorative" val="1"/>
              </a:ext>
            </a:extLst>
          </p:cNvPr>
          <p:cNvSpPr>
            <a:spLocks/>
          </p:cNvSpPr>
          <p:nvPr/>
        </p:nvSpPr>
        <p:spPr bwMode="black">
          <a:xfrm>
            <a:off x="9155467" y="4450733"/>
            <a:ext cx="111832" cy="174254"/>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3" name="Freeform 23">
            <a:extLst>
              <a:ext uri="{FF2B5EF4-FFF2-40B4-BE49-F238E27FC236}">
                <a16:creationId xmlns:a16="http://schemas.microsoft.com/office/drawing/2014/main" id="{8C2A3776-0F5D-4836-B3EF-2DD53983D4A5}"/>
              </a:ext>
              <a:ext uri="{C183D7F6-B498-43B3-948B-1728B52AA6E4}">
                <adec:decorative xmlns:adec="http://schemas.microsoft.com/office/drawing/2017/decorative" val="1"/>
              </a:ext>
            </a:extLst>
          </p:cNvPr>
          <p:cNvSpPr>
            <a:spLocks/>
          </p:cNvSpPr>
          <p:nvPr/>
        </p:nvSpPr>
        <p:spPr bwMode="black">
          <a:xfrm>
            <a:off x="6505985" y="3360011"/>
            <a:ext cx="144291" cy="183500"/>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4" name="Freeform 24">
            <a:extLst>
              <a:ext uri="{FF2B5EF4-FFF2-40B4-BE49-F238E27FC236}">
                <a16:creationId xmlns:a16="http://schemas.microsoft.com/office/drawing/2014/main" id="{0EC83F08-359C-4399-83A8-8954CE9C4B7F}"/>
              </a:ext>
              <a:ext uri="{C183D7F6-B498-43B3-948B-1728B52AA6E4}">
                <adec:decorative xmlns:adec="http://schemas.microsoft.com/office/drawing/2017/decorative" val="1"/>
              </a:ext>
            </a:extLst>
          </p:cNvPr>
          <p:cNvSpPr>
            <a:spLocks noEditPoints="1"/>
          </p:cNvSpPr>
          <p:nvPr/>
        </p:nvSpPr>
        <p:spPr bwMode="black">
          <a:xfrm>
            <a:off x="6661468" y="3348036"/>
            <a:ext cx="37172" cy="1954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5" name="Freeform 25">
            <a:extLst>
              <a:ext uri="{FF2B5EF4-FFF2-40B4-BE49-F238E27FC236}">
                <a16:creationId xmlns:a16="http://schemas.microsoft.com/office/drawing/2014/main" id="{F3A1C95C-677F-4323-9F76-105725F0B064}"/>
              </a:ext>
              <a:ext uri="{C183D7F6-B498-43B3-948B-1728B52AA6E4}">
                <adec:decorative xmlns:adec="http://schemas.microsoft.com/office/drawing/2017/decorative" val="1"/>
              </a:ext>
            </a:extLst>
          </p:cNvPr>
          <p:cNvSpPr>
            <a:spLocks noEditPoints="1"/>
          </p:cNvSpPr>
          <p:nvPr/>
        </p:nvSpPr>
        <p:spPr bwMode="black">
          <a:xfrm>
            <a:off x="6727819" y="3348036"/>
            <a:ext cx="37571" cy="1954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6" name="Freeform 26">
            <a:extLst>
              <a:ext uri="{FF2B5EF4-FFF2-40B4-BE49-F238E27FC236}">
                <a16:creationId xmlns:a16="http://schemas.microsoft.com/office/drawing/2014/main" id="{2CB8C4B2-0B86-4FA9-AA24-895389C1B40F}"/>
              </a:ext>
              <a:ext uri="{C183D7F6-B498-43B3-948B-1728B52AA6E4}">
                <adec:decorative xmlns:adec="http://schemas.microsoft.com/office/drawing/2017/decorative" val="1"/>
              </a:ext>
            </a:extLst>
          </p:cNvPr>
          <p:cNvSpPr>
            <a:spLocks/>
          </p:cNvSpPr>
          <p:nvPr/>
        </p:nvSpPr>
        <p:spPr bwMode="black">
          <a:xfrm>
            <a:off x="6783376" y="3372760"/>
            <a:ext cx="85936" cy="174228"/>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7" name="Freeform 27">
            <a:extLst>
              <a:ext uri="{FF2B5EF4-FFF2-40B4-BE49-F238E27FC236}">
                <a16:creationId xmlns:a16="http://schemas.microsoft.com/office/drawing/2014/main" id="{EA7B2C27-457A-4E13-9E7B-0AE880EFB81A}"/>
              </a:ext>
              <a:ext uri="{C183D7F6-B498-43B3-948B-1728B52AA6E4}">
                <adec:decorative xmlns:adec="http://schemas.microsoft.com/office/drawing/2017/decorative" val="1"/>
              </a:ext>
            </a:extLst>
          </p:cNvPr>
          <p:cNvSpPr>
            <a:spLocks noEditPoints="1"/>
          </p:cNvSpPr>
          <p:nvPr/>
        </p:nvSpPr>
        <p:spPr bwMode="black">
          <a:xfrm>
            <a:off x="6878905" y="3409460"/>
            <a:ext cx="139495" cy="137528"/>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8" name="Freeform 28">
            <a:extLst>
              <a:ext uri="{FF2B5EF4-FFF2-40B4-BE49-F238E27FC236}">
                <a16:creationId xmlns:a16="http://schemas.microsoft.com/office/drawing/2014/main" id="{FDF04D32-BD2B-41D4-B5FE-A6FC270985D6}"/>
              </a:ext>
              <a:ext uri="{C183D7F6-B498-43B3-948B-1728B52AA6E4}">
                <adec:decorative xmlns:adec="http://schemas.microsoft.com/office/drawing/2017/decorative" val="1"/>
              </a:ext>
            </a:extLst>
          </p:cNvPr>
          <p:cNvSpPr>
            <a:spLocks/>
          </p:cNvSpPr>
          <p:nvPr/>
        </p:nvSpPr>
        <p:spPr bwMode="black">
          <a:xfrm>
            <a:off x="7035587" y="3409460"/>
            <a:ext cx="89533" cy="137528"/>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1" name="Freeform 16">
            <a:extLst>
              <a:ext uri="{FF2B5EF4-FFF2-40B4-BE49-F238E27FC236}">
                <a16:creationId xmlns:a16="http://schemas.microsoft.com/office/drawing/2014/main" id="{4FD71389-583B-45C6-92CE-BF651944EAD3}"/>
              </a:ext>
              <a:ext uri="{C183D7F6-B498-43B3-948B-1728B52AA6E4}">
                <adec:decorative xmlns:adec="http://schemas.microsoft.com/office/drawing/2017/decorative" val="1"/>
              </a:ext>
            </a:extLst>
          </p:cNvPr>
          <p:cNvSpPr>
            <a:spLocks noEditPoints="1"/>
          </p:cNvSpPr>
          <p:nvPr/>
        </p:nvSpPr>
        <p:spPr bwMode="black">
          <a:xfrm>
            <a:off x="8656898" y="3308654"/>
            <a:ext cx="292516" cy="277715"/>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542" name="Freeform 17">
            <a:extLst>
              <a:ext uri="{FF2B5EF4-FFF2-40B4-BE49-F238E27FC236}">
                <a16:creationId xmlns:a16="http://schemas.microsoft.com/office/drawing/2014/main" id="{A7CA4929-9661-43C5-82A3-9DAFE7DA662E}"/>
              </a:ext>
              <a:ext uri="{C183D7F6-B498-43B3-948B-1728B52AA6E4}">
                <adec:decorative xmlns:adec="http://schemas.microsoft.com/office/drawing/2017/decorative" val="1"/>
              </a:ext>
            </a:extLst>
          </p:cNvPr>
          <p:cNvSpPr>
            <a:spLocks noEditPoints="1"/>
          </p:cNvSpPr>
          <p:nvPr/>
        </p:nvSpPr>
        <p:spPr bwMode="black">
          <a:xfrm>
            <a:off x="8974783" y="3308654"/>
            <a:ext cx="292516" cy="277715"/>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 name="Title 1">
            <a:extLst>
              <a:ext uri="{FF2B5EF4-FFF2-40B4-BE49-F238E27FC236}">
                <a16:creationId xmlns:a16="http://schemas.microsoft.com/office/drawing/2014/main" id="{BDD485FC-254D-4369-A8B8-6288C3714DD0}"/>
              </a:ext>
              <a:ext uri="{C183D7F6-B498-43B3-948B-1728B52AA6E4}">
                <adec:decorative xmlns:adec="http://schemas.microsoft.com/office/drawing/2017/decorative" val="1"/>
              </a:ext>
            </a:extLst>
          </p:cNvPr>
          <p:cNvSpPr>
            <a:spLocks noGrp="1"/>
          </p:cNvSpPr>
          <p:nvPr>
            <p:ph type="title"/>
          </p:nvPr>
        </p:nvSpPr>
        <p:spPr>
          <a:xfrm>
            <a:off x="1972360" y="1196979"/>
            <a:ext cx="8524050" cy="914938"/>
          </a:xfrm>
        </p:spPr>
        <p:txBody>
          <a:bodyPr/>
          <a:lstStyle/>
          <a:p>
            <a:pPr algn="ctr"/>
            <a:r>
              <a:rPr lang="en-US" dirty="0">
                <a:latin typeface="+mn-lt"/>
              </a:rPr>
              <a:t>Thank You</a:t>
            </a:r>
          </a:p>
        </p:txBody>
      </p:sp>
      <p:sp>
        <p:nvSpPr>
          <p:cNvPr id="263" name="Freeform 20">
            <a:extLst>
              <a:ext uri="{FF2B5EF4-FFF2-40B4-BE49-F238E27FC236}">
                <a16:creationId xmlns:a16="http://schemas.microsoft.com/office/drawing/2014/main" id="{A9A3A06C-51D0-48F7-AFA7-0DE8CC98CE3C}"/>
              </a:ext>
              <a:ext uri="{C183D7F6-B498-43B3-948B-1728B52AA6E4}">
                <adec:decorative xmlns:adec="http://schemas.microsoft.com/office/drawing/2017/decorative" val="1"/>
              </a:ext>
            </a:extLst>
          </p:cNvPr>
          <p:cNvSpPr>
            <a:spLocks/>
          </p:cNvSpPr>
          <p:nvPr/>
        </p:nvSpPr>
        <p:spPr bwMode="black">
          <a:xfrm>
            <a:off x="6646155" y="4472277"/>
            <a:ext cx="99488" cy="15582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64" name="Freeform 17">
            <a:extLst>
              <a:ext uri="{FF2B5EF4-FFF2-40B4-BE49-F238E27FC236}">
                <a16:creationId xmlns:a16="http://schemas.microsoft.com/office/drawing/2014/main" id="{B724E973-88CA-4BD2-95DC-E714564FD246}"/>
              </a:ext>
              <a:ext uri="{C183D7F6-B498-43B3-948B-1728B52AA6E4}">
                <adec:decorative xmlns:adec="http://schemas.microsoft.com/office/drawing/2017/decorative" val="1"/>
              </a:ext>
            </a:extLst>
          </p:cNvPr>
          <p:cNvSpPr>
            <a:spLocks noEditPoints="1"/>
          </p:cNvSpPr>
          <p:nvPr/>
        </p:nvSpPr>
        <p:spPr bwMode="black">
          <a:xfrm>
            <a:off x="6297571" y="4481243"/>
            <a:ext cx="128279" cy="146862"/>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65" name="Freeform 18">
            <a:extLst>
              <a:ext uri="{FF2B5EF4-FFF2-40B4-BE49-F238E27FC236}">
                <a16:creationId xmlns:a16="http://schemas.microsoft.com/office/drawing/2014/main" id="{2362A1AA-BB8F-4B3B-B8BB-4B1CE5A01E22}"/>
              </a:ext>
              <a:ext uri="{C183D7F6-B498-43B3-948B-1728B52AA6E4}">
                <adec:decorative xmlns:adec="http://schemas.microsoft.com/office/drawing/2017/decorative" val="1"/>
              </a:ext>
            </a:extLst>
          </p:cNvPr>
          <p:cNvSpPr>
            <a:spLocks noEditPoints="1"/>
          </p:cNvSpPr>
          <p:nvPr/>
        </p:nvSpPr>
        <p:spPr bwMode="black">
          <a:xfrm>
            <a:off x="6437366" y="4517726"/>
            <a:ext cx="91491" cy="110379"/>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66" name="Freeform 19">
            <a:extLst>
              <a:ext uri="{FF2B5EF4-FFF2-40B4-BE49-F238E27FC236}">
                <a16:creationId xmlns:a16="http://schemas.microsoft.com/office/drawing/2014/main" id="{98E4B03D-02BA-4691-AF38-668875B0CE28}"/>
              </a:ext>
              <a:ext uri="{C183D7F6-B498-43B3-948B-1728B52AA6E4}">
                <adec:decorative xmlns:adec="http://schemas.microsoft.com/office/drawing/2017/decorative" val="1"/>
              </a:ext>
            </a:extLst>
          </p:cNvPr>
          <p:cNvSpPr>
            <a:spLocks/>
          </p:cNvSpPr>
          <p:nvPr/>
        </p:nvSpPr>
        <p:spPr bwMode="black">
          <a:xfrm>
            <a:off x="6552209" y="4520509"/>
            <a:ext cx="95969" cy="107596"/>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67" name="Freeform 21">
            <a:extLst>
              <a:ext uri="{FF2B5EF4-FFF2-40B4-BE49-F238E27FC236}">
                <a16:creationId xmlns:a16="http://schemas.microsoft.com/office/drawing/2014/main" id="{607ED25F-A17E-419E-8996-9EFD052879F0}"/>
              </a:ext>
              <a:ext uri="{C183D7F6-B498-43B3-948B-1728B52AA6E4}">
                <adec:decorative xmlns:adec="http://schemas.microsoft.com/office/drawing/2017/decorative" val="1"/>
              </a:ext>
            </a:extLst>
          </p:cNvPr>
          <p:cNvSpPr>
            <a:spLocks/>
          </p:cNvSpPr>
          <p:nvPr/>
        </p:nvSpPr>
        <p:spPr bwMode="black">
          <a:xfrm>
            <a:off x="6837877" y="4519891"/>
            <a:ext cx="96609" cy="108214"/>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68" name="Freeform 22">
            <a:extLst>
              <a:ext uri="{FF2B5EF4-FFF2-40B4-BE49-F238E27FC236}">
                <a16:creationId xmlns:a16="http://schemas.microsoft.com/office/drawing/2014/main" id="{1C80A0E1-61FD-4380-8F9E-C04464567F5A}"/>
              </a:ext>
              <a:ext uri="{C183D7F6-B498-43B3-948B-1728B52AA6E4}">
                <adec:decorative xmlns:adec="http://schemas.microsoft.com/office/drawing/2017/decorative" val="1"/>
              </a:ext>
            </a:extLst>
          </p:cNvPr>
          <p:cNvSpPr>
            <a:spLocks/>
          </p:cNvSpPr>
          <p:nvPr/>
        </p:nvSpPr>
        <p:spPr bwMode="black">
          <a:xfrm>
            <a:off x="7017375" y="4517726"/>
            <a:ext cx="155559" cy="110380"/>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69" name="Freeform 23">
            <a:extLst>
              <a:ext uri="{FF2B5EF4-FFF2-40B4-BE49-F238E27FC236}">
                <a16:creationId xmlns:a16="http://schemas.microsoft.com/office/drawing/2014/main" id="{2532A1CD-1E8B-4229-94BF-48E022312070}"/>
              </a:ext>
              <a:ext uri="{C183D7F6-B498-43B3-948B-1728B52AA6E4}">
                <adec:decorative xmlns:adec="http://schemas.microsoft.com/office/drawing/2017/decorative" val="1"/>
              </a:ext>
            </a:extLst>
          </p:cNvPr>
          <p:cNvSpPr>
            <a:spLocks noEditPoints="1"/>
          </p:cNvSpPr>
          <p:nvPr/>
        </p:nvSpPr>
        <p:spPr bwMode="black">
          <a:xfrm>
            <a:off x="7178645" y="4517726"/>
            <a:ext cx="98848" cy="110379"/>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
        <p:nvSpPr>
          <p:cNvPr id="270" name="Rectangle 24">
            <a:extLst>
              <a:ext uri="{FF2B5EF4-FFF2-40B4-BE49-F238E27FC236}">
                <a16:creationId xmlns:a16="http://schemas.microsoft.com/office/drawing/2014/main" id="{D6924E33-9267-43B7-AB54-6DCEED29FB08}"/>
              </a:ext>
              <a:ext uri="{C183D7F6-B498-43B3-948B-1728B52AA6E4}">
                <adec:decorative xmlns:adec="http://schemas.microsoft.com/office/drawing/2017/decorative" val="1"/>
              </a:ext>
            </a:extLst>
          </p:cNvPr>
          <p:cNvSpPr>
            <a:spLocks noChangeArrowheads="1"/>
          </p:cNvSpPr>
          <p:nvPr/>
        </p:nvSpPr>
        <p:spPr bwMode="black">
          <a:xfrm>
            <a:off x="7296367" y="4472277"/>
            <a:ext cx="24952" cy="155828"/>
          </a:xfrm>
          <a:prstGeom prst="rect">
            <a:avLst/>
          </a:prstGeom>
          <a:solidFill>
            <a:srgbClr val="FFFFFF"/>
          </a:solidFill>
          <a:ln w="9525">
            <a:noFill/>
            <a:round/>
            <a:headEnd/>
            <a:tailEnd/>
          </a:ln>
          <a:effectLst/>
        </p:spPr>
        <p:txBody>
          <a:bodyPr vert="horz" wrap="square" lIns="89610" tIns="44805" rIns="89610" bIns="44805" numCol="1" anchor="t" anchorCtr="0" compatLnSpc="1">
            <a:prstTxWarp prst="textNoShape">
              <a:avLst/>
            </a:prstTxWarp>
          </a:bodyPr>
          <a:lstStyle/>
          <a:p>
            <a:pPr defTabSz="559802">
              <a:defRPr/>
            </a:pPr>
            <a:endParaRPr lang="en-US" sz="1175" kern="0" dirty="0">
              <a:gradFill>
                <a:gsLst>
                  <a:gs pos="0">
                    <a:srgbClr val="FFFFFF"/>
                  </a:gs>
                  <a:gs pos="50000">
                    <a:srgbClr val="F0D77C"/>
                  </a:gs>
                  <a:gs pos="100000">
                    <a:srgbClr val="E3A535"/>
                  </a:gs>
                </a:gsLst>
                <a:lin ang="10800000" scaled="1"/>
              </a:gradFill>
              <a:latin typeface="Segoe UI"/>
            </a:endParaRPr>
          </a:p>
        </p:txBody>
      </p:sp>
    </p:spTree>
    <p:extLst>
      <p:ext uri="{BB962C8B-B14F-4D97-AF65-F5344CB8AC3E}">
        <p14:creationId xmlns:p14="http://schemas.microsoft.com/office/powerpoint/2010/main" val="203804674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06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Microservices</a:t>
            </a:r>
          </a:p>
        </p:txBody>
      </p:sp>
      <p:sp>
        <p:nvSpPr>
          <p:cNvPr id="5" name="Text Placeholder 4">
            <a:extLst>
              <a:ext uri="{FF2B5EF4-FFF2-40B4-BE49-F238E27FC236}">
                <a16:creationId xmlns:a16="http://schemas.microsoft.com/office/drawing/2014/main" id="{5B886026-BC46-40CF-ACF8-38590E50712C}"/>
              </a:ext>
            </a:extLst>
          </p:cNvPr>
          <p:cNvSpPr>
            <a:spLocks noGrp="1"/>
          </p:cNvSpPr>
          <p:nvPr>
            <p:ph type="body" sz="quarter" idx="10"/>
          </p:nvPr>
        </p:nvSpPr>
        <p:spPr>
          <a:xfrm>
            <a:off x="434975" y="963713"/>
            <a:ext cx="11565520" cy="288137"/>
          </a:xfrm>
        </p:spPr>
        <p:txBody>
          <a:bodyPr/>
          <a:lstStyle/>
          <a:p>
            <a:r>
              <a:rPr lang="en-US" sz="1836" dirty="0">
                <a:solidFill>
                  <a:srgbClr val="505050"/>
                </a:solidFill>
              </a:rPr>
              <a:t>Definition</a:t>
            </a:r>
          </a:p>
        </p:txBody>
      </p:sp>
      <p:sp>
        <p:nvSpPr>
          <p:cNvPr id="8" name="Rectangle 7">
            <a:extLst>
              <a:ext uri="{FF2B5EF4-FFF2-40B4-BE49-F238E27FC236}">
                <a16:creationId xmlns:a16="http://schemas.microsoft.com/office/drawing/2014/main" id="{9975EF11-A61F-471D-A0D0-BCD4DFF1AE17}"/>
              </a:ext>
              <a:ext uri="{C183D7F6-B498-43B3-948B-1728B52AA6E4}">
                <adec:decorative xmlns:adec="http://schemas.microsoft.com/office/drawing/2017/decorative" val="1"/>
              </a:ext>
            </a:extLst>
          </p:cNvPr>
          <p:cNvSpPr/>
          <p:nvPr/>
        </p:nvSpPr>
        <p:spPr>
          <a:xfrm>
            <a:off x="432805" y="1315241"/>
            <a:ext cx="788683" cy="1098532"/>
          </a:xfrm>
          <a:prstGeom prst="rect">
            <a:avLst/>
          </a:prstGeom>
        </p:spPr>
        <p:txBody>
          <a:bodyPr wrap="none">
            <a:spAutoFit/>
          </a:bodyPr>
          <a:lstStyle/>
          <a:p>
            <a:pPr>
              <a:defRPr/>
            </a:pPr>
            <a:r>
              <a:rPr lang="en-US" sz="6399" kern="0" spc="-10" dirty="0">
                <a:ln w="3175">
                  <a:noFill/>
                </a:ln>
                <a:solidFill>
                  <a:srgbClr val="0078D7"/>
                </a:solidFill>
                <a:latin typeface="Rockwell Extra Bold" panose="02060903040505020403" pitchFamily="18" charset="0"/>
                <a:cs typeface="Segoe UI" pitchFamily="34" charset="0"/>
              </a:rPr>
              <a:t>“</a:t>
            </a:r>
            <a:endParaRPr lang="en-US" sz="6399" kern="0" dirty="0">
              <a:solidFill>
                <a:srgbClr val="0078D7"/>
              </a:solidFill>
            </a:endParaRPr>
          </a:p>
        </p:txBody>
      </p:sp>
      <p:sp>
        <p:nvSpPr>
          <p:cNvPr id="40" name="Rectangle 39">
            <a:extLst>
              <a:ext uri="{FF2B5EF4-FFF2-40B4-BE49-F238E27FC236}">
                <a16:creationId xmlns:a16="http://schemas.microsoft.com/office/drawing/2014/main" id="{DD5BFA80-E8ED-4D15-9EC6-1C69B990053C}"/>
              </a:ext>
            </a:extLst>
          </p:cNvPr>
          <p:cNvSpPr/>
          <p:nvPr/>
        </p:nvSpPr>
        <p:spPr bwMode="auto">
          <a:xfrm>
            <a:off x="434975" y="1251850"/>
            <a:ext cx="11563350" cy="396392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37141" tIns="777130" rIns="182854" bIns="146283" numCol="1" spcCol="0" rtlCol="0" fromWordArt="0" anchor="t" anchorCtr="0" forceAA="0" compatLnSpc="1">
            <a:prstTxWarp prst="textNoShape">
              <a:avLst/>
            </a:prstTxWarp>
            <a:noAutofit/>
          </a:bodyPr>
          <a:lstStyle/>
          <a:p>
            <a:pPr algn="just"/>
            <a:r>
              <a:rPr lang="en-US" sz="2800" dirty="0"/>
              <a:t>The microservice architectural style is an approach to developing a single application as a </a:t>
            </a:r>
            <a:r>
              <a:rPr lang="en-US" sz="2800" b="1" dirty="0">
                <a:solidFill>
                  <a:srgbClr val="0078D7"/>
                </a:solidFill>
              </a:rPr>
              <a:t>suite of small services</a:t>
            </a:r>
            <a:r>
              <a:rPr lang="en-US" sz="2800" dirty="0"/>
              <a:t>, each </a:t>
            </a:r>
            <a:r>
              <a:rPr lang="en-US" sz="2800" b="1" dirty="0">
                <a:solidFill>
                  <a:srgbClr val="0078D7"/>
                </a:solidFill>
              </a:rPr>
              <a:t>running in its own process</a:t>
            </a:r>
            <a:r>
              <a:rPr lang="en-US" sz="2800" dirty="0"/>
              <a:t> and communicating with lightweight mechanisms, often an HTTP resource API. These services are </a:t>
            </a:r>
            <a:r>
              <a:rPr lang="en-US" sz="2800" b="1" dirty="0">
                <a:solidFill>
                  <a:srgbClr val="0078D7"/>
                </a:solidFill>
              </a:rPr>
              <a:t>built around business capabilities </a:t>
            </a:r>
            <a:r>
              <a:rPr lang="en-US" sz="2800" dirty="0"/>
              <a:t>and </a:t>
            </a:r>
            <a:r>
              <a:rPr lang="en-US" sz="2800" b="1" dirty="0">
                <a:solidFill>
                  <a:srgbClr val="0078D7"/>
                </a:solidFill>
              </a:rPr>
              <a:t>independently deployable </a:t>
            </a:r>
            <a:r>
              <a:rPr lang="en-US" sz="2800" dirty="0"/>
              <a:t>by fully automated deployment machinery. There is a </a:t>
            </a:r>
            <a:r>
              <a:rPr lang="en-US" sz="2800" b="1" dirty="0">
                <a:solidFill>
                  <a:srgbClr val="0078D7"/>
                </a:solidFill>
              </a:rPr>
              <a:t>bare minimum of centralized management </a:t>
            </a:r>
            <a:r>
              <a:rPr lang="en-US" sz="2800" dirty="0"/>
              <a:t>of these services, which may be written in different programming languages and use different data storage.</a:t>
            </a:r>
          </a:p>
          <a:p>
            <a:endParaRPr lang="en-US" sz="2800" dirty="0"/>
          </a:p>
        </p:txBody>
      </p:sp>
      <p:sp>
        <p:nvSpPr>
          <p:cNvPr id="9" name="Rectangle 8">
            <a:extLst>
              <a:ext uri="{FF2B5EF4-FFF2-40B4-BE49-F238E27FC236}">
                <a16:creationId xmlns:a16="http://schemas.microsoft.com/office/drawing/2014/main" id="{540EF5F3-FFDF-4432-B320-132E57080CB1}"/>
              </a:ext>
              <a:ext uri="{C183D7F6-B498-43B3-948B-1728B52AA6E4}">
                <adec:decorative xmlns:adec="http://schemas.microsoft.com/office/drawing/2017/decorative" val="1"/>
              </a:ext>
            </a:extLst>
          </p:cNvPr>
          <p:cNvSpPr/>
          <p:nvPr/>
        </p:nvSpPr>
        <p:spPr>
          <a:xfrm>
            <a:off x="9276967" y="4948009"/>
            <a:ext cx="773289" cy="1077090"/>
          </a:xfrm>
          <a:prstGeom prst="rect">
            <a:avLst/>
          </a:prstGeom>
        </p:spPr>
        <p:txBody>
          <a:bodyPr wrap="none">
            <a:spAutoFit/>
          </a:bodyPr>
          <a:lstStyle/>
          <a:p>
            <a:pPr>
              <a:defRPr/>
            </a:pPr>
            <a:r>
              <a:rPr lang="en-US" sz="6399" kern="0" spc="-10" dirty="0">
                <a:ln w="3175">
                  <a:noFill/>
                </a:ln>
                <a:solidFill>
                  <a:srgbClr val="0078D7"/>
                </a:solidFill>
                <a:latin typeface="Rockwell Extra Bold" panose="02060903040505020403" pitchFamily="18" charset="0"/>
                <a:cs typeface="Segoe UI" pitchFamily="34" charset="0"/>
              </a:rPr>
              <a:t>”</a:t>
            </a:r>
            <a:endParaRPr lang="en-US" sz="6399" kern="0" dirty="0">
              <a:solidFill>
                <a:srgbClr val="0078D7"/>
              </a:solidFill>
            </a:endParaRPr>
          </a:p>
        </p:txBody>
      </p:sp>
      <p:sp>
        <p:nvSpPr>
          <p:cNvPr id="3" name="TextBox 2">
            <a:extLst>
              <a:ext uri="{FF2B5EF4-FFF2-40B4-BE49-F238E27FC236}">
                <a16:creationId xmlns:a16="http://schemas.microsoft.com/office/drawing/2014/main" id="{40B92C3D-0528-49DF-88AA-16D82E5D242C}"/>
              </a:ext>
            </a:extLst>
          </p:cNvPr>
          <p:cNvSpPr txBox="1"/>
          <p:nvPr/>
        </p:nvSpPr>
        <p:spPr>
          <a:xfrm>
            <a:off x="432805" y="5486554"/>
            <a:ext cx="3432671" cy="549702"/>
          </a:xfrm>
          <a:prstGeom prst="rect">
            <a:avLst/>
          </a:prstGeom>
          <a:noFill/>
        </p:spPr>
        <p:txBody>
          <a:bodyPr wrap="none" lIns="182880" tIns="146304" rIns="182880" bIns="146304" rtlCol="0">
            <a:spAutoFit/>
          </a:bodyPr>
          <a:lstStyle/>
          <a:p>
            <a:pPr>
              <a:lnSpc>
                <a:spcPct val="90000"/>
              </a:lnSpc>
              <a:spcAft>
                <a:spcPts val="600"/>
              </a:spcAft>
            </a:pPr>
            <a:r>
              <a:rPr lang="de-CH" kern="0" dirty="0">
                <a:solidFill>
                  <a:srgbClr val="505050"/>
                </a:solidFill>
                <a:latin typeface="Segoe UI Semilight" panose="020B0402040204020203" pitchFamily="34" charset="0"/>
                <a:cs typeface="Segoe UI Semilight" panose="020B0402040204020203" pitchFamily="34" charset="0"/>
              </a:rPr>
              <a:t>- James Lewis &amp; Martin Fowler</a:t>
            </a:r>
            <a:endParaRPr lang="LID4096" kern="0" dirty="0" err="1">
              <a:solidFill>
                <a:srgbClr val="50505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0093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Characteristics</a:t>
            </a:r>
          </a:p>
        </p:txBody>
      </p:sp>
      <p:sp>
        <p:nvSpPr>
          <p:cNvPr id="3" name="TextBox 2">
            <a:extLst>
              <a:ext uri="{FF2B5EF4-FFF2-40B4-BE49-F238E27FC236}">
                <a16:creationId xmlns:a16="http://schemas.microsoft.com/office/drawing/2014/main" id="{02485A51-1C04-4BD1-9A0D-1ABAA940B147}"/>
              </a:ext>
            </a:extLst>
          </p:cNvPr>
          <p:cNvSpPr txBox="1"/>
          <p:nvPr/>
        </p:nvSpPr>
        <p:spPr>
          <a:xfrm>
            <a:off x="434975" y="1292607"/>
            <a:ext cx="6851876" cy="4235006"/>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de-DE" sz="2000" kern="0" dirty="0">
                <a:solidFill>
                  <a:srgbClr val="505050"/>
                </a:solidFill>
                <a:latin typeface="Segoe UI Semilight" panose="020B0402040204020203" pitchFamily="34" charset="0"/>
                <a:cs typeface="Segoe UI Semilight" panose="020B0402040204020203" pitchFamily="34" charset="0"/>
              </a:rPr>
              <a:t>Services implement </a:t>
            </a:r>
            <a:r>
              <a:rPr lang="de-DE" sz="2000" kern="0" dirty="0">
                <a:solidFill>
                  <a:srgbClr val="0078D7"/>
                </a:solidFill>
                <a:latin typeface="Segoe UI Semilight" panose="020B0402040204020203" pitchFamily="34" charset="0"/>
                <a:cs typeface="Segoe UI Semilight" panose="020B0402040204020203" pitchFamily="34" charset="0"/>
              </a:rPr>
              <a:t>single business or technical concern</a:t>
            </a:r>
            <a:br>
              <a:rPr lang="de-DE" sz="2000" kern="0" dirty="0">
                <a:solidFill>
                  <a:srgbClr val="0078D7"/>
                </a:solidFill>
                <a:latin typeface="Segoe UI Semilight" panose="020B0402040204020203" pitchFamily="34" charset="0"/>
                <a:cs typeface="Segoe UI Semilight" panose="020B0402040204020203" pitchFamily="34" charset="0"/>
              </a:rPr>
            </a:br>
            <a:r>
              <a:rPr lang="de-DE" sz="2000" kern="0" dirty="0">
                <a:solidFill>
                  <a:srgbClr val="0078D7"/>
                </a:solidFill>
                <a:latin typeface="Segoe UI Semilight" panose="020B0402040204020203" pitchFamily="34" charset="0"/>
                <a:cs typeface="Segoe UI Semilight" panose="020B0402040204020203" pitchFamily="34" charset="0"/>
              </a:rPr>
              <a:t>(single responsibility principle)</a:t>
            </a:r>
          </a:p>
          <a:p>
            <a:pPr marL="342900" indent="-342900">
              <a:lnSpc>
                <a:spcPct val="90000"/>
              </a:lnSpc>
              <a:spcAft>
                <a:spcPts val="600"/>
              </a:spcAft>
              <a:buFont typeface="Arial" panose="020B0604020202020204" pitchFamily="34" charset="0"/>
              <a:buChar char="•"/>
            </a:pPr>
            <a:endParaRPr lang="de-DE" sz="20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CH" sz="2000" kern="0" dirty="0">
                <a:solidFill>
                  <a:srgbClr val="505050"/>
                </a:solidFill>
                <a:latin typeface="Segoe UI Semilight" panose="020B0402040204020203" pitchFamily="34" charset="0"/>
                <a:cs typeface="Segoe UI Semilight" panose="020B0402040204020203" pitchFamily="34" charset="0"/>
              </a:rPr>
              <a:t>Services are </a:t>
            </a:r>
            <a:r>
              <a:rPr lang="de-CH" sz="2000" kern="0" dirty="0">
                <a:solidFill>
                  <a:srgbClr val="0078D7"/>
                </a:solidFill>
                <a:latin typeface="Segoe UI Semilight" panose="020B0402040204020203" pitchFamily="34" charset="0"/>
                <a:cs typeface="Segoe UI Semilight" panose="020B0402040204020203" pitchFamily="34" charset="0"/>
              </a:rPr>
              <a:t>developed, deployed and scaled </a:t>
            </a:r>
            <a:br>
              <a:rPr lang="de-CH" sz="2000" kern="0" dirty="0">
                <a:solidFill>
                  <a:srgbClr val="0078D7"/>
                </a:solidFill>
                <a:latin typeface="Segoe UI Semilight" panose="020B0402040204020203" pitchFamily="34" charset="0"/>
                <a:cs typeface="Segoe UI Semilight" panose="020B0402040204020203" pitchFamily="34" charset="0"/>
              </a:rPr>
            </a:br>
            <a:r>
              <a:rPr lang="de-CH" sz="2000" kern="0" dirty="0">
                <a:solidFill>
                  <a:srgbClr val="0078D7"/>
                </a:solidFill>
                <a:latin typeface="Segoe UI Semilight" panose="020B0402040204020203" pitchFamily="34" charset="0"/>
                <a:cs typeface="Segoe UI Semilight" panose="020B0402040204020203" pitchFamily="34" charset="0"/>
              </a:rPr>
              <a:t>individually</a:t>
            </a:r>
            <a:endParaRPr lang="LID4096" sz="2000" kern="0" dirty="0">
              <a:solidFill>
                <a:srgbClr val="0078D7"/>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endParaRPr lang="de-DE" sz="20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sz="2000" kern="0" dirty="0">
                <a:solidFill>
                  <a:srgbClr val="505050"/>
                </a:solidFill>
                <a:latin typeface="Segoe UI Semilight" panose="020B0402040204020203" pitchFamily="34" charset="0"/>
                <a:cs typeface="Segoe UI Semilight" panose="020B0402040204020203" pitchFamily="34" charset="0"/>
              </a:rPr>
              <a:t>Services run in their </a:t>
            </a:r>
            <a:r>
              <a:rPr lang="de-DE" sz="2000" kern="0" dirty="0">
                <a:solidFill>
                  <a:srgbClr val="0078D7"/>
                </a:solidFill>
                <a:latin typeface="Segoe UI Semilight" panose="020B0402040204020203" pitchFamily="34" charset="0"/>
                <a:cs typeface="Segoe UI Semilight" panose="020B0402040204020203" pitchFamily="34" charset="0"/>
              </a:rPr>
              <a:t>own processes and/or containers</a:t>
            </a:r>
          </a:p>
          <a:p>
            <a:pPr marL="342900" indent="-342900">
              <a:lnSpc>
                <a:spcPct val="90000"/>
              </a:lnSpc>
              <a:spcAft>
                <a:spcPts val="600"/>
              </a:spcAft>
              <a:buFont typeface="Arial" panose="020B0604020202020204" pitchFamily="34" charset="0"/>
              <a:buChar char="•"/>
            </a:pPr>
            <a:endParaRPr lang="de-DE" sz="20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sz="2000" kern="0" dirty="0">
                <a:solidFill>
                  <a:srgbClr val="505050"/>
                </a:solidFill>
                <a:latin typeface="Segoe UI Semilight" panose="020B0402040204020203" pitchFamily="34" charset="0"/>
                <a:cs typeface="Segoe UI Semilight" panose="020B0402040204020203" pitchFamily="34" charset="0"/>
              </a:rPr>
              <a:t>Each service has its </a:t>
            </a:r>
            <a:r>
              <a:rPr lang="de-DE" sz="2000" kern="0" dirty="0">
                <a:solidFill>
                  <a:srgbClr val="0078D7"/>
                </a:solidFill>
                <a:latin typeface="Segoe UI Semilight" panose="020B0402040204020203" pitchFamily="34" charset="0"/>
                <a:cs typeface="Segoe UI Semilight" panose="020B0402040204020203" pitchFamily="34" charset="0"/>
              </a:rPr>
              <a:t>own data repository </a:t>
            </a:r>
          </a:p>
          <a:p>
            <a:pPr marL="342900" indent="-342900">
              <a:lnSpc>
                <a:spcPct val="90000"/>
              </a:lnSpc>
              <a:spcAft>
                <a:spcPts val="600"/>
              </a:spcAft>
              <a:buFont typeface="Arial" panose="020B0604020202020204" pitchFamily="34" charset="0"/>
              <a:buChar char="•"/>
            </a:pPr>
            <a:endParaRPr lang="de-DE" sz="2000" kern="0" dirty="0">
              <a:solidFill>
                <a:srgbClr val="505050"/>
              </a:solidFill>
              <a:latin typeface="Segoe UI Semilight" panose="020B0402040204020203" pitchFamily="34" charset="0"/>
              <a:cs typeface="Segoe UI Semilight" panose="020B0402040204020203" pitchFamily="34" charset="0"/>
            </a:endParaRPr>
          </a:p>
          <a:p>
            <a:pPr marL="342900" indent="-342900">
              <a:lnSpc>
                <a:spcPct val="90000"/>
              </a:lnSpc>
              <a:spcAft>
                <a:spcPts val="600"/>
              </a:spcAft>
              <a:buFont typeface="Arial" panose="020B0604020202020204" pitchFamily="34" charset="0"/>
              <a:buChar char="•"/>
            </a:pPr>
            <a:r>
              <a:rPr lang="de-DE" sz="2000" kern="0" dirty="0">
                <a:solidFill>
                  <a:srgbClr val="505050"/>
                </a:solidFill>
                <a:latin typeface="Segoe UI Semilight" panose="020B0402040204020203" pitchFamily="34" charset="0"/>
                <a:cs typeface="Segoe UI Semilight" panose="020B0402040204020203" pitchFamily="34" charset="0"/>
              </a:rPr>
              <a:t>Clients access the services through </a:t>
            </a:r>
            <a:r>
              <a:rPr lang="de-DE" sz="2000" kern="0" dirty="0">
                <a:solidFill>
                  <a:srgbClr val="0078D7"/>
                </a:solidFill>
                <a:latin typeface="Segoe UI Semilight" panose="020B0402040204020203" pitchFamily="34" charset="0"/>
                <a:cs typeface="Segoe UI Semilight" panose="020B0402040204020203" pitchFamily="34" charset="0"/>
              </a:rPr>
              <a:t>well-defined </a:t>
            </a:r>
            <a:br>
              <a:rPr lang="de-DE" sz="2000" kern="0" dirty="0">
                <a:solidFill>
                  <a:srgbClr val="0078D7"/>
                </a:solidFill>
                <a:latin typeface="Segoe UI Semilight" panose="020B0402040204020203" pitchFamily="34" charset="0"/>
                <a:cs typeface="Segoe UI Semilight" panose="020B0402040204020203" pitchFamily="34" charset="0"/>
              </a:rPr>
            </a:br>
            <a:r>
              <a:rPr lang="de-DE" sz="2000" kern="0" dirty="0">
                <a:solidFill>
                  <a:srgbClr val="0078D7"/>
                </a:solidFill>
                <a:latin typeface="Segoe UI Semilight" panose="020B0402040204020203" pitchFamily="34" charset="0"/>
                <a:cs typeface="Segoe UI Semilight" panose="020B0402040204020203" pitchFamily="34" charset="0"/>
              </a:rPr>
              <a:t>APIs managed by API Gateway</a:t>
            </a:r>
          </a:p>
        </p:txBody>
      </p:sp>
      <p:pic>
        <p:nvPicPr>
          <p:cNvPr id="2" name="Picture 1" descr="Diagram outlining a microservice-based application.">
            <a:extLst>
              <a:ext uri="{FF2B5EF4-FFF2-40B4-BE49-F238E27FC236}">
                <a16:creationId xmlns:a16="http://schemas.microsoft.com/office/drawing/2014/main" id="{4DF8A47B-3051-4C93-81A4-2FC74B1ED68A}"/>
              </a:ext>
            </a:extLst>
          </p:cNvPr>
          <p:cNvPicPr>
            <a:picLocks noChangeAspect="1"/>
          </p:cNvPicPr>
          <p:nvPr/>
        </p:nvPicPr>
        <p:blipFill>
          <a:blip r:embed="rId4"/>
          <a:stretch>
            <a:fillRect/>
          </a:stretch>
        </p:blipFill>
        <p:spPr>
          <a:xfrm>
            <a:off x="6701693" y="1292607"/>
            <a:ext cx="5476875" cy="4324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6689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Benefits</a:t>
            </a:r>
          </a:p>
        </p:txBody>
      </p:sp>
      <p:sp>
        <p:nvSpPr>
          <p:cNvPr id="2" name="TextBox 1">
            <a:extLst>
              <a:ext uri="{FF2B5EF4-FFF2-40B4-BE49-F238E27FC236}">
                <a16:creationId xmlns:a16="http://schemas.microsoft.com/office/drawing/2014/main" id="{FB28BFA4-33C4-45F9-90C3-C56E7E1A8F37}"/>
              </a:ext>
            </a:extLst>
          </p:cNvPr>
          <p:cNvSpPr txBox="1"/>
          <p:nvPr/>
        </p:nvSpPr>
        <p:spPr>
          <a:xfrm>
            <a:off x="834888" y="1552389"/>
            <a:ext cx="4323748" cy="4721292"/>
          </a:xfrm>
          <a:prstGeom prst="rect">
            <a:avLst/>
          </a:prstGeom>
          <a:noFill/>
        </p:spPr>
        <p:txBody>
          <a:bodyPr wrap="non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de-CH" sz="2400" dirty="0">
                <a:solidFill>
                  <a:srgbClr val="000000"/>
                </a:solidFill>
              </a:rPr>
              <a:t>Independent development</a:t>
            </a:r>
          </a:p>
          <a:p>
            <a:pPr marL="342900" indent="-342900">
              <a:lnSpc>
                <a:spcPct val="90000"/>
              </a:lnSpc>
              <a:spcAft>
                <a:spcPts val="600"/>
              </a:spcAft>
              <a:buFont typeface="Wingdings" panose="05000000000000000000" pitchFamily="2" charset="2"/>
              <a:buChar char="q"/>
            </a:pPr>
            <a:endParaRPr lang="de-CH" sz="2400" dirty="0">
              <a:solidFill>
                <a:srgbClr val="000000"/>
              </a:solidFill>
            </a:endParaRPr>
          </a:p>
          <a:p>
            <a:pPr marL="342900" indent="-342900">
              <a:lnSpc>
                <a:spcPct val="90000"/>
              </a:lnSpc>
              <a:spcAft>
                <a:spcPts val="600"/>
              </a:spcAft>
              <a:buFont typeface="Wingdings" panose="05000000000000000000" pitchFamily="2" charset="2"/>
              <a:buChar char="q"/>
            </a:pPr>
            <a:r>
              <a:rPr lang="de-CH" sz="2400" dirty="0">
                <a:solidFill>
                  <a:srgbClr val="000000"/>
                </a:solidFill>
              </a:rPr>
              <a:t>Independent deployments</a:t>
            </a:r>
          </a:p>
          <a:p>
            <a:pPr marL="342900" indent="-342900">
              <a:lnSpc>
                <a:spcPct val="90000"/>
              </a:lnSpc>
              <a:spcAft>
                <a:spcPts val="600"/>
              </a:spcAft>
              <a:buFont typeface="Wingdings" panose="05000000000000000000" pitchFamily="2" charset="2"/>
              <a:buChar char="q"/>
            </a:pPr>
            <a:endParaRPr lang="de-CH" sz="2400" dirty="0">
              <a:solidFill>
                <a:srgbClr val="000000"/>
              </a:solidFill>
            </a:endParaRPr>
          </a:p>
          <a:p>
            <a:pPr marL="342900" indent="-342900">
              <a:lnSpc>
                <a:spcPct val="90000"/>
              </a:lnSpc>
              <a:spcAft>
                <a:spcPts val="600"/>
              </a:spcAft>
              <a:buFont typeface="Wingdings" panose="05000000000000000000" pitchFamily="2" charset="2"/>
              <a:buChar char="q"/>
            </a:pPr>
            <a:r>
              <a:rPr lang="de-CH" sz="2400" dirty="0">
                <a:solidFill>
                  <a:srgbClr val="000000"/>
                </a:solidFill>
              </a:rPr>
              <a:t>Small, focused teams</a:t>
            </a:r>
          </a:p>
          <a:p>
            <a:pPr marL="342900" indent="-342900">
              <a:lnSpc>
                <a:spcPct val="90000"/>
              </a:lnSpc>
              <a:spcAft>
                <a:spcPts val="600"/>
              </a:spcAft>
              <a:buFont typeface="Wingdings" panose="05000000000000000000" pitchFamily="2" charset="2"/>
              <a:buChar char="q"/>
            </a:pPr>
            <a:endParaRPr lang="de-CH" sz="2400" dirty="0">
              <a:solidFill>
                <a:srgbClr val="000000"/>
              </a:solidFill>
            </a:endParaRPr>
          </a:p>
          <a:p>
            <a:pPr marL="342900" indent="-342900">
              <a:lnSpc>
                <a:spcPct val="90000"/>
              </a:lnSpc>
              <a:spcAft>
                <a:spcPts val="600"/>
              </a:spcAft>
              <a:buFont typeface="Wingdings" panose="05000000000000000000" pitchFamily="2" charset="2"/>
              <a:buChar char="q"/>
            </a:pPr>
            <a:r>
              <a:rPr lang="de-CH" sz="2400" dirty="0">
                <a:solidFill>
                  <a:srgbClr val="000000"/>
                </a:solidFill>
              </a:rPr>
              <a:t>Mixed technology stacks</a:t>
            </a:r>
          </a:p>
          <a:p>
            <a:pPr marL="342900" indent="-342900">
              <a:lnSpc>
                <a:spcPct val="90000"/>
              </a:lnSpc>
              <a:spcAft>
                <a:spcPts val="600"/>
              </a:spcAft>
              <a:buFont typeface="Wingdings" panose="05000000000000000000" pitchFamily="2" charset="2"/>
              <a:buChar char="q"/>
            </a:pPr>
            <a:endParaRPr lang="de-CH" sz="2400" dirty="0">
              <a:solidFill>
                <a:srgbClr val="000000"/>
              </a:solidFill>
            </a:endParaRPr>
          </a:p>
          <a:p>
            <a:pPr marL="342900" indent="-342900">
              <a:lnSpc>
                <a:spcPct val="90000"/>
              </a:lnSpc>
              <a:spcAft>
                <a:spcPts val="600"/>
              </a:spcAft>
              <a:buFont typeface="Wingdings" panose="05000000000000000000" pitchFamily="2" charset="2"/>
              <a:buChar char="q"/>
            </a:pPr>
            <a:r>
              <a:rPr lang="de-CH" sz="2400" dirty="0">
                <a:solidFill>
                  <a:srgbClr val="000000"/>
                </a:solidFill>
              </a:rPr>
              <a:t>Fault isolation</a:t>
            </a:r>
          </a:p>
          <a:p>
            <a:pPr marL="342900" indent="-342900">
              <a:lnSpc>
                <a:spcPct val="90000"/>
              </a:lnSpc>
              <a:spcAft>
                <a:spcPts val="600"/>
              </a:spcAft>
              <a:buFont typeface="Wingdings" panose="05000000000000000000" pitchFamily="2" charset="2"/>
              <a:buChar char="q"/>
            </a:pPr>
            <a:endParaRPr lang="de-CH" sz="2400" dirty="0">
              <a:solidFill>
                <a:srgbClr val="000000"/>
              </a:solidFill>
            </a:endParaRPr>
          </a:p>
          <a:p>
            <a:pPr marL="342900" indent="-342900">
              <a:lnSpc>
                <a:spcPct val="90000"/>
              </a:lnSpc>
              <a:spcAft>
                <a:spcPts val="600"/>
              </a:spcAft>
              <a:buFont typeface="Wingdings" panose="05000000000000000000" pitchFamily="2" charset="2"/>
              <a:buChar char="q"/>
            </a:pPr>
            <a:r>
              <a:rPr lang="de-CH" sz="2400" dirty="0">
                <a:solidFill>
                  <a:srgbClr val="000000"/>
                </a:solidFill>
              </a:rPr>
              <a:t>Granular scaling</a:t>
            </a:r>
            <a:endParaRPr lang="de-CH" sz="1600" dirty="0">
              <a:solidFill>
                <a:srgbClr val="000000"/>
              </a:solidFill>
            </a:endParaRPr>
          </a:p>
        </p:txBody>
      </p:sp>
      <p:pic>
        <p:nvPicPr>
          <p:cNvPr id="6" name="Picture 5">
            <a:extLst>
              <a:ext uri="{FF2B5EF4-FFF2-40B4-BE49-F238E27FC236}">
                <a16:creationId xmlns:a16="http://schemas.microsoft.com/office/drawing/2014/main" id="{CD4689EF-9E25-4C21-9C8C-9547322D7B5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946" y="335056"/>
            <a:ext cx="7582529" cy="6509940"/>
          </a:xfrm>
          <a:prstGeom prst="rect">
            <a:avLst/>
          </a:prstGeom>
        </p:spPr>
      </p:pic>
    </p:spTree>
    <p:extLst>
      <p:ext uri="{BB962C8B-B14F-4D97-AF65-F5344CB8AC3E}">
        <p14:creationId xmlns:p14="http://schemas.microsoft.com/office/powerpoint/2010/main" val="54961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Challenges</a:t>
            </a:r>
          </a:p>
        </p:txBody>
      </p:sp>
      <p:sp>
        <p:nvSpPr>
          <p:cNvPr id="3" name="Rectangle: Rounded Corners 2">
            <a:extLst>
              <a:ext uri="{FF2B5EF4-FFF2-40B4-BE49-F238E27FC236}">
                <a16:creationId xmlns:a16="http://schemas.microsoft.com/office/drawing/2014/main" id="{D9D0A3EF-1E8F-4DCB-BE84-4A1FC6992CA4}"/>
              </a:ext>
              <a:ext uri="{C183D7F6-B498-43B3-948B-1728B52AA6E4}">
                <adec:decorative xmlns:adec="http://schemas.microsoft.com/office/drawing/2017/decorative" val="1"/>
              </a:ext>
            </a:extLst>
          </p:cNvPr>
          <p:cNvSpPr/>
          <p:nvPr/>
        </p:nvSpPr>
        <p:spPr bwMode="auto">
          <a:xfrm>
            <a:off x="434974" y="1278685"/>
            <a:ext cx="5038425" cy="5201049"/>
          </a:xfrm>
          <a:prstGeom prst="roundRect">
            <a:avLst/>
          </a:prstGeom>
          <a:noFill/>
          <a:ln>
            <a:solidFill>
              <a:srgbClr val="85B47B"/>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FB28BFA4-33C4-45F9-90C3-C56E7E1A8F37}"/>
              </a:ext>
            </a:extLst>
          </p:cNvPr>
          <p:cNvSpPr txBox="1"/>
          <p:nvPr/>
        </p:nvSpPr>
        <p:spPr>
          <a:xfrm>
            <a:off x="631818" y="1505494"/>
            <a:ext cx="4841582" cy="5130635"/>
          </a:xfrm>
          <a:prstGeom prst="rect">
            <a:avLst/>
          </a:prstGeom>
          <a:noFill/>
        </p:spPr>
        <p:txBody>
          <a:bodyPr wrap="none" lIns="182880" tIns="146304" rIns="182880" bIns="146304" rtlCol="0">
            <a:spAutoFit/>
          </a:bodyPr>
          <a:lstStyle/>
          <a:p>
            <a:pPr marL="342900" indent="-342900">
              <a:lnSpc>
                <a:spcPct val="90000"/>
              </a:lnSpc>
              <a:spcAft>
                <a:spcPts val="600"/>
              </a:spcAft>
              <a:buFont typeface="Courier New" panose="02070309020205020404" pitchFamily="49" charset="0"/>
              <a:buChar char="o"/>
            </a:pPr>
            <a:r>
              <a:rPr lang="de-CH" sz="2400" dirty="0">
                <a:solidFill>
                  <a:srgbClr val="3583C2"/>
                </a:solidFill>
              </a:rPr>
              <a:t>Operational Complexity</a:t>
            </a:r>
          </a:p>
          <a:p>
            <a:pPr marL="342900" indent="-342900">
              <a:lnSpc>
                <a:spcPct val="90000"/>
              </a:lnSpc>
              <a:spcAft>
                <a:spcPts val="600"/>
              </a:spcAft>
              <a:buFont typeface="Courier New" panose="02070309020205020404" pitchFamily="49" charset="0"/>
              <a:buChar char="o"/>
            </a:pPr>
            <a:endParaRPr lang="de-CH" sz="2400" dirty="0">
              <a:solidFill>
                <a:srgbClr val="3583C2"/>
              </a:solidFill>
            </a:endParaRPr>
          </a:p>
          <a:p>
            <a:pPr marL="342900" indent="-342900">
              <a:lnSpc>
                <a:spcPct val="90000"/>
              </a:lnSpc>
              <a:spcAft>
                <a:spcPts val="600"/>
              </a:spcAft>
              <a:buFont typeface="Courier New" panose="02070309020205020404" pitchFamily="49" charset="0"/>
              <a:buChar char="o"/>
            </a:pPr>
            <a:r>
              <a:rPr lang="de-CH" sz="2400" dirty="0">
                <a:solidFill>
                  <a:srgbClr val="3583C2"/>
                </a:solidFill>
              </a:rPr>
              <a:t>Service boundaries</a:t>
            </a:r>
          </a:p>
          <a:p>
            <a:pPr marL="342900" indent="-342900">
              <a:lnSpc>
                <a:spcPct val="90000"/>
              </a:lnSpc>
              <a:spcAft>
                <a:spcPts val="600"/>
              </a:spcAft>
              <a:buFont typeface="Courier New" panose="02070309020205020404" pitchFamily="49" charset="0"/>
              <a:buChar char="o"/>
            </a:pPr>
            <a:endParaRPr lang="de-CH" sz="2400" dirty="0">
              <a:solidFill>
                <a:srgbClr val="3583C2"/>
              </a:solidFill>
            </a:endParaRPr>
          </a:p>
          <a:p>
            <a:pPr marL="342900" indent="-342900">
              <a:lnSpc>
                <a:spcPct val="90000"/>
              </a:lnSpc>
              <a:spcAft>
                <a:spcPts val="600"/>
              </a:spcAft>
              <a:buFont typeface="Courier New" panose="02070309020205020404" pitchFamily="49" charset="0"/>
              <a:buChar char="o"/>
            </a:pPr>
            <a:r>
              <a:rPr lang="de-CH" sz="2400" dirty="0">
                <a:solidFill>
                  <a:srgbClr val="3583C2"/>
                </a:solidFill>
              </a:rPr>
              <a:t>Data consistency &amp; integrity</a:t>
            </a:r>
          </a:p>
          <a:p>
            <a:pPr marL="342900" indent="-342900">
              <a:lnSpc>
                <a:spcPct val="90000"/>
              </a:lnSpc>
              <a:spcAft>
                <a:spcPts val="600"/>
              </a:spcAft>
              <a:buFont typeface="Courier New" panose="02070309020205020404" pitchFamily="49" charset="0"/>
              <a:buChar char="o"/>
            </a:pPr>
            <a:endParaRPr lang="de-CH" sz="2400" dirty="0">
              <a:solidFill>
                <a:srgbClr val="3583C2"/>
              </a:solidFill>
            </a:endParaRPr>
          </a:p>
          <a:p>
            <a:pPr marL="342900" indent="-342900">
              <a:lnSpc>
                <a:spcPct val="90000"/>
              </a:lnSpc>
              <a:spcAft>
                <a:spcPts val="600"/>
              </a:spcAft>
              <a:buFont typeface="Courier New" panose="02070309020205020404" pitchFamily="49" charset="0"/>
              <a:buChar char="o"/>
            </a:pPr>
            <a:r>
              <a:rPr lang="de-CH" sz="2400" dirty="0">
                <a:solidFill>
                  <a:srgbClr val="3583C2"/>
                </a:solidFill>
              </a:rPr>
              <a:t>Service discovery</a:t>
            </a:r>
          </a:p>
          <a:p>
            <a:pPr marL="342900" indent="-342900">
              <a:lnSpc>
                <a:spcPct val="90000"/>
              </a:lnSpc>
              <a:spcAft>
                <a:spcPts val="600"/>
              </a:spcAft>
              <a:buFont typeface="Courier New" panose="02070309020205020404" pitchFamily="49" charset="0"/>
              <a:buChar char="o"/>
            </a:pPr>
            <a:endParaRPr lang="de-CH" sz="2400" dirty="0">
              <a:solidFill>
                <a:srgbClr val="3583C2"/>
              </a:solidFill>
            </a:endParaRPr>
          </a:p>
          <a:p>
            <a:pPr marL="342900" indent="-342900">
              <a:lnSpc>
                <a:spcPct val="90000"/>
              </a:lnSpc>
              <a:spcAft>
                <a:spcPts val="600"/>
              </a:spcAft>
              <a:buFont typeface="Courier New" panose="02070309020205020404" pitchFamily="49" charset="0"/>
              <a:buChar char="o"/>
            </a:pPr>
            <a:r>
              <a:rPr lang="de-CH" sz="2400" dirty="0">
                <a:solidFill>
                  <a:srgbClr val="3583C2"/>
                </a:solidFill>
              </a:rPr>
              <a:t>Network congestion &amp; latency</a:t>
            </a:r>
          </a:p>
          <a:p>
            <a:pPr marL="342900" indent="-342900">
              <a:lnSpc>
                <a:spcPct val="90000"/>
              </a:lnSpc>
              <a:spcAft>
                <a:spcPts val="600"/>
              </a:spcAft>
              <a:buFont typeface="Courier New" panose="02070309020205020404" pitchFamily="49" charset="0"/>
              <a:buChar char="o"/>
            </a:pPr>
            <a:endParaRPr lang="de-CH" sz="2400" dirty="0">
              <a:solidFill>
                <a:srgbClr val="3583C2"/>
              </a:solidFill>
            </a:endParaRPr>
          </a:p>
          <a:p>
            <a:pPr marL="342900" indent="-342900">
              <a:lnSpc>
                <a:spcPct val="90000"/>
              </a:lnSpc>
              <a:spcAft>
                <a:spcPts val="600"/>
              </a:spcAft>
              <a:buFont typeface="Courier New" panose="02070309020205020404" pitchFamily="49" charset="0"/>
              <a:buChar char="o"/>
            </a:pPr>
            <a:r>
              <a:rPr lang="de-CH" sz="2400" dirty="0">
                <a:solidFill>
                  <a:srgbClr val="3583C2"/>
                </a:solidFill>
              </a:rPr>
              <a:t>DevOps</a:t>
            </a:r>
          </a:p>
          <a:p>
            <a:pPr marL="342900" indent="-342900">
              <a:lnSpc>
                <a:spcPct val="90000"/>
              </a:lnSpc>
              <a:spcAft>
                <a:spcPts val="600"/>
              </a:spcAft>
              <a:buFont typeface="Courier New" panose="02070309020205020404" pitchFamily="49" charset="0"/>
              <a:buChar char="o"/>
            </a:pPr>
            <a:endParaRPr lang="de-CH" sz="2400" dirty="0">
              <a:solidFill>
                <a:srgbClr val="000000"/>
              </a:solidFill>
            </a:endParaRPr>
          </a:p>
        </p:txBody>
      </p:sp>
      <p:pic>
        <p:nvPicPr>
          <p:cNvPr id="6" name="Picture 5" descr="Graph outlining there is a break even in terms of complexity when it is worth to switch from a monolithic towards a microservice architecture.">
            <a:extLst>
              <a:ext uri="{FF2B5EF4-FFF2-40B4-BE49-F238E27FC236}">
                <a16:creationId xmlns:a16="http://schemas.microsoft.com/office/drawing/2014/main" id="{BB4629B6-DB97-40CB-9907-30C3D3366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242" y="1435080"/>
            <a:ext cx="6670931" cy="5247039"/>
          </a:xfrm>
          <a:prstGeom prst="rect">
            <a:avLst/>
          </a:prstGeom>
        </p:spPr>
      </p:pic>
      <p:sp>
        <p:nvSpPr>
          <p:cNvPr id="8" name="Rectangle 7">
            <a:extLst>
              <a:ext uri="{FF2B5EF4-FFF2-40B4-BE49-F238E27FC236}">
                <a16:creationId xmlns:a16="http://schemas.microsoft.com/office/drawing/2014/main" id="{EB9E1D95-C777-4F87-B37F-1837CD7C8E00}"/>
              </a:ext>
            </a:extLst>
          </p:cNvPr>
          <p:cNvSpPr/>
          <p:nvPr/>
        </p:nvSpPr>
        <p:spPr>
          <a:xfrm>
            <a:off x="5670242" y="6306449"/>
            <a:ext cx="1733167" cy="346570"/>
          </a:xfrm>
          <a:prstGeom prst="rect">
            <a:avLst/>
          </a:prstGeom>
        </p:spPr>
        <p:txBody>
          <a:bodyPr wrap="none">
            <a:spAutoFit/>
          </a:bodyPr>
          <a:lstStyle/>
          <a:p>
            <a:pPr>
              <a:lnSpc>
                <a:spcPct val="90000"/>
              </a:lnSpc>
              <a:spcAft>
                <a:spcPts val="600"/>
              </a:spcAft>
            </a:pPr>
            <a:r>
              <a:rPr lang="de-CH" kern="0" dirty="0">
                <a:solidFill>
                  <a:srgbClr val="505050"/>
                </a:solidFill>
                <a:latin typeface="Segoe UI Semilight" panose="020B0402040204020203" pitchFamily="34" charset="0"/>
                <a:cs typeface="Segoe UI Semilight" panose="020B0402040204020203" pitchFamily="34" charset="0"/>
              </a:rPr>
              <a:t>- Martin Fowler</a:t>
            </a:r>
            <a:endParaRPr lang="LID4096" kern="0" dirty="0" err="1">
              <a:solidFill>
                <a:srgbClr val="50505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0117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Breaking up the monolith</a:t>
            </a:r>
          </a:p>
        </p:txBody>
      </p:sp>
      <p:pic>
        <p:nvPicPr>
          <p:cNvPr id="5" name="Picture 4" descr="Diagram outlining the migration from a monolithic towards a microservice-based application by leveraging the Strangler pattern.">
            <a:extLst>
              <a:ext uri="{FF2B5EF4-FFF2-40B4-BE49-F238E27FC236}">
                <a16:creationId xmlns:a16="http://schemas.microsoft.com/office/drawing/2014/main" id="{E6B4ABA1-FF59-4AAD-B829-23BDDA9A9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95" y="1891958"/>
            <a:ext cx="10661310" cy="3210607"/>
          </a:xfrm>
          <a:prstGeom prst="rect">
            <a:avLst/>
          </a:prstGeom>
        </p:spPr>
      </p:pic>
      <p:sp>
        <p:nvSpPr>
          <p:cNvPr id="6" name="Rectangle 5">
            <a:extLst>
              <a:ext uri="{FF2B5EF4-FFF2-40B4-BE49-F238E27FC236}">
                <a16:creationId xmlns:a16="http://schemas.microsoft.com/office/drawing/2014/main" id="{99F19A91-564F-4718-8A03-0295C4C4E411}"/>
              </a:ext>
            </a:extLst>
          </p:cNvPr>
          <p:cNvSpPr/>
          <p:nvPr/>
        </p:nvSpPr>
        <p:spPr>
          <a:xfrm>
            <a:off x="4898244" y="5374203"/>
            <a:ext cx="2251386" cy="400110"/>
          </a:xfrm>
          <a:prstGeom prst="rect">
            <a:avLst/>
          </a:prstGeom>
        </p:spPr>
        <p:txBody>
          <a:bodyPr wrap="none">
            <a:spAutoFit/>
          </a:bodyPr>
          <a:lstStyle/>
          <a:p>
            <a:r>
              <a:rPr lang="en-US" sz="2000" b="1" dirty="0">
                <a:solidFill>
                  <a:srgbClr val="0078D7"/>
                </a:solidFill>
                <a:hlinkClick r:id="rId4"/>
              </a:rPr>
              <a:t>Strangler pattern</a:t>
            </a:r>
            <a:endParaRPr lang="LID4096" dirty="0"/>
          </a:p>
        </p:txBody>
      </p:sp>
    </p:spTree>
    <p:extLst>
      <p:ext uri="{BB962C8B-B14F-4D97-AF65-F5344CB8AC3E}">
        <p14:creationId xmlns:p14="http://schemas.microsoft.com/office/powerpoint/2010/main" val="358206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Service boundaries</a:t>
            </a:r>
          </a:p>
        </p:txBody>
      </p:sp>
      <p:graphicFrame>
        <p:nvGraphicFramePr>
          <p:cNvPr id="16" name="Diagram 15" descr="Diagrm outlining the workflow for identifying microservice boundaries by leveraging Domain-driven Design concepts. Basically bounded contexts, aggregates and domain-services are great candidates for microservices.">
            <a:extLst>
              <a:ext uri="{FF2B5EF4-FFF2-40B4-BE49-F238E27FC236}">
                <a16:creationId xmlns:a16="http://schemas.microsoft.com/office/drawing/2014/main" id="{3139505F-3523-4D02-BEB4-F66AFFC93566}"/>
              </a:ext>
            </a:extLst>
          </p:cNvPr>
          <p:cNvGraphicFramePr/>
          <p:nvPr>
            <p:extLst>
              <p:ext uri="{D42A27DB-BD31-4B8C-83A1-F6EECF244321}">
                <p14:modId xmlns:p14="http://schemas.microsoft.com/office/powerpoint/2010/main" val="205164772"/>
              </p:ext>
            </p:extLst>
          </p:nvPr>
        </p:nvGraphicFramePr>
        <p:xfrm>
          <a:off x="448163" y="445123"/>
          <a:ext cx="11704941" cy="2753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Isosceles Triangle 14">
            <a:extLst>
              <a:ext uri="{FF2B5EF4-FFF2-40B4-BE49-F238E27FC236}">
                <a16:creationId xmlns:a16="http://schemas.microsoft.com/office/drawing/2014/main" id="{FA2ED54B-86B9-4BE5-BBDA-5254ADA28789}"/>
              </a:ext>
              <a:ext uri="{C183D7F6-B498-43B3-948B-1728B52AA6E4}">
                <adec:decorative xmlns:adec="http://schemas.microsoft.com/office/drawing/2017/decorative" val="1"/>
              </a:ext>
            </a:extLst>
          </p:cNvPr>
          <p:cNvSpPr/>
          <p:nvPr/>
        </p:nvSpPr>
        <p:spPr bwMode="auto">
          <a:xfrm rot="10800000">
            <a:off x="4379205" y="2398629"/>
            <a:ext cx="808892" cy="710579"/>
          </a:xfrm>
          <a:prstGeom prs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descr="Example for bounded contexts in a drone shipping application.">
            <a:extLst>
              <a:ext uri="{FF2B5EF4-FFF2-40B4-BE49-F238E27FC236}">
                <a16:creationId xmlns:a16="http://schemas.microsoft.com/office/drawing/2014/main" id="{82C9EA5B-B867-41A3-9A14-A3E71FF765A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975" y="3109208"/>
            <a:ext cx="5785563" cy="3210282"/>
          </a:xfrm>
          <a:prstGeom prst="rect">
            <a:avLst/>
          </a:prstGeom>
        </p:spPr>
      </p:pic>
      <p:sp>
        <p:nvSpPr>
          <p:cNvPr id="12" name="Rectangle 11">
            <a:extLst>
              <a:ext uri="{FF2B5EF4-FFF2-40B4-BE49-F238E27FC236}">
                <a16:creationId xmlns:a16="http://schemas.microsoft.com/office/drawing/2014/main" id="{12D48A91-03AC-46F9-89F9-9755C3DE57BC}"/>
              </a:ext>
              <a:ext uri="{C183D7F6-B498-43B3-948B-1728B52AA6E4}">
                <adec:decorative xmlns:adec="http://schemas.microsoft.com/office/drawing/2017/decorative" val="1"/>
              </a:ext>
            </a:extLst>
          </p:cNvPr>
          <p:cNvSpPr/>
          <p:nvPr/>
        </p:nvSpPr>
        <p:spPr>
          <a:xfrm>
            <a:off x="6220538" y="3472584"/>
            <a:ext cx="788683" cy="1098532"/>
          </a:xfrm>
          <a:prstGeom prst="rect">
            <a:avLst/>
          </a:prstGeom>
        </p:spPr>
        <p:txBody>
          <a:bodyPr wrap="none">
            <a:spAutoFit/>
          </a:bodyPr>
          <a:lstStyle/>
          <a:p>
            <a:pPr>
              <a:defRPr/>
            </a:pPr>
            <a:r>
              <a:rPr lang="en-US" sz="6399" kern="0" spc="-10" dirty="0">
                <a:ln w="3175">
                  <a:noFill/>
                </a:ln>
                <a:solidFill>
                  <a:srgbClr val="0078D7"/>
                </a:solidFill>
                <a:latin typeface="Rockwell Extra Bold" panose="02060903040505020403" pitchFamily="18" charset="0"/>
                <a:cs typeface="Segoe UI" pitchFamily="34" charset="0"/>
              </a:rPr>
              <a:t>“</a:t>
            </a:r>
            <a:endParaRPr lang="en-US" sz="6399" kern="0" dirty="0">
              <a:solidFill>
                <a:srgbClr val="0078D7"/>
              </a:solidFill>
            </a:endParaRPr>
          </a:p>
        </p:txBody>
      </p:sp>
      <p:sp>
        <p:nvSpPr>
          <p:cNvPr id="10" name="Rectangle 9">
            <a:extLst>
              <a:ext uri="{FF2B5EF4-FFF2-40B4-BE49-F238E27FC236}">
                <a16:creationId xmlns:a16="http://schemas.microsoft.com/office/drawing/2014/main" id="{47C95A6C-B57E-4DA7-A5CC-E4F570B33615}"/>
              </a:ext>
            </a:extLst>
          </p:cNvPr>
          <p:cNvSpPr/>
          <p:nvPr/>
        </p:nvSpPr>
        <p:spPr>
          <a:xfrm>
            <a:off x="6300633" y="4021851"/>
            <a:ext cx="5770074" cy="1384995"/>
          </a:xfrm>
          <a:prstGeom prst="rect">
            <a:avLst/>
          </a:prstGeom>
        </p:spPr>
        <p:txBody>
          <a:bodyPr wrap="square">
            <a:spAutoFit/>
          </a:bodyPr>
          <a:lstStyle/>
          <a:p>
            <a:pPr algn="just"/>
            <a:r>
              <a:rPr lang="en-US" sz="2800" dirty="0"/>
              <a:t>A </a:t>
            </a:r>
            <a:r>
              <a:rPr lang="en-US" sz="2800" b="1" dirty="0">
                <a:solidFill>
                  <a:srgbClr val="0078D7"/>
                </a:solidFill>
              </a:rPr>
              <a:t>bounded context </a:t>
            </a:r>
            <a:r>
              <a:rPr lang="en-US" sz="2800" dirty="0"/>
              <a:t>is simply the boundary within a domain where a particular domain model applies.</a:t>
            </a:r>
            <a:endParaRPr lang="LID4096" sz="2800" dirty="0"/>
          </a:p>
        </p:txBody>
      </p:sp>
      <p:sp>
        <p:nvSpPr>
          <p:cNvPr id="9" name="TextBox 8">
            <a:extLst>
              <a:ext uri="{FF2B5EF4-FFF2-40B4-BE49-F238E27FC236}">
                <a16:creationId xmlns:a16="http://schemas.microsoft.com/office/drawing/2014/main" id="{61DC9400-FBEB-4F22-B213-BEF90DC661A3}"/>
              </a:ext>
            </a:extLst>
          </p:cNvPr>
          <p:cNvSpPr txBox="1"/>
          <p:nvPr/>
        </p:nvSpPr>
        <p:spPr>
          <a:xfrm>
            <a:off x="6220538" y="5406411"/>
            <a:ext cx="4173258" cy="549702"/>
          </a:xfrm>
          <a:prstGeom prst="rect">
            <a:avLst/>
          </a:prstGeom>
          <a:noFill/>
        </p:spPr>
        <p:txBody>
          <a:bodyPr wrap="none" lIns="182880" tIns="146304" rIns="182880" bIns="146304" rtlCol="0">
            <a:spAutoFit/>
          </a:bodyPr>
          <a:lstStyle/>
          <a:p>
            <a:pPr>
              <a:lnSpc>
                <a:spcPct val="90000"/>
              </a:lnSpc>
              <a:spcAft>
                <a:spcPts val="600"/>
              </a:spcAft>
            </a:pPr>
            <a:r>
              <a:rPr lang="de-CH" kern="0" dirty="0">
                <a:solidFill>
                  <a:srgbClr val="505050"/>
                </a:solidFill>
                <a:latin typeface="Segoe UI Semilight" panose="020B0402040204020203" pitchFamily="34" charset="0"/>
                <a:cs typeface="Segoe UI Semilight" panose="020B0402040204020203" pitchFamily="34" charset="0"/>
              </a:rPr>
              <a:t>- Domain-driven Design by Eric Evans</a:t>
            </a:r>
            <a:endParaRPr lang="LID4096" kern="0" dirty="0" err="1">
              <a:solidFill>
                <a:srgbClr val="505050"/>
              </a:solidFill>
              <a:latin typeface="Segoe UI Semilight" panose="020B0402040204020203" pitchFamily="34" charset="0"/>
              <a:cs typeface="Segoe UI Semilight" panose="020B0402040204020203" pitchFamily="34" charset="0"/>
            </a:endParaRPr>
          </a:p>
        </p:txBody>
      </p:sp>
      <p:sp>
        <p:nvSpPr>
          <p:cNvPr id="13" name="Rectangle 12">
            <a:extLst>
              <a:ext uri="{FF2B5EF4-FFF2-40B4-BE49-F238E27FC236}">
                <a16:creationId xmlns:a16="http://schemas.microsoft.com/office/drawing/2014/main" id="{B76E4435-ED7E-47DD-9BF6-268F59F58778}"/>
              </a:ext>
              <a:ext uri="{C183D7F6-B498-43B3-948B-1728B52AA6E4}">
                <adec:decorative xmlns:adec="http://schemas.microsoft.com/office/drawing/2017/decorative" val="1"/>
              </a:ext>
            </a:extLst>
          </p:cNvPr>
          <p:cNvSpPr/>
          <p:nvPr/>
        </p:nvSpPr>
        <p:spPr>
          <a:xfrm>
            <a:off x="11384750" y="4868301"/>
            <a:ext cx="773289" cy="1077090"/>
          </a:xfrm>
          <a:prstGeom prst="rect">
            <a:avLst/>
          </a:prstGeom>
        </p:spPr>
        <p:txBody>
          <a:bodyPr wrap="none">
            <a:spAutoFit/>
          </a:bodyPr>
          <a:lstStyle/>
          <a:p>
            <a:pPr>
              <a:defRPr/>
            </a:pPr>
            <a:r>
              <a:rPr lang="en-US" sz="6399" kern="0" spc="-10" dirty="0">
                <a:ln w="3175">
                  <a:noFill/>
                </a:ln>
                <a:solidFill>
                  <a:srgbClr val="0078D7"/>
                </a:solidFill>
                <a:latin typeface="Rockwell Extra Bold" panose="02060903040505020403" pitchFamily="18" charset="0"/>
                <a:cs typeface="Segoe UI" pitchFamily="34" charset="0"/>
              </a:rPr>
              <a:t>”</a:t>
            </a:r>
            <a:endParaRPr lang="en-US" sz="6399" kern="0" dirty="0">
              <a:solidFill>
                <a:srgbClr val="0078D7"/>
              </a:solidFill>
            </a:endParaRPr>
          </a:p>
        </p:txBody>
      </p:sp>
    </p:spTree>
    <p:extLst>
      <p:ext uri="{BB962C8B-B14F-4D97-AF65-F5344CB8AC3E}">
        <p14:creationId xmlns:p14="http://schemas.microsoft.com/office/powerpoint/2010/main" val="78590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D9A12-71BC-4CBB-A872-E706804636BF}"/>
              </a:ext>
            </a:extLst>
          </p:cNvPr>
          <p:cNvSpPr>
            <a:spLocks noGrp="1"/>
          </p:cNvSpPr>
          <p:nvPr>
            <p:ph type="title"/>
          </p:nvPr>
        </p:nvSpPr>
        <p:spPr/>
        <p:txBody>
          <a:bodyPr/>
          <a:lstStyle/>
          <a:p>
            <a:r>
              <a:rPr lang="en-US" spc="-100" dirty="0"/>
              <a:t>Team boundaries</a:t>
            </a:r>
          </a:p>
        </p:txBody>
      </p:sp>
      <p:sp>
        <p:nvSpPr>
          <p:cNvPr id="8" name="Rectangle 7">
            <a:extLst>
              <a:ext uri="{FF2B5EF4-FFF2-40B4-BE49-F238E27FC236}">
                <a16:creationId xmlns:a16="http://schemas.microsoft.com/office/drawing/2014/main" id="{9975EF11-A61F-471D-A0D0-BCD4DFF1AE17}"/>
              </a:ext>
              <a:ext uri="{C183D7F6-B498-43B3-948B-1728B52AA6E4}">
                <adec:decorative xmlns:adec="http://schemas.microsoft.com/office/drawing/2017/decorative" val="1"/>
              </a:ext>
            </a:extLst>
          </p:cNvPr>
          <p:cNvSpPr/>
          <p:nvPr/>
        </p:nvSpPr>
        <p:spPr>
          <a:xfrm>
            <a:off x="432805" y="1162841"/>
            <a:ext cx="788683" cy="1098532"/>
          </a:xfrm>
          <a:prstGeom prst="rect">
            <a:avLst/>
          </a:prstGeom>
        </p:spPr>
        <p:txBody>
          <a:bodyPr wrap="none">
            <a:spAutoFit/>
          </a:bodyPr>
          <a:lstStyle/>
          <a:p>
            <a:pPr>
              <a:defRPr/>
            </a:pPr>
            <a:r>
              <a:rPr lang="en-US" sz="6399" kern="0" spc="-10" dirty="0">
                <a:ln w="3175">
                  <a:noFill/>
                </a:ln>
                <a:solidFill>
                  <a:srgbClr val="0078D7"/>
                </a:solidFill>
                <a:latin typeface="Rockwell Extra Bold" panose="02060903040505020403" pitchFamily="18" charset="0"/>
                <a:cs typeface="Segoe UI" pitchFamily="34" charset="0"/>
              </a:rPr>
              <a:t>“</a:t>
            </a:r>
            <a:endParaRPr lang="en-US" sz="6399" kern="0" dirty="0">
              <a:solidFill>
                <a:srgbClr val="0078D7"/>
              </a:solidFill>
            </a:endParaRPr>
          </a:p>
        </p:txBody>
      </p:sp>
      <p:sp>
        <p:nvSpPr>
          <p:cNvPr id="40" name="Rectangle 39">
            <a:extLst>
              <a:ext uri="{FF2B5EF4-FFF2-40B4-BE49-F238E27FC236}">
                <a16:creationId xmlns:a16="http://schemas.microsoft.com/office/drawing/2014/main" id="{DD5BFA80-E8ED-4D15-9EC6-1C69B990053C}"/>
              </a:ext>
            </a:extLst>
          </p:cNvPr>
          <p:cNvSpPr/>
          <p:nvPr/>
        </p:nvSpPr>
        <p:spPr bwMode="auto">
          <a:xfrm>
            <a:off x="434975" y="1099450"/>
            <a:ext cx="11563350" cy="396392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37141" tIns="777130" rIns="182854" bIns="146283" numCol="1" spcCol="0" rtlCol="0" fromWordArt="0" anchor="t" anchorCtr="0" forceAA="0" compatLnSpc="1">
            <a:prstTxWarp prst="textNoShape">
              <a:avLst/>
            </a:prstTxWarp>
            <a:noAutofit/>
          </a:bodyPr>
          <a:lstStyle/>
          <a:p>
            <a:pPr algn="just"/>
            <a:r>
              <a:rPr lang="en-US" sz="2800" dirty="0"/>
              <a:t>Organizations which design systems are constrained to produce designs which are copies of the communication structures of these organizations. </a:t>
            </a:r>
          </a:p>
        </p:txBody>
      </p:sp>
      <p:sp>
        <p:nvSpPr>
          <p:cNvPr id="9" name="Rectangle 8">
            <a:extLst>
              <a:ext uri="{FF2B5EF4-FFF2-40B4-BE49-F238E27FC236}">
                <a16:creationId xmlns:a16="http://schemas.microsoft.com/office/drawing/2014/main" id="{540EF5F3-FFDF-4432-B320-132E57080CB1}"/>
              </a:ext>
              <a:ext uri="{C183D7F6-B498-43B3-948B-1728B52AA6E4}">
                <adec:decorative xmlns:adec="http://schemas.microsoft.com/office/drawing/2017/decorative" val="1"/>
              </a:ext>
            </a:extLst>
          </p:cNvPr>
          <p:cNvSpPr/>
          <p:nvPr/>
        </p:nvSpPr>
        <p:spPr>
          <a:xfrm>
            <a:off x="2708527" y="2613994"/>
            <a:ext cx="773289" cy="1077090"/>
          </a:xfrm>
          <a:prstGeom prst="rect">
            <a:avLst/>
          </a:prstGeom>
        </p:spPr>
        <p:txBody>
          <a:bodyPr wrap="none">
            <a:spAutoFit/>
          </a:bodyPr>
          <a:lstStyle/>
          <a:p>
            <a:pPr>
              <a:defRPr/>
            </a:pPr>
            <a:r>
              <a:rPr lang="en-US" sz="6399" kern="0" spc="-10" dirty="0">
                <a:ln w="3175">
                  <a:noFill/>
                </a:ln>
                <a:solidFill>
                  <a:srgbClr val="0078D7"/>
                </a:solidFill>
                <a:latin typeface="Rockwell Extra Bold" panose="02060903040505020403" pitchFamily="18" charset="0"/>
                <a:cs typeface="Segoe UI" pitchFamily="34" charset="0"/>
              </a:rPr>
              <a:t>”</a:t>
            </a:r>
            <a:endParaRPr lang="en-US" sz="6399" kern="0" dirty="0">
              <a:solidFill>
                <a:srgbClr val="0078D7"/>
              </a:solidFill>
            </a:endParaRPr>
          </a:p>
        </p:txBody>
      </p:sp>
      <p:sp>
        <p:nvSpPr>
          <p:cNvPr id="3" name="TextBox 2">
            <a:extLst>
              <a:ext uri="{FF2B5EF4-FFF2-40B4-BE49-F238E27FC236}">
                <a16:creationId xmlns:a16="http://schemas.microsoft.com/office/drawing/2014/main" id="{40B92C3D-0528-49DF-88AA-16D82E5D242C}"/>
              </a:ext>
            </a:extLst>
          </p:cNvPr>
          <p:cNvSpPr txBox="1"/>
          <p:nvPr/>
        </p:nvSpPr>
        <p:spPr>
          <a:xfrm>
            <a:off x="408094" y="3156585"/>
            <a:ext cx="2299347" cy="549702"/>
          </a:xfrm>
          <a:prstGeom prst="rect">
            <a:avLst/>
          </a:prstGeom>
          <a:noFill/>
        </p:spPr>
        <p:txBody>
          <a:bodyPr wrap="none" lIns="182880" tIns="146304" rIns="182880" bIns="146304" rtlCol="0">
            <a:spAutoFit/>
          </a:bodyPr>
          <a:lstStyle/>
          <a:p>
            <a:pPr>
              <a:lnSpc>
                <a:spcPct val="90000"/>
              </a:lnSpc>
              <a:spcAft>
                <a:spcPts val="600"/>
              </a:spcAft>
            </a:pPr>
            <a:r>
              <a:rPr lang="de-CH" kern="0" dirty="0">
                <a:solidFill>
                  <a:srgbClr val="505050"/>
                </a:solidFill>
                <a:latin typeface="Segoe UI Semilight" panose="020B0402040204020203" pitchFamily="34" charset="0"/>
                <a:cs typeface="Segoe UI Semilight" panose="020B0402040204020203" pitchFamily="34" charset="0"/>
              </a:rPr>
              <a:t>- Melvin E. Conway</a:t>
            </a:r>
            <a:endParaRPr lang="LID4096" kern="0" dirty="0" err="1">
              <a:solidFill>
                <a:srgbClr val="505050"/>
              </a:solidFill>
              <a:latin typeface="Segoe UI Semilight" panose="020B0402040204020203" pitchFamily="34" charset="0"/>
              <a:cs typeface="Segoe UI Semilight" panose="020B0402040204020203" pitchFamily="34" charset="0"/>
            </a:endParaRPr>
          </a:p>
        </p:txBody>
      </p:sp>
      <p:sp>
        <p:nvSpPr>
          <p:cNvPr id="7" name="Arrow: Right 6">
            <a:extLst>
              <a:ext uri="{FF2B5EF4-FFF2-40B4-BE49-F238E27FC236}">
                <a16:creationId xmlns:a16="http://schemas.microsoft.com/office/drawing/2014/main" id="{07CD6921-83BC-4A28-AB5B-5282AFC3E75C}"/>
              </a:ext>
              <a:ext uri="{C183D7F6-B498-43B3-948B-1728B52AA6E4}">
                <adec:decorative xmlns:adec="http://schemas.microsoft.com/office/drawing/2017/decorative" val="1"/>
              </a:ext>
            </a:extLst>
          </p:cNvPr>
          <p:cNvSpPr/>
          <p:nvPr/>
        </p:nvSpPr>
        <p:spPr bwMode="auto">
          <a:xfrm rot="5400000">
            <a:off x="5874401" y="2603854"/>
            <a:ext cx="693517" cy="248033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LID4096"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6A93EB09-9F6C-4F6F-BAB5-52EB4085ED7C}"/>
              </a:ext>
            </a:extLst>
          </p:cNvPr>
          <p:cNvSpPr txBox="1"/>
          <p:nvPr/>
        </p:nvSpPr>
        <p:spPr>
          <a:xfrm>
            <a:off x="491429" y="4128474"/>
            <a:ext cx="11453616" cy="960263"/>
          </a:xfrm>
          <a:prstGeom prst="rect">
            <a:avLst/>
          </a:prstGeom>
          <a:noFill/>
        </p:spPr>
        <p:txBody>
          <a:bodyPr wrap="square" lIns="182880" tIns="146304" rIns="182880" bIns="146304" rtlCol="0">
            <a:spAutoFit/>
          </a:bodyPr>
          <a:lstStyle/>
          <a:p>
            <a:pPr>
              <a:lnSpc>
                <a:spcPct val="90000"/>
              </a:lnSpc>
              <a:spcAft>
                <a:spcPts val="600"/>
              </a:spcAft>
            </a:pPr>
            <a:r>
              <a:rPr lang="de-DE" sz="2400" b="1" dirty="0">
                <a:solidFill>
                  <a:srgbClr val="0078D7"/>
                </a:solidFill>
              </a:rPr>
              <a:t>Fine-grained communication </a:t>
            </a:r>
            <a:r>
              <a:rPr lang="de-DE" sz="2400" dirty="0">
                <a:gradFill>
                  <a:gsLst>
                    <a:gs pos="2917">
                      <a:schemeClr val="tx1"/>
                    </a:gs>
                    <a:gs pos="30000">
                      <a:schemeClr val="tx1"/>
                    </a:gs>
                  </a:gsLst>
                  <a:lin ang="5400000" scaled="0"/>
                </a:gradFill>
              </a:rPr>
              <a:t>required for developing a single microservice, </a:t>
            </a:r>
            <a:br>
              <a:rPr lang="de-DE" sz="2400" dirty="0">
                <a:gradFill>
                  <a:gsLst>
                    <a:gs pos="2917">
                      <a:schemeClr val="tx1"/>
                    </a:gs>
                    <a:gs pos="30000">
                      <a:schemeClr val="tx1"/>
                    </a:gs>
                  </a:gsLst>
                  <a:lin ang="5400000" scaled="0"/>
                </a:gradFill>
              </a:rPr>
            </a:br>
            <a:r>
              <a:rPr lang="de-DE" sz="2400" dirty="0">
                <a:gradFill>
                  <a:gsLst>
                    <a:gs pos="2917">
                      <a:schemeClr val="tx1"/>
                    </a:gs>
                    <a:gs pos="30000">
                      <a:schemeClr val="tx1"/>
                    </a:gs>
                  </a:gsLst>
                  <a:lin ang="5400000" scaled="0"/>
                </a:gradFill>
              </a:rPr>
              <a:t>following choose small co-located team who owns a microservice („</a:t>
            </a:r>
            <a:r>
              <a:rPr lang="de-DE" sz="2400" i="1" dirty="0">
                <a:gradFill>
                  <a:gsLst>
                    <a:gs pos="2917">
                      <a:schemeClr val="tx1"/>
                    </a:gs>
                    <a:gs pos="30000">
                      <a:schemeClr val="tx1"/>
                    </a:gs>
                  </a:gsLst>
                  <a:lin ang="5400000" scaled="0"/>
                </a:gradFill>
              </a:rPr>
              <a:t>2 pizza team</a:t>
            </a:r>
            <a:r>
              <a:rPr lang="de-DE" sz="2400" dirty="0">
                <a:gradFill>
                  <a:gsLst>
                    <a:gs pos="2917">
                      <a:schemeClr val="tx1"/>
                    </a:gs>
                    <a:gs pos="30000">
                      <a:schemeClr val="tx1"/>
                    </a:gs>
                  </a:gsLst>
                  <a:lin ang="5400000" scaled="0"/>
                </a:gradFill>
              </a:rPr>
              <a:t>“)</a:t>
            </a:r>
            <a:endParaRPr lang="LID4096" sz="2400" dirty="0" err="1">
              <a:gradFill>
                <a:gsLst>
                  <a:gs pos="2917">
                    <a:schemeClr val="tx1"/>
                  </a:gs>
                  <a:gs pos="30000">
                    <a:schemeClr val="tx1"/>
                  </a:gs>
                </a:gsLst>
                <a:lin ang="5400000" scaled="0"/>
              </a:gradFill>
            </a:endParaRPr>
          </a:p>
        </p:txBody>
      </p:sp>
      <p:sp>
        <p:nvSpPr>
          <p:cNvPr id="14" name="TextBox 13">
            <a:extLst>
              <a:ext uri="{FF2B5EF4-FFF2-40B4-BE49-F238E27FC236}">
                <a16:creationId xmlns:a16="http://schemas.microsoft.com/office/drawing/2014/main" id="{0DB779CB-A3C3-456E-9156-5161B2C8C340}"/>
              </a:ext>
            </a:extLst>
          </p:cNvPr>
          <p:cNvSpPr txBox="1"/>
          <p:nvPr/>
        </p:nvSpPr>
        <p:spPr>
          <a:xfrm>
            <a:off x="491429" y="4966696"/>
            <a:ext cx="11453616" cy="1292662"/>
          </a:xfrm>
          <a:prstGeom prst="rect">
            <a:avLst/>
          </a:prstGeom>
          <a:noFill/>
        </p:spPr>
        <p:txBody>
          <a:bodyPr wrap="square" lIns="182880" tIns="146304" rIns="182880" bIns="146304" rtlCol="0">
            <a:spAutoFit/>
          </a:bodyPr>
          <a:lstStyle/>
          <a:p>
            <a:pPr>
              <a:lnSpc>
                <a:spcPct val="90000"/>
              </a:lnSpc>
              <a:spcAft>
                <a:spcPts val="600"/>
              </a:spcAft>
            </a:pPr>
            <a:r>
              <a:rPr lang="de-DE" sz="2400" b="1" dirty="0">
                <a:solidFill>
                  <a:srgbClr val="0078D7"/>
                </a:solidFill>
              </a:rPr>
              <a:t>Coarse-grained communication </a:t>
            </a:r>
            <a:r>
              <a:rPr lang="de-DE" sz="2400" dirty="0">
                <a:gradFill>
                  <a:gsLst>
                    <a:gs pos="2917">
                      <a:schemeClr val="tx1"/>
                    </a:gs>
                    <a:gs pos="30000">
                      <a:schemeClr val="tx1"/>
                    </a:gs>
                  </a:gsLst>
                  <a:lin ang="5400000" scaled="0"/>
                </a:gradFill>
              </a:rPr>
              <a:t>desired between loosely coupled teams in order to scale, following no requirement for co-location but for stable and versioned APIs</a:t>
            </a:r>
            <a:endParaRPr lang="LID4096" sz="2400" dirty="0" err="1">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A5C515A3-13EF-4FCD-ADD5-71BD500FD770}"/>
              </a:ext>
            </a:extLst>
          </p:cNvPr>
          <p:cNvSpPr txBox="1"/>
          <p:nvPr/>
        </p:nvSpPr>
        <p:spPr>
          <a:xfrm>
            <a:off x="2890795" y="6185941"/>
            <a:ext cx="6654885" cy="627864"/>
          </a:xfrm>
          <a:prstGeom prst="rect">
            <a:avLst/>
          </a:prstGeom>
          <a:noFill/>
        </p:spPr>
        <p:txBody>
          <a:bodyPr wrap="square" lIns="182880" tIns="146304" rIns="182880" bIns="146304" rtlCol="0">
            <a:spAutoFit/>
          </a:bodyPr>
          <a:lstStyle/>
          <a:p>
            <a:pPr algn="ctr">
              <a:lnSpc>
                <a:spcPct val="90000"/>
              </a:lnSpc>
              <a:spcAft>
                <a:spcPts val="600"/>
              </a:spcAft>
            </a:pPr>
            <a:r>
              <a:rPr lang="de-DE" sz="2400" b="1" dirty="0">
                <a:solidFill>
                  <a:srgbClr val="0078D7"/>
                </a:solidFill>
              </a:rPr>
              <a:t>Align domain, service and team boundaries</a:t>
            </a:r>
            <a:endParaRPr lang="LID4096"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5386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PPT Template - 2018">
  <a:themeElements>
    <a:clrScheme name="Azure DevOps">
      <a:dk1>
        <a:srgbClr val="000000"/>
      </a:dk1>
      <a:lt1>
        <a:srgbClr val="FFFFFF"/>
      </a:lt1>
      <a:dk2>
        <a:srgbClr val="0078D7"/>
      </a:dk2>
      <a:lt2>
        <a:srgbClr val="FFFFFF"/>
      </a:lt2>
      <a:accent1>
        <a:srgbClr val="0078D7"/>
      </a:accent1>
      <a:accent2>
        <a:srgbClr val="4DB0FF"/>
      </a:accent2>
      <a:accent3>
        <a:srgbClr val="B1D6F2"/>
      </a:accent3>
      <a:accent4>
        <a:srgbClr val="035AA0"/>
      </a:accent4>
      <a:accent5>
        <a:srgbClr val="94D0FF"/>
      </a:accent5>
      <a:accent6>
        <a:srgbClr val="797979"/>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DevOps">
    <a:dk1>
      <a:srgbClr val="000000"/>
    </a:dk1>
    <a:lt1>
      <a:srgbClr val="FFFFFF"/>
    </a:lt1>
    <a:dk2>
      <a:srgbClr val="0078D7"/>
    </a:dk2>
    <a:lt2>
      <a:srgbClr val="FFFFFF"/>
    </a:lt2>
    <a:accent1>
      <a:srgbClr val="0078D7"/>
    </a:accent1>
    <a:accent2>
      <a:srgbClr val="4DB0FF"/>
    </a:accent2>
    <a:accent3>
      <a:srgbClr val="B1D6F2"/>
    </a:accent3>
    <a:accent4>
      <a:srgbClr val="035AA0"/>
    </a:accent4>
    <a:accent5>
      <a:srgbClr val="94D0FF"/>
    </a:accent5>
    <a:accent6>
      <a:srgbClr val="797979"/>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9BD5C9ECDDC8478EF7C472360D1EF3" ma:contentTypeVersion="2" ma:contentTypeDescription="Create a new document." ma:contentTypeScope="" ma:versionID="19ac772d939eb6bdca4e7072627e0773">
  <xsd:schema xmlns:xsd="http://www.w3.org/2001/XMLSchema" xmlns:xs="http://www.w3.org/2001/XMLSchema" xmlns:p="http://schemas.microsoft.com/office/2006/metadata/properties" xmlns:ns2="b81ca9a9-8973-4970-b53c-5f6a6fffec37" targetNamespace="http://schemas.microsoft.com/office/2006/metadata/properties" ma:root="true" ma:fieldsID="e1a85cb1ab5f44077c8ad34f2d86947c" ns2:_="">
    <xsd:import namespace="b81ca9a9-8973-4970-b53c-5f6a6fffe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1ca9a9-8973-4970-b53c-5f6a6fffe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1DA2DB-5B7C-44FD-8E67-3C9CFEDB46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1ca9a9-8973-4970-b53c-5f6a6fffec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CFF515-FEE6-4B9C-8B96-C300A0063377}">
  <ds:schemaRefs>
    <ds:schemaRef ds:uri="http://schemas.microsoft.com/sharepoint/v3/contenttype/forms"/>
  </ds:schemaRefs>
</ds:datastoreItem>
</file>

<file path=customXml/itemProps3.xml><?xml version="1.0" encoding="utf-8"?>
<ds:datastoreItem xmlns:ds="http://schemas.openxmlformats.org/officeDocument/2006/customXml" ds:itemID="{32A15399-885A-441B-A114-CB6E80EBF6A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81ca9a9-8973-4970-b53c-5f6a6fffec3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42</TotalTime>
  <Words>4124</Words>
  <Application>Microsoft Office PowerPoint</Application>
  <PresentationFormat>Custom</PresentationFormat>
  <Paragraphs>271</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Rockwell Extra Bold</vt:lpstr>
      <vt:lpstr>Segoe UI</vt:lpstr>
      <vt:lpstr>Segoe UI Semibold</vt:lpstr>
      <vt:lpstr>Segoe UI Semilight</vt:lpstr>
      <vt:lpstr>Wingdings</vt:lpstr>
      <vt:lpstr>Azure PPT Template - 2018</vt:lpstr>
      <vt:lpstr>Microservices </vt:lpstr>
      <vt:lpstr>Recap: Monoliths</vt:lpstr>
      <vt:lpstr>Microservices</vt:lpstr>
      <vt:lpstr>Characteristics</vt:lpstr>
      <vt:lpstr>Benefits</vt:lpstr>
      <vt:lpstr>Challenges</vt:lpstr>
      <vt:lpstr>Breaking up the monolith</vt:lpstr>
      <vt:lpstr>Service boundaries</vt:lpstr>
      <vt:lpstr>Team boundaries</vt:lpstr>
      <vt:lpstr>Interservice communication</vt:lpstr>
      <vt:lpstr>API gateways</vt:lpstr>
      <vt:lpstr>Workflows</vt:lpstr>
      <vt:lpstr>External systems</vt:lpstr>
      <vt:lpstr>Data considerations</vt:lpstr>
      <vt:lpstr>Reporting</vt:lpstr>
      <vt:lpstr>UX/UI</vt:lpstr>
      <vt:lpstr>DevOps</vt:lpstr>
      <vt:lpstr>Testing</vt:lpstr>
      <vt:lpstr>Continuous learning &amp; monitoring</vt:lpstr>
      <vt:lpstr>Hosting platform</vt:lpstr>
      <vt:lpstr>Ramp-up</vt:lpstr>
      <vt:lpstr>Additional resources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presentation title and event name</dc:title>
  <dc:creator>Fabian.Wohlschlager@microsoft.com</dc:creator>
  <cp:keywords/>
  <cp:lastModifiedBy>Dawnmarie DesJardins (GP Strategies Corporation)</cp:lastModifiedBy>
  <cp:revision>277</cp:revision>
  <dcterms:modified xsi:type="dcterms:W3CDTF">2019-03-21T21:54:29Z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0x0101008E9BD5C9ECDDC8478EF7C472360D1EF3</vt:lpwstr>
  </property>
  <property fmtid="{D5CDD505-2E9C-101B-9397-08002B2CF9AE}" pid="3" name="DocVizMetadataToken">
    <vt:lpwstr>600x450x1</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v-juchri@microsoft.com</vt:lpwstr>
  </property>
  <property fmtid="{D5CDD505-2E9C-101B-9397-08002B2CF9AE}" pid="7" name="MSIP_Label_f42aa342-8706-4288-bd11-ebb85995028c_SetDate">
    <vt:lpwstr>2018-02-23T23:28:10.4033600Z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Order">
    <vt:r8>100</vt:r8>
  </property>
  <property fmtid="{D5CDD505-2E9C-101B-9397-08002B2CF9AE}" pid="13" name="xd_Signature">
    <vt:bool>false</vt:bool>
  </property>
  <property fmtid="{D5CDD505-2E9C-101B-9397-08002B2CF9AE}" pid="14" name="xd_ProgID">
    <vt:lpwstr/>
  </property>
  <property fmtid="{D5CDD505-2E9C-101B-9397-08002B2CF9AE}" pid="15" name="ComplianceAssetId">
    <vt:lpwstr/>
  </property>
  <property fmtid="{D5CDD505-2E9C-101B-9397-08002B2CF9AE}" pid="16" name="TemplateUrl">
    <vt:lpwstr/>
  </property>
</Properties>
</file>