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8"/>
  </p:notesMasterIdLst>
  <p:sldIdLst>
    <p:sldId id="300" r:id="rId3"/>
    <p:sldId id="323" r:id="rId4"/>
    <p:sldId id="302" r:id="rId5"/>
    <p:sldId id="259" r:id="rId6"/>
    <p:sldId id="358" r:id="rId7"/>
    <p:sldId id="303" r:id="rId8"/>
    <p:sldId id="359" r:id="rId9"/>
    <p:sldId id="304" r:id="rId10"/>
    <p:sldId id="305" r:id="rId11"/>
    <p:sldId id="360" r:id="rId12"/>
    <p:sldId id="320" r:id="rId13"/>
    <p:sldId id="322" r:id="rId14"/>
    <p:sldId id="321" r:id="rId15"/>
    <p:sldId id="317" r:id="rId16"/>
    <p:sldId id="316" r:id="rId17"/>
    <p:sldId id="362" r:id="rId18"/>
    <p:sldId id="331" r:id="rId19"/>
    <p:sldId id="363" r:id="rId20"/>
    <p:sldId id="333" r:id="rId21"/>
    <p:sldId id="334" r:id="rId22"/>
    <p:sldId id="364" r:id="rId23"/>
    <p:sldId id="365" r:id="rId24"/>
    <p:sldId id="368" r:id="rId25"/>
    <p:sldId id="318" r:id="rId26"/>
    <p:sldId id="31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6444" autoAdjust="0"/>
  </p:normalViewPr>
  <p:slideViewPr>
    <p:cSldViewPr snapToGrid="0">
      <p:cViewPr varScale="1">
        <p:scale>
          <a:sx n="81" d="100"/>
          <a:sy n="81" d="100"/>
        </p:scale>
        <p:origin x="156" y="9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2019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monolithic versus microservices approaches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16010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Steve Dormer, CIO at Contoso Events</a:t>
            </a:r>
          </a:p>
          <a:p>
            <a:pPr marL="171450" indent="-171450">
              <a:buFont typeface="Arial" panose="020B0604020202020204" pitchFamily="34" charset="0"/>
              <a:buChar char="•"/>
            </a:pPr>
            <a:r>
              <a:rPr lang="en-US" dirty="0"/>
              <a:t>The primary audience is the technical strategic decision-maker with influential solution architects, or lead technical personnel in development or operations. For this example this could include the CIO and his core team. </a:t>
            </a:r>
          </a:p>
          <a:p>
            <a:pPr marL="171450" indent="-171450">
              <a:buFont typeface="Arial" panose="020B0604020202020204" pitchFamily="34" charset="0"/>
              <a:buChar char="•"/>
            </a:pPr>
            <a:r>
              <a:rPr lang="en-US" dirty="0"/>
              <a:t>Usually we talk to the key architects, developers and infrastructure managers who report to the CIO, or to key solution sponsors or those that represent the business unit IT or developers that report to those sponsors.</a:t>
            </a:r>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Contoso Events will have both web and mobile applications that consume the back-end APIs for the solution.</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Users will authenticate to applications using tokens issued by Azure AD B2C.</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The API Management layer will act as a gateway to all HTTP Web APIs exposed by the solution. API Management will be configured to authorize tokens issued by trusted Azure B2C tenants and potentially additional token issuers for third parties in future.</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Requests to HTTP Web APIs at the front end will go through Azure Load Balancer and distribute across the available Service Fabric nodes in the cluster.</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Business functionality will be implemented with containerized microservices based on Linux Docker container images. Web APIs call to those microservices.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Microservices will sync their data back to the Cosmos DB instance for ad-hoc queries. They will write the job to an Azure queue.</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    -   An Azure Function will handle processing the queue and updating the TicketOrders and related collections in Cosmos DB according to business rules.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high-level architecture of the core services that compose the new microservices architecture, as well as the state they hold.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96585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scalability features of this design.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API Management Premium features support scaling and multi-region topologies to meet demand and high availability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stateless Ticket Order API offloads valid requests to the stateful Ticket Order Queue. This queue is partitioned by instance count so that requests can be distributed by Service Fabric to the appropriate node or service instance according to availability to process the message.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stateful Ticket Order Queue is partitioned by instance count (from 1 to 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stateless Ticket Order API offloads valid requests to this queue, those requests are randomly distributed by Service Fabric across these partitions, removing the bottleneck of writes to the queue, thanks to parallel distribution.</a:t>
            </a:r>
            <a:endParaRPr lang="en-US" b="0" i="0"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resiliency of this use case. How can you create an asynchronous ticket order request and guarantee processing? Are there any potential points of failure? How will you address those?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Web applications will not report success unless the Payment Processing succeeds and the order is successfully queued. The queue does not report successful receipt of the message until a quorum is reached.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All Web API calls go through API Management, which can be scaled within a region, or deployed to multiple regions.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Azure Function that processes the Order Sync Queue removes messages from the queue if processing is successful to Cosmos DB.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Any of these messages that can’t be processed are moved to a poison queue, to be retried or processed again through another mechanism.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For additional visibility into queue / function processing errors it is good practice to monitor queue sizes that pass a reasonable threshold of standard solution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1" dirty="0"/>
              <a:t>Describe how you will enable external clients to reach stateless HTTP services exposed from the Azure load balancer.</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When you publish a stateless HTTP service the Service Fabric provides a relative URL to the service according to the configuration you supply.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This way, multiple HTTP services can be deployed to a single node and still be uniquely addressable at port 80 or 443.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In the case of this solution, the API Management layer will consume those endpoints and forward requests.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would you structure the Visual Studio solution so that developers can run, debug and publish the entire solution, but also be able to publish and upgrade individual microservices (could be one or more service grouped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 typical Service Fabric solution has a top-level application that can be used to publish all services associated with it. To publish the entire suite of services in a solution you can add all services to this top-level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create additional Service Fabric applications in the solution that isolate specific services for deployment.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Describe to the customer how they can upgrade services in situ and preserve state; handle rollback and roll forward; and service self-healing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an application is deployed, you can choose to “upgrade” the application. This preserves any state associated with stateful services if applicable. This will retire previous versions once they complete requests in process, while sending new requests to the new version of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during the upgrade process there is a problem with the services being deployed, the upgrade is rolled back and the previous version of the services continue to operate.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the Service Fabric runtime detects any service instances are no longer operational, new instances of the service are initialized to maintain the required minimum instances for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how the Service Fabric cluster handles auto-scaling. How does Service Fabric help the customer to make better utilization of their compute resources?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Currently, performance counters emitted by the Service Fabric cluster drive auto-scaling. You can set up a base requirement for minimum nodes in the cluster (based on reliability level chosen) and configure auto-scale rules to scale up or down within that range, as the available nodes in the cluster become fully or less utilized.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you deploy services, they are distributed across the available nodes in the Service Fabric cluster – including replicas for stateful services. Service Fabric will ensure that services are distributed across nodes according to any placement constraints, while ensuring that nodes are densely populated.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plan for high availability (HA) for Service Fabric in this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Service Fabric inherently provides high availability within the cluster region.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achieve multi-region high availability for disaster recovery scenarios by using the backup/restore capability of stateful services.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also create real time high availability across regions by configuring Traffic Manager to route traffic to both regions. In this case, any stateful services should be capable of reloading their latest state from external storage if not present in the region’s cluster.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163127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t>5.  Explain to the customer how Service Fabric can help the customer have visibility into overall solution health.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Azure Service Fabric introduces a health model that provides rich, flexible, and extensible health evaluation and reporting. The model allows near-real-time monitoring of the state of the cluster and the services running in it.  You can easily obtain health information and correct potential issues before they cascade and cause massive outages.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t>6.  How can you update cluster settings after the fact? What kind of settings might you want to update?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A Service Fabric cluster is essentially a collection of VMs behind a load balancer, with Service Fabric tools and agents pre-deployed. If you want to update the physical characteristics of the underlying VMs or update aspects of the topology, you can update the ARM template representing the cluster that is currently provisioned, and reapply it. This update can be applied directly in the Azure portal or through your automation procedures if you have those in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Examples of updates you can execute with ARM include: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   Adding new node types for additional scale tiers.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   Adding memory or CPU capacity to a specific type of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   Modifying load balancer settings, opening ports, and adding or removing probes (these changes can also be applied directly through the Azure Portal without ARM).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Once provisioned, you cannot change the security of the Service Fabric cluster, so it is important to set the cluster up as a secure cluster, from the beginning. It may change in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Other Service Fabric operations such as deploying applications, upgrading applications, describing placement constraints, and scaling instances, can be done via PowerShell commands or through the FabClient.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t>7.  How will you keep your cluster up to date with the latest Service Fabric SDK?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Service Fabric can run on any data center including Azure, AWS, or on-premises.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    On Azure, Microsoft updates the Service Fabric components and runtime SDK automatically when a new version is released, unless the cluster is in an unhealthy state. All other environments require you to install these component updates manually.</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Describe how API Management may be useful to control access to APIs exposed by the solution.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Initially the solution will benefit from API publishing tools and swagger, API security policy and token validation and internal applications that can be created as pre-assigned API consumers without a sophisticated setup.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Eventually, as the partner ecosystem is built out, the customer will want to leverage many more API Management features such as API consumer onboarding and policy management, API consumer self-service features such via the consumer portal, blog, API documentation, incident reporting tools and API consumer throttling and usage metrics reporting.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identify the user and the API consumer or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All consumers, including internal applications, will be issued a consumer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solution will employ Azure Active Directory B2C for customer login, and will use the same mechanism for API security. API Management policy will be set up to authorize access only to callers with a signed Azure AD token (JWT) issued by the solution tenant, for consumer applications. Corporate applications may introduce another Azure AD tenant that syncs with their internal AD, for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While we are interested in the microservices approach, we are still comparing Service Fabric with PaaS features such as App Services and SQL DB. How mature is Service Fabric by comparison?</a:t>
            </a:r>
          </a:p>
          <a:p>
            <a:endParaRPr lang="en-US" dirty="0"/>
          </a:p>
          <a:p>
            <a:r>
              <a:rPr lang="en-US" dirty="0"/>
              <a:t>   Service Fabric has been battle tested for many years prior to becoming generally available. In fact, Service Fabric is the underlying foundation for Azure's own SQL DB and Cosmos DB services among other high traffic applications such as the very popular Halo game.</a:t>
            </a:r>
          </a:p>
          <a:p>
            <a:endParaRPr lang="en-US" dirty="0"/>
          </a:p>
          <a:p>
            <a:r>
              <a:rPr lang="en-US" dirty="0"/>
              <a:t>   As for choosing between Service Fabric and App Services or SQL DB the benefits of the former include:</a:t>
            </a:r>
          </a:p>
          <a:p>
            <a:endParaRPr lang="en-US" dirty="0"/>
          </a:p>
          <a:p>
            <a:r>
              <a:rPr lang="en-US" dirty="0"/>
              <a:t>    -   The ability to deploy individual application services without concern over the target infrastructure, let Service Fabric decide the target nodes appropriate for each tier and service type.</a:t>
            </a:r>
          </a:p>
          <a:p>
            <a:endParaRPr lang="en-US" dirty="0"/>
          </a:p>
          <a:p>
            <a:r>
              <a:rPr lang="en-US" dirty="0"/>
              <a:t>    -   Microservices design from the ground up on a platform that is specifically designed for that purpose, with the ability to scale.</a:t>
            </a:r>
          </a:p>
          <a:p>
            <a:endParaRPr lang="en-US" dirty="0"/>
          </a:p>
          <a:p>
            <a:r>
              <a:rPr lang="en-US" dirty="0"/>
              <a:t>    -   The capability to deploy Service Fabric clusters in Azure and on-premises, across both Windows and Linux hosts.</a:t>
            </a:r>
          </a:p>
          <a:p>
            <a:r>
              <a:rPr lang="en-US" dirty="0"/>
              <a:t>    </a:t>
            </a:r>
          </a:p>
          <a:p>
            <a:r>
              <a:rPr lang="en-US" dirty="0"/>
              <a:t>    -   Docker containers ensure portability to another container orchestrator.</a:t>
            </a:r>
          </a:p>
          <a:p>
            <a:endParaRPr lang="en-US" dirty="0"/>
          </a:p>
          <a:p>
            <a:r>
              <a:rPr lang="en-US" b="1" dirty="0"/>
              <a:t>2. Microservices concepts are completely new to the Contoso Events team. If we were to go forward with Service Fabric as our microservices platform, we would like to understand what skills the team can carry forward, and how much of a learning curve exists.</a:t>
            </a:r>
          </a:p>
          <a:p>
            <a:endParaRPr lang="en-US" dirty="0"/>
          </a:p>
          <a:p>
            <a:r>
              <a:rPr lang="en-US" dirty="0"/>
              <a:t>   Service Fabric is a natural transition for .NET developers in many respects:</a:t>
            </a:r>
          </a:p>
          <a:p>
            <a:endParaRPr lang="en-US" dirty="0"/>
          </a:p>
          <a:p>
            <a:r>
              <a:rPr lang="en-US" dirty="0"/>
              <a:t>    -   They can continue to use Visual Studio for development, debugging and publishing applications.</a:t>
            </a:r>
          </a:p>
          <a:p>
            <a:endParaRPr lang="en-US" dirty="0"/>
          </a:p>
          <a:p>
            <a:r>
              <a:rPr lang="en-US" dirty="0"/>
              <a:t>    -   They can continue to develop ASP.NET and Web API applications and can leverage Docker tools in Visual Studio to kick-start their understanding about containers and their principles.</a:t>
            </a:r>
          </a:p>
          <a:p>
            <a:endParaRPr lang="en-US" dirty="0"/>
          </a:p>
          <a:p>
            <a:r>
              <a:rPr lang="en-US" dirty="0"/>
              <a:t>    -   Working with containerized services is also familiar in the sense that they can run locally on their machine.</a:t>
            </a:r>
          </a:p>
          <a:p>
            <a:endParaRPr lang="en-US" dirty="0"/>
          </a:p>
          <a:p>
            <a:r>
              <a:rPr lang="en-US" b="1" dirty="0"/>
              <a:t>3. Could we consider Azure Functions as an alternative back end implementation for our APIs?</a:t>
            </a:r>
          </a:p>
          <a:p>
            <a:endParaRPr lang="en-US" dirty="0"/>
          </a:p>
          <a:p>
            <a:r>
              <a:rPr lang="en-US" dirty="0"/>
              <a:t>   While it is possible to create Functions that run behind API Management endpoints, they are best employed for decoupled, asynchronous background operations that can be run at scale without concern for the specific server running that operation.</a:t>
            </a:r>
          </a:p>
          <a:p>
            <a:endParaRPr lang="en-US" dirty="0"/>
          </a:p>
          <a:p>
            <a:r>
              <a:rPr lang="en-US" dirty="0"/>
              <a:t>   In this solution, Azure Functions allowed for decoupling the location of the external storage location of orders, without the need to update Service Fabric configurations on change. It also allowed for a separate scale-out tier for that work.</a:t>
            </a:r>
          </a:p>
          <a:p>
            <a:endParaRPr lang="en-US" dirty="0"/>
          </a:p>
          <a:p>
            <a:r>
              <a:rPr lang="en-US" dirty="0"/>
              <a:t>   In a solution such as a mobile application back end, functions could be useful if they don't need to commingle with other solutions aspects, such as acting as their own microservice with a targeted purpose.</a:t>
            </a:r>
          </a:p>
          <a:p>
            <a:endParaRPr lang="en-US" dirty="0"/>
          </a:p>
          <a:p>
            <a:r>
              <a:rPr lang="en-US" b="1" dirty="0"/>
              <a:t>4. We would like to understand more about the benefits of Serverless architectures, in Azure does this mean only using Azure Functions or is there more to it?</a:t>
            </a:r>
          </a:p>
          <a:p>
            <a:endParaRPr lang="en-US" dirty="0"/>
          </a:p>
          <a:p>
            <a:r>
              <a:rPr lang="en-US" dirty="0"/>
              <a:t>   A Serverless Architecture, as the name implies, aims to provide a solution architecture where concern for individual servers is minimized. While the term "Serverless" has varying interpretations, it typically includes characteristics such as the extensive use of ephemeral services, a focus entirely on scaling the capabilities that support the business logic, the processing capability should be ephemeral (e.g., it can be started nearly instantaneously without pre-provisioning on your part), the capability is scaled transparently at a very granular level (e.g. scaling occurs on a per request or function invocation basis and not on an all up server load basis), and the cost is typically associated with time spent supporting business logic computation and not on the time server resources are available to handle requests. In Azure, Functions is a prime component of a Serverless architecture, but not the only service that may be utilized in one. Other Azure Services that, by this definition, can be composed into a Serverless architecture include: Azure Storage Blobs, Tables and Queues, Azure Data Lake Store, API Management, CDN, Media Services, Notification Hubs, IoT Hub, and Service Bus.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8863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435384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270651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0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7/5/2019 12:23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Contoso Events is an online service provider for concerts, sporting and other large event ticket sales.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Contoso Events has experienced consistent growth trends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Has marketing and partner engagement plans to further grow demand.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extend customer reach through partners by exposing its core event ticket sales and reporting APIs to partners.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retire and replace their existing solution in order to serve customers with a better experience – preserving code where possible.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current Contoso Events solution consists of a collection of web sites implemented in ASP.NET</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SQL Server back-end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Hosted by Azure on Virtual Machines (VMs)</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solidFill>
                  <a:schemeClr val="bg1"/>
                </a:solidFill>
                <a:latin typeface="+mn-lt"/>
                <a:cs typeface="Segoe UI" panose="020B0502040204020203" pitchFamily="34" charset="0"/>
              </a:rPr>
              <a:t>They are concerned about performance, scale and costs as they grow.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Must be able to handle significant increases in demand during peak periods – such as when a popular event has tickets first go on sale.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meet the demand of peak traffic periods while conserving costs during non-peak periods.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will create mobile apps for iPhone, Android and Windows Phone devices.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would like to investigate options for optimizing hosting and related operational costs.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migrate to a decoupled design with improved business agility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have challenges rolling out new features and supporting new events on demand. The code base has many interdependencies and this increases the risk of regressions across features when changes are introduced.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ticket ordering process is a pain point as the data model for new events is often slightly different – which means that supporting new events may have impact on the user experience and UI, the middle tier and storage.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Rolling out changes that impact this area while upwards of 50,000 users are actively placing orders, has proven to be a fragile process and requires them to schedule down time to ensure safe deployment.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 CIO has heard about microservices, and is interested in exploring how Service Fabric, Azure Functions and supporting Azure features may help the team:</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Increase agility in their development cycle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Decrease impact across features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Support continuous delivery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operations lean</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costs contained during peak loads</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In addition, they want a solid strategy for exposing APIs to partners in a secure and manageable way</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7797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Event tickets can be ordered from multiple channels: the web site, new mobile applications, and third-party site and applications via available APIs.</a:t>
            </a:r>
          </a:p>
          <a:p>
            <a:pPr marL="171450" indent="-171450">
              <a:buFont typeface="Arial" panose="020B0604020202020204" pitchFamily="34" charset="0"/>
              <a:buChar char="•"/>
            </a:pPr>
            <a:r>
              <a:rPr lang="en-US" dirty="0"/>
              <a:t>Customers must be registered / logged in to place orders, so that they can login and find their orders, and for reporting and analytics purposes. </a:t>
            </a:r>
          </a:p>
          <a:p>
            <a:pPr marL="171450" indent="-171450">
              <a:buFont typeface="Arial" panose="020B0604020202020204" pitchFamily="34" charset="0"/>
              <a:buChar char="•"/>
            </a:pPr>
            <a:r>
              <a:rPr lang="en-US" dirty="0"/>
              <a:t>Internal staff will manage orders and view reports from the Admin site. </a:t>
            </a:r>
          </a:p>
          <a:p>
            <a:pPr marL="171450" indent="-171450">
              <a:buFont typeface="Arial" panose="020B0604020202020204" pitchFamily="34" charset="0"/>
              <a:buChar char="•"/>
            </a:pPr>
            <a:r>
              <a:rPr lang="en-US" dirty="0"/>
              <a:t>The ability to rapidly release new features that may involve UI, business logic and data model changes. Reduce dependency across features.</a:t>
            </a:r>
          </a:p>
          <a:p>
            <a:pPr marL="171450" indent="-171450">
              <a:buFont typeface="Arial" panose="020B0604020202020204" pitchFamily="34" charset="0"/>
              <a:buChar char="•"/>
            </a:pPr>
            <a:r>
              <a:rPr lang="en-US" dirty="0"/>
              <a:t>Reduced overall downtime caused by system updates. Rollouts must be possible without scheduled downtime. Rollbacks must be possible in the event of failure. </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  Event tickets can be ordered from multiple channels: the web site, new mobile applications, and third-party site and applications via available APIs.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2.  Customers must be registered or logged in to place orders, so that they can login and find their orders, and for reporting and analytics purposes.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3.  Internal staff will manage orders and view reports from the Admin site.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4.  The ability to rapidly release new features that may involve UI, business logic and data model changes by reducing dependency across features.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5.  Reduced overall downtime caused by system updates. Rollouts must be possible without scheduled downtime. Rollbacks must be possible in the event of failure.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6.  The solution must be able to handle increased system load for ticket purchasing, including higher peak periods without excessive increases in management overhead and cost.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7.  Operations management overhead must be improved through better system monitoring, visibility, self-healing services and auto-scale features.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8.  The customer has decided to migrate from SQL Server to Cosmos DB for a more flexible schema and increased scalability across features.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9.  A solution is required for securing and managing APIs used internally and by external partners, with the ability to easily publish APIs, version APIs, onboard consumers, control policy, monitor and audit usage.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10. The solution currently processes credit cards with a third-party payment-processing provider. This aspect of the solution will remain the same and requires integration into the new design.</a:t>
            </a: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242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  While we are interested in the microservices approach, we are still comparing Service Fabric with PaaS features such as App Services and SQL DB. How mature is Service Fabric by comparison?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2.  Microservices architectures are completely new to the Contoso Events team. If we were to go forward with containerized microservices running on Service Fabric, we would like to understand what skills the team can carry forward, and how much of a learning curve exists.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3.  Could we consider Azure Functions as an alternative back end implementation for our APIs?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4.  We would like to understand more about the benefits of serverless architectures. In Azure, does it mean only using Azure Functions or is there more to it?</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represents a Service Fabric overview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6.sv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6.sv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08582"/>
          </a:xfrm>
        </p:spPr>
        <p:txBody>
          <a:bodyPr/>
          <a:lstStyle/>
          <a:p>
            <a:r>
              <a:rPr lang="en-US" dirty="0"/>
              <a:t>Microservices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7960359" cy="945832"/>
          </a:xfrm>
        </p:spPr>
        <p:txBody>
          <a:bodyPr>
            <a:noAutofit/>
          </a:bodyPr>
          <a:lstStyle/>
          <a:p>
            <a:pPr marL="0" indent="0">
              <a:buNone/>
            </a:pPr>
            <a:r>
              <a:rPr lang="en-US" sz="3600" dirty="0">
                <a:solidFill>
                  <a:schemeClr val="tx1"/>
                </a:solidFill>
                <a:latin typeface="+mj-lt"/>
              </a:rPr>
              <a:t>Monolithic vs. Microservices approach</a:t>
            </a:r>
          </a:p>
        </p:txBody>
      </p:sp>
      <p:pic>
        <p:nvPicPr>
          <p:cNvPr id="7" name="Picture 6" descr="This diagram presents a comparison of State storage in monolithic versus microservices approaches. A monolithic application contains domain-specific functionality and is normally divided by functional layers, such as web, business, and data (1). You scale a monolithic app by cloning it on multiple servers/virtual machines/containers (2).&#10;A microservice application separates functionality into separate smaller services (3). The microservices approach scales out by deploying each service independently, creating instances of these services across servers/virtual machines/containers (4).&#10;" title="Monolithic versus Microservices application approaches">
            <a:extLst>
              <a:ext uri="{FF2B5EF4-FFF2-40B4-BE49-F238E27FC236}">
                <a16:creationId xmlns:a16="http://schemas.microsoft.com/office/drawing/2014/main" id="{2B0B2332-A387-4CCE-84D9-C107D926A9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1774" y="2059310"/>
            <a:ext cx="8728452" cy="4509179"/>
          </a:xfrm>
          <a:prstGeom prst="rect">
            <a:avLst/>
          </a:prstGeom>
          <a:noFill/>
          <a:ln>
            <a:noFill/>
          </a:ln>
        </p:spPr>
      </p:pic>
    </p:spTree>
    <p:extLst>
      <p:ext uri="{BB962C8B-B14F-4D97-AF65-F5344CB8AC3E}">
        <p14:creationId xmlns:p14="http://schemas.microsoft.com/office/powerpoint/2010/main" val="27483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7427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671207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a:bodyPr>
          <a:lstStyle/>
          <a:p>
            <a:r>
              <a:rPr lang="en-US" sz="3600" dirty="0"/>
              <a:t>Steve Dormer, CIO at Contoso Events</a:t>
            </a:r>
          </a:p>
          <a:p>
            <a:endParaRPr lang="en-US" sz="3200" dirty="0"/>
          </a:p>
          <a:p>
            <a:r>
              <a:rPr lang="en-US" sz="3600" dirty="0"/>
              <a:t>Primary audience is business and technology decision makers</a:t>
            </a:r>
          </a:p>
          <a:p>
            <a:endParaRPr lang="en-US" sz="3200" dirty="0"/>
          </a:p>
          <a:p>
            <a:r>
              <a:rPr lang="en-US" sz="3600" dirty="0"/>
              <a:t>Usually talk to key architects, developers, and  Infrastructure Managers who report to the CIO, or to application sponsors or their representatives</a:t>
            </a:r>
          </a:p>
        </p:txBody>
      </p:sp>
      <p:pic>
        <p:nvPicPr>
          <p:cNvPr id="4" name="Picture 3"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The preferred solution as described in text in the comments section of this PowerPoint.">
            <a:extLst>
              <a:ext uri="{FF2B5EF4-FFF2-40B4-BE49-F238E27FC236}">
                <a16:creationId xmlns:a16="http://schemas.microsoft.com/office/drawing/2014/main" id="{A8194D2A-8B5A-4F03-BBF7-2239E26D9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016" y="1189176"/>
            <a:ext cx="8121968" cy="5498223"/>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Diagram of a high-level architecture of the core services that compose the new microservices architecture, as well as the state they hold.">
            <a:extLst>
              <a:ext uri="{FF2B5EF4-FFF2-40B4-BE49-F238E27FC236}">
                <a16:creationId xmlns:a16="http://schemas.microsoft.com/office/drawing/2014/main" id="{26B2C83E-A90C-402B-B836-4E218D1B748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85089" y="1107928"/>
            <a:ext cx="9421822" cy="5166628"/>
          </a:xfrm>
          <a:prstGeom prst="rect">
            <a:avLst/>
          </a:prstGeom>
        </p:spPr>
      </p:pic>
    </p:spTree>
    <p:extLst>
      <p:ext uri="{BB962C8B-B14F-4D97-AF65-F5344CB8AC3E}">
        <p14:creationId xmlns:p14="http://schemas.microsoft.com/office/powerpoint/2010/main" val="271142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6"/>
            <a:ext cx="8912640" cy="5379313"/>
          </a:xfrm>
        </p:spPr>
        <p:txBody>
          <a:bodyPr>
            <a:normAutofit/>
          </a:bodyPr>
          <a:lstStyle/>
          <a:p>
            <a:pPr marL="0" indent="0">
              <a:buNone/>
            </a:pPr>
            <a:r>
              <a:rPr lang="en-US" sz="3600" dirty="0">
                <a:solidFill>
                  <a:schemeClr val="tx1"/>
                </a:solidFill>
                <a:latin typeface="+mj-lt"/>
              </a:rPr>
              <a:t>Scalability of ticket orders</a:t>
            </a:r>
            <a:endParaRPr lang="en-US" sz="3600" dirty="0">
              <a:solidFill>
                <a:schemeClr val="tx1"/>
              </a:solidFill>
            </a:endParaRPr>
          </a:p>
          <a:p>
            <a:r>
              <a:rPr lang="en-US" sz="3600" dirty="0">
                <a:solidFill>
                  <a:schemeClr val="tx1"/>
                </a:solidFill>
              </a:rPr>
              <a:t>API Management used to meet demand and high-availability requirements</a:t>
            </a:r>
          </a:p>
          <a:p>
            <a:r>
              <a:rPr lang="en-US" sz="3600" dirty="0">
                <a:solidFill>
                  <a:schemeClr val="tx1"/>
                </a:solidFill>
              </a:rPr>
              <a:t>Orders microservice offloads requests to Ticket Order Queue using Service Fabric</a:t>
            </a:r>
          </a:p>
          <a:p>
            <a:r>
              <a:rPr lang="en-US" sz="3600" dirty="0">
                <a:solidFill>
                  <a:schemeClr val="tx1"/>
                </a:solidFill>
              </a:rPr>
              <a:t>Azure Function persists orders in Cosmos DB</a:t>
            </a:r>
          </a:p>
        </p:txBody>
      </p:sp>
      <p:grpSp>
        <p:nvGrpSpPr>
          <p:cNvPr id="4" name="Group 3" descr="Azure API Management icon" title="Icon">
            <a:extLst>
              <a:ext uri="{FF2B5EF4-FFF2-40B4-BE49-F238E27FC236}">
                <a16:creationId xmlns:a16="http://schemas.microsoft.com/office/drawing/2014/main" id="{4F6ABA2B-5174-44E2-9B6B-3892D5E5A2B5}"/>
              </a:ext>
            </a:extLst>
          </p:cNvPr>
          <p:cNvGrpSpPr/>
          <p:nvPr/>
        </p:nvGrpSpPr>
        <p:grpSpPr>
          <a:xfrm>
            <a:off x="9181880" y="1189176"/>
            <a:ext cx="2743200" cy="2743200"/>
            <a:chOff x="9181880" y="1189176"/>
            <a:chExt cx="2743200" cy="2743200"/>
          </a:xfrm>
        </p:grpSpPr>
        <p:sp>
          <p:nvSpPr>
            <p:cNvPr id="30" name="Oval 29">
              <a:extLst>
                <a:ext uri="{FF2B5EF4-FFF2-40B4-BE49-F238E27FC236}">
                  <a16:creationId xmlns:a16="http://schemas.microsoft.com/office/drawing/2014/main" id="{5294B014-449C-4E8E-A0AD-EC6B6CFE9885}"/>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97F3193D-A1AA-46A4-9E79-03901480B9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grpSp>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Visual Studio Service Fabric solution</a:t>
            </a:r>
            <a:endParaRPr lang="en-US" sz="3600" dirty="0">
              <a:solidFill>
                <a:schemeClr val="tx1"/>
              </a:solidFill>
            </a:endParaRPr>
          </a:p>
          <a:p>
            <a:r>
              <a:rPr lang="en-US" sz="3600" dirty="0">
                <a:solidFill>
                  <a:schemeClr val="tx1"/>
                </a:solidFill>
              </a:rPr>
              <a:t>Service Fabric inherently provides HA</a:t>
            </a:r>
          </a:p>
          <a:p>
            <a:r>
              <a:rPr lang="en-US" sz="3600" dirty="0">
                <a:solidFill>
                  <a:schemeClr val="tx1"/>
                </a:solidFill>
              </a:rPr>
              <a:t>Upgrade application to preserve state</a:t>
            </a:r>
          </a:p>
        </p:txBody>
      </p:sp>
      <p:grpSp>
        <p:nvGrpSpPr>
          <p:cNvPr id="4" name="Group 3" descr="Visual Studio and Azure Fabric Services icons." title="Icons">
            <a:extLst>
              <a:ext uri="{FF2B5EF4-FFF2-40B4-BE49-F238E27FC236}">
                <a16:creationId xmlns:a16="http://schemas.microsoft.com/office/drawing/2014/main" id="{F287EF7A-6C53-4385-B542-5F31C150B8A2}"/>
              </a:ext>
            </a:extLst>
          </p:cNvPr>
          <p:cNvGrpSpPr/>
          <p:nvPr/>
        </p:nvGrpSpPr>
        <p:grpSpPr>
          <a:xfrm>
            <a:off x="6960975"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259315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Problems and failures reported in Service Fabric health manager</a:t>
            </a:r>
            <a:endParaRPr lang="en-US" sz="3600" dirty="0">
              <a:solidFill>
                <a:schemeClr val="tx1"/>
              </a:solidFill>
            </a:endParaRPr>
          </a:p>
          <a:p>
            <a:r>
              <a:rPr lang="en-US" sz="3600" dirty="0">
                <a:solidFill>
                  <a:schemeClr val="tx1"/>
                </a:solidFill>
                <a:latin typeface="+mj-lt"/>
              </a:rPr>
              <a:t>Cluster security provisioned up front</a:t>
            </a:r>
            <a:endParaRPr lang="en-US" sz="3600" dirty="0">
              <a:solidFill>
                <a:schemeClr val="tx1"/>
              </a:solidFill>
            </a:endParaRPr>
          </a:p>
          <a:p>
            <a:r>
              <a:rPr lang="en-US" sz="3600" dirty="0">
                <a:solidFill>
                  <a:schemeClr val="tx1"/>
                </a:solidFill>
                <a:latin typeface="+mj-lt"/>
              </a:rPr>
              <a:t>Service Fabric updates handled by Microsoft</a:t>
            </a:r>
          </a:p>
        </p:txBody>
      </p:sp>
      <p:grpSp>
        <p:nvGrpSpPr>
          <p:cNvPr id="4" name="Group 3" descr="Visual Studio and Azure Fabric Services icons." title="Icons">
            <a:extLst>
              <a:ext uri="{FF2B5EF4-FFF2-40B4-BE49-F238E27FC236}">
                <a16:creationId xmlns:a16="http://schemas.microsoft.com/office/drawing/2014/main" id="{F0B6E340-B330-42F1-B287-28B6E613E6CA}"/>
              </a:ext>
            </a:extLst>
          </p:cNvPr>
          <p:cNvGrpSpPr/>
          <p:nvPr/>
        </p:nvGrpSpPr>
        <p:grpSpPr>
          <a:xfrm>
            <a:off x="6912207" y="-228144"/>
            <a:ext cx="7185009" cy="6400344"/>
            <a:chOff x="6960975" y="-228144"/>
            <a:chExt cx="7185009" cy="6400344"/>
          </a:xfrm>
        </p:grpSpPr>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60975" y="-228144"/>
              <a:ext cx="7185009" cy="5577840"/>
            </a:xfrm>
            <a:prstGeom prst="rect">
              <a:avLst/>
            </a:prstGeom>
          </p:spPr>
        </p:pic>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9080" y="3886200"/>
              <a:ext cx="1828800" cy="1828800"/>
            </a:xfrm>
            <a:prstGeom prst="rect">
              <a:avLst/>
            </a:prstGeom>
          </p:spPr>
        </p:pic>
      </p:gr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67520"/>
            <a:ext cx="11584795" cy="4696670"/>
          </a:xfrm>
          <a:prstGeom prst="rect">
            <a:avLst/>
          </a:prstGeom>
          <a:noFill/>
        </p:spPr>
        <p:txBody>
          <a:bodyPr wrap="square" lIns="182880" tIns="146304" rIns="182880" bIns="146304" rtlCol="0">
            <a:spAutoFit/>
          </a:bodyPr>
          <a:lstStyle/>
          <a:p>
            <a:r>
              <a:rPr lang="en-US" sz="2600" dirty="0"/>
              <a:t>In this whiteboard design session, you will work in a group to design a solution that leverages aspects from microservices and serverless architectures to help an online concert ticket vendor survive the first five minutes of crushing load. You will handle the client's scaling needs through containerized microservices running on top of Service Fabric, and delegate the workload of tickets processing by using a storage queue for asynchronous processing and a globally distributed, high-performance database.</a:t>
            </a:r>
          </a:p>
          <a:p>
            <a:endParaRPr lang="en-US" sz="2600" dirty="0"/>
          </a:p>
          <a:p>
            <a:r>
              <a:rPr lang="en-US" sz="2600" dirty="0"/>
              <a:t>At the end of this whiteboard design session, you will be able to design scalable microservices solutions involving .NET Core, Docker, Service Fabric, Azure Functions and Cosmos DB.</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8912638" cy="5381305"/>
          </a:xfrm>
        </p:spPr>
        <p:txBody>
          <a:bodyPr>
            <a:normAutofit/>
          </a:bodyPr>
          <a:lstStyle/>
          <a:p>
            <a:pPr marL="0" indent="0">
              <a:buNone/>
            </a:pPr>
            <a:r>
              <a:rPr lang="en-US" sz="3600" dirty="0">
                <a:solidFill>
                  <a:schemeClr val="tx1"/>
                </a:solidFill>
                <a:latin typeface="+mj-lt"/>
              </a:rPr>
              <a:t>Controlling Access to APIs</a:t>
            </a:r>
            <a:endParaRPr lang="en-US" sz="3600" dirty="0">
              <a:solidFill>
                <a:schemeClr val="tx1"/>
              </a:solidFill>
            </a:endParaRPr>
          </a:p>
          <a:p>
            <a:r>
              <a:rPr lang="en-US" sz="3600" dirty="0">
                <a:solidFill>
                  <a:schemeClr val="tx1"/>
                </a:solidFill>
                <a:latin typeface="+mj-lt"/>
              </a:rPr>
              <a:t>API publishing tools and Swagger</a:t>
            </a:r>
            <a:endParaRPr lang="en-US" sz="3600" dirty="0">
              <a:solidFill>
                <a:schemeClr val="tx1"/>
              </a:solidFill>
            </a:endParaRPr>
          </a:p>
          <a:p>
            <a:r>
              <a:rPr lang="en-US" sz="3600" dirty="0">
                <a:solidFill>
                  <a:schemeClr val="tx1"/>
                </a:solidFill>
                <a:latin typeface="+mj-lt"/>
              </a:rPr>
              <a:t>Leverage API Management features</a:t>
            </a:r>
            <a:endParaRPr lang="en-US" sz="3600" dirty="0">
              <a:solidFill>
                <a:schemeClr val="tx1"/>
              </a:solidFill>
            </a:endParaRPr>
          </a:p>
          <a:p>
            <a:r>
              <a:rPr lang="en-US" sz="3600" dirty="0">
                <a:solidFill>
                  <a:schemeClr val="tx1"/>
                </a:solidFill>
                <a:latin typeface="+mj-lt"/>
              </a:rPr>
              <a:t>All API consumers issued a key</a:t>
            </a:r>
            <a:endParaRPr lang="en-US" sz="3600" dirty="0">
              <a:solidFill>
                <a:schemeClr val="tx1"/>
              </a:solidFill>
            </a:endParaRPr>
          </a:p>
          <a:p>
            <a:r>
              <a:rPr lang="en-US" sz="3600" dirty="0">
                <a:solidFill>
                  <a:schemeClr val="tx1"/>
                </a:solidFill>
                <a:latin typeface="+mj-lt"/>
              </a:rPr>
              <a:t>Employ Azure AD B2C for customer login</a:t>
            </a:r>
          </a:p>
        </p:txBody>
      </p:sp>
      <p:grpSp>
        <p:nvGrpSpPr>
          <p:cNvPr id="4" name="Group 3" descr="Azure API Management and Azure Active Directory icons." title="Icons">
            <a:extLst>
              <a:ext uri="{FF2B5EF4-FFF2-40B4-BE49-F238E27FC236}">
                <a16:creationId xmlns:a16="http://schemas.microsoft.com/office/drawing/2014/main" id="{C718801D-D8D2-4213-876F-3B2AD21A7A9F}"/>
              </a:ext>
            </a:extLst>
          </p:cNvPr>
          <p:cNvGrpSpPr/>
          <p:nvPr/>
        </p:nvGrpSpPr>
        <p:grpSpPr>
          <a:xfrm>
            <a:off x="9181880" y="1189176"/>
            <a:ext cx="2743200" cy="4983024"/>
            <a:chOff x="9181880" y="1189176"/>
            <a:chExt cx="2743200" cy="4983024"/>
          </a:xfrm>
        </p:grpSpPr>
        <p:sp>
          <p:nvSpPr>
            <p:cNvPr id="26" name="Oval 25">
              <a:extLst>
                <a:ext uri="{FF2B5EF4-FFF2-40B4-BE49-F238E27FC236}">
                  <a16:creationId xmlns:a16="http://schemas.microsoft.com/office/drawing/2014/main" id="{D326DF41-D6E3-4422-9009-57F9EA904B90}"/>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descr="Azure API Management icon" title="Icon">
              <a:extLst>
                <a:ext uri="{FF2B5EF4-FFF2-40B4-BE49-F238E27FC236}">
                  <a16:creationId xmlns:a16="http://schemas.microsoft.com/office/drawing/2014/main" id="{8111F28C-5A79-468D-8D1C-5A2E68A67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sp>
          <p:nvSpPr>
            <p:cNvPr id="28" name="Oval 27">
              <a:extLst>
                <a:ext uri="{FF2B5EF4-FFF2-40B4-BE49-F238E27FC236}">
                  <a16:creationId xmlns:a16="http://schemas.microsoft.com/office/drawing/2014/main" id="{1923D3B7-A006-4715-814F-1BF922CAB037}"/>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descr="Azure Active Directory Icon" title="Icon">
              <a:extLst>
                <a:ext uri="{FF2B5EF4-FFF2-40B4-BE49-F238E27FC236}">
                  <a16:creationId xmlns:a16="http://schemas.microsoft.com/office/drawing/2014/main" id="{D9D705E9-9F56-4ED5-833B-D7FB554FF9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9080" y="3886199"/>
              <a:ext cx="1828800" cy="1828800"/>
            </a:xfrm>
            <a:prstGeom prst="rect">
              <a:avLst/>
            </a:prstGeom>
          </p:spPr>
        </p:pic>
      </p:grpSp>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pPr marL="0" indent="0">
              <a:buNone/>
            </a:pPr>
            <a:r>
              <a:rPr lang="en-US" sz="3600" dirty="0">
                <a:solidFill>
                  <a:schemeClr val="tx1"/>
                </a:solidFill>
              </a:rPr>
              <a:t>Is Service Fabric the right solution?</a:t>
            </a:r>
          </a:p>
          <a:p>
            <a:pPr marL="407996" lvl="1" indent="-171450"/>
            <a:r>
              <a:rPr lang="en-US" sz="300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407996" lvl="1" indent="-171450"/>
            <a:r>
              <a:rPr lang="en-US" sz="3000" dirty="0"/>
              <a:t>As for choosing between Service Fabric and App Services or SQL DB the benefits of the former include:</a:t>
            </a:r>
          </a:p>
          <a:p>
            <a:pPr marL="840297" lvl="2" indent="-171450"/>
            <a:r>
              <a:rPr lang="en-US" sz="3100" dirty="0"/>
              <a:t>The ability to deploy individual application services without concern over the target infrastructure – let Service Fabric decide the target nodes appropriate for each tier and service type.</a:t>
            </a:r>
          </a:p>
          <a:p>
            <a:pPr marL="840297" lvl="2" indent="-171450"/>
            <a:r>
              <a:rPr lang="en-US" sz="3100" dirty="0"/>
              <a:t>Microservices design from the ground up on a platform that is specifically designed for that purpose – with the ability to scale.</a:t>
            </a:r>
          </a:p>
          <a:p>
            <a:endParaRPr lang="en-US" sz="3600" dirty="0">
              <a:solidFill>
                <a:schemeClr val="tx1"/>
              </a:solidFill>
            </a:endParaRP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85578" y="3070102"/>
              <a:ext cx="1722468" cy="2468880"/>
            </a:xfrm>
            <a:prstGeom prst="rect">
              <a:avLst/>
            </a:prstGeom>
          </p:spPr>
        </p:pic>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99286" y="5059140"/>
              <a:ext cx="1280160" cy="1280160"/>
            </a:xfrm>
            <a:prstGeom prst="rect">
              <a:avLst/>
            </a:prstGeom>
          </p:spPr>
        </p:pic>
      </p:grpSp>
    </p:spTree>
    <p:extLst>
      <p:ext uri="{BB962C8B-B14F-4D97-AF65-F5344CB8AC3E}">
        <p14:creationId xmlns:p14="http://schemas.microsoft.com/office/powerpoint/2010/main" val="14915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pPr marL="0" indent="0">
              <a:buNone/>
            </a:pPr>
            <a:r>
              <a:rPr lang="en-US" sz="3600" dirty="0">
                <a:solidFill>
                  <a:schemeClr val="tx1"/>
                </a:solidFill>
              </a:rPr>
              <a:t>Which of our existing skills can be applied to microservices and Service Fabric?</a:t>
            </a:r>
          </a:p>
          <a:p>
            <a:pPr lvl="1"/>
            <a:r>
              <a:rPr lang="en-US" sz="2800" dirty="0">
                <a:solidFill>
                  <a:schemeClr val="tx1"/>
                </a:solidFill>
              </a:rPr>
              <a:t>Service Fabric is a natural transition for .NET developers in many respects:</a:t>
            </a:r>
          </a:p>
          <a:p>
            <a:pPr lvl="2"/>
            <a:r>
              <a:rPr lang="en-US" sz="2408" dirty="0">
                <a:solidFill>
                  <a:schemeClr val="tx1"/>
                </a:solidFill>
              </a:rPr>
              <a:t>They can continue to use Visual Studio for development, debugging and publishing applications.</a:t>
            </a:r>
          </a:p>
          <a:p>
            <a:pPr lvl="2"/>
            <a:r>
              <a:rPr lang="en-US" sz="2408" dirty="0">
                <a:solidFill>
                  <a:schemeClr val="tx1"/>
                </a:solidFill>
              </a:rPr>
              <a:t>They can continue to develop ASP.NET and Web API applications and can leverage Docker tools in Visual Studio to kick-start their understanding about containers and their principles.</a:t>
            </a:r>
          </a:p>
          <a:p>
            <a:pPr lvl="2"/>
            <a:r>
              <a:rPr lang="en-US" sz="2408" dirty="0">
                <a:solidFill>
                  <a:schemeClr val="tx1"/>
                </a:solidFill>
              </a:rPr>
              <a:t>Working with containerized services is also familiar in the sense that they can run locally on their machine.</a:t>
            </a:r>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21188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pPr marL="0" indent="0">
              <a:buNone/>
            </a:pPr>
            <a:r>
              <a:rPr lang="en-US" sz="3600" dirty="0">
                <a:solidFill>
                  <a:schemeClr val="tx1"/>
                </a:solidFill>
              </a:rPr>
              <a:t>How can Azure Functions be leveraged?</a:t>
            </a:r>
          </a:p>
          <a:p>
            <a:pPr marL="407996" lvl="1" indent="-171450"/>
            <a:r>
              <a:rPr lang="en-US" sz="2400" dirty="0"/>
              <a:t>While it is possible to create functions that run behind API Management endpoints, they are best employed for decoupled, asynchronous background operations that can be run at scale without concern for the specific server running that operation.</a:t>
            </a:r>
          </a:p>
          <a:p>
            <a:pPr marL="407996" lvl="1" indent="-171450"/>
            <a:r>
              <a:rPr lang="en-US" sz="2400" dirty="0"/>
              <a:t>In this solution, Azure Functions allowed for decoupling the external storage location of orders, without the need to update Service Fabric configurations on change. It also allowed for a separate scale-out tier for that work.</a:t>
            </a:r>
          </a:p>
          <a:p>
            <a:pPr marL="407996" lvl="1" indent="-171450"/>
            <a:r>
              <a:rPr lang="en-US" sz="2400" dirty="0"/>
              <a:t>In a solution such as a mobile application back end, functions could be useful if they don’t need to comingle with other solution aspects – such as acting as their own microservice with a targeted purpose.</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0830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6"/>
            <a:ext cx="11653523" cy="3702863"/>
          </a:xfrm>
        </p:spPr>
        <p:txBody>
          <a:bodyPr>
            <a:normAutofit fontScale="92500" lnSpcReduction="10000"/>
          </a:bodyPr>
          <a:lstStyle/>
          <a:p>
            <a:pPr marL="0" indent="0">
              <a:buNone/>
            </a:pPr>
            <a:r>
              <a:rPr lang="en-US" sz="3600" dirty="0">
                <a:solidFill>
                  <a:schemeClr val="tx1"/>
                </a:solidFill>
              </a:rPr>
              <a:t>“Docker is a compelling technology that allow us to build lightweight, autonomous and portable microservices that run on top of Linux or Windows.  On the other hand, Service Fabric provides so much to support deployment, compute utilization, health monitoring and recovery -- we could leverage the same team while increasing the size of our solution and feature set!”</a:t>
            </a:r>
          </a:p>
          <a:p>
            <a:pPr marL="0" indent="0">
              <a:buNone/>
            </a:pPr>
            <a:endParaRPr lang="en-US" sz="3600" dirty="0">
              <a:solidFill>
                <a:schemeClr val="tx1"/>
              </a:solidFill>
            </a:endParaRPr>
          </a:p>
          <a:p>
            <a:pPr marL="0" indent="0" algn="r">
              <a:buNone/>
            </a:pPr>
            <a:r>
              <a:rPr lang="en-US" sz="3600" dirty="0">
                <a:solidFill>
                  <a:schemeClr val="tx1"/>
                </a:solidFill>
              </a:rPr>
              <a:t>—Steve Dormer, CIO at Contoso Events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447272" cy="5193151"/>
          </a:xfrm>
        </p:spPr>
        <p:txBody>
          <a:bodyPr>
            <a:normAutofit/>
          </a:bodyPr>
          <a:lstStyle/>
          <a:p>
            <a:r>
              <a:rPr lang="en-US" sz="3600" dirty="0">
                <a:solidFill>
                  <a:schemeClr val="tx1"/>
                </a:solidFill>
              </a:rPr>
              <a:t>Contoso Events is an online ticket provider experiencing consistent growth.</a:t>
            </a:r>
          </a:p>
          <a:p>
            <a:endParaRPr lang="en-US" sz="3200" dirty="0">
              <a:solidFill>
                <a:schemeClr val="tx1"/>
              </a:solidFill>
            </a:endParaRPr>
          </a:p>
          <a:p>
            <a:r>
              <a:rPr lang="en-US" sz="3600" dirty="0">
                <a:solidFill>
                  <a:schemeClr val="tx1"/>
                </a:solidFill>
              </a:rPr>
              <a:t>They have plans to further growth demand.</a:t>
            </a:r>
          </a:p>
          <a:p>
            <a:endParaRPr lang="en-US" sz="3200" dirty="0">
              <a:solidFill>
                <a:schemeClr val="tx1"/>
              </a:solidFill>
            </a:endParaRPr>
          </a:p>
          <a:p>
            <a:r>
              <a:rPr lang="en-US" sz="3600" dirty="0">
                <a:solidFill>
                  <a:schemeClr val="tx1"/>
                </a:solidFill>
              </a:rPr>
              <a:t>They want to extend customer reach through partners.</a:t>
            </a:r>
          </a:p>
          <a:p>
            <a:endParaRPr lang="en-US" sz="3600" dirty="0">
              <a:solidFill>
                <a:schemeClr val="tx1"/>
              </a:solidFill>
            </a:endParaRPr>
          </a:p>
          <a:p>
            <a:r>
              <a:rPr lang="en-US" sz="3600" dirty="0"/>
              <a:t>They plan to retire and replace existing customer solution.</a:t>
            </a:r>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59031"/>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t>Concerned about performance, scale, and costs</a:t>
            </a:r>
          </a:p>
          <a:p>
            <a:r>
              <a:rPr lang="en-US" sz="3600" dirty="0"/>
              <a:t>They desire a decoupled design</a:t>
            </a:r>
          </a:p>
          <a:p>
            <a:r>
              <a:rPr lang="en-US" sz="3600" dirty="0"/>
              <a:t>Interested in microservices, Docker, Service Fabric, and serverless architectures</a:t>
            </a:r>
          </a:p>
          <a:p>
            <a:r>
              <a:rPr lang="en-US" sz="3600" dirty="0"/>
              <a:t>Looking for strategy for exposing APIs to partners</a:t>
            </a:r>
          </a:p>
        </p:txBody>
      </p:sp>
      <p:grpSp>
        <p:nvGrpSpPr>
          <p:cNvPr id="4" name="Group 3" descr="Azure Fabric Services and Azure API Management icons." title="Icons">
            <a:extLst>
              <a:ext uri="{FF2B5EF4-FFF2-40B4-BE49-F238E27FC236}">
                <a16:creationId xmlns:a16="http://schemas.microsoft.com/office/drawing/2014/main" id="{FE1ABDB2-54C1-4DCB-8322-DBC5A8D14F35}"/>
              </a:ext>
            </a:extLst>
          </p:cNvPr>
          <p:cNvGrpSpPr/>
          <p:nvPr/>
        </p:nvGrpSpPr>
        <p:grpSpPr>
          <a:xfrm>
            <a:off x="9179560" y="1189176"/>
            <a:ext cx="2745520" cy="4983024"/>
            <a:chOff x="9179560" y="1189176"/>
            <a:chExt cx="2745520" cy="4983024"/>
          </a:xfrm>
        </p:grpSpPr>
        <p:sp>
          <p:nvSpPr>
            <p:cNvPr id="10" name="Oval 9" descr="Background" title="Background">
              <a:extLst>
                <a:ext uri="{FF2B5EF4-FFF2-40B4-BE49-F238E27FC236}">
                  <a16:creationId xmlns:a16="http://schemas.microsoft.com/office/drawing/2014/main" id="{21D09D39-7204-4DA7-A459-E92489A25540}"/>
                </a:ext>
              </a:extLst>
            </p:cNvPr>
            <p:cNvSpPr/>
            <p:nvPr/>
          </p:nvSpPr>
          <p:spPr bwMode="auto">
            <a:xfrm>
              <a:off x="917956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descr="Background" title="Background">
              <a:extLst>
                <a:ext uri="{FF2B5EF4-FFF2-40B4-BE49-F238E27FC236}">
                  <a16:creationId xmlns:a16="http://schemas.microsoft.com/office/drawing/2014/main" id="{6D3F6E14-5048-455E-AF1A-602F3FA1EBE6}"/>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085AE875-C0E7-4747-9301-DB51213EF8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7920" y="3886200"/>
              <a:ext cx="1828800" cy="1828800"/>
            </a:xfrm>
            <a:prstGeom prst="rect">
              <a:avLst/>
            </a:prstGeom>
          </p:spPr>
        </p:pic>
        <p:pic>
          <p:nvPicPr>
            <p:cNvPr id="11" name="Graphic 10" descr="Azure Fabric Services icon" title="Icon">
              <a:extLst>
                <a:ext uri="{FF2B5EF4-FFF2-40B4-BE49-F238E27FC236}">
                  <a16:creationId xmlns:a16="http://schemas.microsoft.com/office/drawing/2014/main" id="{3AF697C1-5418-42BE-9E21-F946A26410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7920" y="1646376"/>
              <a:ext cx="1828800" cy="1828800"/>
            </a:xfrm>
            <a:prstGeom prst="rect">
              <a:avLst/>
            </a:prstGeom>
          </p:spPr>
        </p:pic>
      </p:grpSp>
    </p:spTree>
    <p:extLst>
      <p:ext uri="{BB962C8B-B14F-4D97-AF65-F5344CB8AC3E}">
        <p14:creationId xmlns:p14="http://schemas.microsoft.com/office/powerpoint/2010/main" val="305839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lnSpcReduction="10000"/>
          </a:bodyPr>
          <a:lstStyle/>
          <a:p>
            <a:r>
              <a:rPr lang="en-US" sz="3600" dirty="0"/>
              <a:t>Event tickets can be orders from multiple channels.</a:t>
            </a:r>
          </a:p>
          <a:p>
            <a:r>
              <a:rPr lang="en-US" sz="3600" dirty="0"/>
              <a:t>Customers must be registered/logged in to place orders.</a:t>
            </a:r>
          </a:p>
          <a:p>
            <a:r>
              <a:rPr lang="en-US" sz="3600" dirty="0"/>
              <a:t>Admin site for order management and reports.</a:t>
            </a:r>
          </a:p>
          <a:p>
            <a:r>
              <a:rPr lang="en-US" sz="3600" dirty="0"/>
              <a:t>Ability to rapidly release new features, while reducing downtime.</a:t>
            </a:r>
          </a:p>
          <a:p>
            <a:r>
              <a:rPr lang="en-US" sz="3600" dirty="0"/>
              <a:t>Reduce downtime caused by system updates.</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CA373B83-FB72-43E7-91DF-A94B324556F3}"/>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10;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Be able to handle unpredictable spikes in demand</a:t>
            </a:r>
          </a:p>
          <a:p>
            <a:r>
              <a:rPr lang="en-US" sz="3600" dirty="0"/>
              <a:t>Improved operations management</a:t>
            </a:r>
          </a:p>
          <a:p>
            <a:r>
              <a:rPr lang="en-US" sz="3600" dirty="0"/>
              <a:t>Migrate to Cosmos DB</a:t>
            </a:r>
          </a:p>
          <a:p>
            <a:r>
              <a:rPr lang="en-US" sz="3600" dirty="0"/>
              <a:t>Secure API management</a:t>
            </a:r>
          </a:p>
          <a:p>
            <a:r>
              <a:rPr lang="en-US" sz="3600" dirty="0"/>
              <a:t>Integration with third-party credit card processor</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9D507F69-A428-4070-9F7B-37D39616676F}"/>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10;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188081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Is Service Fabric the right solution?</a:t>
            </a:r>
          </a:p>
          <a:p>
            <a:r>
              <a:rPr lang="en-US" sz="3600" dirty="0">
                <a:solidFill>
                  <a:schemeClr val="tx1"/>
                </a:solidFill>
              </a:rPr>
              <a:t>Which of our existing skills can be applied to microservices, Docker and Service Fabric?</a:t>
            </a:r>
          </a:p>
          <a:p>
            <a:r>
              <a:rPr lang="en-US" sz="3600" dirty="0">
                <a:solidFill>
                  <a:schemeClr val="tx1"/>
                </a:solidFill>
              </a:rPr>
              <a:t>How can Azure Functions be leveraged?</a:t>
            </a:r>
          </a:p>
          <a:p>
            <a:r>
              <a:rPr lang="en-US" sz="3600" dirty="0">
                <a:solidFill>
                  <a:schemeClr val="tx1"/>
                </a:solidFill>
              </a:rPr>
              <a:t>We would like to understand more about the benefits of serverless architectures.</a:t>
            </a: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06B2261-5CDD-4A3C-AE8A-855BD389BA27}"/>
              </a:ext>
            </a:extLst>
          </p:cNvPr>
          <p:cNvGrpSpPr/>
          <p:nvPr/>
        </p:nvGrpSpPr>
        <p:grpSpPr>
          <a:xfrm>
            <a:off x="9753652" y="791480"/>
            <a:ext cx="2171428" cy="5776420"/>
            <a:chOff x="9753652" y="791480"/>
            <a:chExt cx="2171428" cy="5776420"/>
          </a:xfrm>
        </p:grpSpPr>
        <p:pic>
          <p:nvPicPr>
            <p:cNvPr id="11" name="Picture 10" descr="Icon&#10;Ques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Graphic 6" descr="Icon&#10;&#10;Service Fabric icon">
              <a:extLst>
                <a:ext uri="{FF2B5EF4-FFF2-40B4-BE49-F238E27FC236}">
                  <a16:creationId xmlns:a16="http://schemas.microsoft.com/office/drawing/2014/main" id="{90C4A24F-A94F-4D30-8189-B1746DA47C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85578" y="3070102"/>
              <a:ext cx="1722468" cy="2468880"/>
            </a:xfrm>
            <a:prstGeom prst="rect">
              <a:avLst/>
            </a:prstGeom>
          </p:spPr>
        </p:pic>
        <p:pic>
          <p:nvPicPr>
            <p:cNvPr id="5" name="Graphic 4" descr="Icon&#10;&#10;Azure Functions icon">
              <a:extLst>
                <a:ext uri="{FF2B5EF4-FFF2-40B4-BE49-F238E27FC236}">
                  <a16:creationId xmlns:a16="http://schemas.microsoft.com/office/drawing/2014/main" id="{1519041A-4858-4677-825C-95D9AC9127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99286" y="5059140"/>
              <a:ext cx="1280160" cy="1280160"/>
            </a:xfrm>
            <a:prstGeom prst="rect">
              <a:avLst/>
            </a:prstGeom>
          </p:spPr>
        </p:pic>
      </p:gr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Service Fabric overview</a:t>
            </a:r>
          </a:p>
        </p:txBody>
      </p:sp>
      <p:pic>
        <p:nvPicPr>
          <p:cNvPr id="5" name="Picture 4" descr="This diagram represents a Service Fabric overview for the scenario. At the top of the diagram is a Microservices ribbon. Below that, a Service Fabric ribbon has three arrows that point to Azure (Windows Server, Linux), Private clouds (Windows Server, Linux), and Hosted Clouds (Windows Server, Linux). The Service Fabric ribbon includes several terms of what the service fabric must accomplish, such as (but not limited to) high availability, self-healing, fast startup and shutdown, low latency, and automated rollback." title="Service Fabric Overview diagram">
            <a:extLst>
              <a:ext uri="{FF2B5EF4-FFF2-40B4-BE49-F238E27FC236}">
                <a16:creationId xmlns:a16="http://schemas.microsoft.com/office/drawing/2014/main" id="{B2AED870-FDDD-42B1-8C3E-19232B2773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5234" y="1936662"/>
            <a:ext cx="9981532" cy="4631827"/>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5260</Words>
  <Application>Microsoft Office PowerPoint</Application>
  <PresentationFormat>Widescreen</PresentationFormat>
  <Paragraphs>389</Paragraphs>
  <Slides>25</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Consolas</vt:lpstr>
      <vt:lpstr>Segoe UI</vt:lpstr>
      <vt:lpstr>Segoe UI Light</vt:lpstr>
      <vt:lpstr>Segoe UI Semilight</vt:lpstr>
      <vt:lpstr>Wingdings</vt:lpstr>
      <vt:lpstr>2_Server and Cloud 2013</vt:lpstr>
      <vt:lpstr>C+E Readiness Template</vt:lpstr>
      <vt:lpstr>Microservices architecture</vt:lpstr>
      <vt:lpstr>Abstract and learning objectives</vt:lpstr>
      <vt:lpstr>Step 1: Review the customer case study</vt:lpstr>
      <vt:lpstr>Customer situation </vt:lpstr>
      <vt:lpstr>Customer situation </vt:lpstr>
      <vt:lpstr>Customer needs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2018-05-03T16:39:53Z</dcterms:created>
  <dcterms:modified xsi:type="dcterms:W3CDTF">2019-07-05T19:23:50Z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2018-05-03T16:40:24.7952476Z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