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3c928b1a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3c928b1a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3c928b1a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3c928b1a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c928b1a6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3c928b1a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c928b1a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3c928b1a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3540d50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3540d50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3540d50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3540d50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3540d50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3540d50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3540d50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3540d50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3c928b1a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3c928b1a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3c928b1a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3c928b1a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3c928b1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3c928b1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3c928b1a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3c928b1a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3c928b1a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3c928b1a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3c928b1a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3c928b1a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3c928b1a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3c928b1a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3c928b1a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3c928b1a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300">
                <a:solidFill>
                  <a:srgbClr val="0F0F0F"/>
                </a:solidFill>
                <a:highlight>
                  <a:srgbClr val="FFFFFF"/>
                </a:highlight>
                <a:latin typeface="Roboto"/>
                <a:ea typeface="Roboto"/>
                <a:cs typeface="Roboto"/>
                <a:sym typeface="Roboto"/>
              </a:rPr>
              <a:t>Freedom or Slavery?</a:t>
            </a:r>
            <a:endParaRPr b="1" sz="2300">
              <a:solidFill>
                <a:srgbClr val="0F0F0F"/>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948225" y="3536950"/>
            <a:ext cx="4606500" cy="8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Muhammad Shakeel &amp; Muhammad </a:t>
            </a:r>
            <a:r>
              <a:rPr lang="en"/>
              <a:t>Adeel</a:t>
            </a:r>
            <a:endParaRPr/>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ctrTitle"/>
          </p:nvPr>
        </p:nvSpPr>
        <p:spPr>
          <a:xfrm>
            <a:off x="3028025" y="964825"/>
            <a:ext cx="6116100" cy="41787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"Wealth does not necessarily mean that Allah is pleased with someone."</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In the Qur'an, the story of Pharaoh (Firaun) is a clear example where wealth, power, and worldly success do not equate to Allah's approval. Despite his immense wealth and authority, Pharaoh was arrogant, rejected the message of Allah, and ultimately faced destruction.</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Reference:</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Surah Al-Qasas (28:78)</a:t>
            </a:r>
            <a:r>
              <a:rPr lang="en" sz="1100">
                <a:solidFill>
                  <a:srgbClr val="000000"/>
                </a:solidFill>
                <a:latin typeface="Arial"/>
                <a:ea typeface="Arial"/>
                <a:cs typeface="Arial"/>
                <a:sym typeface="Arial"/>
              </a:rPr>
              <a:t>: "Indeed, Qarun (Korah) was from the people of Moses, but he oppressed them. And We gave him of treasures whose keys would burden a band of strong men. Thereupon his people said to him, 'Do not exult. Indeed, Allah does not like the exultant.'"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Surah Yunus (10:88)</a:t>
            </a:r>
            <a:r>
              <a:rPr lang="en" sz="1100">
                <a:solidFill>
                  <a:srgbClr val="000000"/>
                </a:solidFill>
                <a:latin typeface="Arial"/>
                <a:ea typeface="Arial"/>
                <a:cs typeface="Arial"/>
                <a:sym typeface="Arial"/>
              </a:rPr>
              <a:t>: This verse highlights the arrogance of Pharaoh and his people, who assumed that their wealth and status would protect them from divine punishment.</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These examples from the Qur'an show that worldly wealth and power can be a test and do not necessarily reflect Allah’s pleasure or approval.</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p:txBody>
      </p:sp>
      <p:sp>
        <p:nvSpPr>
          <p:cNvPr id="184" name="Google Shape;184;p2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ctrTitle"/>
          </p:nvPr>
        </p:nvSpPr>
        <p:spPr>
          <a:xfrm>
            <a:off x="3537150" y="1578400"/>
            <a:ext cx="5017500" cy="285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Allah tests His servants by both giving and taking to see their faith. The Qur'an mentions:</a:t>
            </a:r>
            <a:endParaRPr sz="1100">
              <a:solidFill>
                <a:srgbClr val="000000"/>
              </a:solidFill>
              <a:latin typeface="Arial"/>
              <a:ea typeface="Arial"/>
              <a:cs typeface="Arial"/>
              <a:sym typeface="Arial"/>
            </a:endParaRPr>
          </a:p>
          <a:p>
            <a:pPr indent="-291465" lvl="0" marL="457200" rtl="0" algn="l">
              <a:lnSpc>
                <a:spcPct val="115000"/>
              </a:lnSpc>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Surah Al-Baqarah (2:155-156)</a:t>
            </a:r>
            <a:r>
              <a:rPr lang="en" sz="1100">
                <a:solidFill>
                  <a:srgbClr val="000000"/>
                </a:solidFill>
                <a:latin typeface="Arial"/>
                <a:ea typeface="Arial"/>
                <a:cs typeface="Arial"/>
                <a:sym typeface="Arial"/>
              </a:rPr>
              <a:t> – Allah tests believers with loss and hardship, and the patient respond with submission.</a:t>
            </a:r>
            <a:endParaRPr sz="1100">
              <a:solidFill>
                <a:srgbClr val="000000"/>
              </a:solidFill>
              <a:latin typeface="Arial"/>
              <a:ea typeface="Arial"/>
              <a:cs typeface="Arial"/>
              <a:sym typeface="Arial"/>
            </a:endParaRPr>
          </a:p>
          <a:p>
            <a:pPr indent="-291465" lvl="0" marL="4572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Surah Al-Ankabut (29:2-3)</a:t>
            </a:r>
            <a:r>
              <a:rPr lang="en" sz="1100">
                <a:solidFill>
                  <a:srgbClr val="000000"/>
                </a:solidFill>
                <a:latin typeface="Arial"/>
                <a:ea typeface="Arial"/>
                <a:cs typeface="Arial"/>
                <a:sym typeface="Arial"/>
              </a:rPr>
              <a:t> – Trials distinguish the true believers from those merely claiming faith.</a:t>
            </a:r>
            <a:endParaRPr sz="1100">
              <a:solidFill>
                <a:srgbClr val="000000"/>
              </a:solidFill>
              <a:latin typeface="Arial"/>
              <a:ea typeface="Arial"/>
              <a:cs typeface="Arial"/>
              <a:sym typeface="Arial"/>
            </a:endParaRPr>
          </a:p>
          <a:p>
            <a:pPr indent="-291465" lvl="0" marL="4572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Surah Al-Fajr (89:15-16)</a:t>
            </a:r>
            <a:r>
              <a:rPr lang="en" sz="1100">
                <a:solidFill>
                  <a:srgbClr val="000000"/>
                </a:solidFill>
                <a:latin typeface="Arial"/>
                <a:ea typeface="Arial"/>
                <a:cs typeface="Arial"/>
                <a:sym typeface="Arial"/>
              </a:rPr>
              <a:t> – Wealth or hardship are not signs of Allah's favor or humiliation, but both are tests.</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These tests refine a believer’s character and faith.</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90" name="Google Shape;190;p2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ctrTitle"/>
          </p:nvPr>
        </p:nvSpPr>
        <p:spPr>
          <a:xfrm>
            <a:off x="3537150" y="1578400"/>
            <a:ext cx="5017500" cy="285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The consequences of leaders not following the Qur'an and the guidance from Allah:</a:t>
            </a:r>
            <a:endParaRPr sz="1100">
              <a:solidFill>
                <a:srgbClr val="000000"/>
              </a:solidFill>
              <a:latin typeface="Arial"/>
              <a:ea typeface="Arial"/>
              <a:cs typeface="Arial"/>
              <a:sym typeface="Arial"/>
            </a:endParaRPr>
          </a:p>
          <a:p>
            <a:pPr indent="-291465" lvl="0" marL="457200" rtl="0" algn="l">
              <a:lnSpc>
                <a:spcPct val="115000"/>
              </a:lnSpc>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Surah Al-Ma'idah (5:44):</a:t>
            </a:r>
            <a:r>
              <a:rPr lang="en" sz="1100">
                <a:solidFill>
                  <a:srgbClr val="000000"/>
                </a:solidFill>
                <a:latin typeface="Arial"/>
                <a:ea typeface="Arial"/>
                <a:cs typeface="Arial"/>
                <a:sym typeface="Arial"/>
              </a:rPr>
              <a:t> Allah says that those who do not rule by His revealed laws are wrongdoers.</a:t>
            </a:r>
            <a:endParaRPr sz="1100">
              <a:solidFill>
                <a:srgbClr val="000000"/>
              </a:solidFill>
              <a:latin typeface="Arial"/>
              <a:ea typeface="Arial"/>
              <a:cs typeface="Arial"/>
              <a:sym typeface="Arial"/>
            </a:endParaRPr>
          </a:p>
          <a:p>
            <a:pPr indent="-291465" lvl="0" marL="457200" rtl="0" algn="l">
              <a:lnSpc>
                <a:spcPct val="115000"/>
              </a:lnSpc>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Hadith (Sunan Ibn Majah 4019):</a:t>
            </a:r>
            <a:r>
              <a:rPr lang="en" sz="1100">
                <a:solidFill>
                  <a:srgbClr val="000000"/>
                </a:solidFill>
                <a:latin typeface="Arial"/>
                <a:ea typeface="Arial"/>
                <a:cs typeface="Arial"/>
                <a:sym typeface="Arial"/>
              </a:rPr>
              <a:t> Prophet Muhammad (peace be upon him) warned that abandoning the Qur'an leads to discord, infighting, and the downfall of nations.</a:t>
            </a:r>
            <a:endParaRPr sz="1100">
              <a:solidFill>
                <a:srgbClr val="000000"/>
              </a:solidFill>
              <a:latin typeface="Arial"/>
              <a:ea typeface="Arial"/>
              <a:cs typeface="Arial"/>
              <a:sym typeface="Arial"/>
            </a:endParaRPr>
          </a:p>
          <a:p>
            <a:pPr indent="-291465" lvl="0" marL="4572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Leaders who neglect Allah's laws are susceptible to internal strife and societal collapse.</a:t>
            </a:r>
            <a:endParaRPr sz="1100">
              <a:solidFill>
                <a:srgbClr val="000000"/>
              </a:solidFill>
              <a:latin typeface="Arial"/>
              <a:ea typeface="Arial"/>
              <a:cs typeface="Arial"/>
              <a:sym typeface="Arial"/>
            </a:endParaRPr>
          </a:p>
          <a:p>
            <a:pPr indent="-291465" lvl="0" marL="4572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Following Allah's guidance ensures justice and stability, while deviation brings chaos and division.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96" name="Google Shape;196;p2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1808050" y="587450"/>
            <a:ext cx="7335900" cy="45561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b="1" lang="en" sz="1100">
                <a:solidFill>
                  <a:srgbClr val="000000"/>
                </a:solidFill>
                <a:latin typeface="Arial"/>
                <a:ea typeface="Arial"/>
                <a:cs typeface="Arial"/>
                <a:sym typeface="Arial"/>
              </a:rPr>
              <a:t>Why Islamic Rules and Regulations are not Being Promoted in Pakistan?</a:t>
            </a:r>
            <a:endParaRPr b="1" sz="1100">
              <a:solidFill>
                <a:srgbClr val="000000"/>
              </a:solidFill>
              <a:latin typeface="Arial"/>
              <a:ea typeface="Arial"/>
              <a:cs typeface="Arial"/>
              <a:sym typeface="Arial"/>
            </a:endParaRPr>
          </a:p>
          <a:p>
            <a:pPr indent="-291465" lvl="0" marL="914400" rtl="0" algn="l">
              <a:lnSpc>
                <a:spcPct val="115000"/>
              </a:lnSpc>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Lack of Awareness and Education:</a:t>
            </a:r>
            <a:endParaRPr b="1"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Many citizens lack a comprehensive understanding of Islamic principles, leading to a disconnection between religious teachings and daily practices.</a:t>
            </a:r>
            <a:endParaRPr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Educational curricula often prioritize secular subjects over religious education, resulting in a diminished focus on Islamic values.</a:t>
            </a:r>
            <a:endParaRPr sz="1100">
              <a:solidFill>
                <a:srgbClr val="000000"/>
              </a:solidFill>
              <a:latin typeface="Arial"/>
              <a:ea typeface="Arial"/>
              <a:cs typeface="Arial"/>
              <a:sym typeface="Arial"/>
            </a:endParaRPr>
          </a:p>
          <a:p>
            <a:pPr indent="-291465" lvl="0" marL="9144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Influence of Secularism:</a:t>
            </a:r>
            <a:endParaRPr b="1"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rise of secular ideologies in governance and society has shifted focus away from Islamic laws.</a:t>
            </a:r>
            <a:endParaRPr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Public policy often reflects Western norms rather than Islamic teachings, creating a divide between the law and religious expectations.</a:t>
            </a:r>
            <a:endParaRPr sz="1100">
              <a:solidFill>
                <a:srgbClr val="000000"/>
              </a:solidFill>
              <a:latin typeface="Arial"/>
              <a:ea typeface="Arial"/>
              <a:cs typeface="Arial"/>
              <a:sym typeface="Arial"/>
            </a:endParaRPr>
          </a:p>
          <a:p>
            <a:pPr indent="-291465" lvl="0" marL="9144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Inconsistent Application of Laws:</a:t>
            </a:r>
            <a:endParaRPr b="1"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Islamic laws are not uniformly enforced, leading to perceptions of injustice and hypocrisy.</a:t>
            </a:r>
            <a:endParaRPr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Selective enforcement of laws, such as blasphemy laws, can undermine the legitimacy of Islamic regulations.</a:t>
            </a:r>
            <a:endParaRPr sz="1100">
              <a:solidFill>
                <a:srgbClr val="000000"/>
              </a:solidFill>
              <a:latin typeface="Arial"/>
              <a:ea typeface="Arial"/>
              <a:cs typeface="Arial"/>
              <a:sym typeface="Arial"/>
            </a:endParaRPr>
          </a:p>
          <a:p>
            <a:pPr indent="-291465" lvl="0" marL="9144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Cultural Shifts:</a:t>
            </a:r>
            <a:endParaRPr b="1"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Modernization and globalization have introduced new values that sometimes clash with traditional Islamic principles.</a:t>
            </a:r>
            <a:endParaRPr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Social norms increasingly prioritize individualism over communal and religious obligations.</a:t>
            </a:r>
            <a:endParaRPr sz="1100">
              <a:solidFill>
                <a:srgbClr val="000000"/>
              </a:solidFill>
              <a:latin typeface="Arial"/>
              <a:ea typeface="Arial"/>
              <a:cs typeface="Arial"/>
              <a:sym typeface="Arial"/>
            </a:endParaRPr>
          </a:p>
          <a:p>
            <a:pPr indent="-291465" lvl="0" marL="914400" rtl="0" algn="l">
              <a:lnSpc>
                <a:spcPct val="115000"/>
              </a:lnSpc>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Need for Revival:</a:t>
            </a:r>
            <a:endParaRPr b="1"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There is a pressing need to reintegrate Islamic teachings into the educational system and public discourse.</a:t>
            </a:r>
            <a:endParaRPr sz="1100">
              <a:solidFill>
                <a:srgbClr val="000000"/>
              </a:solidFill>
              <a:latin typeface="Arial"/>
              <a:ea typeface="Arial"/>
              <a:cs typeface="Arial"/>
              <a:sym typeface="Arial"/>
            </a:endParaRPr>
          </a:p>
          <a:p>
            <a:pPr indent="-291464" lvl="1" marL="1371600" rtl="0" algn="l">
              <a:lnSpc>
                <a:spcPct val="115000"/>
              </a:lnSpc>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Engaging community leaders and scholars can help bridge the gap between religious teachings and everyday life.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02" name="Google Shape;202;p2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ctrTitle"/>
          </p:nvPr>
        </p:nvSpPr>
        <p:spPr>
          <a:xfrm>
            <a:off x="3530625" y="1001400"/>
            <a:ext cx="5017500" cy="31407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650">
                <a:solidFill>
                  <a:schemeClr val="dk1"/>
                </a:solidFill>
              </a:rPr>
              <a:t>Types of Slavery</a:t>
            </a:r>
            <a:endParaRPr sz="2650">
              <a:solidFill>
                <a:schemeClr val="dk1"/>
              </a:solidFill>
            </a:endParaRPr>
          </a:p>
          <a:p>
            <a:pPr indent="0" lvl="0" marL="0" rtl="0" algn="ctr">
              <a:spcBef>
                <a:spcPts val="0"/>
              </a:spcBef>
              <a:spcAft>
                <a:spcPts val="0"/>
              </a:spcAft>
              <a:buNone/>
            </a:pPr>
            <a:r>
              <a:t/>
            </a:r>
            <a:endParaRPr sz="2650">
              <a:solidFill>
                <a:schemeClr val="dk1"/>
              </a:solidFill>
            </a:endParaRPr>
          </a:p>
          <a:p>
            <a:pPr indent="-380047" lvl="0" marL="457200" rtl="0" algn="l">
              <a:spcBef>
                <a:spcPts val="0"/>
              </a:spcBef>
              <a:spcAft>
                <a:spcPts val="0"/>
              </a:spcAft>
              <a:buClr>
                <a:schemeClr val="dk1"/>
              </a:buClr>
              <a:buSzPct val="100000"/>
              <a:buAutoNum type="arabicPeriod"/>
            </a:pPr>
            <a:r>
              <a:rPr lang="en" sz="2650">
                <a:solidFill>
                  <a:schemeClr val="dk1"/>
                </a:solidFill>
              </a:rPr>
              <a:t>Physical</a:t>
            </a:r>
            <a:endParaRPr sz="2650">
              <a:solidFill>
                <a:schemeClr val="dk1"/>
              </a:solidFill>
            </a:endParaRPr>
          </a:p>
          <a:p>
            <a:pPr indent="-380047" lvl="0" marL="457200" rtl="0" algn="l">
              <a:spcBef>
                <a:spcPts val="0"/>
              </a:spcBef>
              <a:spcAft>
                <a:spcPts val="0"/>
              </a:spcAft>
              <a:buClr>
                <a:schemeClr val="dk1"/>
              </a:buClr>
              <a:buSzPct val="100000"/>
              <a:buAutoNum type="arabicPeriod"/>
            </a:pPr>
            <a:r>
              <a:rPr lang="en" sz="2650">
                <a:solidFill>
                  <a:schemeClr val="dk1"/>
                </a:solidFill>
              </a:rPr>
              <a:t>Mental</a:t>
            </a:r>
            <a:endParaRPr sz="2650">
              <a:solidFill>
                <a:schemeClr val="dk1"/>
              </a:solidFill>
            </a:endParaRPr>
          </a:p>
          <a:p>
            <a:pPr indent="-228600" lvl="0" marL="914400" rtl="0" algn="l">
              <a:spcBef>
                <a:spcPts val="0"/>
              </a:spcBef>
              <a:spcAft>
                <a:spcPts val="0"/>
              </a:spcAft>
              <a:buNone/>
            </a:pPr>
            <a:r>
              <a:rPr b="1" lang="en" sz="1100">
                <a:solidFill>
                  <a:srgbClr val="000000"/>
                </a:solidFill>
                <a:latin typeface="Arial"/>
                <a:ea typeface="Arial"/>
                <a:cs typeface="Arial"/>
                <a:sym typeface="Arial"/>
              </a:rPr>
              <a:t>Psychological Slavery:</a:t>
            </a:r>
            <a:endParaRPr b="1" sz="1100">
              <a:solidFill>
                <a:srgbClr val="000000"/>
              </a:solidFill>
              <a:latin typeface="Arial"/>
              <a:ea typeface="Arial"/>
              <a:cs typeface="Arial"/>
              <a:sym typeface="Arial"/>
            </a:endParaRPr>
          </a:p>
          <a:p>
            <a:pPr indent="-291465" lvl="0" marL="914400" rtl="0" algn="l">
              <a:lnSpc>
                <a:spcPct val="115000"/>
              </a:lnSpc>
              <a:spcBef>
                <a:spcPts val="120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Definition:</a:t>
            </a:r>
            <a:r>
              <a:rPr lang="en" sz="1100">
                <a:solidFill>
                  <a:srgbClr val="000000"/>
                </a:solidFill>
                <a:latin typeface="Arial"/>
                <a:ea typeface="Arial"/>
                <a:cs typeface="Arial"/>
                <a:sym typeface="Arial"/>
              </a:rPr>
              <a:t> This form of slavery involves individuals being mentally manipulated or coerced into accepting subservient roles or beliefs, often without realizing it.</a:t>
            </a:r>
            <a:endParaRPr sz="1100">
              <a:solidFill>
                <a:srgbClr val="000000"/>
              </a:solidFill>
              <a:latin typeface="Arial"/>
              <a:ea typeface="Arial"/>
              <a:cs typeface="Arial"/>
              <a:sym typeface="Arial"/>
            </a:endParaRPr>
          </a:p>
          <a:p>
            <a:pPr indent="-291465" lvl="0" marL="914400" rtl="0" algn="l">
              <a:lnSpc>
                <a:spcPct val="115000"/>
              </a:lnSpc>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Characteristics:</a:t>
            </a:r>
            <a:r>
              <a:rPr lang="en" sz="1100">
                <a:solidFill>
                  <a:srgbClr val="000000"/>
                </a:solidFill>
                <a:latin typeface="Arial"/>
                <a:ea typeface="Arial"/>
                <a:cs typeface="Arial"/>
                <a:sym typeface="Arial"/>
              </a:rPr>
              <a:t> Psychological slavery can manifest through indoctrination, lack of self-esteem, and a belief that one is inherently inferior. Victims may feel powerless, believing they have no options for escape or improvement, which perpetuates their subjugation.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ctrTitle"/>
          </p:nvPr>
        </p:nvSpPr>
        <p:spPr>
          <a:xfrm>
            <a:off x="3537150" y="357800"/>
            <a:ext cx="5017500" cy="304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Backlash</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en" sz="2650"/>
              <a:t>Social media, showbiz promoting </a:t>
            </a:r>
            <a:r>
              <a:rPr b="1" lang="en" sz="2650"/>
              <a:t>content </a:t>
            </a:r>
            <a:r>
              <a:rPr lang="en" sz="2650"/>
              <a:t>that is inappropriate in many sense.</a:t>
            </a:r>
            <a:endParaRPr sz="2650"/>
          </a:p>
        </p:txBody>
      </p:sp>
      <p:sp>
        <p:nvSpPr>
          <p:cNvPr id="213" name="Google Shape;213;p2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Drama: Jaan Nisar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ctrTitle"/>
          </p:nvPr>
        </p:nvSpPr>
        <p:spPr>
          <a:xfrm>
            <a:off x="3537150" y="1578400"/>
            <a:ext cx="5017500" cy="207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Sudhar Jao</a:t>
            </a:r>
            <a:endParaRPr b="1"/>
          </a:p>
          <a:p>
            <a:pPr indent="0" lvl="0" marL="0" rtl="0" algn="l">
              <a:spcBef>
                <a:spcPts val="0"/>
              </a:spcBef>
              <a:spcAft>
                <a:spcPts val="0"/>
              </a:spcAft>
              <a:buNone/>
            </a:pPr>
            <a:r>
              <a:rPr lang="en"/>
              <a:t>Manh lo Galti apni B </a:t>
            </a:r>
            <a:endParaRPr/>
          </a:p>
          <a:p>
            <a:pPr indent="0" lvl="0" marL="0" rtl="0" algn="l">
              <a:spcBef>
                <a:spcPts val="0"/>
              </a:spcBef>
              <a:spcAft>
                <a:spcPts val="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p:nvPr/>
        </p:nvSpPr>
        <p:spPr>
          <a:xfrm>
            <a:off x="2969950" y="1742775"/>
            <a:ext cx="3596400" cy="114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Is Pakistan Truely what it was Meant to Be?</a:t>
            </a:r>
            <a:endParaRPr sz="2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ctrTitle"/>
          </p:nvPr>
        </p:nvSpPr>
        <p:spPr>
          <a:xfrm>
            <a:off x="2989500" y="1578400"/>
            <a:ext cx="5565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Pakistan is An Islamic State</a:t>
            </a:r>
            <a:endParaRPr/>
          </a:p>
        </p:txBody>
      </p:sp>
      <p:sp>
        <p:nvSpPr>
          <p:cNvPr id="146" name="Google Shape;146;p1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1F1F1F"/>
                </a:solidFill>
                <a:highlight>
                  <a:srgbClr val="FFFFFF"/>
                </a:highlight>
                <a:latin typeface="Arial"/>
                <a:ea typeface="Arial"/>
                <a:cs typeface="Arial"/>
                <a:sym typeface="Arial"/>
              </a:rPr>
              <a:t>Any transaction that involves interest will necessarily hurt one of the two sides; it is essentially a gamble, which is also prohibited by Islam. </a:t>
            </a:r>
            <a:r>
              <a:rPr lang="en" sz="1500">
                <a:solidFill>
                  <a:srgbClr val="040C28"/>
                </a:solidFill>
                <a:highlight>
                  <a:srgbClr val="FFFFFF"/>
                </a:highlight>
                <a:latin typeface="Arial"/>
                <a:ea typeface="Arial"/>
                <a:cs typeface="Arial"/>
                <a:sym typeface="Arial"/>
              </a:rPr>
              <a:t>Muslims consider interest as a modern equivalent to Riba</a:t>
            </a:r>
            <a:r>
              <a:rPr lang="en" sz="1500">
                <a:solidFill>
                  <a:srgbClr val="1F1F1F"/>
                </a:solidFill>
                <a:highlight>
                  <a:srgbClr val="FFFFFF"/>
                </a:highlight>
                <a:latin typeface="Arial"/>
                <a:ea typeface="Arial"/>
                <a:cs typeface="Arial"/>
                <a:sym typeface="Arial"/>
              </a:rPr>
              <a:t>; that is an income that is not earned or is unfair.</a:t>
            </a:r>
            <a:endParaRPr sz="1100"/>
          </a:p>
        </p:txBody>
      </p:sp>
      <p:sp>
        <p:nvSpPr>
          <p:cNvPr id="152" name="Google Shape;152;p1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7"/>
          <p:cNvPicPr preferRelativeResize="0"/>
          <p:nvPr/>
        </p:nvPicPr>
        <p:blipFill>
          <a:blip r:embed="rId3">
            <a:alphaModFix/>
          </a:blip>
          <a:stretch>
            <a:fillRect/>
          </a:stretch>
        </p:blipFill>
        <p:spPr>
          <a:xfrm>
            <a:off x="3824400" y="0"/>
            <a:ext cx="531959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pic>
        <p:nvPicPr>
          <p:cNvPr id="162" name="Google Shape;162;p18"/>
          <p:cNvPicPr preferRelativeResize="0"/>
          <p:nvPr/>
        </p:nvPicPr>
        <p:blipFill rotWithShape="1">
          <a:blip r:embed="rId3">
            <a:alphaModFix/>
          </a:blip>
          <a:srcRect b="0" l="9167" r="9346" t="0"/>
          <a:stretch/>
        </p:blipFill>
        <p:spPr>
          <a:xfrm>
            <a:off x="2989500" y="0"/>
            <a:ext cx="429495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Comparing</a:t>
            </a:r>
            <a:r>
              <a:rPr lang="en" sz="1400"/>
              <a:t> what Jews did in their times.</a:t>
            </a:r>
            <a:endParaRPr sz="1400"/>
          </a:p>
        </p:txBody>
      </p:sp>
      <p:pic>
        <p:nvPicPr>
          <p:cNvPr id="168" name="Google Shape;168;p19"/>
          <p:cNvPicPr preferRelativeResize="0"/>
          <p:nvPr/>
        </p:nvPicPr>
        <p:blipFill>
          <a:blip r:embed="rId3">
            <a:alphaModFix/>
          </a:blip>
          <a:stretch>
            <a:fillRect/>
          </a:stretch>
        </p:blipFill>
        <p:spPr>
          <a:xfrm>
            <a:off x="3644500" y="1947425"/>
            <a:ext cx="3568150" cy="2331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How ungrateful we are to Allah now a days?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Why </a:t>
            </a:r>
            <a:r>
              <a:rPr lang="en" sz="3000"/>
              <a:t>Foreign</a:t>
            </a:r>
            <a:r>
              <a:rPr lang="en" sz="3000"/>
              <a:t> </a:t>
            </a:r>
            <a:r>
              <a:rPr lang="en" sz="3000"/>
              <a:t>countries</a:t>
            </a:r>
            <a:r>
              <a:rPr lang="en" sz="3000"/>
              <a:t> are ahead of us even without Islam?</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