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dec Pro" panose="020B0604020202020204" charset="0"/>
      <p:regular r:id="rId14"/>
    </p:embeddedFont>
    <p:embeddedFont>
      <p:font typeface="Codec Pr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19" y="6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8.sv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1599" flipH="1">
            <a:off x="3417775" y="567484"/>
            <a:ext cx="18735059" cy="9231274"/>
          </a:xfrm>
          <a:custGeom>
            <a:avLst/>
            <a:gdLst/>
            <a:ahLst/>
            <a:cxnLst/>
            <a:rect l="l" t="t" r="r" b="b"/>
            <a:pathLst>
              <a:path w="18735059" h="9231274">
                <a:moveTo>
                  <a:pt x="18735059" y="0"/>
                </a:moveTo>
                <a:lnTo>
                  <a:pt x="0" y="0"/>
                </a:lnTo>
                <a:lnTo>
                  <a:pt x="0" y="9231275"/>
                </a:lnTo>
                <a:lnTo>
                  <a:pt x="18735059" y="9231275"/>
                </a:lnTo>
                <a:lnTo>
                  <a:pt x="18735059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>
            <a:off x="0" y="-1184232"/>
            <a:ext cx="12655463" cy="12655463"/>
          </a:xfrm>
          <a:custGeom>
            <a:avLst/>
            <a:gdLst/>
            <a:ahLst/>
            <a:cxnLst/>
            <a:rect l="l" t="t" r="r" b="b"/>
            <a:pathLst>
              <a:path w="12655463" h="12655463">
                <a:moveTo>
                  <a:pt x="0" y="0"/>
                </a:moveTo>
                <a:lnTo>
                  <a:pt x="12655463" y="0"/>
                </a:lnTo>
                <a:lnTo>
                  <a:pt x="12655463" y="12655464"/>
                </a:lnTo>
                <a:lnTo>
                  <a:pt x="0" y="126554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028700" y="8257996"/>
          <a:ext cx="2921192" cy="990779"/>
        </p:xfrm>
        <a:graphic>
          <a:graphicData uri="http://schemas.openxmlformats.org/drawingml/2006/table">
            <a:tbl>
              <a:tblPr/>
              <a:tblGrid>
                <a:gridCol w="28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779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FF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Presented By:   Hamza Motiwala</a:t>
                      </a:r>
                      <a:endParaRPr lang="en-US" sz="1100"/>
                    </a:p>
                  </a:txBody>
                  <a:tcPr marL="0" marR="0" marT="0" marB="0" anchor="b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b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Freeform 5"/>
          <p:cNvSpPr/>
          <p:nvPr/>
        </p:nvSpPr>
        <p:spPr>
          <a:xfrm>
            <a:off x="1066800" y="1028700"/>
            <a:ext cx="744807" cy="614243"/>
          </a:xfrm>
          <a:custGeom>
            <a:avLst/>
            <a:gdLst/>
            <a:ahLst/>
            <a:cxnLst/>
            <a:rect l="l" t="t" r="r" b="b"/>
            <a:pathLst>
              <a:path w="744807" h="614243">
                <a:moveTo>
                  <a:pt x="0" y="0"/>
                </a:moveTo>
                <a:lnTo>
                  <a:pt x="744807" y="0"/>
                </a:lnTo>
                <a:lnTo>
                  <a:pt x="744807" y="614243"/>
                </a:lnTo>
                <a:lnTo>
                  <a:pt x="0" y="614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6" name="TextBox 6"/>
          <p:cNvSpPr txBox="1"/>
          <p:nvPr/>
        </p:nvSpPr>
        <p:spPr>
          <a:xfrm>
            <a:off x="2026325" y="942975"/>
            <a:ext cx="6654406" cy="83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7"/>
              </a:lnSpc>
              <a:spcBef>
                <a:spcPct val="0"/>
              </a:spcBef>
            </a:pPr>
            <a:r>
              <a:rPr lang="en-US" sz="2283" b="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Application of Linear Algebra in Control Charts for Process Monitoring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81505"/>
            <a:ext cx="16230600" cy="3323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PREDICTING DEATH EVENTS FROM CLINICAL DATA USING STATISTICAL CONTROL CHARTS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6456384" y="8257996"/>
          <a:ext cx="2921192" cy="990779"/>
        </p:xfrm>
        <a:graphic>
          <a:graphicData uri="http://schemas.openxmlformats.org/drawingml/2006/table">
            <a:tbl>
              <a:tblPr/>
              <a:tblGrid>
                <a:gridCol w="28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779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FF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Ahmed Bilal Nazim</a:t>
                      </a:r>
                      <a:endParaRPr lang="en-US" sz="1100"/>
                    </a:p>
                  </a:txBody>
                  <a:tcPr marL="0" marR="0" marT="0" marB="0" anchor="b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b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1884068" y="8257996"/>
          <a:ext cx="2921192" cy="990779"/>
        </p:xfrm>
        <a:graphic>
          <a:graphicData uri="http://schemas.openxmlformats.org/drawingml/2006/table">
            <a:tbl>
              <a:tblPr/>
              <a:tblGrid>
                <a:gridCol w="28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779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FF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Muhammad Adeel</a:t>
                      </a:r>
                      <a:endParaRPr lang="en-US" sz="1100"/>
                    </a:p>
                  </a:txBody>
                  <a:tcPr marL="0" marR="0" marT="0" marB="0" anchor="b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b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29846" y="1591283"/>
            <a:ext cx="11428307" cy="1680526"/>
            <a:chOff x="0" y="0"/>
            <a:chExt cx="15237743" cy="22407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7457"/>
              <a:ext cx="15237743" cy="563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237743" cy="157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50"/>
                </a:lnSpc>
              </a:pPr>
              <a:r>
                <a:rPr lang="en-US" sz="75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Conclusion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 flipV="1">
            <a:off x="-1380193" y="7044158"/>
            <a:ext cx="19849827" cy="7182028"/>
          </a:xfrm>
          <a:custGeom>
            <a:avLst/>
            <a:gdLst/>
            <a:ahLst/>
            <a:cxnLst/>
            <a:rect l="l" t="t" r="r" b="b"/>
            <a:pathLst>
              <a:path w="19849827" h="7182028">
                <a:moveTo>
                  <a:pt x="19849827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7" y="0"/>
                </a:lnTo>
                <a:lnTo>
                  <a:pt x="19849827" y="7182028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6" name="Group 6"/>
          <p:cNvGrpSpPr/>
          <p:nvPr/>
        </p:nvGrpSpPr>
        <p:grpSpPr>
          <a:xfrm>
            <a:off x="1297057" y="4527127"/>
            <a:ext cx="4704154" cy="2756644"/>
            <a:chOff x="0" y="0"/>
            <a:chExt cx="1138574" cy="6672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38574" cy="667207"/>
            </a:xfrm>
            <a:custGeom>
              <a:avLst/>
              <a:gdLst/>
              <a:ahLst/>
              <a:cxnLst/>
              <a:rect l="l" t="t" r="r" b="b"/>
              <a:pathLst>
                <a:path w="1138574" h="667207">
                  <a:moveTo>
                    <a:pt x="23041" y="0"/>
                  </a:moveTo>
                  <a:lnTo>
                    <a:pt x="1115534" y="0"/>
                  </a:lnTo>
                  <a:cubicBezTo>
                    <a:pt x="1128259" y="0"/>
                    <a:pt x="1138574" y="10316"/>
                    <a:pt x="1138574" y="23041"/>
                  </a:cubicBezTo>
                  <a:lnTo>
                    <a:pt x="1138574" y="644166"/>
                  </a:lnTo>
                  <a:cubicBezTo>
                    <a:pt x="1138574" y="650277"/>
                    <a:pt x="1136147" y="656137"/>
                    <a:pt x="1131826" y="660458"/>
                  </a:cubicBezTo>
                  <a:cubicBezTo>
                    <a:pt x="1127505" y="664779"/>
                    <a:pt x="1121645" y="667207"/>
                    <a:pt x="1115534" y="667207"/>
                  </a:cubicBezTo>
                  <a:lnTo>
                    <a:pt x="23041" y="667207"/>
                  </a:lnTo>
                  <a:cubicBezTo>
                    <a:pt x="10316" y="667207"/>
                    <a:pt x="0" y="656891"/>
                    <a:pt x="0" y="644166"/>
                  </a:cubicBezTo>
                  <a:lnTo>
                    <a:pt x="0" y="23041"/>
                  </a:lnTo>
                  <a:cubicBezTo>
                    <a:pt x="0" y="10316"/>
                    <a:pt x="10316" y="0"/>
                    <a:pt x="23041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138574" cy="75293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SERUM CREATININE AND EJECTION FRACTION ARE STRONG MORTALITY PREDICTORS.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010964" y="4205950"/>
            <a:ext cx="4619292" cy="3398998"/>
            <a:chOff x="0" y="0"/>
            <a:chExt cx="1118035" cy="8226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18035" cy="822680"/>
            </a:xfrm>
            <a:custGeom>
              <a:avLst/>
              <a:gdLst/>
              <a:ahLst/>
              <a:cxnLst/>
              <a:rect l="l" t="t" r="r" b="b"/>
              <a:pathLst>
                <a:path w="1118035" h="822680">
                  <a:moveTo>
                    <a:pt x="23464" y="0"/>
                  </a:moveTo>
                  <a:lnTo>
                    <a:pt x="1094571" y="0"/>
                  </a:lnTo>
                  <a:cubicBezTo>
                    <a:pt x="1107530" y="0"/>
                    <a:pt x="1118035" y="10505"/>
                    <a:pt x="1118035" y="23464"/>
                  </a:cubicBezTo>
                  <a:lnTo>
                    <a:pt x="1118035" y="799216"/>
                  </a:lnTo>
                  <a:cubicBezTo>
                    <a:pt x="1118035" y="805439"/>
                    <a:pt x="1115563" y="811407"/>
                    <a:pt x="1111162" y="815807"/>
                  </a:cubicBezTo>
                  <a:cubicBezTo>
                    <a:pt x="1106762" y="820208"/>
                    <a:pt x="1100794" y="822680"/>
                    <a:pt x="1094571" y="822680"/>
                  </a:cubicBezTo>
                  <a:lnTo>
                    <a:pt x="23464" y="822680"/>
                  </a:lnTo>
                  <a:cubicBezTo>
                    <a:pt x="17241" y="822680"/>
                    <a:pt x="11273" y="820208"/>
                    <a:pt x="6872" y="815807"/>
                  </a:cubicBezTo>
                  <a:cubicBezTo>
                    <a:pt x="2472" y="811407"/>
                    <a:pt x="0" y="805439"/>
                    <a:pt x="0" y="799216"/>
                  </a:cubicBezTo>
                  <a:lnTo>
                    <a:pt x="0" y="23464"/>
                  </a:lnTo>
                  <a:cubicBezTo>
                    <a:pt x="0" y="17241"/>
                    <a:pt x="2472" y="11273"/>
                    <a:pt x="6872" y="6872"/>
                  </a:cubicBezTo>
                  <a:cubicBezTo>
                    <a:pt x="11273" y="2472"/>
                    <a:pt x="17241" y="0"/>
                    <a:pt x="23464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118035" cy="90840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CONTROL CHARTS AND SVD ARE EFFECTIVE TOOLS FOR MONITORING AND ANALYSIS.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640008" y="4527127"/>
            <a:ext cx="4619292" cy="2756644"/>
            <a:chOff x="0" y="0"/>
            <a:chExt cx="1118035" cy="667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18035" cy="667207"/>
            </a:xfrm>
            <a:custGeom>
              <a:avLst/>
              <a:gdLst/>
              <a:ahLst/>
              <a:cxnLst/>
              <a:rect l="l" t="t" r="r" b="b"/>
              <a:pathLst>
                <a:path w="1118035" h="667207">
                  <a:moveTo>
                    <a:pt x="23464" y="0"/>
                  </a:moveTo>
                  <a:lnTo>
                    <a:pt x="1094571" y="0"/>
                  </a:lnTo>
                  <a:cubicBezTo>
                    <a:pt x="1107530" y="0"/>
                    <a:pt x="1118035" y="10505"/>
                    <a:pt x="1118035" y="23464"/>
                  </a:cubicBezTo>
                  <a:lnTo>
                    <a:pt x="1118035" y="643743"/>
                  </a:lnTo>
                  <a:cubicBezTo>
                    <a:pt x="1118035" y="649966"/>
                    <a:pt x="1115563" y="655934"/>
                    <a:pt x="1111162" y="660334"/>
                  </a:cubicBezTo>
                  <a:cubicBezTo>
                    <a:pt x="1106762" y="664735"/>
                    <a:pt x="1100794" y="667207"/>
                    <a:pt x="1094571" y="667207"/>
                  </a:cubicBezTo>
                  <a:lnTo>
                    <a:pt x="23464" y="667207"/>
                  </a:lnTo>
                  <a:cubicBezTo>
                    <a:pt x="17241" y="667207"/>
                    <a:pt x="11273" y="664735"/>
                    <a:pt x="6872" y="660334"/>
                  </a:cubicBezTo>
                  <a:cubicBezTo>
                    <a:pt x="2472" y="655934"/>
                    <a:pt x="0" y="649966"/>
                    <a:pt x="0" y="643743"/>
                  </a:cubicBezTo>
                  <a:lnTo>
                    <a:pt x="0" y="23464"/>
                  </a:lnTo>
                  <a:cubicBezTo>
                    <a:pt x="0" y="17241"/>
                    <a:pt x="2472" y="11273"/>
                    <a:pt x="6872" y="6872"/>
                  </a:cubicBezTo>
                  <a:cubicBezTo>
                    <a:pt x="11273" y="2472"/>
                    <a:pt x="17241" y="0"/>
                    <a:pt x="23464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118035" cy="75293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FUTURE INTEGRATION OF ML CAN ENHANCE PREDICTIVE ACCURACY.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6001211" y="5905449"/>
            <a:ext cx="10097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16" name="AutoShape 16"/>
          <p:cNvSpPr/>
          <p:nvPr/>
        </p:nvSpPr>
        <p:spPr>
          <a:xfrm>
            <a:off x="11630256" y="5905449"/>
            <a:ext cx="10097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05480" y="6935324"/>
            <a:ext cx="19100612" cy="6910949"/>
          </a:xfrm>
          <a:custGeom>
            <a:avLst/>
            <a:gdLst/>
            <a:ahLst/>
            <a:cxnLst/>
            <a:rect l="l" t="t" r="r" b="b"/>
            <a:pathLst>
              <a:path w="19100612" h="6910949">
                <a:moveTo>
                  <a:pt x="19100612" y="6910949"/>
                </a:moveTo>
                <a:lnTo>
                  <a:pt x="0" y="6910949"/>
                </a:lnTo>
                <a:lnTo>
                  <a:pt x="0" y="0"/>
                </a:lnTo>
                <a:lnTo>
                  <a:pt x="19100612" y="0"/>
                </a:lnTo>
                <a:lnTo>
                  <a:pt x="19100612" y="6910949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 flipH="1">
            <a:off x="8589535" y="-1124890"/>
            <a:ext cx="12655463" cy="12655463"/>
          </a:xfrm>
          <a:custGeom>
            <a:avLst/>
            <a:gdLst/>
            <a:ahLst/>
            <a:cxnLst/>
            <a:rect l="l" t="t" r="r" b="b"/>
            <a:pathLst>
              <a:path w="12655463" h="12655463">
                <a:moveTo>
                  <a:pt x="12655463" y="0"/>
                </a:moveTo>
                <a:lnTo>
                  <a:pt x="0" y="0"/>
                </a:lnTo>
                <a:lnTo>
                  <a:pt x="0" y="12655463"/>
                </a:lnTo>
                <a:lnTo>
                  <a:pt x="12655463" y="12655463"/>
                </a:lnTo>
                <a:lnTo>
                  <a:pt x="1265546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243540" y="1028700"/>
            <a:ext cx="14347583" cy="8229600"/>
            <a:chOff x="0" y="0"/>
            <a:chExt cx="7981950" cy="4578350"/>
          </a:xfrm>
        </p:grpSpPr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1B131B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1B131B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B131B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Freeform 9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6"/>
              <a:stretch>
                <a:fillRect t="-1133" b="-5523"/>
              </a:stretch>
            </a:blipFill>
          </p:spPr>
          <p:txBody>
            <a:bodyPr/>
            <a:lstStyle/>
            <a:p>
              <a:endParaRPr lang="en-PK"/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739269" y="2659812"/>
          <a:ext cx="8267740" cy="5857875"/>
        </p:xfrm>
        <a:graphic>
          <a:graphicData uri="http://schemas.openxmlformats.org/drawingml/2006/table">
            <a:tbl>
              <a:tblPr/>
              <a:tblGrid>
                <a:gridCol w="3002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0175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2667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MONTGOMERY, D. C. (2009).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Introduction to Statistical Quality Control. John Wiley &amp; Sons.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JOLLIFFE, I. T. (2011).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Principal Component Analysis. Springer.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0175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ROUSSEEUW, P. J., &amp; LEROY, A. M. (2003).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Robust Regression and Outlier Detection. Wiley.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UCI MACHINE LEARNING REPOSITORY: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Heart Failure Dataset Description.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874337" y="1116071"/>
            <a:ext cx="6878472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References</a:t>
            </a:r>
          </a:p>
        </p:txBody>
      </p:sp>
      <p:sp>
        <p:nvSpPr>
          <p:cNvPr id="12" name="Freeform 12"/>
          <p:cNvSpPr/>
          <p:nvPr/>
        </p:nvSpPr>
        <p:spPr>
          <a:xfrm>
            <a:off x="8117564" y="6977020"/>
            <a:ext cx="924530" cy="1420367"/>
          </a:xfrm>
          <a:custGeom>
            <a:avLst/>
            <a:gdLst/>
            <a:ahLst/>
            <a:cxnLst/>
            <a:rect l="l" t="t" r="r" b="b"/>
            <a:pathLst>
              <a:path w="924530" h="1420367">
                <a:moveTo>
                  <a:pt x="0" y="0"/>
                </a:moveTo>
                <a:lnTo>
                  <a:pt x="924530" y="0"/>
                </a:lnTo>
                <a:lnTo>
                  <a:pt x="924530" y="1420367"/>
                </a:lnTo>
                <a:lnTo>
                  <a:pt x="0" y="14203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94179" y="268644"/>
            <a:ext cx="10170879" cy="7415495"/>
          </a:xfrm>
          <a:custGeom>
            <a:avLst/>
            <a:gdLst/>
            <a:ahLst/>
            <a:cxnLst/>
            <a:rect l="l" t="t" r="r" b="b"/>
            <a:pathLst>
              <a:path w="10170879" h="7415495">
                <a:moveTo>
                  <a:pt x="0" y="0"/>
                </a:moveTo>
                <a:lnTo>
                  <a:pt x="10170879" y="0"/>
                </a:lnTo>
                <a:lnTo>
                  <a:pt x="10170879" y="7415496"/>
                </a:lnTo>
                <a:lnTo>
                  <a:pt x="0" y="74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>
            <a:off x="0" y="5724609"/>
            <a:ext cx="10985954" cy="10646388"/>
          </a:xfrm>
          <a:custGeom>
            <a:avLst/>
            <a:gdLst/>
            <a:ahLst/>
            <a:cxnLst/>
            <a:rect l="l" t="t" r="r" b="b"/>
            <a:pathLst>
              <a:path w="10985954" h="10646388">
                <a:moveTo>
                  <a:pt x="0" y="0"/>
                </a:moveTo>
                <a:lnTo>
                  <a:pt x="10985954" y="0"/>
                </a:lnTo>
                <a:lnTo>
                  <a:pt x="10985954" y="10646388"/>
                </a:lnTo>
                <a:lnTo>
                  <a:pt x="0" y="10646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4" name="Group 4"/>
          <p:cNvGrpSpPr/>
          <p:nvPr/>
        </p:nvGrpSpPr>
        <p:grpSpPr>
          <a:xfrm>
            <a:off x="1028700" y="2447082"/>
            <a:ext cx="10598507" cy="3733307"/>
            <a:chOff x="0" y="0"/>
            <a:chExt cx="14131343" cy="4977743"/>
          </a:xfrm>
        </p:grpSpPr>
        <p:sp>
          <p:nvSpPr>
            <p:cNvPr id="5" name="TextBox 5"/>
            <p:cNvSpPr txBox="1"/>
            <p:nvPr/>
          </p:nvSpPr>
          <p:spPr>
            <a:xfrm>
              <a:off x="0" y="3948417"/>
              <a:ext cx="14131343" cy="10293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7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14131343" cy="2865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150"/>
                </a:lnSpc>
              </a:pPr>
              <a:r>
                <a:rPr lang="en-US" sz="13773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1658" y="7812263"/>
            <a:ext cx="14984685" cy="5421731"/>
          </a:xfrm>
          <a:custGeom>
            <a:avLst/>
            <a:gdLst/>
            <a:ahLst/>
            <a:cxnLst/>
            <a:rect l="l" t="t" r="r" b="b"/>
            <a:pathLst>
              <a:path w="14984685" h="5421731">
                <a:moveTo>
                  <a:pt x="0" y="0"/>
                </a:moveTo>
                <a:lnTo>
                  <a:pt x="14984684" y="0"/>
                </a:lnTo>
                <a:lnTo>
                  <a:pt x="14984684" y="5421731"/>
                </a:lnTo>
                <a:lnTo>
                  <a:pt x="0" y="5421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371446" cy="10371446"/>
          </a:xfrm>
          <a:custGeom>
            <a:avLst/>
            <a:gdLst/>
            <a:ahLst/>
            <a:cxnLst/>
            <a:rect l="l" t="t" r="r" b="b"/>
            <a:pathLst>
              <a:path w="10371446" h="10371446">
                <a:moveTo>
                  <a:pt x="0" y="0"/>
                </a:moveTo>
                <a:lnTo>
                  <a:pt x="10371446" y="0"/>
                </a:lnTo>
                <a:lnTo>
                  <a:pt x="10371446" y="10371446"/>
                </a:lnTo>
                <a:lnTo>
                  <a:pt x="0" y="10371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698465" y="1278175"/>
          <a:ext cx="7560835" cy="6750653"/>
        </p:xfrm>
        <a:graphic>
          <a:graphicData uri="http://schemas.openxmlformats.org/drawingml/2006/table">
            <a:tbl>
              <a:tblPr/>
              <a:tblGrid>
                <a:gridCol w="3069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1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21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  <a:hlinkClick r:id="rId6" action="ppaction://hlinksldjump"/>
                        </a:rPr>
                        <a:t>OBJECTIVES: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Analyze relationships using covariance matrices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21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Monitor trends with control charts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218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Visualize data with SVD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71644" y="4928293"/>
            <a:ext cx="7216678" cy="4330007"/>
            <a:chOff x="0" y="0"/>
            <a:chExt cx="6350000" cy="381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3810000"/>
            </a:xfrm>
            <a:custGeom>
              <a:avLst/>
              <a:gdLst/>
              <a:ahLst/>
              <a:cxnLst/>
              <a:rect l="l" t="t" r="r" b="b"/>
              <a:pathLst>
                <a:path w="6350000" h="3810000">
                  <a:moveTo>
                    <a:pt x="0" y="3175000"/>
                  </a:move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3175000"/>
                  </a:lnTo>
                  <a:cubicBezTo>
                    <a:pt x="6350000" y="3525520"/>
                    <a:pt x="6065520" y="3810000"/>
                    <a:pt x="5715000" y="3810000"/>
                  </a:cubicBezTo>
                  <a:lnTo>
                    <a:pt x="635000" y="3810000"/>
                  </a:lnTo>
                  <a:cubicBezTo>
                    <a:pt x="284480" y="3810000"/>
                    <a:pt x="0" y="3525520"/>
                    <a:pt x="0" y="3175000"/>
                  </a:cubicBezTo>
                  <a:close/>
                </a:path>
              </a:pathLst>
            </a:custGeom>
            <a:blipFill>
              <a:blip r:embed="rId7"/>
              <a:stretch>
                <a:fillRect t="-9270" b="-9270"/>
              </a:stretch>
            </a:blip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1028700"/>
            <a:ext cx="7367832" cy="2937826"/>
            <a:chOff x="0" y="0"/>
            <a:chExt cx="9823776" cy="3917101"/>
          </a:xfrm>
        </p:grpSpPr>
        <p:sp>
          <p:nvSpPr>
            <p:cNvPr id="8" name="TextBox 8"/>
            <p:cNvSpPr txBox="1"/>
            <p:nvPr/>
          </p:nvSpPr>
          <p:spPr>
            <a:xfrm>
              <a:off x="0" y="1677457"/>
              <a:ext cx="9823776" cy="2239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odec Pro"/>
                  <a:ea typeface="Codec Pro"/>
                  <a:cs typeface="Codec Pro"/>
                  <a:sym typeface="Codec Pro"/>
                </a:rPr>
                <a:t>Heart failure is a critical global health issue. Early detection of high-risk patients can improve survival rates.</a:t>
              </a:r>
            </a:p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endParaRPr lang="en-US" sz="2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9823776" cy="157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250"/>
                </a:lnSpc>
              </a:pPr>
              <a:r>
                <a:rPr lang="en-US" sz="75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Introduction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7738414" y="1992805"/>
            <a:ext cx="18708883" cy="9558538"/>
          </a:xfrm>
          <a:custGeom>
            <a:avLst/>
            <a:gdLst/>
            <a:ahLst/>
            <a:cxnLst/>
            <a:rect l="l" t="t" r="r" b="b"/>
            <a:pathLst>
              <a:path w="18708883" h="9558538">
                <a:moveTo>
                  <a:pt x="18708883" y="0"/>
                </a:moveTo>
                <a:lnTo>
                  <a:pt x="0" y="0"/>
                </a:lnTo>
                <a:lnTo>
                  <a:pt x="0" y="9558538"/>
                </a:lnTo>
                <a:lnTo>
                  <a:pt x="18708883" y="9558538"/>
                </a:lnTo>
                <a:lnTo>
                  <a:pt x="187088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64283" y="2531666"/>
          <a:ext cx="10482109" cy="7230004"/>
        </p:xfrm>
        <a:graphic>
          <a:graphicData uri="http://schemas.openxmlformats.org/drawingml/2006/table">
            <a:tbl>
              <a:tblPr/>
              <a:tblGrid>
                <a:gridCol w="254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3344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  <a:hlinkClick r:id="rId4" action="ppaction://hlinksldjump"/>
                        </a:rPr>
                        <a:t>Key Features: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55" lvl="1" indent="-259078" algn="l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99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Age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344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55" lvl="1" indent="-259078" algn="l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99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Serum Creatinine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023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55" lvl="1" indent="-259078" algn="l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99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Ejection Fraction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744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55" lvl="1" indent="-259078" algn="l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99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Serum Sodium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744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55" lvl="1" indent="-259078" algn="l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99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Target: DEATH_EVENT (0: Alive, 1: Dead)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4728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Significance: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667FF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These features are critical for identifying mortality risks.</a:t>
                      </a:r>
                      <a:endParaRPr lang="en-US" sz="1100"/>
                    </a:p>
                  </a:txBody>
                  <a:tcPr marL="0" marR="0" marT="0" marB="0" anchor="ctr">
                    <a:lnL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493F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1066800"/>
            <a:ext cx="7278805" cy="344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8499" b="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DATASET AND FEATURES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3252311"/>
            <a:ext cx="7367832" cy="2518726"/>
            <a:chOff x="0" y="0"/>
            <a:chExt cx="9823776" cy="3358301"/>
          </a:xfrm>
        </p:grpSpPr>
        <p:sp>
          <p:nvSpPr>
            <p:cNvPr id="6" name="TextBox 6"/>
            <p:cNvSpPr txBox="1"/>
            <p:nvPr/>
          </p:nvSpPr>
          <p:spPr>
            <a:xfrm>
              <a:off x="0" y="1677457"/>
              <a:ext cx="9823776" cy="1680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FFFFFF"/>
                  </a:solidFill>
                  <a:latin typeface="Codec Pro"/>
                  <a:ea typeface="Codec Pro"/>
                  <a:cs typeface="Codec Pro"/>
                  <a:sym typeface="Codec Pro"/>
                </a:rPr>
                <a:t>Clinical data of heart failure patients.</a:t>
              </a:r>
            </a:p>
            <a:p>
              <a:pPr algn="l">
                <a:lnSpc>
                  <a:spcPts val="3360"/>
                </a:lnSpc>
              </a:pPr>
              <a:endParaRPr lang="en-US" sz="2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endParaRPr>
            </a:p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endParaRPr lang="en-US" sz="24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9823776" cy="157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2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80834" y="3086314"/>
          <a:ext cx="11535335" cy="4114586"/>
        </p:xfrm>
        <a:graphic>
          <a:graphicData uri="http://schemas.openxmlformats.org/drawingml/2006/table">
            <a:tbl>
              <a:tblPr/>
              <a:tblGrid>
                <a:gridCol w="2883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777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B131B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DATA PROCESSING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B131B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COVARIANCE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B131B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CONTROL CHARTS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B131B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DIMENSIONALITY REDUCTION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813">
                <a:tc>
                  <a:txBody>
                    <a:bodyPr/>
                    <a:lstStyle/>
                    <a:p>
                      <a:pPr marL="453393" lvl="1" indent="-226697" algn="l">
                        <a:lnSpc>
                          <a:spcPts val="29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00">
                          <a:solidFill>
                            <a:srgbClr val="1B131B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Cleaned missing values, standardized features.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3393" lvl="1" indent="-226697" algn="l">
                        <a:lnSpc>
                          <a:spcPts val="29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00">
                          <a:solidFill>
                            <a:srgbClr val="1B131B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Explored relationships between variables.</a:t>
                      </a:r>
                      <a:endParaRPr lang="en-US" sz="1100"/>
                    </a:p>
                    <a:p>
                      <a:pPr algn="l">
                        <a:lnSpc>
                          <a:spcPts val="2940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3393" lvl="1" indent="-226697" algn="l">
                        <a:lnSpc>
                          <a:spcPts val="29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00">
                          <a:solidFill>
                            <a:srgbClr val="1B131B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Monitored trends and variability.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3393" lvl="1" indent="-226697" algn="l">
                        <a:lnSpc>
                          <a:spcPts val="29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00">
                          <a:solidFill>
                            <a:srgbClr val="1B131B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Used SVD for cluster visualization.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 rot="1266022">
            <a:off x="5090799" y="-1887698"/>
            <a:ext cx="8616642" cy="4292654"/>
          </a:xfrm>
          <a:custGeom>
            <a:avLst/>
            <a:gdLst/>
            <a:ahLst/>
            <a:cxnLst/>
            <a:rect l="l" t="t" r="r" b="b"/>
            <a:pathLst>
              <a:path w="8616642" h="4292654">
                <a:moveTo>
                  <a:pt x="0" y="0"/>
                </a:moveTo>
                <a:lnTo>
                  <a:pt x="8616642" y="0"/>
                </a:lnTo>
                <a:lnTo>
                  <a:pt x="8616642" y="4292654"/>
                </a:lnTo>
                <a:lnTo>
                  <a:pt x="0" y="429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843396" y="0"/>
            <a:ext cx="6858000" cy="10287000"/>
            <a:chOff x="0" y="0"/>
            <a:chExt cx="6350000" cy="9525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-25000" r="-25000"/>
              </a:stretch>
            </a:blip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Freeform 6"/>
          <p:cNvSpPr/>
          <p:nvPr/>
        </p:nvSpPr>
        <p:spPr>
          <a:xfrm>
            <a:off x="10277786" y="785530"/>
            <a:ext cx="652406" cy="713366"/>
          </a:xfrm>
          <a:custGeom>
            <a:avLst/>
            <a:gdLst/>
            <a:ahLst/>
            <a:cxnLst/>
            <a:rect l="l" t="t" r="r" b="b"/>
            <a:pathLst>
              <a:path w="652406" h="713366">
                <a:moveTo>
                  <a:pt x="0" y="0"/>
                </a:moveTo>
                <a:lnTo>
                  <a:pt x="652406" y="0"/>
                </a:lnTo>
                <a:lnTo>
                  <a:pt x="652406" y="713366"/>
                </a:lnTo>
                <a:lnTo>
                  <a:pt x="0" y="713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Freeform 7"/>
          <p:cNvSpPr/>
          <p:nvPr/>
        </p:nvSpPr>
        <p:spPr>
          <a:xfrm>
            <a:off x="1641398" y="8231377"/>
            <a:ext cx="784703" cy="713366"/>
          </a:xfrm>
          <a:custGeom>
            <a:avLst/>
            <a:gdLst/>
            <a:ahLst/>
            <a:cxnLst/>
            <a:rect l="l" t="t" r="r" b="b"/>
            <a:pathLst>
              <a:path w="784703" h="713366">
                <a:moveTo>
                  <a:pt x="0" y="0"/>
                </a:moveTo>
                <a:lnTo>
                  <a:pt x="784703" y="0"/>
                </a:lnTo>
                <a:lnTo>
                  <a:pt x="784703" y="713366"/>
                </a:lnTo>
                <a:lnTo>
                  <a:pt x="0" y="7133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8" name="TextBox 8"/>
          <p:cNvSpPr txBox="1"/>
          <p:nvPr/>
        </p:nvSpPr>
        <p:spPr>
          <a:xfrm>
            <a:off x="544381" y="1536996"/>
            <a:ext cx="9733405" cy="1266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8499" b="1">
                <a:solidFill>
                  <a:srgbClr val="1B131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METHODOLOGY</a:t>
            </a:r>
          </a:p>
        </p:txBody>
      </p:sp>
      <p:sp>
        <p:nvSpPr>
          <p:cNvPr id="9" name="Freeform 9"/>
          <p:cNvSpPr/>
          <p:nvPr/>
        </p:nvSpPr>
        <p:spPr>
          <a:xfrm>
            <a:off x="318137" y="7934899"/>
            <a:ext cx="1421126" cy="2019688"/>
          </a:xfrm>
          <a:custGeom>
            <a:avLst/>
            <a:gdLst/>
            <a:ahLst/>
            <a:cxnLst/>
            <a:rect l="l" t="t" r="r" b="b"/>
            <a:pathLst>
              <a:path w="1421126" h="2019688">
                <a:moveTo>
                  <a:pt x="0" y="0"/>
                </a:moveTo>
                <a:lnTo>
                  <a:pt x="1421126" y="0"/>
                </a:lnTo>
                <a:lnTo>
                  <a:pt x="1421126" y="2019688"/>
                </a:lnTo>
                <a:lnTo>
                  <a:pt x="0" y="20196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66964">
            <a:off x="11855726" y="8241454"/>
            <a:ext cx="8212044" cy="4091091"/>
          </a:xfrm>
          <a:custGeom>
            <a:avLst/>
            <a:gdLst/>
            <a:ahLst/>
            <a:cxnLst/>
            <a:rect l="l" t="t" r="r" b="b"/>
            <a:pathLst>
              <a:path w="8212044" h="4091091">
                <a:moveTo>
                  <a:pt x="0" y="0"/>
                </a:moveTo>
                <a:lnTo>
                  <a:pt x="8212044" y="0"/>
                </a:lnTo>
                <a:lnTo>
                  <a:pt x="8212044" y="4091092"/>
                </a:lnTo>
                <a:lnTo>
                  <a:pt x="0" y="409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>
            <a:off x="161330" y="1476049"/>
            <a:ext cx="9390406" cy="7334902"/>
          </a:xfrm>
          <a:custGeom>
            <a:avLst/>
            <a:gdLst/>
            <a:ahLst/>
            <a:cxnLst/>
            <a:rect l="l" t="t" r="r" b="b"/>
            <a:pathLst>
              <a:path w="9390406" h="7334902">
                <a:moveTo>
                  <a:pt x="0" y="0"/>
                </a:moveTo>
                <a:lnTo>
                  <a:pt x="9390406" y="0"/>
                </a:lnTo>
                <a:lnTo>
                  <a:pt x="9390406" y="7334902"/>
                </a:lnTo>
                <a:lnTo>
                  <a:pt x="0" y="7334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4" name="TextBox 4"/>
          <p:cNvSpPr txBox="1"/>
          <p:nvPr/>
        </p:nvSpPr>
        <p:spPr>
          <a:xfrm>
            <a:off x="9940983" y="1957409"/>
            <a:ext cx="7318317" cy="223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2667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Covariance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40983" y="4127042"/>
            <a:ext cx="7084059" cy="421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1B131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Purpose:</a:t>
            </a:r>
            <a:r>
              <a:rPr lang="en-US" sz="2400">
                <a:solidFill>
                  <a:srgbClr val="1B131B"/>
                </a:solidFill>
                <a:latin typeface="Codec Pro"/>
                <a:ea typeface="Codec Pro"/>
                <a:cs typeface="Codec Pro"/>
                <a:sym typeface="Codec Pro"/>
              </a:rPr>
              <a:t> Identify key relationships in the data.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1B131B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Findings: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1B131B"/>
                </a:solidFill>
                <a:latin typeface="Codec Pro"/>
                <a:ea typeface="Codec Pro"/>
                <a:cs typeface="Codec Pro"/>
                <a:sym typeface="Codec Pro"/>
              </a:rPr>
              <a:t>Serum Creatinine vs. Mortality: Strong positive correlation (0.30).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1B131B"/>
                </a:solidFill>
                <a:latin typeface="Codec Pro"/>
                <a:ea typeface="Codec Pro"/>
                <a:cs typeface="Codec Pro"/>
                <a:sym typeface="Codec Pro"/>
              </a:rPr>
              <a:t>Ejection Fraction vs. Mortality: Negative correlation (-0.27).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1B131B"/>
                </a:solidFill>
                <a:latin typeface="Codec Pro"/>
                <a:ea typeface="Codec Pro"/>
                <a:cs typeface="Codec Pro"/>
                <a:sym typeface="Codec Pro"/>
              </a:rPr>
              <a:t>Survival Time vs. Mortality: Negative correlation (-0.53).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1B131B"/>
              </a:solidFill>
              <a:latin typeface="Codec Pro"/>
              <a:ea typeface="Codec Pro"/>
              <a:cs typeface="Codec Pro"/>
              <a:sym typeface="Codec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66022">
            <a:off x="-2261348" y="7641361"/>
            <a:ext cx="12007023" cy="5981681"/>
          </a:xfrm>
          <a:custGeom>
            <a:avLst/>
            <a:gdLst/>
            <a:ahLst/>
            <a:cxnLst/>
            <a:rect l="l" t="t" r="r" b="b"/>
            <a:pathLst>
              <a:path w="12007023" h="5981681">
                <a:moveTo>
                  <a:pt x="0" y="0"/>
                </a:moveTo>
                <a:lnTo>
                  <a:pt x="12007023" y="0"/>
                </a:lnTo>
                <a:lnTo>
                  <a:pt x="12007023" y="5981680"/>
                </a:lnTo>
                <a:lnTo>
                  <a:pt x="0" y="598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 rot="1052215">
            <a:off x="7799038" y="-3094912"/>
            <a:ext cx="11409078" cy="5683795"/>
          </a:xfrm>
          <a:custGeom>
            <a:avLst/>
            <a:gdLst/>
            <a:ahLst/>
            <a:cxnLst/>
            <a:rect l="l" t="t" r="r" b="b"/>
            <a:pathLst>
              <a:path w="11409078" h="5683795">
                <a:moveTo>
                  <a:pt x="0" y="0"/>
                </a:moveTo>
                <a:lnTo>
                  <a:pt x="11409078" y="0"/>
                </a:lnTo>
                <a:lnTo>
                  <a:pt x="11409078" y="5683795"/>
                </a:lnTo>
                <a:lnTo>
                  <a:pt x="0" y="568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4" name="Freeform 4"/>
          <p:cNvSpPr/>
          <p:nvPr/>
        </p:nvSpPr>
        <p:spPr>
          <a:xfrm>
            <a:off x="7207846" y="470411"/>
            <a:ext cx="8592455" cy="4673089"/>
          </a:xfrm>
          <a:custGeom>
            <a:avLst/>
            <a:gdLst/>
            <a:ahLst/>
            <a:cxnLst/>
            <a:rect l="l" t="t" r="r" b="b"/>
            <a:pathLst>
              <a:path w="8592455" h="4673089">
                <a:moveTo>
                  <a:pt x="0" y="0"/>
                </a:moveTo>
                <a:lnTo>
                  <a:pt x="8592455" y="0"/>
                </a:lnTo>
                <a:lnTo>
                  <a:pt x="8592455" y="4673089"/>
                </a:lnTo>
                <a:lnTo>
                  <a:pt x="0" y="4673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5" name="Freeform 5"/>
          <p:cNvSpPr/>
          <p:nvPr/>
        </p:nvSpPr>
        <p:spPr>
          <a:xfrm>
            <a:off x="9712215" y="5449067"/>
            <a:ext cx="8270602" cy="4496099"/>
          </a:xfrm>
          <a:custGeom>
            <a:avLst/>
            <a:gdLst/>
            <a:ahLst/>
            <a:cxnLst/>
            <a:rect l="l" t="t" r="r" b="b"/>
            <a:pathLst>
              <a:path w="8270602" h="4496099">
                <a:moveTo>
                  <a:pt x="0" y="0"/>
                </a:moveTo>
                <a:lnTo>
                  <a:pt x="8270602" y="0"/>
                </a:lnTo>
                <a:lnTo>
                  <a:pt x="8270602" y="4496099"/>
                </a:lnTo>
                <a:lnTo>
                  <a:pt x="0" y="44960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6" name="TextBox 6"/>
          <p:cNvSpPr txBox="1"/>
          <p:nvPr/>
        </p:nvSpPr>
        <p:spPr>
          <a:xfrm>
            <a:off x="1028700" y="8938260"/>
            <a:ext cx="6910589" cy="32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40"/>
              </a:lnSpc>
              <a:spcBef>
                <a:spcPct val="0"/>
              </a:spcBef>
            </a:pPr>
            <a:r>
              <a:rPr lang="en-US" sz="1800" b="1" u="sng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  <a:hlinkClick r:id="rId6" action="ppaction://hlinksldjump"/>
              </a:rPr>
              <a:t>Back to Agenda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53217" y="2120653"/>
            <a:ext cx="9458998" cy="6045694"/>
            <a:chOff x="0" y="0"/>
            <a:chExt cx="12611998" cy="8060925"/>
          </a:xfrm>
        </p:grpSpPr>
        <p:sp>
          <p:nvSpPr>
            <p:cNvPr id="8" name="TextBox 8"/>
            <p:cNvSpPr txBox="1"/>
            <p:nvPr/>
          </p:nvSpPr>
          <p:spPr>
            <a:xfrm>
              <a:off x="0" y="3441467"/>
              <a:ext cx="12611998" cy="4619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4111" lvl="1" indent="-267056" algn="l">
                <a:lnSpc>
                  <a:spcPts val="3463"/>
                </a:lnSpc>
                <a:buFont typeface="Arial"/>
                <a:buChar char="•"/>
              </a:pPr>
              <a:r>
                <a:rPr lang="en-US" sz="2473" b="1">
                  <a:solidFill>
                    <a:srgbClr val="1B131B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Parameters Monitored:</a:t>
              </a:r>
            </a:p>
            <a:p>
              <a:pPr marL="1068223" lvl="2" indent="-356074" algn="l">
                <a:lnSpc>
                  <a:spcPts val="3463"/>
                </a:lnSpc>
                <a:buFont typeface="Arial"/>
                <a:buChar char="⚬"/>
              </a:pPr>
              <a:r>
                <a:rPr lang="en-US" sz="2473">
                  <a:solidFill>
                    <a:srgbClr val="1B131B"/>
                  </a:solidFill>
                  <a:latin typeface="Codec Pro"/>
                  <a:ea typeface="Codec Pro"/>
                  <a:cs typeface="Codec Pro"/>
                  <a:sym typeface="Codec Pro"/>
                </a:rPr>
                <a:t>Platelets: Variability trends.</a:t>
              </a:r>
            </a:p>
            <a:p>
              <a:pPr marL="1068223" lvl="2" indent="-356074" algn="l">
                <a:lnSpc>
                  <a:spcPts val="3463"/>
                </a:lnSpc>
                <a:buFont typeface="Arial"/>
                <a:buChar char="⚬"/>
              </a:pPr>
              <a:r>
                <a:rPr lang="en-US" sz="2473">
                  <a:solidFill>
                    <a:srgbClr val="1B131B"/>
                  </a:solidFill>
                  <a:latin typeface="Codec Pro"/>
                  <a:ea typeface="Codec Pro"/>
                  <a:cs typeface="Codec Pro"/>
                  <a:sym typeface="Codec Pro"/>
                </a:rPr>
                <a:t>Serum Creatinine: Kidney health indicators.</a:t>
              </a:r>
            </a:p>
            <a:p>
              <a:pPr marL="1068223" lvl="2" indent="-356074" algn="l">
                <a:lnSpc>
                  <a:spcPts val="3463"/>
                </a:lnSpc>
                <a:buFont typeface="Arial"/>
                <a:buChar char="⚬"/>
              </a:pPr>
              <a:r>
                <a:rPr lang="en-US" sz="2473">
                  <a:solidFill>
                    <a:srgbClr val="1B131B"/>
                  </a:solidFill>
                  <a:latin typeface="Codec Pro"/>
                  <a:ea typeface="Codec Pro"/>
                  <a:cs typeface="Codec Pro"/>
                  <a:sym typeface="Codec Pro"/>
                </a:rPr>
                <a:t>Ejection Fraction: Cardiac efficiency.</a:t>
              </a:r>
            </a:p>
            <a:p>
              <a:pPr marL="534111" lvl="1" indent="-267056" algn="l">
                <a:lnSpc>
                  <a:spcPts val="3463"/>
                </a:lnSpc>
                <a:buFont typeface="Arial"/>
                <a:buChar char="•"/>
              </a:pPr>
              <a:r>
                <a:rPr lang="en-US" sz="2473" b="1">
                  <a:solidFill>
                    <a:srgbClr val="1B131B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Key Insights:</a:t>
              </a:r>
            </a:p>
            <a:p>
              <a:pPr marL="1068223" lvl="2" indent="-356074" algn="l">
                <a:lnSpc>
                  <a:spcPts val="3463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473">
                  <a:solidFill>
                    <a:srgbClr val="1B131B"/>
                  </a:solidFill>
                  <a:latin typeface="Codec Pro"/>
                  <a:ea typeface="Codec Pro"/>
                  <a:cs typeface="Codec Pro"/>
                  <a:sym typeface="Codec Pro"/>
                </a:rPr>
                <a:t>Trends in control charts highlighted areas needing clinical attention.</a:t>
              </a:r>
            </a:p>
            <a:p>
              <a:pPr marL="0" lvl="0" indent="0" algn="l">
                <a:lnSpc>
                  <a:spcPts val="3463"/>
                </a:lnSpc>
                <a:spcBef>
                  <a:spcPct val="0"/>
                </a:spcBef>
              </a:pPr>
              <a:endParaRPr lang="en-US" sz="2473">
                <a:solidFill>
                  <a:srgbClr val="1B131B"/>
                </a:solidFill>
                <a:latin typeface="Codec Pro"/>
                <a:ea typeface="Codec Pro"/>
                <a:cs typeface="Codec Pro"/>
                <a:sym typeface="Codec Pr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12611998" cy="3252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61"/>
                </a:lnSpc>
              </a:pPr>
              <a:r>
                <a:rPr lang="en-US" sz="8761" b="1">
                  <a:solidFill>
                    <a:srgbClr val="1B131B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CONTROL CHARTS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1599" flipH="1">
            <a:off x="-3494219" y="5334472"/>
            <a:ext cx="14024293" cy="6910152"/>
          </a:xfrm>
          <a:custGeom>
            <a:avLst/>
            <a:gdLst/>
            <a:ahLst/>
            <a:cxnLst/>
            <a:rect l="l" t="t" r="r" b="b"/>
            <a:pathLst>
              <a:path w="14024293" h="6910152">
                <a:moveTo>
                  <a:pt x="14024293" y="0"/>
                </a:moveTo>
                <a:lnTo>
                  <a:pt x="0" y="0"/>
                </a:lnTo>
                <a:lnTo>
                  <a:pt x="0" y="6910152"/>
                </a:lnTo>
                <a:lnTo>
                  <a:pt x="14024293" y="6910152"/>
                </a:lnTo>
                <a:lnTo>
                  <a:pt x="14024293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532208" y="2531857"/>
          <a:ext cx="6727092" cy="6845253"/>
        </p:xfrm>
        <a:graphic>
          <a:graphicData uri="http://schemas.openxmlformats.org/drawingml/2006/table">
            <a:tbl>
              <a:tblPr/>
              <a:tblGrid>
                <a:gridCol w="6727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8948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B131B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SVD APPLICATION: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679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Reduced high-dimensional data to two components.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948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1B131B"/>
                          </a:solidFill>
                          <a:latin typeface="Codec Pro Bold"/>
                          <a:ea typeface="Codec Pro Bold"/>
                          <a:cs typeface="Codec Pro Bold"/>
                          <a:sym typeface="Codec Pro Bold"/>
                        </a:rPr>
                        <a:t>KEY RESULT: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6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3679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Codec Pro"/>
                          <a:ea typeface="Codec Pro"/>
                          <a:cs typeface="Codec Pro"/>
                          <a:sym typeface="Codec Pro"/>
                        </a:rPr>
                        <a:t>Clear clusters separating survivors and non-survivors.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B1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992019" y="4320848"/>
            <a:ext cx="8151981" cy="5234244"/>
          </a:xfrm>
          <a:custGeom>
            <a:avLst/>
            <a:gdLst/>
            <a:ahLst/>
            <a:cxnLst/>
            <a:rect l="l" t="t" r="r" b="b"/>
            <a:pathLst>
              <a:path w="8151981" h="5234244">
                <a:moveTo>
                  <a:pt x="0" y="0"/>
                </a:moveTo>
                <a:lnTo>
                  <a:pt x="8151981" y="0"/>
                </a:lnTo>
                <a:lnTo>
                  <a:pt x="8151981" y="5234244"/>
                </a:lnTo>
                <a:lnTo>
                  <a:pt x="0" y="5234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5" name="TextBox 5"/>
          <p:cNvSpPr txBox="1"/>
          <p:nvPr/>
        </p:nvSpPr>
        <p:spPr>
          <a:xfrm>
            <a:off x="855042" y="1372982"/>
            <a:ext cx="9138714" cy="235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8499" b="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DIMENSIONALITY REDUCTION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36407" y="1004663"/>
            <a:ext cx="2122893" cy="32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40"/>
              </a:lnSpc>
              <a:spcBef>
                <a:spcPct val="0"/>
              </a:spcBef>
            </a:pPr>
            <a:r>
              <a:rPr lang="en-US" sz="1800" b="1" u="sng">
                <a:solidFill>
                  <a:srgbClr val="1B131B"/>
                </a:solidFill>
                <a:latin typeface="Codec Pro Bold"/>
                <a:ea typeface="Codec Pro Bold"/>
                <a:cs typeface="Codec Pro Bold"/>
                <a:sym typeface="Codec Pro Bold"/>
                <a:hlinkClick r:id="rId5" action="ppaction://hlinksldjump"/>
              </a:rPr>
              <a:t>Back to 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29846" y="1591283"/>
            <a:ext cx="11428307" cy="1680526"/>
            <a:chOff x="0" y="0"/>
            <a:chExt cx="15237743" cy="224070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7457"/>
              <a:ext cx="15237743" cy="563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237743" cy="1571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50"/>
                </a:lnSpc>
              </a:pPr>
              <a:r>
                <a:rPr lang="en-US" sz="75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Key </a:t>
              </a:r>
              <a:r>
                <a:rPr lang="en-US" sz="7500" b="1">
                  <a:solidFill>
                    <a:srgbClr val="2667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Results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 flipV="1">
            <a:off x="-1380193" y="7044158"/>
            <a:ext cx="19849827" cy="7182028"/>
          </a:xfrm>
          <a:custGeom>
            <a:avLst/>
            <a:gdLst/>
            <a:ahLst/>
            <a:cxnLst/>
            <a:rect l="l" t="t" r="r" b="b"/>
            <a:pathLst>
              <a:path w="19849827" h="7182028">
                <a:moveTo>
                  <a:pt x="19849827" y="7182028"/>
                </a:moveTo>
                <a:lnTo>
                  <a:pt x="0" y="7182028"/>
                </a:lnTo>
                <a:lnTo>
                  <a:pt x="0" y="0"/>
                </a:lnTo>
                <a:lnTo>
                  <a:pt x="19849827" y="0"/>
                </a:lnTo>
                <a:lnTo>
                  <a:pt x="19849827" y="7182028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6" name="Group 6"/>
          <p:cNvGrpSpPr/>
          <p:nvPr/>
        </p:nvGrpSpPr>
        <p:grpSpPr>
          <a:xfrm>
            <a:off x="1297057" y="4527127"/>
            <a:ext cx="4704154" cy="2756644"/>
            <a:chOff x="0" y="0"/>
            <a:chExt cx="1138574" cy="6672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38574" cy="667207"/>
            </a:xfrm>
            <a:custGeom>
              <a:avLst/>
              <a:gdLst/>
              <a:ahLst/>
              <a:cxnLst/>
              <a:rect l="l" t="t" r="r" b="b"/>
              <a:pathLst>
                <a:path w="1138574" h="667207">
                  <a:moveTo>
                    <a:pt x="23041" y="0"/>
                  </a:moveTo>
                  <a:lnTo>
                    <a:pt x="1115534" y="0"/>
                  </a:lnTo>
                  <a:cubicBezTo>
                    <a:pt x="1128259" y="0"/>
                    <a:pt x="1138574" y="10316"/>
                    <a:pt x="1138574" y="23041"/>
                  </a:cubicBezTo>
                  <a:lnTo>
                    <a:pt x="1138574" y="644166"/>
                  </a:lnTo>
                  <a:cubicBezTo>
                    <a:pt x="1138574" y="650277"/>
                    <a:pt x="1136147" y="656137"/>
                    <a:pt x="1131826" y="660458"/>
                  </a:cubicBezTo>
                  <a:cubicBezTo>
                    <a:pt x="1127505" y="664779"/>
                    <a:pt x="1121645" y="667207"/>
                    <a:pt x="1115534" y="667207"/>
                  </a:cubicBezTo>
                  <a:lnTo>
                    <a:pt x="23041" y="667207"/>
                  </a:lnTo>
                  <a:cubicBezTo>
                    <a:pt x="10316" y="667207"/>
                    <a:pt x="0" y="656891"/>
                    <a:pt x="0" y="644166"/>
                  </a:cubicBezTo>
                  <a:lnTo>
                    <a:pt x="0" y="23041"/>
                  </a:lnTo>
                  <a:cubicBezTo>
                    <a:pt x="0" y="10316"/>
                    <a:pt x="10316" y="0"/>
                    <a:pt x="23041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138574" cy="75293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SERUM CREATININE AND EJECTION FRACTION ARE CRITICAL PREDICTORS.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010964" y="4205950"/>
            <a:ext cx="4619292" cy="3398998"/>
            <a:chOff x="0" y="0"/>
            <a:chExt cx="1118035" cy="8226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18035" cy="822680"/>
            </a:xfrm>
            <a:custGeom>
              <a:avLst/>
              <a:gdLst/>
              <a:ahLst/>
              <a:cxnLst/>
              <a:rect l="l" t="t" r="r" b="b"/>
              <a:pathLst>
                <a:path w="1118035" h="822680">
                  <a:moveTo>
                    <a:pt x="23464" y="0"/>
                  </a:moveTo>
                  <a:lnTo>
                    <a:pt x="1094571" y="0"/>
                  </a:lnTo>
                  <a:cubicBezTo>
                    <a:pt x="1107530" y="0"/>
                    <a:pt x="1118035" y="10505"/>
                    <a:pt x="1118035" y="23464"/>
                  </a:cubicBezTo>
                  <a:lnTo>
                    <a:pt x="1118035" y="799216"/>
                  </a:lnTo>
                  <a:cubicBezTo>
                    <a:pt x="1118035" y="805439"/>
                    <a:pt x="1115563" y="811407"/>
                    <a:pt x="1111162" y="815807"/>
                  </a:cubicBezTo>
                  <a:cubicBezTo>
                    <a:pt x="1106762" y="820208"/>
                    <a:pt x="1100794" y="822680"/>
                    <a:pt x="1094571" y="822680"/>
                  </a:cubicBezTo>
                  <a:lnTo>
                    <a:pt x="23464" y="822680"/>
                  </a:lnTo>
                  <a:cubicBezTo>
                    <a:pt x="17241" y="822680"/>
                    <a:pt x="11273" y="820208"/>
                    <a:pt x="6872" y="815807"/>
                  </a:cubicBezTo>
                  <a:cubicBezTo>
                    <a:pt x="2472" y="811407"/>
                    <a:pt x="0" y="805439"/>
                    <a:pt x="0" y="799216"/>
                  </a:cubicBezTo>
                  <a:lnTo>
                    <a:pt x="0" y="23464"/>
                  </a:lnTo>
                  <a:cubicBezTo>
                    <a:pt x="0" y="17241"/>
                    <a:pt x="2472" y="11273"/>
                    <a:pt x="6872" y="6872"/>
                  </a:cubicBezTo>
                  <a:cubicBezTo>
                    <a:pt x="11273" y="2472"/>
                    <a:pt x="17241" y="0"/>
                    <a:pt x="23464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118035" cy="90840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CONTROL CHARTS PROVIDE ACTIONABLE INSIGHTS FOR MONITORING.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640008" y="4527127"/>
            <a:ext cx="4619292" cy="2756644"/>
            <a:chOff x="0" y="0"/>
            <a:chExt cx="1118035" cy="667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18035" cy="667207"/>
            </a:xfrm>
            <a:custGeom>
              <a:avLst/>
              <a:gdLst/>
              <a:ahLst/>
              <a:cxnLst/>
              <a:rect l="l" t="t" r="r" b="b"/>
              <a:pathLst>
                <a:path w="1118035" h="667207">
                  <a:moveTo>
                    <a:pt x="23464" y="0"/>
                  </a:moveTo>
                  <a:lnTo>
                    <a:pt x="1094571" y="0"/>
                  </a:lnTo>
                  <a:cubicBezTo>
                    <a:pt x="1107530" y="0"/>
                    <a:pt x="1118035" y="10505"/>
                    <a:pt x="1118035" y="23464"/>
                  </a:cubicBezTo>
                  <a:lnTo>
                    <a:pt x="1118035" y="643743"/>
                  </a:lnTo>
                  <a:cubicBezTo>
                    <a:pt x="1118035" y="649966"/>
                    <a:pt x="1115563" y="655934"/>
                    <a:pt x="1111162" y="660334"/>
                  </a:cubicBezTo>
                  <a:cubicBezTo>
                    <a:pt x="1106762" y="664735"/>
                    <a:pt x="1100794" y="667207"/>
                    <a:pt x="1094571" y="667207"/>
                  </a:cubicBezTo>
                  <a:lnTo>
                    <a:pt x="23464" y="667207"/>
                  </a:lnTo>
                  <a:cubicBezTo>
                    <a:pt x="17241" y="667207"/>
                    <a:pt x="11273" y="664735"/>
                    <a:pt x="6872" y="660334"/>
                  </a:cubicBezTo>
                  <a:cubicBezTo>
                    <a:pt x="2472" y="655934"/>
                    <a:pt x="0" y="649966"/>
                    <a:pt x="0" y="643743"/>
                  </a:cubicBezTo>
                  <a:lnTo>
                    <a:pt x="0" y="23464"/>
                  </a:lnTo>
                  <a:cubicBezTo>
                    <a:pt x="0" y="17241"/>
                    <a:pt x="2472" y="11273"/>
                    <a:pt x="6872" y="6872"/>
                  </a:cubicBezTo>
                  <a:cubicBezTo>
                    <a:pt x="11273" y="2472"/>
                    <a:pt x="17241" y="0"/>
                    <a:pt x="23464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118035" cy="75293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SVD CONFIRMS VISUAL CLUSTERING OF SURVIVAL OUTCOMES.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6001211" y="5905449"/>
            <a:ext cx="10097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16" name="AutoShape 16"/>
          <p:cNvSpPr/>
          <p:nvPr/>
        </p:nvSpPr>
        <p:spPr>
          <a:xfrm>
            <a:off x="11630256" y="5905449"/>
            <a:ext cx="1009753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17" name="Freeform 17"/>
          <p:cNvSpPr/>
          <p:nvPr/>
        </p:nvSpPr>
        <p:spPr>
          <a:xfrm rot="-903381">
            <a:off x="15823089" y="758690"/>
            <a:ext cx="1608394" cy="2066861"/>
          </a:xfrm>
          <a:custGeom>
            <a:avLst/>
            <a:gdLst/>
            <a:ahLst/>
            <a:cxnLst/>
            <a:rect l="l" t="t" r="r" b="b"/>
            <a:pathLst>
              <a:path w="1608394" h="2066861">
                <a:moveTo>
                  <a:pt x="0" y="0"/>
                </a:moveTo>
                <a:lnTo>
                  <a:pt x="1608394" y="0"/>
                </a:lnTo>
                <a:lnTo>
                  <a:pt x="1608394" y="2066861"/>
                </a:lnTo>
                <a:lnTo>
                  <a:pt x="0" y="2066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3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7468913" y="-3041478"/>
            <a:ext cx="19580773" cy="10003995"/>
          </a:xfrm>
          <a:custGeom>
            <a:avLst/>
            <a:gdLst/>
            <a:ahLst/>
            <a:cxnLst/>
            <a:rect l="l" t="t" r="r" b="b"/>
            <a:pathLst>
              <a:path w="19580773" h="10003995">
                <a:moveTo>
                  <a:pt x="19580774" y="0"/>
                </a:moveTo>
                <a:lnTo>
                  <a:pt x="0" y="0"/>
                </a:lnTo>
                <a:lnTo>
                  <a:pt x="0" y="10003995"/>
                </a:lnTo>
                <a:lnTo>
                  <a:pt x="19580774" y="10003995"/>
                </a:lnTo>
                <a:lnTo>
                  <a:pt x="19580774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Freeform 3"/>
          <p:cNvSpPr/>
          <p:nvPr/>
        </p:nvSpPr>
        <p:spPr>
          <a:xfrm flipH="1">
            <a:off x="-7072917" y="2254660"/>
            <a:ext cx="19580773" cy="10003995"/>
          </a:xfrm>
          <a:custGeom>
            <a:avLst/>
            <a:gdLst/>
            <a:ahLst/>
            <a:cxnLst/>
            <a:rect l="l" t="t" r="r" b="b"/>
            <a:pathLst>
              <a:path w="19580773" h="10003995">
                <a:moveTo>
                  <a:pt x="19580774" y="0"/>
                </a:moveTo>
                <a:lnTo>
                  <a:pt x="0" y="0"/>
                </a:lnTo>
                <a:lnTo>
                  <a:pt x="0" y="10003995"/>
                </a:lnTo>
                <a:lnTo>
                  <a:pt x="19580774" y="10003995"/>
                </a:lnTo>
                <a:lnTo>
                  <a:pt x="19580774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4" name="Group 4"/>
          <p:cNvGrpSpPr/>
          <p:nvPr/>
        </p:nvGrpSpPr>
        <p:grpSpPr>
          <a:xfrm>
            <a:off x="886698" y="3606969"/>
            <a:ext cx="8257302" cy="3073063"/>
            <a:chOff x="0" y="0"/>
            <a:chExt cx="1998564" cy="7437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98564" cy="743792"/>
            </a:xfrm>
            <a:custGeom>
              <a:avLst/>
              <a:gdLst/>
              <a:ahLst/>
              <a:cxnLst/>
              <a:rect l="l" t="t" r="r" b="b"/>
              <a:pathLst>
                <a:path w="1998564" h="743792">
                  <a:moveTo>
                    <a:pt x="38441" y="0"/>
                  </a:moveTo>
                  <a:lnTo>
                    <a:pt x="1960123" y="0"/>
                  </a:lnTo>
                  <a:cubicBezTo>
                    <a:pt x="1970318" y="0"/>
                    <a:pt x="1980096" y="4050"/>
                    <a:pt x="1987305" y="11259"/>
                  </a:cubicBezTo>
                  <a:cubicBezTo>
                    <a:pt x="1994514" y="18468"/>
                    <a:pt x="1998564" y="28246"/>
                    <a:pt x="1998564" y="38441"/>
                  </a:cubicBezTo>
                  <a:lnTo>
                    <a:pt x="1998564" y="705351"/>
                  </a:lnTo>
                  <a:cubicBezTo>
                    <a:pt x="1998564" y="715546"/>
                    <a:pt x="1994514" y="725324"/>
                    <a:pt x="1987305" y="732533"/>
                  </a:cubicBezTo>
                  <a:cubicBezTo>
                    <a:pt x="1980096" y="739742"/>
                    <a:pt x="1970318" y="743792"/>
                    <a:pt x="1960123" y="743792"/>
                  </a:cubicBezTo>
                  <a:lnTo>
                    <a:pt x="38441" y="743792"/>
                  </a:lnTo>
                  <a:cubicBezTo>
                    <a:pt x="28246" y="743792"/>
                    <a:pt x="18468" y="739742"/>
                    <a:pt x="11259" y="732533"/>
                  </a:cubicBezTo>
                  <a:cubicBezTo>
                    <a:pt x="4050" y="725324"/>
                    <a:pt x="0" y="715546"/>
                    <a:pt x="0" y="705351"/>
                  </a:cubicBezTo>
                  <a:lnTo>
                    <a:pt x="0" y="38441"/>
                  </a:lnTo>
                  <a:cubicBezTo>
                    <a:pt x="0" y="28246"/>
                    <a:pt x="4050" y="18468"/>
                    <a:pt x="11259" y="11259"/>
                  </a:cubicBezTo>
                  <a:cubicBezTo>
                    <a:pt x="18468" y="4050"/>
                    <a:pt x="28246" y="0"/>
                    <a:pt x="38441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998564" cy="82951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Implications:</a:t>
              </a:r>
            </a:p>
            <a:p>
              <a:pPr marL="518160" lvl="1" indent="-259080" algn="ctr">
                <a:lnSpc>
                  <a:spcPts val="3359"/>
                </a:lnSpc>
                <a:buFont typeface="Arial"/>
                <a:buChar char="•"/>
              </a:pPr>
              <a:r>
                <a:rPr lang="en-US" sz="24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Improved patient monitoring through identified predictors.</a:t>
              </a:r>
            </a:p>
            <a:p>
              <a:pPr marL="518160" lvl="1" indent="-259080" algn="ctr">
                <a:lnSpc>
                  <a:spcPts val="3359"/>
                </a:lnSpc>
                <a:buFont typeface="Arial"/>
                <a:buChar char="•"/>
              </a:pPr>
              <a:r>
                <a:rPr lang="en-US" sz="24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Early intervention opportunities for high-risk patients.</a:t>
              </a:r>
            </a:p>
            <a:p>
              <a:pPr algn="ctr">
                <a:lnSpc>
                  <a:spcPts val="3359"/>
                </a:lnSpc>
              </a:pPr>
              <a:endParaRPr lang="en-US" sz="2400" b="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endParaRPr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9996661" y="1028700"/>
            <a:ext cx="6806795" cy="2722718"/>
            <a:chOff x="0" y="0"/>
            <a:chExt cx="6350000" cy="254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2540000"/>
            </a:xfrm>
            <a:custGeom>
              <a:avLst/>
              <a:gdLst/>
              <a:ahLst/>
              <a:cxnLst/>
              <a:rect l="l" t="t" r="r" b="b"/>
              <a:pathLst>
                <a:path w="6350000" h="2540000">
                  <a:moveTo>
                    <a:pt x="0" y="2159000"/>
                  </a:moveTo>
                  <a:lnTo>
                    <a:pt x="0" y="381000"/>
                  </a:lnTo>
                  <a:cubicBezTo>
                    <a:pt x="0" y="170180"/>
                    <a:pt x="170180" y="0"/>
                    <a:pt x="381000" y="0"/>
                  </a:cubicBezTo>
                  <a:lnTo>
                    <a:pt x="5969000" y="0"/>
                  </a:lnTo>
                  <a:cubicBezTo>
                    <a:pt x="6179820" y="0"/>
                    <a:pt x="6350000" y="170180"/>
                    <a:pt x="6350000" y="381000"/>
                  </a:cubicBezTo>
                  <a:lnTo>
                    <a:pt x="6350000" y="2159000"/>
                  </a:lnTo>
                  <a:cubicBezTo>
                    <a:pt x="6350000" y="2369820"/>
                    <a:pt x="6179820" y="2540000"/>
                    <a:pt x="5969000" y="2540000"/>
                  </a:cubicBezTo>
                  <a:lnTo>
                    <a:pt x="381000" y="2540000"/>
                  </a:lnTo>
                  <a:cubicBezTo>
                    <a:pt x="170180" y="2540000"/>
                    <a:pt x="0" y="2369820"/>
                    <a:pt x="0" y="2159000"/>
                  </a:cubicBezTo>
                  <a:close/>
                </a:path>
              </a:pathLst>
            </a:custGeom>
            <a:blipFill>
              <a:blip r:embed="rId4"/>
              <a:stretch>
                <a:fillRect t="-33281" b="-33281"/>
              </a:stretch>
            </a:blip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23002" y="5720126"/>
            <a:ext cx="7971143" cy="3073063"/>
            <a:chOff x="0" y="0"/>
            <a:chExt cx="1929303" cy="7437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9303" cy="743792"/>
            </a:xfrm>
            <a:custGeom>
              <a:avLst/>
              <a:gdLst/>
              <a:ahLst/>
              <a:cxnLst/>
              <a:rect l="l" t="t" r="r" b="b"/>
              <a:pathLst>
                <a:path w="1929303" h="743792">
                  <a:moveTo>
                    <a:pt x="39821" y="0"/>
                  </a:moveTo>
                  <a:lnTo>
                    <a:pt x="1889482" y="0"/>
                  </a:lnTo>
                  <a:cubicBezTo>
                    <a:pt x="1911475" y="0"/>
                    <a:pt x="1929303" y="17828"/>
                    <a:pt x="1929303" y="39821"/>
                  </a:cubicBezTo>
                  <a:lnTo>
                    <a:pt x="1929303" y="703971"/>
                  </a:lnTo>
                  <a:cubicBezTo>
                    <a:pt x="1929303" y="725963"/>
                    <a:pt x="1911475" y="743792"/>
                    <a:pt x="1889482" y="743792"/>
                  </a:cubicBezTo>
                  <a:lnTo>
                    <a:pt x="39821" y="743792"/>
                  </a:lnTo>
                  <a:cubicBezTo>
                    <a:pt x="17828" y="743792"/>
                    <a:pt x="0" y="725963"/>
                    <a:pt x="0" y="703971"/>
                  </a:cubicBezTo>
                  <a:lnTo>
                    <a:pt x="0" y="39821"/>
                  </a:lnTo>
                  <a:cubicBezTo>
                    <a:pt x="0" y="17828"/>
                    <a:pt x="17828" y="0"/>
                    <a:pt x="39821" y="0"/>
                  </a:cubicBezTo>
                  <a:close/>
                </a:path>
              </a:pathLst>
            </a:custGeom>
            <a:solidFill>
              <a:srgbClr val="2667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929303" cy="82951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Future Work:</a:t>
              </a:r>
            </a:p>
            <a:p>
              <a:pPr marL="518160" lvl="1" indent="-259080" algn="ctr">
                <a:lnSpc>
                  <a:spcPts val="3359"/>
                </a:lnSpc>
                <a:buFont typeface="Arial"/>
                <a:buChar char="•"/>
              </a:pPr>
              <a:r>
                <a:rPr lang="en-US" sz="24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Use machine learning for enhanced predictions.</a:t>
              </a:r>
            </a:p>
            <a:p>
              <a:pPr marL="518160" lvl="1" indent="-259080" algn="ctr">
                <a:lnSpc>
                  <a:spcPts val="3359"/>
                </a:lnSpc>
                <a:buFont typeface="Arial"/>
                <a:buChar char="•"/>
              </a:pPr>
              <a:r>
                <a:rPr lang="en-US" sz="2400" b="1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Expand analysis to larger, diverse datasets.</a:t>
              </a:r>
            </a:p>
            <a:p>
              <a:pPr algn="ctr">
                <a:lnSpc>
                  <a:spcPts val="3359"/>
                </a:lnSpc>
              </a:pPr>
              <a:endParaRPr lang="en-US" sz="2400" b="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1488754"/>
            <a:ext cx="9138714" cy="1266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8499" b="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DISCUSSION</a:t>
            </a:r>
          </a:p>
        </p:txBody>
      </p:sp>
      <p:sp>
        <p:nvSpPr>
          <p:cNvPr id="13" name="Freeform 13"/>
          <p:cNvSpPr/>
          <p:nvPr/>
        </p:nvSpPr>
        <p:spPr>
          <a:xfrm rot="-622464">
            <a:off x="3605717" y="7869320"/>
            <a:ext cx="1841019" cy="1847738"/>
          </a:xfrm>
          <a:custGeom>
            <a:avLst/>
            <a:gdLst/>
            <a:ahLst/>
            <a:cxnLst/>
            <a:rect l="l" t="t" r="r" b="b"/>
            <a:pathLst>
              <a:path w="1841019" h="1847738">
                <a:moveTo>
                  <a:pt x="0" y="0"/>
                </a:moveTo>
                <a:lnTo>
                  <a:pt x="1841019" y="0"/>
                </a:lnTo>
                <a:lnTo>
                  <a:pt x="1841019" y="1847738"/>
                </a:lnTo>
                <a:lnTo>
                  <a:pt x="0" y="1847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421</Words>
  <Application>Microsoft Office PowerPoint</Application>
  <PresentationFormat>Custom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Codec Pro Bold</vt:lpstr>
      <vt:lpstr>Codec Pro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Presentation</dc:title>
  <dc:creator>Muhammad Adeel</dc:creator>
  <cp:lastModifiedBy>Muhammad Adeel</cp:lastModifiedBy>
  <cp:revision>2</cp:revision>
  <dcterms:created xsi:type="dcterms:W3CDTF">2006-08-16T00:00:00Z</dcterms:created>
  <dcterms:modified xsi:type="dcterms:W3CDTF">2024-12-27T05:33:27Z</dcterms:modified>
  <dc:identifier>DAGabb_zQhQ</dc:identifier>
</cp:coreProperties>
</file>