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8" r:id="rId2"/>
    <p:sldId id="279" r:id="rId3"/>
    <p:sldId id="282" r:id="rId4"/>
    <p:sldId id="283" r:id="rId5"/>
    <p:sldId id="284" r:id="rId6"/>
    <p:sldId id="301" r:id="rId7"/>
    <p:sldId id="288" r:id="rId8"/>
    <p:sldId id="289" r:id="rId9"/>
    <p:sldId id="290" r:id="rId10"/>
    <p:sldId id="291" r:id="rId11"/>
    <p:sldId id="292" r:id="rId12"/>
    <p:sldId id="294" r:id="rId13"/>
    <p:sldId id="303" r:id="rId14"/>
    <p:sldId id="295" r:id="rId15"/>
    <p:sldId id="296" r:id="rId16"/>
    <p:sldId id="297" r:id="rId17"/>
    <p:sldId id="298" r:id="rId18"/>
    <p:sldId id="299" r:id="rId19"/>
    <p:sldId id="305" r:id="rId20"/>
    <p:sldId id="306" r:id="rId21"/>
    <p:sldId id="307" r:id="rId22"/>
    <p:sldId id="308" r:id="rId23"/>
    <p:sldId id="302" r:id="rId24"/>
    <p:sldId id="304" r:id="rId25"/>
    <p:sldId id="309" r:id="rId26"/>
    <p:sldId id="310" r:id="rId27"/>
    <p:sldId id="311" r:id="rId28"/>
    <p:sldId id="312" r:id="rId29"/>
    <p:sldId id="31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4F513-D512-4A6B-8390-42F7C2E93A8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BB33E-AE3C-443D-9C81-6DFAF7573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08106" indent="-272348"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89393" indent="-217879"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525151" indent="-217879"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960908" indent="-217879"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96665" indent="-217879" defTabSz="913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832423" indent="-217879" defTabSz="913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268180" indent="-217879" defTabSz="913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703937" indent="-217879" defTabSz="913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0B31230-4824-4764-AC68-8CEFBFFE4885}" type="slidenum">
              <a:rPr lang="en-GB" smtClean="0">
                <a:latin typeface="Arial" charset="0"/>
              </a:rPr>
              <a:pPr eaLnBrk="1" hangingPunct="1"/>
              <a:t>9</a:t>
            </a:fld>
            <a:endParaRPr lang="en-GB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08106" indent="-272348"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89393" indent="-217879"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525151" indent="-217879"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960908" indent="-217879"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96665" indent="-217879" defTabSz="913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832423" indent="-217879" defTabSz="913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268180" indent="-217879" defTabSz="913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703937" indent="-217879" defTabSz="913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BBA1C01-1E97-481D-B62F-B3DFB1F4CDEB}" type="slidenum">
              <a:rPr lang="en-GB" smtClean="0">
                <a:latin typeface="Arial" charset="0"/>
              </a:rPr>
              <a:pPr eaLnBrk="1" hangingPunct="1"/>
              <a:t>11</a:t>
            </a:fld>
            <a:endParaRPr lang="en-GB" smtClean="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08106" indent="-272348"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89393" indent="-217879"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525151" indent="-217879"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960908" indent="-217879"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96665" indent="-217879" defTabSz="913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832423" indent="-217879" defTabSz="913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268180" indent="-217879" defTabSz="913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703937" indent="-217879" defTabSz="913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4515901-6525-4D39-874D-721FD231E384}" type="slidenum">
              <a:rPr lang="en-GB" smtClean="0">
                <a:latin typeface="Arial" charset="0"/>
              </a:rPr>
              <a:pPr eaLnBrk="1" hangingPunct="1"/>
              <a:t>12</a:t>
            </a:fld>
            <a:endParaRPr lang="en-GB" smtClean="0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08106" indent="-272348"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89393" indent="-217879"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525151" indent="-217879"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960908" indent="-217879" defTabSz="91388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96665" indent="-217879" defTabSz="913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832423" indent="-217879" defTabSz="913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268180" indent="-217879" defTabSz="913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703937" indent="-217879" defTabSz="913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F262A00-6960-4A6C-9678-E47673790A67}" type="slidenum">
              <a:rPr lang="en-GB" smtClean="0">
                <a:latin typeface="Arial" charset="0"/>
              </a:rPr>
              <a:pPr eaLnBrk="1" hangingPunct="1"/>
              <a:t>14</a:t>
            </a:fld>
            <a:endParaRPr lang="en-GB" smtClean="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4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08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DDA43-6F95-441A-8E8F-7CC910E5A2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21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4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9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5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6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4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0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6670-1F53-4189-81D4-666E8D7B68B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9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ajeed@hot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T524/" TargetMode="External"/><Relationship Id="rId2" Type="http://schemas.openxmlformats.org/officeDocument/2006/relationships/hyperlink" Target="https://sites.google.com/site/CT52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tec.org/loyola/kb/c3_s2.htm" TargetMode="External"/><Relationship Id="rId5" Type="http://schemas.openxmlformats.org/officeDocument/2006/relationships/hyperlink" Target="http://expertise2go.com/webesie/e2gdoc/" TargetMode="External"/><Relationship Id="rId4" Type="http://schemas.openxmlformats.org/officeDocument/2006/relationships/hyperlink" Target="http://www.wtec.org/loyola/kb/c1_s1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Dr. </a:t>
            </a:r>
            <a:r>
              <a:rPr lang="en-US" dirty="0" err="1"/>
              <a:t>Najeed</a:t>
            </a:r>
            <a:r>
              <a:rPr lang="en-US" dirty="0"/>
              <a:t> Ahmed Khan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000" dirty="0"/>
              <a:t>Area of specialization: </a:t>
            </a:r>
            <a:br>
              <a:rPr lang="en-US" sz="2000" dirty="0"/>
            </a:br>
            <a:r>
              <a:rPr lang="en-US" dirty="0"/>
              <a:t>		</a:t>
            </a:r>
            <a:r>
              <a:rPr lang="en-US" dirty="0" smtClean="0"/>
              <a:t>    Artificial </a:t>
            </a:r>
            <a:r>
              <a:rPr lang="en-US" dirty="0"/>
              <a:t>Intelligence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       Computer Vision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 smtClean="0">
                <a:hlinkClick r:id="rId2"/>
              </a:rPr>
              <a:t>najeed@hotmail.com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Department of Computer Science &amp; IT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/>
              <a:t>NED University of Engineering &amp; Technology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15811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1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4013"/>
            <a:ext cx="8578850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2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468313"/>
            <a:ext cx="8496300" cy="6172200"/>
          </a:xfrm>
        </p:spPr>
      </p:pic>
    </p:spTree>
    <p:extLst>
      <p:ext uri="{BB962C8B-B14F-4D97-AF65-F5344CB8AC3E}">
        <p14:creationId xmlns:p14="http://schemas.microsoft.com/office/powerpoint/2010/main" val="39068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921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1625"/>
            <a:ext cx="8569325" cy="630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human intelligence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–</a:t>
            </a:r>
            <a:r>
              <a:rPr lang="en-US" dirty="0"/>
              <a:t>Learn from experience</a:t>
            </a:r>
          </a:p>
          <a:p>
            <a:pPr marL="0" indent="0">
              <a:buNone/>
            </a:pPr>
            <a:r>
              <a:rPr lang="en-US" dirty="0"/>
              <a:t>–Apply knowledge acquired from experience</a:t>
            </a:r>
          </a:p>
          <a:p>
            <a:pPr marL="0" indent="0">
              <a:buNone/>
            </a:pPr>
            <a:r>
              <a:rPr lang="en-US" dirty="0"/>
              <a:t>–Handle complex situations</a:t>
            </a:r>
          </a:p>
          <a:p>
            <a:pPr marL="0" indent="0">
              <a:buNone/>
            </a:pPr>
            <a:r>
              <a:rPr lang="en-US" dirty="0"/>
              <a:t>–Solve problems when important information is missing</a:t>
            </a:r>
          </a:p>
          <a:p>
            <a:pPr marL="0" indent="0">
              <a:buNone/>
            </a:pPr>
            <a:r>
              <a:rPr lang="en-US" dirty="0"/>
              <a:t>–Determine what is important</a:t>
            </a:r>
          </a:p>
          <a:p>
            <a:pPr marL="0" indent="0">
              <a:buNone/>
            </a:pPr>
            <a:r>
              <a:rPr lang="en-US" dirty="0"/>
              <a:t>–React quickly and correctly to a new situation</a:t>
            </a:r>
          </a:p>
          <a:p>
            <a:pPr marL="0" indent="0">
              <a:buNone/>
            </a:pPr>
            <a:r>
              <a:rPr lang="en-US" dirty="0"/>
              <a:t>–Understand visual images</a:t>
            </a:r>
          </a:p>
          <a:p>
            <a:pPr marL="0" indent="0">
              <a:buNone/>
            </a:pPr>
            <a:r>
              <a:rPr lang="en-US" dirty="0"/>
              <a:t>–Process and manipulate symbols</a:t>
            </a:r>
          </a:p>
          <a:p>
            <a:pPr marL="0" indent="0">
              <a:buNone/>
            </a:pPr>
            <a:r>
              <a:rPr lang="en-US" dirty="0"/>
              <a:t>–Be creative and imaginative</a:t>
            </a:r>
          </a:p>
          <a:p>
            <a:pPr marL="0" indent="0">
              <a:buNone/>
            </a:pPr>
            <a:r>
              <a:rPr lang="en-US" dirty="0"/>
              <a:t>–Use heuristics</a:t>
            </a:r>
          </a:p>
        </p:txBody>
      </p:sp>
    </p:spTree>
    <p:extLst>
      <p:ext uri="{BB962C8B-B14F-4D97-AF65-F5344CB8AC3E}">
        <p14:creationId xmlns:p14="http://schemas.microsoft.com/office/powerpoint/2010/main" val="217047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60350"/>
            <a:ext cx="8621712" cy="635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6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2514600"/>
            <a:ext cx="7542212" cy="1366837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 of AI</a:t>
            </a:r>
          </a:p>
        </p:txBody>
      </p:sp>
      <p:pic>
        <p:nvPicPr>
          <p:cNvPr id="1126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69013" y="836613"/>
            <a:ext cx="2606675" cy="4781550"/>
          </a:xfrm>
        </p:spPr>
      </p:pic>
    </p:spTree>
    <p:extLst>
      <p:ext uri="{BB962C8B-B14F-4D97-AF65-F5344CB8AC3E}">
        <p14:creationId xmlns:p14="http://schemas.microsoft.com/office/powerpoint/2010/main" val="32760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738188"/>
            <a:ext cx="8027148" cy="596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755650" y="323850"/>
            <a:ext cx="1867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Applications of AI</a:t>
            </a:r>
          </a:p>
        </p:txBody>
      </p:sp>
    </p:spTree>
    <p:extLst>
      <p:ext uri="{BB962C8B-B14F-4D97-AF65-F5344CB8AC3E}">
        <p14:creationId xmlns:p14="http://schemas.microsoft.com/office/powerpoint/2010/main" val="26475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63563"/>
            <a:ext cx="8208962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611188" y="179388"/>
            <a:ext cx="1867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Applications of AI</a:t>
            </a:r>
          </a:p>
        </p:txBody>
      </p:sp>
    </p:spTree>
    <p:extLst>
      <p:ext uri="{BB962C8B-B14F-4D97-AF65-F5344CB8AC3E}">
        <p14:creationId xmlns:p14="http://schemas.microsoft.com/office/powerpoint/2010/main" val="20049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20738"/>
            <a:ext cx="799147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684213" y="439738"/>
            <a:ext cx="1867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Applications of AI</a:t>
            </a:r>
          </a:p>
        </p:txBody>
      </p:sp>
    </p:spTree>
    <p:extLst>
      <p:ext uri="{BB962C8B-B14F-4D97-AF65-F5344CB8AC3E}">
        <p14:creationId xmlns:p14="http://schemas.microsoft.com/office/powerpoint/2010/main" val="5811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/>
              <a:t>Applications of AI</a:t>
            </a:r>
            <a:br>
              <a:rPr lang="en-US" sz="2400" b="1" dirty="0"/>
            </a:br>
            <a:r>
              <a:rPr lang="en-US" sz="2700" dirty="0" smtClean="0"/>
              <a:t>: Medicine/Genetics</a:t>
            </a:r>
            <a:br>
              <a:rPr lang="en-US" sz="27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Diagnosis</a:t>
            </a:r>
          </a:p>
          <a:p>
            <a:pPr marL="0" indent="0">
              <a:buNone/>
            </a:pPr>
            <a:r>
              <a:rPr lang="en-US" dirty="0"/>
              <a:t>– radiology - read X rays, CAT scans</a:t>
            </a:r>
          </a:p>
          <a:p>
            <a:pPr marL="0" indent="0">
              <a:buNone/>
            </a:pPr>
            <a:r>
              <a:rPr lang="en-US" dirty="0"/>
              <a:t>– pathology - read biopsies</a:t>
            </a:r>
          </a:p>
          <a:p>
            <a:pPr marL="0" indent="0">
              <a:buNone/>
            </a:pPr>
            <a:r>
              <a:rPr lang="en-US" dirty="0"/>
              <a:t>• Remote and </a:t>
            </a:r>
            <a:r>
              <a:rPr lang="en-US" dirty="0" err="1"/>
              <a:t>tele</a:t>
            </a:r>
            <a:r>
              <a:rPr lang="en-US" dirty="0"/>
              <a:t>-medicine</a:t>
            </a:r>
          </a:p>
          <a:p>
            <a:pPr marL="0" indent="0">
              <a:buNone/>
            </a:pPr>
            <a:r>
              <a:rPr lang="en-US" dirty="0"/>
              <a:t>• Virtual reality surgical assistance</a:t>
            </a:r>
          </a:p>
          <a:p>
            <a:pPr marL="0" indent="0">
              <a:buNone/>
            </a:pPr>
            <a:r>
              <a:rPr lang="en-US" dirty="0"/>
              <a:t>– project images onto head during brain surgery</a:t>
            </a:r>
          </a:p>
          <a:p>
            <a:pPr marL="0" indent="0">
              <a:buNone/>
            </a:pPr>
            <a:r>
              <a:rPr lang="en-US" dirty="0"/>
              <a:t>• Genetics: microarray analysis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5412"/>
            <a:ext cx="2057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185412"/>
            <a:ext cx="2101218" cy="140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21383"/>
            <a:ext cx="2286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3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We </a:t>
            </a:r>
            <a:r>
              <a:rPr lang="en-US" sz="4000" dirty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are </a:t>
            </a:r>
            <a:r>
              <a:rPr lang="en-US" sz="40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here to learn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	</a:t>
            </a:r>
            <a:br>
              <a:rPr lang="en-US" sz="54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</a:br>
            <a:r>
              <a:rPr lang="en-US" sz="54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/>
            </a:r>
            <a:br>
              <a:rPr lang="en-US" sz="54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</a:br>
            <a:r>
              <a:rPr lang="en-US" sz="54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			  </a:t>
            </a:r>
          </a:p>
          <a:p>
            <a:pPr marL="0" indent="0">
              <a:buNone/>
            </a:pPr>
            <a:r>
              <a:rPr lang="en-US" sz="5400" dirty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	</a:t>
            </a:r>
            <a:r>
              <a:rPr lang="en-US" sz="54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		  </a:t>
            </a:r>
            <a:r>
              <a:rPr lang="en-US" sz="40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CT-524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Knowledge </a:t>
            </a:r>
            <a:r>
              <a:rPr lang="en-US" sz="4000" dirty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B</a:t>
            </a:r>
            <a:r>
              <a:rPr lang="en-US" sz="40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ased System</a:t>
            </a:r>
            <a:endParaRPr lang="en-US" dirty="0"/>
          </a:p>
        </p:txBody>
      </p:sp>
      <p:pic>
        <p:nvPicPr>
          <p:cNvPr id="2051" name="Picture 3" descr="C:\Users\Dr. Najeed A. Khan\Desktop\Capture_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2209800" cy="243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8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Applications of AI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Transportation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46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Traffic safety and control</a:t>
            </a:r>
          </a:p>
          <a:p>
            <a:pPr marL="0" indent="0">
              <a:buNone/>
            </a:pPr>
            <a:r>
              <a:rPr lang="en-US" dirty="0"/>
              <a:t>– detection and ticketing of </a:t>
            </a:r>
            <a:r>
              <a:rPr lang="en-US" dirty="0" smtClean="0"/>
              <a:t>speeding vehicles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vehicle counting for flow control’</a:t>
            </a:r>
          </a:p>
          <a:p>
            <a:pPr marL="0" indent="0">
              <a:buNone/>
            </a:pPr>
            <a:r>
              <a:rPr lang="en-US" dirty="0"/>
              <a:t>• Robot drivers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7848600" cy="244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5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Applications of AI</a:t>
            </a:r>
            <a:br>
              <a:rPr lang="en-US" sz="1600" b="1" dirty="0"/>
            </a:br>
            <a:r>
              <a:rPr lang="en-US" dirty="0" smtClean="0"/>
              <a:t>Agriculture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Safety and quality inspection</a:t>
            </a:r>
          </a:p>
          <a:p>
            <a:pPr marL="0" indent="0">
              <a:buNone/>
            </a:pPr>
            <a:r>
              <a:rPr lang="en-US" dirty="0"/>
              <a:t>– sorting by size - </a:t>
            </a:r>
            <a:r>
              <a:rPr lang="en-US" dirty="0" smtClean="0"/>
              <a:t>Oranges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sorting by shape - potatoes</a:t>
            </a:r>
          </a:p>
          <a:p>
            <a:pPr marL="0" indent="0">
              <a:buNone/>
            </a:pPr>
            <a:r>
              <a:rPr lang="en-US" dirty="0"/>
              <a:t>– identifying </a:t>
            </a:r>
            <a:r>
              <a:rPr lang="en-US" dirty="0" smtClean="0"/>
              <a:t>defects: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blemishes on fruit, rot in</a:t>
            </a:r>
          </a:p>
          <a:p>
            <a:pPr marL="0" indent="0">
              <a:buNone/>
            </a:pPr>
            <a:r>
              <a:rPr lang="en-US" dirty="0"/>
              <a:t>potatoes</a:t>
            </a:r>
          </a:p>
          <a:p>
            <a:pPr marL="0" indent="0">
              <a:buNone/>
            </a:pPr>
            <a:r>
              <a:rPr lang="en-US" dirty="0"/>
              <a:t>– disease monitoring - </a:t>
            </a:r>
            <a:r>
              <a:rPr lang="en-US" dirty="0" smtClean="0"/>
              <a:t>chickens</a:t>
            </a:r>
            <a:endParaRPr lang="en-US" dirty="0"/>
          </a:p>
        </p:txBody>
      </p:sp>
      <p:pic>
        <p:nvPicPr>
          <p:cNvPr id="3074" name="Picture 2" descr="C:\Users\Dr. Najeed A. Khan\Desktop\Agriculture_CV_p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57" y="1295400"/>
            <a:ext cx="2772243" cy="347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/>
              <a:t>Applications of AI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Vision robotics a company in California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Robotic farming equipment</a:t>
            </a:r>
          </a:p>
          <a:p>
            <a:pPr marL="0" indent="0">
              <a:buNone/>
            </a:pPr>
            <a:r>
              <a:rPr lang="en-US" dirty="0"/>
              <a:t>– robotic harvesters - apple pickers, </a:t>
            </a:r>
            <a:r>
              <a:rPr lang="en-US" dirty="0" smtClean="0"/>
              <a:t>orange, pickers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9" name="Picture 3" descr="C:\Users\Dr. Najeed A. Khan\Desktop\Agriculture_CV_pi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6143625" cy="389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5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Branches of A. 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7789"/>
            <a:ext cx="7239000" cy="485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083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2438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Robotics</a:t>
            </a:r>
            <a:br>
              <a:rPr lang="en-US" b="1" dirty="0"/>
            </a:br>
            <a:r>
              <a:rPr lang="en-US" dirty="0"/>
              <a:t>Mechanical and computer devices that performs tedious tasks with high precision.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05200"/>
            <a:ext cx="1828800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340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Capture, store, and manipulate visual images and pictures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452" y="5277890"/>
            <a:ext cx="2253452" cy="142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452" y="2546747"/>
            <a:ext cx="2089948" cy="248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2667000"/>
            <a:ext cx="6217359" cy="23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575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/>
              </a:rPr>
              <a:t>		Natural </a:t>
            </a:r>
            <a:r>
              <a:rPr lang="en-US" b="1" dirty="0">
                <a:latin typeface="Times New Roman"/>
              </a:rPr>
              <a:t>Language </a:t>
            </a:r>
            <a:r>
              <a:rPr lang="en-US" b="1" dirty="0" smtClean="0">
                <a:latin typeface="Times New Roman"/>
              </a:rPr>
              <a:t>Processing</a:t>
            </a:r>
          </a:p>
          <a:p>
            <a:pPr marL="0" indent="0">
              <a:buNone/>
            </a:pPr>
            <a:endParaRPr lang="en-US" b="1" dirty="0">
              <a:latin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</a:rPr>
              <a:t>Computers understand and react to statements and commands made in a “</a:t>
            </a:r>
            <a:r>
              <a:rPr lang="en-US" dirty="0" smtClean="0">
                <a:latin typeface="Times New Roman"/>
              </a:rPr>
              <a:t>natural” language</a:t>
            </a:r>
            <a:r>
              <a:rPr lang="en-US" dirty="0">
                <a:latin typeface="Times New Roman"/>
              </a:rPr>
              <a:t>, such as </a:t>
            </a:r>
            <a:r>
              <a:rPr lang="en-US" dirty="0" smtClean="0">
                <a:latin typeface="Times New Roman"/>
              </a:rPr>
              <a:t>English.</a:t>
            </a:r>
          </a:p>
          <a:p>
            <a:pPr marL="0" indent="0">
              <a:buNone/>
            </a:pPr>
            <a:r>
              <a:rPr lang="en-US" dirty="0" smtClean="0">
                <a:latin typeface="Times New Roman"/>
              </a:rPr>
              <a:t>e.g. Windows 7 OS supports speech recognition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24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Learning System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799"/>
            <a:ext cx="7924800" cy="39624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Computer </a:t>
            </a:r>
            <a:r>
              <a:rPr lang="en-US" dirty="0"/>
              <a:t>changes how it functions or reacts to situations based on feedback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e.g. Automatic intelligent door system</a:t>
            </a:r>
          </a:p>
          <a:p>
            <a:pPr marL="0" indent="0">
              <a:buNone/>
            </a:pPr>
            <a:r>
              <a:rPr lang="en-US" dirty="0" smtClean="0"/>
              <a:t>        Intelligent fire alarms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33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/>
              </a:rPr>
              <a:t>Expert System</a:t>
            </a:r>
            <a:r>
              <a:rPr lang="en-US" sz="3200" b="1" dirty="0"/>
              <a:t>/</a:t>
            </a:r>
            <a:r>
              <a:rPr lang="en-US" sz="3200" dirty="0" smtClean="0">
                <a:latin typeface="Times New Roman"/>
              </a:rPr>
              <a:t>Knowledge </a:t>
            </a:r>
            <a:r>
              <a:rPr lang="en-US" sz="3200" dirty="0">
                <a:latin typeface="Times New Roman"/>
              </a:rPr>
              <a:t>based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Stores </a:t>
            </a:r>
            <a:r>
              <a:rPr lang="en-US" dirty="0"/>
              <a:t>knowledge and makes inferences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e.g. Eliza </a:t>
            </a:r>
            <a:r>
              <a:rPr lang="en-US" dirty="0"/>
              <a:t>(ES</a:t>
            </a:r>
            <a:r>
              <a:rPr lang="en-US" dirty="0" smtClean="0"/>
              <a:t>)</a:t>
            </a:r>
          </a:p>
          <a:p>
            <a:r>
              <a:rPr lang="en-US" dirty="0">
                <a:solidFill>
                  <a:schemeClr val="tx2"/>
                </a:solidFill>
              </a:rPr>
              <a:t>H:  Men are all alike</a:t>
            </a:r>
          </a:p>
          <a:p>
            <a:r>
              <a:rPr lang="en-US" dirty="0">
                <a:solidFill>
                  <a:schemeClr val="tx2"/>
                </a:solidFill>
              </a:rPr>
              <a:t>E:  In what way?</a:t>
            </a:r>
          </a:p>
          <a:p>
            <a:r>
              <a:rPr lang="en-US" dirty="0">
                <a:solidFill>
                  <a:schemeClr val="tx2"/>
                </a:solidFill>
              </a:rPr>
              <a:t>H:  They’re always bugging us about something or another.</a:t>
            </a:r>
          </a:p>
          <a:p>
            <a:r>
              <a:rPr lang="en-US" dirty="0">
                <a:solidFill>
                  <a:schemeClr val="tx2"/>
                </a:solidFill>
              </a:rPr>
              <a:t>E:  Can you be more specific?</a:t>
            </a:r>
          </a:p>
          <a:p>
            <a:r>
              <a:rPr lang="en-US" dirty="0">
                <a:solidFill>
                  <a:schemeClr val="tx2"/>
                </a:solidFill>
              </a:rPr>
              <a:t>H:  Well, my boyfriend made me come here.</a:t>
            </a:r>
          </a:p>
          <a:p>
            <a:r>
              <a:rPr lang="en-US" dirty="0">
                <a:solidFill>
                  <a:schemeClr val="tx2"/>
                </a:solidFill>
              </a:rPr>
              <a:t>E:  Your boyfriend made you come here?</a:t>
            </a:r>
          </a:p>
          <a:p>
            <a:r>
              <a:rPr lang="en-US" dirty="0">
                <a:solidFill>
                  <a:schemeClr val="tx2"/>
                </a:solidFill>
              </a:rPr>
              <a:t>H:  He says I’m depressed much of the time.</a:t>
            </a:r>
          </a:p>
          <a:p>
            <a:r>
              <a:rPr lang="en-US" dirty="0">
                <a:solidFill>
                  <a:schemeClr val="tx2"/>
                </a:solidFill>
              </a:rPr>
              <a:t>E:  I am sorry to hear you are depressed.</a:t>
            </a:r>
          </a:p>
          <a:p>
            <a:r>
              <a:rPr lang="en-US" dirty="0">
                <a:solidFill>
                  <a:schemeClr val="tx2"/>
                </a:solidFill>
              </a:rPr>
              <a:t>H:  It’s true.  I am unhappy.</a:t>
            </a:r>
          </a:p>
          <a:p>
            <a:r>
              <a:rPr lang="en-US" dirty="0">
                <a:solidFill>
                  <a:schemeClr val="tx2"/>
                </a:solidFill>
              </a:rPr>
              <a:t>E:  Do you think coming here will help you not to be unhappy?</a:t>
            </a:r>
          </a:p>
          <a:p>
            <a:r>
              <a:rPr lang="en-US" dirty="0">
                <a:solidFill>
                  <a:schemeClr val="tx2"/>
                </a:solidFill>
              </a:rPr>
              <a:t>H:  I need some help, that much seems certain.</a:t>
            </a:r>
          </a:p>
          <a:p>
            <a:r>
              <a:rPr lang="en-US" dirty="0">
                <a:solidFill>
                  <a:schemeClr val="tx2"/>
                </a:solidFill>
              </a:rPr>
              <a:t>E:  What would it mean to you if you got some help?</a:t>
            </a:r>
          </a:p>
          <a:p>
            <a:r>
              <a:rPr lang="en-US" dirty="0">
                <a:solidFill>
                  <a:schemeClr val="tx2"/>
                </a:solidFill>
              </a:rPr>
              <a:t>H:  Perhaps I could learn to get along with  my mother.</a:t>
            </a:r>
          </a:p>
          <a:p>
            <a:r>
              <a:rPr lang="en-US" dirty="0">
                <a:solidFill>
                  <a:schemeClr val="tx2"/>
                </a:solidFill>
              </a:rPr>
              <a:t>E:  Tell me more about your family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5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CD00"/>
                </a:solidFill>
                <a:latin typeface="Times New Roman"/>
              </a:rPr>
              <a:t>Knowledge based </a:t>
            </a:r>
            <a:r>
              <a:rPr lang="en-US" sz="4000" dirty="0" smtClean="0">
                <a:solidFill>
                  <a:srgbClr val="FFCD00"/>
                </a:solidFill>
                <a:latin typeface="Times New Roman"/>
              </a:rPr>
              <a:t>system</a:t>
            </a:r>
            <a:br>
              <a:rPr lang="en-US" sz="4000" dirty="0" smtClean="0">
                <a:solidFill>
                  <a:srgbClr val="FFCD00"/>
                </a:solidFill>
                <a:latin typeface="Times New Roman"/>
              </a:rPr>
            </a:br>
            <a:r>
              <a:rPr lang="en-US" sz="4000" dirty="0" smtClean="0">
                <a:solidFill>
                  <a:srgbClr val="FFCD00"/>
                </a:solidFill>
                <a:latin typeface="Times New Roman"/>
              </a:rPr>
              <a:t>(</a:t>
            </a:r>
            <a:r>
              <a:rPr lang="en-US" sz="4000" dirty="0">
                <a:solidFill>
                  <a:srgbClr val="FFCD00"/>
                </a:solidFill>
                <a:latin typeface="Times New Roman"/>
              </a:rPr>
              <a:t>Introduction)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name Expert Systems was derived from the term knowledge-base expert systems.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ES </a:t>
            </a:r>
            <a:r>
              <a:rPr lang="en-US" dirty="0"/>
              <a:t>is a system that employs human knowledge captured in a computer to solve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MT"/>
              </a:rPr>
              <a:t>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MT"/>
              </a:rPr>
              <a:t>Thursday</a:t>
            </a:r>
            <a:endParaRPr lang="en-US" dirty="0">
              <a:latin typeface="ArialMT"/>
            </a:endParaRPr>
          </a:p>
          <a:p>
            <a:pPr marL="0" indent="0">
              <a:buNone/>
            </a:pPr>
            <a:r>
              <a:rPr lang="en-US" dirty="0">
                <a:latin typeface="ArialMT"/>
              </a:rPr>
              <a:t>1800 – 2100 hrs.</a:t>
            </a:r>
          </a:p>
          <a:p>
            <a:pPr marL="0" indent="0">
              <a:buNone/>
            </a:pPr>
            <a:endParaRPr lang="en-US" dirty="0">
              <a:latin typeface="ArialMT"/>
            </a:endParaRPr>
          </a:p>
          <a:p>
            <a:r>
              <a:rPr lang="en-US" dirty="0">
                <a:latin typeface="ArialMT"/>
              </a:rPr>
              <a:t>Grading</a:t>
            </a:r>
          </a:p>
          <a:p>
            <a:pPr marL="0" indent="0">
              <a:buNone/>
            </a:pPr>
            <a:r>
              <a:rPr lang="en-US" dirty="0">
                <a:latin typeface="ArialMT"/>
              </a:rPr>
              <a:t>Sessional  40%</a:t>
            </a:r>
          </a:p>
          <a:p>
            <a:pPr marL="0" indent="0">
              <a:buNone/>
            </a:pPr>
            <a:r>
              <a:rPr lang="en-US" dirty="0">
                <a:latin typeface="ArialMT"/>
              </a:rPr>
              <a:t>– Assignment / Project, Quizzes, Attendance</a:t>
            </a:r>
          </a:p>
          <a:p>
            <a:pPr marL="0" indent="0">
              <a:buNone/>
            </a:pPr>
            <a:r>
              <a:rPr lang="en-US" dirty="0">
                <a:latin typeface="ArialMT"/>
              </a:rPr>
              <a:t>Final 60%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Introduction to </a:t>
            </a:r>
          </a:p>
          <a:p>
            <a:pPr marL="0" indent="0">
              <a:buNone/>
            </a:pPr>
            <a:r>
              <a:rPr lang="en-US" dirty="0" smtClean="0"/>
              <a:t>Artificial Intelligence And Expert Systems</a:t>
            </a:r>
          </a:p>
          <a:p>
            <a:pPr marL="0" indent="0">
              <a:buNone/>
            </a:pPr>
            <a:r>
              <a:rPr lang="en-US" dirty="0" smtClean="0"/>
              <a:t>		    DAN W. PATTERNSON</a:t>
            </a:r>
            <a:endParaRPr lang="en-US" dirty="0"/>
          </a:p>
        </p:txBody>
      </p:sp>
      <p:pic>
        <p:nvPicPr>
          <p:cNvPr id="3074" name="Picture 2" descr="C:\Users\Dr. Najeed A. Khan\Desktop\AI_bo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052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603885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Readings from the text</a:t>
            </a:r>
          </a:p>
          <a:p>
            <a:r>
              <a:rPr lang="en-US" dirty="0"/>
              <a:t>	Recommended strongly</a:t>
            </a:r>
          </a:p>
        </p:txBody>
      </p:sp>
    </p:spTree>
    <p:extLst>
      <p:ext uri="{BB962C8B-B14F-4D97-AF65-F5344CB8AC3E}">
        <p14:creationId xmlns:p14="http://schemas.microsoft.com/office/powerpoint/2010/main" val="216268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My </a:t>
            </a:r>
            <a:r>
              <a:rPr lang="en-US" dirty="0" smtClean="0"/>
              <a:t>Knowledge based system home page(under work)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Lecture Slides and other related material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sites.google.com/site/CT524</a:t>
            </a:r>
            <a:r>
              <a:rPr lang="en-US" sz="2800" dirty="0"/>
              <a:t> Knowledge </a:t>
            </a:r>
            <a:r>
              <a:rPr lang="en-US" sz="2800" dirty="0" smtClean="0"/>
              <a:t>based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Online </a:t>
            </a:r>
            <a:r>
              <a:rPr lang="en-US" dirty="0"/>
              <a:t>texts and software</a:t>
            </a:r>
          </a:p>
          <a:p>
            <a:pPr>
              <a:buFontTx/>
              <a:buChar char="-"/>
            </a:pPr>
            <a:r>
              <a:rPr lang="en-US" dirty="0">
                <a:hlinkClick r:id="rId4"/>
              </a:rPr>
              <a:t>http://www.wtec.org/loyola/kb/c1_s1.htm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5"/>
              </a:rPr>
              <a:t>http://expertise2go.com/webesie/e2gdoc/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>
                <a:hlinkClick r:id="rId6"/>
              </a:rPr>
              <a:t>http://www.wtec.org/loyola/kb/c3_s2.htm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640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/>
              <a:t>Introduction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Our attempt to build Models of ourselves</a:t>
            </a:r>
          </a:p>
          <a:p>
            <a:r>
              <a:rPr lang="en-US" dirty="0" smtClean="0"/>
              <a:t>				     (Elaine Rich)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327054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19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7574911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92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433388"/>
            <a:ext cx="8496300" cy="6235700"/>
          </a:xfrm>
        </p:spPr>
      </p:pic>
    </p:spTree>
    <p:extLst>
      <p:ext uri="{BB962C8B-B14F-4D97-AF65-F5344CB8AC3E}">
        <p14:creationId xmlns:p14="http://schemas.microsoft.com/office/powerpoint/2010/main" val="19283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GB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147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452438"/>
            <a:ext cx="8353425" cy="6191250"/>
          </a:xfrm>
        </p:spPr>
      </p:pic>
    </p:spTree>
    <p:extLst>
      <p:ext uri="{BB962C8B-B14F-4D97-AF65-F5344CB8AC3E}">
        <p14:creationId xmlns:p14="http://schemas.microsoft.com/office/powerpoint/2010/main" val="26760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518</Words>
  <Application>Microsoft Office PowerPoint</Application>
  <PresentationFormat>On-screen Show (4:3)</PresentationFormat>
  <Paragraphs>110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Course</vt:lpstr>
      <vt:lpstr>Textbook(s)</vt:lpstr>
      <vt:lpstr>Online Resources</vt:lpstr>
      <vt:lpstr>Introduction to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What is human intelligence (Cont)</vt:lpstr>
      <vt:lpstr>PowerPoint Presentation</vt:lpstr>
      <vt:lpstr>Applications of AI</vt:lpstr>
      <vt:lpstr>PowerPoint Presentation</vt:lpstr>
      <vt:lpstr>PowerPoint Presentation</vt:lpstr>
      <vt:lpstr>PowerPoint Presentation</vt:lpstr>
      <vt:lpstr>Applications of AI : Medicine/Genetics </vt:lpstr>
      <vt:lpstr>Applications of AI Transportation</vt:lpstr>
      <vt:lpstr>Applications of AI Agriculture</vt:lpstr>
      <vt:lpstr>Applications of AI Vision robotics a company in California </vt:lpstr>
      <vt:lpstr>Major Branches of A. I.</vt:lpstr>
      <vt:lpstr>Robotics Mechanical and computer devices that performs tedious tasks with high precision.</vt:lpstr>
      <vt:lpstr>Vision system</vt:lpstr>
      <vt:lpstr>PowerPoint Presentation</vt:lpstr>
      <vt:lpstr>Learning System </vt:lpstr>
      <vt:lpstr>Expert System/Knowledge based system</vt:lpstr>
      <vt:lpstr>Knowledge based system (Introduction)</vt:lpstr>
    </vt:vector>
  </TitlesOfParts>
  <Company>NEDUET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Imran Shaikh</dc:creator>
  <cp:lastModifiedBy>Imran Shaikh</cp:lastModifiedBy>
  <cp:revision>44</cp:revision>
  <dcterms:created xsi:type="dcterms:W3CDTF">2012-01-18T09:56:23Z</dcterms:created>
  <dcterms:modified xsi:type="dcterms:W3CDTF">2012-01-25T11:13:32Z</dcterms:modified>
</cp:coreProperties>
</file>